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</p:sldIdLst>
  <p:sldSz cy="6858000" cx="9144000"/>
  <p:notesSz cx="7104050" cy="10234600"/>
  <p:embeddedFontLst>
    <p:embeddedFont>
      <p:font typeface="Overlock"/>
      <p:regular r:id="rId86"/>
      <p:bold r:id="rId87"/>
      <p:italic r:id="rId88"/>
      <p:boldItalic r:id="rId89"/>
    </p:embeddedFont>
    <p:embeddedFont>
      <p:font typeface="Meddon"/>
      <p:regular r:id="rId9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91" roundtripDataSignature="AMtx7mhBJSCgtkh+rzckigKe+BvOWv8a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5EA140-AE9A-4EFE-82A1-B33F0EC2408A}">
  <a:tblStyle styleId="{EC5EA140-AE9A-4EFE-82A1-B33F0EC2408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28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font" Target="fonts/Overlock-regular.fntdata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88" Type="http://schemas.openxmlformats.org/officeDocument/2006/relationships/font" Target="fonts/Overlock-italic.fntdata"/><Relationship Id="rId43" Type="http://schemas.openxmlformats.org/officeDocument/2006/relationships/slide" Target="slides/slide37.xml"/><Relationship Id="rId87" Type="http://schemas.openxmlformats.org/officeDocument/2006/relationships/font" Target="fonts/Overlock-bold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Overlock-boldItalic.fntdata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1" Type="http://customschemas.google.com/relationships/presentationmetadata" Target="metadata"/><Relationship Id="rId90" Type="http://schemas.openxmlformats.org/officeDocument/2006/relationships/font" Target="fonts/Meddon-regular.fntdata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5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65:notes"/>
          <p:cNvSpPr txBox="1"/>
          <p:nvPr>
            <p:ph idx="1" type="body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50" spcFirstLastPara="1" rIns="99050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11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10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12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13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14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15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p16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17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p18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4" name="Google Shape;444;p19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p20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3" name="Google Shape;463;p21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3" name="Google Shape;513;p22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7" name="Google Shape;557;p23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3" name="Google Shape;563;p24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3" name="Google Shape;573;p25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3" name="Google Shape;583;p26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3" name="Google Shape;593;p27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3" name="Google Shape;603;p28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7" name="Google Shape;627;p29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80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6" name="Google Shape;646;p30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4" name="Google Shape;664;p31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8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0" name="Google Shape;690;p185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8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8" name="Google Shape;758;p186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6" name="Google Shape;766;p34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6" name="Google Shape;786;p36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5" name="Google Shape;795;p35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4" name="Google Shape;804;p37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3" name="Google Shape;813;p39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8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2" name="Google Shape;822;p187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0" name="Google Shape;830;p41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4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8" name="Google Shape;838;p42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9" name="Google Shape;849;p43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4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9" name="Google Shape;859;p44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9" name="Google Shape;869;p45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1" name="Google Shape;881;p46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4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2" name="Google Shape;892;p47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4" name="Google Shape;904;p48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4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5" name="Google Shape;915;p49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5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5" name="Google Shape;925;p50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5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7" name="Google Shape;937;p51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5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7" name="Google Shape;947;p52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5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6" name="Google Shape;956;p53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5" name="Google Shape;965;p54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5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5" name="Google Shape;975;p55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5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5" name="Google Shape;985;p56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5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5" name="Google Shape;995;p57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5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6" name="Google Shape;1006;p58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5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6" name="Google Shape;1016;p59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6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6" name="Google Shape;1026;p60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6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8" name="Google Shape;1038;p61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6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7" name="Google Shape;1057;p62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6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4" name="Google Shape;1074;p63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6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7" name="Google Shape;1087;p64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1eea15a0cb_0_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6" name="Google Shape;1096;g11eea15a0cb_0_0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8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6" name="Google Shape;1106;p188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6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4" name="Google Shape;1114;p66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6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8" name="Google Shape;1138;p67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6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3" name="Google Shape;1153;p68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6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3" name="Google Shape;1183;p69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7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7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3" name="Google Shape;1203;p70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7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4" name="Google Shape;1224;p71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7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1" name="Google Shape;1261;p72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7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0" name="Google Shape;1280;p73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7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8" name="Google Shape;1308;p74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7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5" name="Google Shape;1325;p75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7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0" name="Google Shape;1360;p76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77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8" name="Google Shape;1378;p7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537DC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例如：</a:t>
            </a:r>
            <a:r>
              <a:rPr b="1" lang="en-US" sz="1200">
                <a:solidFill>
                  <a:srgbClr val="537DC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觀察「教學環境的佈置如何促進</a:t>
            </a:r>
            <a:endParaRPr b="1" sz="1200">
              <a:solidFill>
                <a:srgbClr val="537DC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200">
                <a:solidFill>
                  <a:srgbClr val="537DC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學生學習」</a:t>
            </a:r>
            <a:r>
              <a:rPr lang="en-US" sz="1200">
                <a:solidFill>
                  <a:srgbClr val="537DC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</a:t>
            </a:r>
            <a:r>
              <a:rPr b="1" lang="en-US" sz="1200">
                <a:solidFill>
                  <a:srgbClr val="537DC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觀察「課堂經營」</a:t>
            </a:r>
            <a:r>
              <a:rPr lang="en-US" sz="1200">
                <a:solidFill>
                  <a:srgbClr val="537DC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更為具體。</a:t>
            </a:r>
            <a:endParaRPr sz="1200">
              <a:solidFill>
                <a:srgbClr val="537DC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rgbClr val="537DC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537DC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例如：觀察焦點為</a:t>
            </a:r>
            <a:r>
              <a:rPr b="1" lang="en-US" sz="1200">
                <a:solidFill>
                  <a:srgbClr val="537DC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「學生於小組討論時是否能切題討論？」</a:t>
            </a:r>
            <a:r>
              <a:rPr lang="en-US" sz="1200">
                <a:solidFill>
                  <a:srgbClr val="537DC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，教學歷程應蘊含小組討論活動。</a:t>
            </a:r>
            <a:endParaRPr sz="1200">
              <a:solidFill>
                <a:srgbClr val="537DC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9" name="Google Shape;1379;p77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7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3" name="Google Shape;1413;p78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7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7" name="Google Shape;1437;p79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8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9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3"/>
          <p:cNvSpPr txBox="1"/>
          <p:nvPr>
            <p:ph type="title"/>
          </p:nvPr>
        </p:nvSpPr>
        <p:spPr>
          <a:xfrm>
            <a:off x="197328" y="20304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173"/>
          <p:cNvSpPr txBox="1"/>
          <p:nvPr>
            <p:ph idx="12" type="sldNum"/>
          </p:nvPr>
        </p:nvSpPr>
        <p:spPr>
          <a:xfrm>
            <a:off x="7086600" y="64826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新北市政府教育局" id="12" name="Google Shape;12;p1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8734" y="130724"/>
            <a:ext cx="1495551" cy="30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，文字及物件" type="txAndObj">
  <p:cSld name="TEXT_AND_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1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91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9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9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91"/>
          <p:cNvSpPr txBox="1"/>
          <p:nvPr>
            <p:ph idx="12" type="sldNum"/>
          </p:nvPr>
        </p:nvSpPr>
        <p:spPr>
          <a:xfrm>
            <a:off x="7086600" y="64826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新北市政府教育局" id="67" name="Google Shape;67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8734" y="130724"/>
            <a:ext cx="1495551" cy="30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9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92"/>
          <p:cNvSpPr txBox="1"/>
          <p:nvPr>
            <p:ph idx="12" type="sldNum"/>
          </p:nvPr>
        </p:nvSpPr>
        <p:spPr>
          <a:xfrm>
            <a:off x="7086600" y="64826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新北市政府教育局" id="73" name="Google Shape;73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8734" y="130724"/>
            <a:ext cx="1495551" cy="30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8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89"/>
          <p:cNvSpPr txBox="1"/>
          <p:nvPr>
            <p:ph idx="12" type="sldNum"/>
          </p:nvPr>
        </p:nvSpPr>
        <p:spPr>
          <a:xfrm>
            <a:off x="7086600" y="64826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新北市政府教育局" id="17" name="Google Shape;17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8734" y="130724"/>
            <a:ext cx="1495551" cy="30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9"/>
          <p:cNvSpPr txBox="1"/>
          <p:nvPr>
            <p:ph type="title"/>
          </p:nvPr>
        </p:nvSpPr>
        <p:spPr>
          <a:xfrm>
            <a:off x="146762" y="16585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9"/>
          <p:cNvSpPr txBox="1"/>
          <p:nvPr>
            <p:ph idx="1" type="body"/>
          </p:nvPr>
        </p:nvSpPr>
        <p:spPr>
          <a:xfrm>
            <a:off x="164020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" name="Google Shape;21;p179"/>
          <p:cNvSpPr txBox="1"/>
          <p:nvPr>
            <p:ph idx="2" type="body"/>
          </p:nvPr>
        </p:nvSpPr>
        <p:spPr>
          <a:xfrm>
            <a:off x="164020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79"/>
          <p:cNvSpPr txBox="1"/>
          <p:nvPr>
            <p:ph idx="3" type="body"/>
          </p:nvPr>
        </p:nvSpPr>
        <p:spPr>
          <a:xfrm>
            <a:off x="4163329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" name="Google Shape;23;p179"/>
          <p:cNvSpPr txBox="1"/>
          <p:nvPr>
            <p:ph idx="4" type="body"/>
          </p:nvPr>
        </p:nvSpPr>
        <p:spPr>
          <a:xfrm>
            <a:off x="4163329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9"/>
          <p:cNvSpPr txBox="1"/>
          <p:nvPr>
            <p:ph idx="12" type="sldNum"/>
          </p:nvPr>
        </p:nvSpPr>
        <p:spPr>
          <a:xfrm>
            <a:off x="7086600" y="64826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新北市政府教育局" id="25" name="Google Shape;25;p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8734" y="130724"/>
            <a:ext cx="1495551" cy="30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FKai-SB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0"/>
          <p:cNvSpPr txBox="1"/>
          <p:nvPr>
            <p:ph idx="1" type="body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" name="Google Shape;29;p18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0" name="Google Shape;30;p180"/>
          <p:cNvSpPr txBox="1"/>
          <p:nvPr>
            <p:ph idx="12" type="sldNum"/>
          </p:nvPr>
        </p:nvSpPr>
        <p:spPr>
          <a:xfrm>
            <a:off x="7086600" y="64826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新北市政府教育局" id="31" name="Google Shape;31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8734" y="130724"/>
            <a:ext cx="1495551" cy="30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FKai-SB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1"/>
          <p:cNvSpPr/>
          <p:nvPr>
            <p:ph idx="2" type="pic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8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181"/>
          <p:cNvSpPr txBox="1"/>
          <p:nvPr>
            <p:ph idx="12" type="sldNum"/>
          </p:nvPr>
        </p:nvSpPr>
        <p:spPr>
          <a:xfrm>
            <a:off x="7086600" y="64826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新北市政府教育局" id="37" name="Google Shape;37;p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8734" y="130724"/>
            <a:ext cx="1495551" cy="30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2"/>
          <p:cNvSpPr txBox="1"/>
          <p:nvPr>
            <p:ph type="title"/>
          </p:nvPr>
        </p:nvSpPr>
        <p:spPr>
          <a:xfrm>
            <a:off x="628650" y="1944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82"/>
          <p:cNvSpPr txBox="1"/>
          <p:nvPr>
            <p:ph idx="12" type="sldNum"/>
          </p:nvPr>
        </p:nvSpPr>
        <p:spPr>
          <a:xfrm>
            <a:off x="7086600" y="64826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新北市政府教育局" id="42" name="Google Shape;42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8734" y="130724"/>
            <a:ext cx="1495551" cy="30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3"/>
          <p:cNvSpPr txBox="1"/>
          <p:nvPr>
            <p:ph type="title"/>
          </p:nvPr>
        </p:nvSpPr>
        <p:spPr>
          <a:xfrm rot="5400000">
            <a:off x="4623594" y="2285208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3"/>
          <p:cNvSpPr txBox="1"/>
          <p:nvPr>
            <p:ph idx="1" type="body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3"/>
          <p:cNvSpPr txBox="1"/>
          <p:nvPr>
            <p:ph idx="12" type="sldNum"/>
          </p:nvPr>
        </p:nvSpPr>
        <p:spPr>
          <a:xfrm>
            <a:off x="7086600" y="64826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新北市政府教育局" id="47" name="Google Shape;47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8734" y="130724"/>
            <a:ext cx="1495551" cy="30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標題投影片">
  <p:cSld name="1_標題投影片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4"/>
          <p:cNvSpPr txBox="1"/>
          <p:nvPr>
            <p:ph idx="12" type="sldNum"/>
          </p:nvPr>
        </p:nvSpPr>
        <p:spPr>
          <a:xfrm>
            <a:off x="7086600" y="64826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84"/>
          <p:cNvSpPr txBox="1"/>
          <p:nvPr>
            <p:ph type="title"/>
          </p:nvPr>
        </p:nvSpPr>
        <p:spPr>
          <a:xfrm>
            <a:off x="628650" y="1944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新北市政府教育局" id="51" name="Google Shape;51;p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8734" y="130724"/>
            <a:ext cx="1495551" cy="30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兩項物件" type="twoObj">
  <p:cSld name="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0"/>
          <p:cNvSpPr txBox="1"/>
          <p:nvPr>
            <p:ph type="title"/>
          </p:nvPr>
        </p:nvSpPr>
        <p:spPr>
          <a:xfrm>
            <a:off x="628650" y="1944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9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9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90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90"/>
          <p:cNvSpPr txBox="1"/>
          <p:nvPr>
            <p:ph idx="12" type="sldNum"/>
          </p:nvPr>
        </p:nvSpPr>
        <p:spPr>
          <a:xfrm>
            <a:off x="7086600" y="64826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新北市政府教育局" id="59" name="Google Shape;59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8734" y="130724"/>
            <a:ext cx="1495551" cy="30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35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0"/>
          <p:cNvSpPr txBox="1"/>
          <p:nvPr>
            <p:ph type="title"/>
          </p:nvPr>
        </p:nvSpPr>
        <p:spPr>
          <a:xfrm>
            <a:off x="628650" y="1944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  <a:defRPr b="1" i="0" sz="4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0"/>
          <p:cNvSpPr txBox="1"/>
          <p:nvPr>
            <p:ph idx="12" type="sldNum"/>
          </p:nvPr>
        </p:nvSpPr>
        <p:spPr>
          <a:xfrm>
            <a:off x="7086600" y="64826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Relationship Id="rId4" Type="http://schemas.openxmlformats.org/officeDocument/2006/relationships/image" Target="../media/image42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5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hyperlink" Target="http://blog.udn.com/twblog010/article" TargetMode="External"/><Relationship Id="rId4" Type="http://schemas.openxmlformats.org/officeDocument/2006/relationships/hyperlink" Target="http://teachernet.moe.edu.tw/BLOG/index.aspx" TargetMode="External"/><Relationship Id="rId5" Type="http://schemas.openxmlformats.org/officeDocument/2006/relationships/hyperlink" Target="https://teachernet.moe.edu.tw/" TargetMode="External"/><Relationship Id="rId6" Type="http://schemas.openxmlformats.org/officeDocument/2006/relationships/image" Target="../media/image22.png"/><Relationship Id="rId7" Type="http://schemas.openxmlformats.org/officeDocument/2006/relationships/image" Target="../media/image2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0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6.png"/><Relationship Id="rId4" Type="http://schemas.openxmlformats.org/officeDocument/2006/relationships/image" Target="../media/image33.png"/><Relationship Id="rId5" Type="http://schemas.openxmlformats.org/officeDocument/2006/relationships/image" Target="../media/image2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30.png"/><Relationship Id="rId6" Type="http://schemas.openxmlformats.org/officeDocument/2006/relationships/image" Target="../media/image43.png"/><Relationship Id="rId7" Type="http://schemas.openxmlformats.org/officeDocument/2006/relationships/image" Target="../media/image38.png"/><Relationship Id="rId8" Type="http://schemas.openxmlformats.org/officeDocument/2006/relationships/image" Target="../media/image4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40.png"/><Relationship Id="rId6" Type="http://schemas.openxmlformats.org/officeDocument/2006/relationships/image" Target="../media/image39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5"/>
          <p:cNvSpPr txBox="1"/>
          <p:nvPr>
            <p:ph idx="12" type="sldNum"/>
          </p:nvPr>
        </p:nvSpPr>
        <p:spPr>
          <a:xfrm>
            <a:off x="7485020" y="5667921"/>
            <a:ext cx="400005" cy="2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lang="en-US">
                <a:solidFill>
                  <a:srgbClr val="7F7F7F"/>
                </a:solidFill>
                <a:latin typeface="Overlock"/>
                <a:ea typeface="Overlock"/>
                <a:cs typeface="Overlock"/>
                <a:sym typeface="Overlock"/>
              </a:rPr>
              <a:t>‹#›</a:t>
            </a:fld>
            <a:endParaRPr b="0">
              <a:solidFill>
                <a:srgbClr val="7F7F7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79" name="Google Shape;79;p65"/>
          <p:cNvSpPr txBox="1"/>
          <p:nvPr>
            <p:ph type="title"/>
          </p:nvPr>
        </p:nvSpPr>
        <p:spPr>
          <a:xfrm>
            <a:off x="1027880" y="522707"/>
            <a:ext cx="7400345" cy="1200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b="1" i="0" lang="en-US" sz="4400" u="none" cap="none" strike="noStrik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113學年度</a:t>
            </a:r>
            <a:endParaRPr b="1" i="0" sz="4400" u="none" cap="none" strike="noStrike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b="1" i="0" lang="en-US" sz="4400" u="none" cap="none" strike="noStrik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教師專業發展實踐方案</a:t>
            </a:r>
            <a:endParaRPr b="1" i="0" sz="44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0" name="Google Shape;80;p65"/>
          <p:cNvSpPr txBox="1"/>
          <p:nvPr/>
        </p:nvSpPr>
        <p:spPr>
          <a:xfrm>
            <a:off x="1367810" y="1866728"/>
            <a:ext cx="6720487" cy="93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marR="0" rtl="0" algn="ctr">
              <a:lnSpc>
                <a:spcPct val="85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DFKai-SB"/>
              <a:buNone/>
            </a:pPr>
            <a:r>
              <a:rPr b="1" i="0" lang="en-US" sz="48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進階專業回饋人才培訓</a:t>
            </a:r>
            <a:endParaRPr/>
          </a:p>
        </p:txBody>
      </p:sp>
      <p:sp>
        <p:nvSpPr>
          <p:cNvPr id="81" name="Google Shape;81;p65"/>
          <p:cNvSpPr txBox="1"/>
          <p:nvPr/>
        </p:nvSpPr>
        <p:spPr>
          <a:xfrm>
            <a:off x="2884413" y="4151846"/>
            <a:ext cx="4800609" cy="8422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講師：新北市大鵬國小  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教師   朱芳梅</a:t>
            </a:r>
            <a:endParaRPr/>
          </a:p>
        </p:txBody>
      </p:sp>
      <p:sp>
        <p:nvSpPr>
          <p:cNvPr id="82" name="Google Shape;82;p65"/>
          <p:cNvSpPr txBox="1"/>
          <p:nvPr/>
        </p:nvSpPr>
        <p:spPr>
          <a:xfrm>
            <a:off x="1527586" y="5580338"/>
            <a:ext cx="6798833" cy="93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DFKai-SB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依據：教育部113年中小學教師專業發展人才培訓輔導計畫</a:t>
            </a:r>
            <a:endParaRPr b="1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59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DFKai-SB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新北市113學年度教師專業發展實踐方案初階、進階   </a:t>
            </a:r>
            <a:br>
              <a:rPr b="1" i="0" lang="en-US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i="0" lang="en-US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專業回饋人才及教學輔導教師培訓實施計畫</a:t>
            </a:r>
            <a:endParaRPr/>
          </a:p>
        </p:txBody>
      </p:sp>
      <p:sp>
        <p:nvSpPr>
          <p:cNvPr id="83" name="Google Shape;83;p65"/>
          <p:cNvSpPr txBox="1"/>
          <p:nvPr/>
        </p:nvSpPr>
        <p:spPr>
          <a:xfrm>
            <a:off x="1527586" y="3258200"/>
            <a:ext cx="6720487" cy="93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marR="0" rtl="0" algn="ctr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DFKai-SB"/>
              <a:buNone/>
            </a:pPr>
            <a:r>
              <a:rPr b="1" i="0" lang="en-US" sz="6600" u="none" cap="none" strike="noStrik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實務探討課程</a:t>
            </a:r>
            <a:endParaRPr/>
          </a:p>
        </p:txBody>
      </p:sp>
    </p:spTree>
  </p:cSld>
  <p:clrMapOvr>
    <a:masterClrMapping/>
  </p:clrMapOvr>
  <p:transition spd="slow" p14:dur="2000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4527" y="4853355"/>
            <a:ext cx="1849475" cy="114739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/>
          <p:nvPr/>
        </p:nvSpPr>
        <p:spPr>
          <a:xfrm>
            <a:off x="412788" y="1732625"/>
            <a:ext cx="8388312" cy="35830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1.建立夥伴關係，促進安全信任氛圍，不藏私分享個人見解。</a:t>
            </a:r>
            <a:br>
              <a:rPr b="1" i="0" lang="en-US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1" i="0" lang="en-US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團隊共創，集思廣益，為教學做充分準備。 </a:t>
            </a:r>
            <a:endParaRPr b="1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2.同理同儕及學生，溝通彼此的教育哲思，共學共好。</a:t>
            </a:r>
            <a:endParaRPr b="1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3.以學習者為中心。備課多而長、教學少而精、學習豐而實。</a:t>
            </a:r>
            <a:endParaRPr b="1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4.公開授課與觀課，是為了瞭解共備成效，提升教學品質。</a:t>
            </a:r>
            <a:endParaRPr b="1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5.持續共備，</a:t>
            </a:r>
            <a:r>
              <a:rPr b="1" i="0" lang="en-US" sz="2400" u="none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讓共備成為一種常態</a:t>
            </a:r>
            <a:r>
              <a:rPr b="1" i="0" lang="en-US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b="1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953598" y="829959"/>
            <a:ext cx="6534245" cy="7771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備課原則   </a:t>
            </a:r>
            <a:endParaRPr b="1" i="0" sz="46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260" name="Google Shape;260;p11"/>
          <p:cNvCxnSpPr/>
          <p:nvPr/>
        </p:nvCxnSpPr>
        <p:spPr>
          <a:xfrm>
            <a:off x="953598" y="1726056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1" name="Google Shape;261;p11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10"/>
          <p:cNvSpPr/>
          <p:nvPr/>
        </p:nvSpPr>
        <p:spPr>
          <a:xfrm>
            <a:off x="-126522" y="782707"/>
            <a:ext cx="9451050" cy="5244518"/>
          </a:xfrm>
          <a:prstGeom prst="rect">
            <a:avLst/>
          </a:prstGeom>
          <a:solidFill>
            <a:srgbClr val="F2F2F2">
              <a:alpha val="50588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0"/>
          <p:cNvSpPr/>
          <p:nvPr/>
        </p:nvSpPr>
        <p:spPr>
          <a:xfrm>
            <a:off x="1601673" y="940640"/>
            <a:ext cx="5831681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共備討論</a:t>
            </a:r>
            <a:endParaRPr b="1" i="0" sz="24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269" name="Google Shape;269;p10"/>
          <p:cNvCxnSpPr/>
          <p:nvPr/>
        </p:nvCxnSpPr>
        <p:spPr>
          <a:xfrm>
            <a:off x="992180" y="1484784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0" name="Google Shape;270;p10"/>
          <p:cNvSpPr/>
          <p:nvPr/>
        </p:nvSpPr>
        <p:spPr>
          <a:xfrm>
            <a:off x="683568" y="1592798"/>
            <a:ext cx="7884876" cy="415495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22A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Q1:共備花時間，為何要共備？</a:t>
            </a:r>
            <a:endParaRPr b="1" i="0" sz="1800" u="none" cap="none" strike="noStrike">
              <a:solidFill>
                <a:srgbClr val="222A3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22A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Q2:共備時有哪些注意事項?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5763" lvl="1" marL="72866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Calibri"/>
              <a:buAutoNum type="arabicParenR"/>
            </a:pPr>
            <a:r>
              <a:rPr b="1" i="0" lang="en-US" sz="1800" u="none" cap="none" strike="noStrike">
                <a:solidFill>
                  <a:srgbClr val="2E75B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我想共備，可是領域(科別)與年級只有我一個授課教師，請問可以和誰共備？又該注意哪些事項?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5763" lvl="1" marL="72866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Calibri"/>
              <a:buAutoNum type="arabicParenR"/>
            </a:pPr>
            <a:r>
              <a:rPr b="1" i="0" lang="en-US" sz="1800" u="none" cap="none" strike="noStrike">
                <a:solidFill>
                  <a:srgbClr val="2E75B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共備工作好多，可以運用什麼時間共備？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5763" lvl="1" marL="72866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Calibri"/>
              <a:buAutoNum type="arabicParenR"/>
            </a:pPr>
            <a:r>
              <a:rPr b="1" i="0" lang="en-US" sz="1800" u="none" cap="none" strike="noStrike">
                <a:solidFill>
                  <a:srgbClr val="2E75B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共備時，如何因應不同班級學生的學習特質？</a:t>
            </a:r>
            <a:endParaRPr b="1" i="0" sz="1800" u="none" cap="none" strike="noStrike">
              <a:solidFill>
                <a:srgbClr val="2E75B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5763" lvl="1" marL="72866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Calibri"/>
              <a:buAutoNum type="arabicParenR"/>
            </a:pPr>
            <a:r>
              <a:rPr b="1" i="0" lang="en-US" sz="1800" u="none" cap="none" strike="noStrike">
                <a:solidFill>
                  <a:srgbClr val="2E75B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共備有沒有一定的操作模式？</a:t>
            </a:r>
            <a:endParaRPr b="1" i="0" sz="1800" u="none" cap="none" strike="noStrike">
              <a:solidFill>
                <a:srgbClr val="2E75B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5763" lvl="1" marL="728663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Calibri"/>
              <a:buAutoNum type="arabicParenR"/>
            </a:pPr>
            <a:r>
              <a:rPr b="1" i="0" lang="en-US" sz="1800" u="none" cap="none" strike="noStrike">
                <a:solidFill>
                  <a:srgbClr val="2E75B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每個單元(每堂課)都要共備嗎？一個學期要共備幾次？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22A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Q3:共備和教學(領域)研究會、學年會議有何不同？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22A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Q4:共備完的教學設計方案可以修改嗎？</a:t>
            </a:r>
            <a:endParaRPr b="1" i="0" sz="1800" u="none" cap="none" strike="noStrike">
              <a:solidFill>
                <a:srgbClr val="222A3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22A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有沒有智慧財產權的問題？</a:t>
            </a:r>
            <a:endParaRPr b="1" i="0" sz="1800" u="none" cap="none" strike="noStrike">
              <a:solidFill>
                <a:srgbClr val="222A3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ç¸éåç" id="271" name="Google Shape;271;p10"/>
          <p:cNvPicPr preferRelativeResize="0"/>
          <p:nvPr/>
        </p:nvPicPr>
        <p:blipFill rotWithShape="1">
          <a:blip r:embed="rId3">
            <a:alphaModFix/>
          </a:blip>
          <a:srcRect b="0" l="9456" r="8962" t="0"/>
          <a:stretch/>
        </p:blipFill>
        <p:spPr>
          <a:xfrm>
            <a:off x="6984363" y="4407494"/>
            <a:ext cx="2159639" cy="161973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0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12"/>
          <p:cNvSpPr txBox="1"/>
          <p:nvPr/>
        </p:nvSpPr>
        <p:spPr>
          <a:xfrm>
            <a:off x="1285020" y="673331"/>
            <a:ext cx="6068291" cy="7703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66FF"/>
                </a:solidFill>
                <a:latin typeface="DFKai-SB"/>
                <a:ea typeface="DFKai-SB"/>
                <a:cs typeface="DFKai-SB"/>
                <a:sym typeface="DFKai-SB"/>
              </a:rPr>
              <a:t>TDO 備課階段</a:t>
            </a:r>
            <a:br>
              <a:rPr b="1" i="0" lang="en-US" sz="4000" u="none" cap="none" strike="noStrike">
                <a:solidFill>
                  <a:srgbClr val="0066FF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1" i="0" lang="en-US" sz="4000" u="none" cap="none" strike="noStrike">
                <a:solidFill>
                  <a:srgbClr val="0066FF"/>
                </a:solidFill>
                <a:latin typeface="DFKai-SB"/>
                <a:ea typeface="DFKai-SB"/>
                <a:cs typeface="DFKai-SB"/>
                <a:sym typeface="DFKai-SB"/>
              </a:rPr>
              <a:t>觀察前會談三要素</a:t>
            </a:r>
            <a:endParaRPr b="1" i="0" sz="4000" u="none" cap="none" strike="noStrike">
              <a:solidFill>
                <a:srgbClr val="0066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279" name="Google Shape;279;p12"/>
          <p:cNvGrpSpPr/>
          <p:nvPr/>
        </p:nvGrpSpPr>
        <p:grpSpPr>
          <a:xfrm>
            <a:off x="2451741" y="2270649"/>
            <a:ext cx="3318847" cy="3314693"/>
            <a:chOff x="904044" y="107583"/>
            <a:chExt cx="3832199" cy="3617033"/>
          </a:xfrm>
        </p:grpSpPr>
        <p:sp>
          <p:nvSpPr>
            <p:cNvPr id="280" name="Google Shape;280;p12"/>
            <p:cNvSpPr/>
            <p:nvPr/>
          </p:nvSpPr>
          <p:spPr>
            <a:xfrm>
              <a:off x="1707210" y="107583"/>
              <a:ext cx="2225866" cy="2225866"/>
            </a:xfrm>
            <a:prstGeom prst="ellipse">
              <a:avLst/>
            </a:prstGeom>
            <a:solidFill>
              <a:schemeClr val="accent2">
                <a:alpha val="49411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2"/>
            <p:cNvSpPr txBox="1"/>
            <p:nvPr/>
          </p:nvSpPr>
          <p:spPr>
            <a:xfrm>
              <a:off x="2003992" y="497110"/>
              <a:ext cx="1632302" cy="1001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課程</a:t>
              </a:r>
              <a:endParaRPr b="0" i="0" sz="30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脈絡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2510377" y="1498750"/>
              <a:ext cx="2225866" cy="2225866"/>
            </a:xfrm>
            <a:prstGeom prst="ellipse">
              <a:avLst/>
            </a:prstGeom>
            <a:solidFill>
              <a:schemeClr val="accent3">
                <a:alpha val="49411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2"/>
            <p:cNvSpPr txBox="1"/>
            <p:nvPr/>
          </p:nvSpPr>
          <p:spPr>
            <a:xfrm>
              <a:off x="3191121" y="2073765"/>
              <a:ext cx="1335519" cy="1224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觀察焦點</a:t>
              </a:r>
              <a:endParaRPr b="0" i="0" sz="30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904044" y="1498750"/>
              <a:ext cx="2225866" cy="2225866"/>
            </a:xfrm>
            <a:prstGeom prst="ellipse">
              <a:avLst/>
            </a:prstGeom>
            <a:solidFill>
              <a:schemeClr val="accent4">
                <a:alpha val="49411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2"/>
            <p:cNvSpPr txBox="1"/>
            <p:nvPr/>
          </p:nvSpPr>
          <p:spPr>
            <a:xfrm>
              <a:off x="1113646" y="2073765"/>
              <a:ext cx="1335519" cy="1224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配合事項</a:t>
              </a:r>
              <a:endParaRPr b="0" i="0" sz="30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sp>
        <p:nvSpPr>
          <p:cNvPr id="286" name="Google Shape;286;p12"/>
          <p:cNvSpPr txBox="1"/>
          <p:nvPr/>
        </p:nvSpPr>
        <p:spPr>
          <a:xfrm>
            <a:off x="514028" y="2606043"/>
            <a:ext cx="2376264" cy="7155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知道哪些課程脈絡有助於觀察？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5741621" y="3820375"/>
            <a:ext cx="3402379" cy="14901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1.誰來決定焦點？</a:t>
            </a:r>
            <a:endParaRPr b="1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2.焦點選擇可包含哪些面向？</a:t>
            </a:r>
            <a:endParaRPr b="1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3.焦點對觀察工具（技術）的選擇有何影響？</a:t>
            </a:r>
            <a:endParaRPr b="1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114103" y="4967582"/>
            <a:ext cx="2663046" cy="14260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1.觀察人員觀課時有哪些注意事項？</a:t>
            </a:r>
            <a:endParaRPr b="1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2.需預定觀察與回饋會談的時地嗎？</a:t>
            </a:r>
            <a:endParaRPr b="1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289" name="Google Shape;289;p12"/>
          <p:cNvCxnSpPr/>
          <p:nvPr/>
        </p:nvCxnSpPr>
        <p:spPr>
          <a:xfrm>
            <a:off x="1289027" y="2024844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0" name="Google Shape;290;p12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13"/>
          <p:cNvSpPr txBox="1"/>
          <p:nvPr/>
        </p:nvSpPr>
        <p:spPr>
          <a:xfrm>
            <a:off x="1474725" y="1055136"/>
            <a:ext cx="6008526" cy="486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形成</a:t>
            </a:r>
            <a:r>
              <a:rPr b="1" i="0" lang="en-US" sz="40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焦點</a:t>
            </a:r>
            <a:r>
              <a:rPr b="1" i="0" lang="en-US" sz="40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問題的檢視面向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7" name="Google Shape;297;p13"/>
          <p:cNvGrpSpPr/>
          <p:nvPr/>
        </p:nvGrpSpPr>
        <p:grpSpPr>
          <a:xfrm>
            <a:off x="714375" y="2114556"/>
            <a:ext cx="7610475" cy="3762363"/>
            <a:chOff x="12" y="807866"/>
            <a:chExt cx="8280907" cy="3667588"/>
          </a:xfrm>
        </p:grpSpPr>
        <p:sp>
          <p:nvSpPr>
            <p:cNvPr id="298" name="Google Shape;298;p13"/>
            <p:cNvSpPr/>
            <p:nvPr/>
          </p:nvSpPr>
          <p:spPr>
            <a:xfrm>
              <a:off x="12" y="807871"/>
              <a:ext cx="2632265" cy="1579359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3"/>
            <p:cNvSpPr txBox="1"/>
            <p:nvPr/>
          </p:nvSpPr>
          <p:spPr>
            <a:xfrm>
              <a:off x="12" y="807871"/>
              <a:ext cx="2632265" cy="1579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12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教專規準</a:t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2808323" y="807871"/>
              <a:ext cx="2632265" cy="1579359"/>
            </a:xfrm>
            <a:prstGeom prst="rect">
              <a:avLst/>
            </a:prstGeom>
            <a:solidFill>
              <a:srgbClr val="43A2B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 txBox="1"/>
            <p:nvPr/>
          </p:nvSpPr>
          <p:spPr>
            <a:xfrm>
              <a:off x="2808323" y="807871"/>
              <a:ext cx="2632265" cy="1579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12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專業知識</a:t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5648654" y="807866"/>
              <a:ext cx="2632265" cy="1579359"/>
            </a:xfrm>
            <a:prstGeom prst="rect">
              <a:avLst/>
            </a:prstGeom>
            <a:solidFill>
              <a:srgbClr val="43BA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 txBox="1"/>
            <p:nvPr/>
          </p:nvSpPr>
          <p:spPr>
            <a:xfrm>
              <a:off x="5648654" y="807866"/>
              <a:ext cx="2632265" cy="1579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思考與</a:t>
              </a:r>
              <a:endParaRPr b="0" i="0" sz="32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行動</a:t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72004" y="2896095"/>
              <a:ext cx="2632265" cy="1579359"/>
            </a:xfrm>
            <a:prstGeom prst="rect">
              <a:avLst/>
            </a:prstGeom>
            <a:solidFill>
              <a:srgbClr val="44B57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 txBox="1"/>
            <p:nvPr/>
          </p:nvSpPr>
          <p:spPr>
            <a:xfrm>
              <a:off x="72004" y="2896095"/>
              <a:ext cx="2632265" cy="1579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12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素養導向</a:t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2880315" y="2896089"/>
              <a:ext cx="2632265" cy="1579359"/>
            </a:xfrm>
            <a:prstGeom prst="rect">
              <a:avLst/>
            </a:prstGeom>
            <a:solidFill>
              <a:srgbClr val="46AF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 txBox="1"/>
            <p:nvPr/>
          </p:nvSpPr>
          <p:spPr>
            <a:xfrm>
              <a:off x="2880315" y="2896089"/>
              <a:ext cx="2632265" cy="1579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12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學習歷程</a:t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5648654" y="2896089"/>
              <a:ext cx="2632265" cy="1579359"/>
            </a:xfrm>
            <a:prstGeom prst="rect">
              <a:avLst/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 txBox="1"/>
            <p:nvPr/>
          </p:nvSpPr>
          <p:spPr>
            <a:xfrm>
              <a:off x="5648654" y="2896089"/>
              <a:ext cx="2632265" cy="1579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學力檢測</a:t>
              </a:r>
              <a:endParaRPr b="0" i="0" sz="32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結果</a:t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0" name="Google Shape;310;p13"/>
          <p:cNvCxnSpPr/>
          <p:nvPr/>
        </p:nvCxnSpPr>
        <p:spPr>
          <a:xfrm>
            <a:off x="953598" y="1726056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1" name="Google Shape;311;p13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14"/>
          <p:cNvSpPr txBox="1"/>
          <p:nvPr/>
        </p:nvSpPr>
        <p:spPr>
          <a:xfrm>
            <a:off x="510377" y="693344"/>
            <a:ext cx="4745213" cy="324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300" u="none" cap="none" strike="noStrike">
              <a:solidFill>
                <a:srgbClr val="376BC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14"/>
          <p:cNvSpPr txBox="1"/>
          <p:nvPr/>
        </p:nvSpPr>
        <p:spPr>
          <a:xfrm>
            <a:off x="1352910" y="795957"/>
            <a:ext cx="5951376" cy="486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依觀察焦點邀請觀察對象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9" name="Google Shape;319;p14"/>
          <p:cNvGraphicFramePr/>
          <p:nvPr/>
        </p:nvGraphicFramePr>
        <p:xfrm>
          <a:off x="359534" y="18050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{EC5EA140-AE9A-4EFE-82A1-B33F0EC2408A}</a:tableStyleId>
              </a:tblPr>
              <a:tblGrid>
                <a:gridCol w="378050"/>
                <a:gridCol w="1836200"/>
                <a:gridCol w="1890200"/>
                <a:gridCol w="2318225"/>
                <a:gridCol w="1894250"/>
              </a:tblGrid>
              <a:tr h="6098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100" u="none" cap="none" strike="noStrike"/>
                        <a:t>各類同儕觀察者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4300" marB="34300" marR="68600" marL="68600" anchor="ctr"/>
                </a:tc>
                <a:tc hMerge="1"/>
                <a:tc hMerge="1"/>
                <a:tc hMerge="1"/>
                <a:tc hMerge="1"/>
              </a:tr>
              <a:tr h="1733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觀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察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者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類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型</a:t>
                      </a:r>
                      <a:endParaRPr sz="1100" u="none" cap="none" strike="noStrike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所教學生與你相同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或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完全不同的同儕</a:t>
                      </a:r>
                      <a:endParaRPr sz="1100" u="none" cap="none" strike="noStrike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icrosoft JhengHei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資深教師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icrosoft JhengHei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或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Microsoft JhengHei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新教師</a:t>
                      </a:r>
                      <a:endParaRPr sz="1100" u="none" cap="none" strike="noStrike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深度了解你的學科領域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或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不太了解的同儕</a:t>
                      </a:r>
                      <a:endParaRPr sz="1100" u="none" cap="none" strike="noStrike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較低年級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或</a:t>
                      </a:r>
                      <a:endParaRPr b="1" sz="17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較高年級的教師</a:t>
                      </a:r>
                      <a:endParaRPr sz="1100" u="none" cap="none" strike="noStrike"/>
                    </a:p>
                  </a:txBody>
                  <a:tcPr marT="0" marB="0" marR="0" marL="0" anchor="ctr"/>
                </a:tc>
              </a:tr>
              <a:tr h="1571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icrosoft JhengHei"/>
                        <a:buNone/>
                      </a:pPr>
                      <a:r>
                        <a:rPr b="1" lang="en-US" sz="2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差</a:t>
                      </a:r>
                      <a:endParaRPr b="1"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icrosoft JhengHei"/>
                        <a:buNone/>
                      </a:pPr>
                      <a:r>
                        <a:rPr b="1" lang="en-US" sz="2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異</a:t>
                      </a:r>
                      <a:endParaRPr b="1"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</a:tr>
            </a:tbl>
          </a:graphicData>
        </a:graphic>
      </p:graphicFrame>
      <p:sp>
        <p:nvSpPr>
          <p:cNvPr id="320" name="Google Shape;320;p14"/>
          <p:cNvSpPr txBox="1"/>
          <p:nvPr/>
        </p:nvSpPr>
        <p:spPr>
          <a:xfrm>
            <a:off x="953598" y="4342948"/>
            <a:ext cx="1566175" cy="11772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是否了解學生的</a:t>
            </a:r>
            <a:r>
              <a:rPr b="0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能力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、獨特</a:t>
            </a:r>
            <a:r>
              <a:rPr b="0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需求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、使用過的</a:t>
            </a:r>
            <a:r>
              <a:rPr b="0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策略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等</a:t>
            </a:r>
            <a:endParaRPr b="0" i="0" sz="1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1" name="Google Shape;321;p14"/>
          <p:cNvSpPr txBox="1"/>
          <p:nvPr/>
        </p:nvSpPr>
        <p:spPr>
          <a:xfrm>
            <a:off x="2650663" y="4269465"/>
            <a:ext cx="1890210" cy="11772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對於</a:t>
            </a:r>
            <a:r>
              <a:rPr b="0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教學策略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的經驗深度與慣性，以及對</a:t>
            </a:r>
            <a:r>
              <a:rPr b="0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新教學法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的熟悉度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" name="Google Shape;322;p14"/>
          <p:cNvSpPr txBox="1"/>
          <p:nvPr/>
        </p:nvSpPr>
        <p:spPr>
          <a:xfrm>
            <a:off x="4622115" y="4546463"/>
            <a:ext cx="2168018" cy="6232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是否</a:t>
            </a:r>
            <a:r>
              <a:rPr b="0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熟悉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與教學內容有關的</a:t>
            </a:r>
            <a:r>
              <a:rPr b="0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教學策略</a:t>
            </a:r>
            <a:endParaRPr b="0" i="0" sz="18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" name="Google Shape;323;p14"/>
          <p:cNvSpPr txBox="1"/>
          <p:nvPr/>
        </p:nvSpPr>
        <p:spPr>
          <a:xfrm>
            <a:off x="6871375" y="4372171"/>
            <a:ext cx="1890210" cy="9002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針對</a:t>
            </a:r>
            <a:r>
              <a:rPr b="0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不同能力程度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的學生也許能提供不同的看法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24" name="Google Shape;324;p14"/>
          <p:cNvCxnSpPr/>
          <p:nvPr/>
        </p:nvCxnSpPr>
        <p:spPr>
          <a:xfrm>
            <a:off x="953598" y="1611756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5" name="Google Shape;325;p14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1" name="Google Shape;331;p15"/>
          <p:cNvSpPr txBox="1"/>
          <p:nvPr/>
        </p:nvSpPr>
        <p:spPr>
          <a:xfrm>
            <a:off x="1996390" y="757905"/>
            <a:ext cx="5147005" cy="4857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6FF"/>
                </a:solidFill>
                <a:latin typeface="DFKai-SB"/>
                <a:ea typeface="DFKai-SB"/>
                <a:cs typeface="DFKai-SB"/>
                <a:sym typeface="DFKai-SB"/>
              </a:rPr>
              <a:t>觀察前會談 注意事項 </a:t>
            </a:r>
            <a:endParaRPr b="1" i="0" sz="3600" u="none" cap="none" strike="noStrike">
              <a:solidFill>
                <a:srgbClr val="0066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332" name="Google Shape;332;p15"/>
          <p:cNvGrpSpPr/>
          <p:nvPr/>
        </p:nvGrpSpPr>
        <p:grpSpPr>
          <a:xfrm>
            <a:off x="727958" y="1760064"/>
            <a:ext cx="1085850" cy="3796877"/>
            <a:chOff x="1214138" y="1933594"/>
            <a:chExt cx="1448354" cy="5064740"/>
          </a:xfrm>
        </p:grpSpPr>
        <p:sp>
          <p:nvSpPr>
            <p:cNvPr id="333" name="Google Shape;333;p15"/>
            <p:cNvSpPr/>
            <p:nvPr/>
          </p:nvSpPr>
          <p:spPr>
            <a:xfrm flipH="1" rot="10800000">
              <a:off x="1566137" y="2014346"/>
              <a:ext cx="897283" cy="3627639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1815945" y="5016752"/>
              <a:ext cx="397667" cy="326848"/>
            </a:xfrm>
            <a:custGeom>
              <a:rect b="b" l="l" r="r" t="t"/>
              <a:pathLst>
                <a:path extrusionOk="0" h="238" w="293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1673929" y="2807074"/>
              <a:ext cx="646331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善意</a:t>
              </a:r>
              <a:endParaRPr b="1" i="0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協助</a:t>
              </a:r>
              <a:endParaRPr b="1" i="0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1832579" y="1933594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01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1214138" y="6019212"/>
              <a:ext cx="1448354" cy="979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一雙善意的眼睛</a:t>
              </a:r>
              <a:endParaRPr b="1" i="0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38" name="Google Shape;338;p15"/>
          <p:cNvGrpSpPr/>
          <p:nvPr/>
        </p:nvGrpSpPr>
        <p:grpSpPr>
          <a:xfrm>
            <a:off x="1848556" y="1751660"/>
            <a:ext cx="1334874" cy="3840155"/>
            <a:chOff x="2776471" y="1934116"/>
            <a:chExt cx="1448354" cy="4311065"/>
          </a:xfrm>
        </p:grpSpPr>
        <p:sp>
          <p:nvSpPr>
            <p:cNvPr id="339" name="Google Shape;339;p15"/>
            <p:cNvSpPr/>
            <p:nvPr/>
          </p:nvSpPr>
          <p:spPr>
            <a:xfrm flipH="1" rot="10800000">
              <a:off x="3266149" y="1934116"/>
              <a:ext cx="689683" cy="3104704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419765" y="4479291"/>
              <a:ext cx="393889" cy="393158"/>
            </a:xfrm>
            <a:custGeom>
              <a:rect b="b" l="l" r="r" t="t"/>
              <a:pathLst>
                <a:path extrusionOk="0" h="204" w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319203" y="2684353"/>
              <a:ext cx="646331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傾聽</a:t>
              </a:r>
              <a:endParaRPr b="1" i="0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尊重</a:t>
              </a:r>
              <a:b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</a:br>
              <a:endParaRPr b="1" i="0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432102" y="1951477"/>
              <a:ext cx="4411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02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2776471" y="5421153"/>
              <a:ext cx="1448354" cy="824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言內之意</a:t>
              </a:r>
              <a:endParaRPr b="1" i="0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弦外之音</a:t>
              </a:r>
              <a:endParaRPr b="1" i="0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44" name="Google Shape;344;p15"/>
          <p:cNvGrpSpPr/>
          <p:nvPr/>
        </p:nvGrpSpPr>
        <p:grpSpPr>
          <a:xfrm>
            <a:off x="6942534" y="1820599"/>
            <a:ext cx="1085850" cy="3818386"/>
            <a:chOff x="9365917" y="2014348"/>
            <a:chExt cx="1448354" cy="3163372"/>
          </a:xfrm>
        </p:grpSpPr>
        <p:sp>
          <p:nvSpPr>
            <p:cNvPr id="345" name="Google Shape;345;p15"/>
            <p:cNvSpPr/>
            <p:nvPr/>
          </p:nvSpPr>
          <p:spPr>
            <a:xfrm flipH="1" rot="10800000">
              <a:off x="9633837" y="2014348"/>
              <a:ext cx="895693" cy="2431191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9869706" y="3980547"/>
              <a:ext cx="423954" cy="408536"/>
            </a:xfrm>
            <a:custGeom>
              <a:rect b="b" l="l" r="r" t="t"/>
              <a:pathLst>
                <a:path extrusionOk="0" h="201" w="208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9754430" y="2697872"/>
              <a:ext cx="646331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成長</a:t>
              </a:r>
              <a:endParaRPr b="1" i="0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起點</a:t>
              </a:r>
              <a:b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</a:br>
              <a:endParaRPr b="1" i="0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9877730" y="2054762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04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9365917" y="4569618"/>
              <a:ext cx="1448354" cy="608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專業對話</a:t>
              </a:r>
              <a:endParaRPr b="1" i="0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深度省思</a:t>
              </a:r>
              <a:endParaRPr b="1" i="0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pic>
        <p:nvPicPr>
          <p:cNvPr id="350" name="Google Shape;3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0035" y="2060619"/>
            <a:ext cx="2287412" cy="23288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1" name="Google Shape;351;p15"/>
          <p:cNvGrpSpPr/>
          <p:nvPr/>
        </p:nvGrpSpPr>
        <p:grpSpPr>
          <a:xfrm>
            <a:off x="5801392" y="1820599"/>
            <a:ext cx="1092014" cy="3775628"/>
            <a:chOff x="7736325" y="2319339"/>
            <a:chExt cx="1456019" cy="3335287"/>
          </a:xfrm>
        </p:grpSpPr>
        <p:grpSp>
          <p:nvGrpSpPr>
            <p:cNvPr id="352" name="Google Shape;352;p15"/>
            <p:cNvGrpSpPr/>
            <p:nvPr/>
          </p:nvGrpSpPr>
          <p:grpSpPr>
            <a:xfrm>
              <a:off x="7744544" y="2319339"/>
              <a:ext cx="1447800" cy="2831555"/>
              <a:chOff x="7744544" y="2319339"/>
              <a:chExt cx="1447800" cy="2831555"/>
            </a:xfrm>
          </p:grpSpPr>
          <p:grpSp>
            <p:nvGrpSpPr>
              <p:cNvPr id="353" name="Google Shape;353;p15"/>
              <p:cNvGrpSpPr/>
              <p:nvPr/>
            </p:nvGrpSpPr>
            <p:grpSpPr>
              <a:xfrm>
                <a:off x="7744544" y="2319339"/>
                <a:ext cx="1447800" cy="2831555"/>
                <a:chOff x="7730667" y="2014347"/>
                <a:chExt cx="1448354" cy="2831231"/>
              </a:xfrm>
            </p:grpSpPr>
            <p:sp>
              <p:nvSpPr>
                <p:cNvPr id="354" name="Google Shape;354;p15"/>
                <p:cNvSpPr/>
                <p:nvPr/>
              </p:nvSpPr>
              <p:spPr>
                <a:xfrm flipH="1" rot="10800000">
                  <a:off x="7999058" y="2014347"/>
                  <a:ext cx="895693" cy="2573085"/>
                </a:xfrm>
                <a:prstGeom prst="round2SameRect">
                  <a:avLst>
                    <a:gd fmla="val 50000" name="adj1"/>
                    <a:gd fmla="val 0" name="adj2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34275" lIns="68550" spcFirstLastPara="1" rIns="6855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  <p:sp>
              <p:nvSpPr>
                <p:cNvPr id="355" name="Google Shape;355;p15"/>
                <p:cNvSpPr/>
                <p:nvPr/>
              </p:nvSpPr>
              <p:spPr>
                <a:xfrm>
                  <a:off x="8249240" y="4145438"/>
                  <a:ext cx="395323" cy="394907"/>
                </a:xfrm>
                <a:custGeom>
                  <a:rect b="b" l="l" r="r" t="t"/>
                  <a:pathLst>
                    <a:path extrusionOk="0" h="400" w="400">
                      <a:moveTo>
                        <a:pt x="374" y="100"/>
                      </a:moveTo>
                      <a:cubicBezTo>
                        <a:pt x="356" y="69"/>
                        <a:pt x="331" y="45"/>
                        <a:pt x="301" y="27"/>
                      </a:cubicBezTo>
                      <a:cubicBezTo>
                        <a:pt x="270" y="9"/>
                        <a:pt x="237" y="0"/>
                        <a:pt x="200" y="0"/>
                      </a:cubicBezTo>
                      <a:cubicBezTo>
                        <a:pt x="164" y="0"/>
                        <a:pt x="130" y="9"/>
                        <a:pt x="100" y="27"/>
                      </a:cubicBezTo>
                      <a:cubicBezTo>
                        <a:pt x="69" y="45"/>
                        <a:pt x="45" y="69"/>
                        <a:pt x="27" y="100"/>
                      </a:cubicBezTo>
                      <a:cubicBezTo>
                        <a:pt x="9" y="130"/>
                        <a:pt x="0" y="164"/>
                        <a:pt x="0" y="200"/>
                      </a:cubicBezTo>
                      <a:cubicBezTo>
                        <a:pt x="0" y="237"/>
                        <a:pt x="9" y="270"/>
                        <a:pt x="27" y="301"/>
                      </a:cubicBezTo>
                      <a:cubicBezTo>
                        <a:pt x="45" y="331"/>
                        <a:pt x="69" y="356"/>
                        <a:pt x="100" y="374"/>
                      </a:cubicBezTo>
                      <a:cubicBezTo>
                        <a:pt x="130" y="391"/>
                        <a:pt x="164" y="400"/>
                        <a:pt x="200" y="400"/>
                      </a:cubicBezTo>
                      <a:cubicBezTo>
                        <a:pt x="237" y="400"/>
                        <a:pt x="270" y="391"/>
                        <a:pt x="301" y="374"/>
                      </a:cubicBezTo>
                      <a:cubicBezTo>
                        <a:pt x="331" y="356"/>
                        <a:pt x="356" y="331"/>
                        <a:pt x="374" y="301"/>
                      </a:cubicBezTo>
                      <a:cubicBezTo>
                        <a:pt x="392" y="270"/>
                        <a:pt x="400" y="237"/>
                        <a:pt x="400" y="200"/>
                      </a:cubicBezTo>
                      <a:cubicBezTo>
                        <a:pt x="400" y="164"/>
                        <a:pt x="392" y="130"/>
                        <a:pt x="374" y="100"/>
                      </a:cubicBezTo>
                      <a:close/>
                      <a:moveTo>
                        <a:pt x="330" y="170"/>
                      </a:moveTo>
                      <a:cubicBezTo>
                        <a:pt x="188" y="311"/>
                        <a:pt x="188" y="311"/>
                        <a:pt x="188" y="311"/>
                      </a:cubicBezTo>
                      <a:cubicBezTo>
                        <a:pt x="185" y="315"/>
                        <a:pt x="181" y="316"/>
                        <a:pt x="176" y="316"/>
                      </a:cubicBezTo>
                      <a:cubicBezTo>
                        <a:pt x="172" y="316"/>
                        <a:pt x="168" y="315"/>
                        <a:pt x="165" y="311"/>
                      </a:cubicBezTo>
                      <a:cubicBezTo>
                        <a:pt x="70" y="217"/>
                        <a:pt x="70" y="217"/>
                        <a:pt x="70" y="217"/>
                      </a:cubicBezTo>
                      <a:cubicBezTo>
                        <a:pt x="67" y="214"/>
                        <a:pt x="66" y="210"/>
                        <a:pt x="66" y="205"/>
                      </a:cubicBezTo>
                      <a:cubicBezTo>
                        <a:pt x="66" y="200"/>
                        <a:pt x="67" y="196"/>
                        <a:pt x="70" y="193"/>
                      </a:cubicBezTo>
                      <a:cubicBezTo>
                        <a:pt x="94" y="170"/>
                        <a:pt x="94" y="170"/>
                        <a:pt x="94" y="170"/>
                      </a:cubicBezTo>
                      <a:cubicBezTo>
                        <a:pt x="97" y="166"/>
                        <a:pt x="101" y="165"/>
                        <a:pt x="106" y="165"/>
                      </a:cubicBezTo>
                      <a:cubicBezTo>
                        <a:pt x="110" y="165"/>
                        <a:pt x="114" y="166"/>
                        <a:pt x="118" y="170"/>
                      </a:cubicBezTo>
                      <a:cubicBezTo>
                        <a:pt x="176" y="229"/>
                        <a:pt x="176" y="229"/>
                        <a:pt x="176" y="229"/>
                      </a:cubicBezTo>
                      <a:cubicBezTo>
                        <a:pt x="283" y="123"/>
                        <a:pt x="283" y="123"/>
                        <a:pt x="283" y="123"/>
                      </a:cubicBezTo>
                      <a:cubicBezTo>
                        <a:pt x="286" y="119"/>
                        <a:pt x="290" y="118"/>
                        <a:pt x="295" y="118"/>
                      </a:cubicBezTo>
                      <a:cubicBezTo>
                        <a:pt x="299" y="118"/>
                        <a:pt x="303" y="119"/>
                        <a:pt x="306" y="123"/>
                      </a:cubicBezTo>
                      <a:cubicBezTo>
                        <a:pt x="330" y="146"/>
                        <a:pt x="330" y="146"/>
                        <a:pt x="330" y="146"/>
                      </a:cubicBezTo>
                      <a:cubicBezTo>
                        <a:pt x="333" y="149"/>
                        <a:pt x="335" y="153"/>
                        <a:pt x="335" y="158"/>
                      </a:cubicBezTo>
                      <a:cubicBezTo>
                        <a:pt x="335" y="163"/>
                        <a:pt x="333" y="167"/>
                        <a:pt x="330" y="170"/>
                      </a:cubicBezTo>
                      <a:close/>
                      <a:moveTo>
                        <a:pt x="330" y="170"/>
                      </a:moveTo>
                      <a:cubicBezTo>
                        <a:pt x="330" y="170"/>
                        <a:pt x="330" y="170"/>
                        <a:pt x="330" y="170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chemeClr val="dk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  <p:sp>
              <p:nvSpPr>
                <p:cNvPr id="356" name="Google Shape;356;p15"/>
                <p:cNvSpPr/>
                <p:nvPr/>
              </p:nvSpPr>
              <p:spPr>
                <a:xfrm>
                  <a:off x="8226330" y="2046298"/>
                  <a:ext cx="44114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100" u="none" cap="none" strike="noStrike">
                      <a:solidFill>
                        <a:schemeClr val="lt1"/>
                      </a:solidFill>
                      <a:latin typeface="Microsoft JhengHei"/>
                      <a:ea typeface="Microsoft JhengHei"/>
                      <a:cs typeface="Microsoft JhengHei"/>
                      <a:sym typeface="Microsoft JhengHei"/>
                    </a:rPr>
                    <a:t>03</a:t>
                  </a:r>
                  <a:endParaRPr b="0" i="0" sz="105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Google Shape;357;p15"/>
                <p:cNvSpPr/>
                <p:nvPr/>
              </p:nvSpPr>
              <p:spPr>
                <a:xfrm>
                  <a:off x="7730667" y="4539773"/>
                  <a:ext cx="1448354" cy="3058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sp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chemeClr val="dk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</p:grpSp>
          <p:sp>
            <p:nvSpPr>
              <p:cNvPr id="358" name="Google Shape;358;p15"/>
              <p:cNvSpPr/>
              <p:nvPr/>
            </p:nvSpPr>
            <p:spPr>
              <a:xfrm>
                <a:off x="8137447" y="2986900"/>
                <a:ext cx="646113" cy="1023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00" u="none" cap="none" strike="noStrike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保持</a:t>
                </a:r>
                <a:endParaRPr b="1" i="0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00" u="none" cap="none" strike="noStrike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彈性</a:t>
                </a:r>
                <a:br>
                  <a:rPr b="1" i="0" lang="en-US" sz="2400" u="none" cap="none" strike="noStrike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</a:br>
                <a:endParaRPr b="1" i="0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359" name="Google Shape;359;p15"/>
            <p:cNvSpPr/>
            <p:nvPr/>
          </p:nvSpPr>
          <p:spPr>
            <a:xfrm>
              <a:off x="7736325" y="5006215"/>
              <a:ext cx="1448355" cy="648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專業為本</a:t>
              </a:r>
              <a:endParaRPr b="1" i="0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適性調整</a:t>
              </a:r>
              <a:endParaRPr b="1" i="0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pic>
        <p:nvPicPr>
          <p:cNvPr id="360" name="Google Shape;36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0037" y="4829080"/>
            <a:ext cx="2325291" cy="7465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1" name="Google Shape;361;p15"/>
          <p:cNvCxnSpPr/>
          <p:nvPr/>
        </p:nvCxnSpPr>
        <p:spPr>
          <a:xfrm>
            <a:off x="953598" y="1726056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2" name="Google Shape;362;p15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6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:\transparentteacher\TDO漫畫JPG檔\續作漫畫-TDO的課堂風景_頁面_2.jpg" id="368" name="Google Shape;3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623" y="1646802"/>
            <a:ext cx="6480572" cy="394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7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4" name="Google Shape;374;p17"/>
          <p:cNvCxnSpPr/>
          <p:nvPr/>
        </p:nvCxnSpPr>
        <p:spPr>
          <a:xfrm>
            <a:off x="3773837" y="5192148"/>
            <a:ext cx="2754306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p17"/>
          <p:cNvCxnSpPr/>
          <p:nvPr/>
        </p:nvCxnSpPr>
        <p:spPr>
          <a:xfrm>
            <a:off x="3773837" y="4016685"/>
            <a:ext cx="2754306" cy="0"/>
          </a:xfrm>
          <a:prstGeom prst="straightConnector1">
            <a:avLst/>
          </a:prstGeom>
          <a:noFill/>
          <a:ln cap="flat" cmpd="sng" w="1905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17"/>
          <p:cNvCxnSpPr/>
          <p:nvPr/>
        </p:nvCxnSpPr>
        <p:spPr>
          <a:xfrm>
            <a:off x="3777398" y="2860365"/>
            <a:ext cx="2754306" cy="0"/>
          </a:xfrm>
          <a:prstGeom prst="straightConnector1">
            <a:avLst/>
          </a:prstGeom>
          <a:noFill/>
          <a:ln cap="flat" cmpd="sng" w="19050">
            <a:solidFill>
              <a:srgbClr val="0066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17"/>
          <p:cNvCxnSpPr/>
          <p:nvPr/>
        </p:nvCxnSpPr>
        <p:spPr>
          <a:xfrm>
            <a:off x="3777398" y="1656327"/>
            <a:ext cx="2754306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8" name="Google Shape;378;p17"/>
          <p:cNvSpPr txBox="1"/>
          <p:nvPr/>
        </p:nvSpPr>
        <p:spPr>
          <a:xfrm>
            <a:off x="1439466" y="129063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700" u="none" cap="none" strike="noStrike">
                <a:solidFill>
                  <a:srgbClr val="0066FF"/>
                </a:solidFill>
                <a:latin typeface="DFKai-SB"/>
                <a:ea typeface="DFKai-SB"/>
                <a:cs typeface="DFKai-SB"/>
                <a:sym typeface="DFKai-SB"/>
              </a:rPr>
            </a:br>
            <a:endParaRPr b="1" i="0" sz="2700" u="none" cap="none" strike="noStrike">
              <a:solidFill>
                <a:srgbClr val="0066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379" name="Google Shape;379;p17"/>
          <p:cNvGrpSpPr/>
          <p:nvPr/>
        </p:nvGrpSpPr>
        <p:grpSpPr>
          <a:xfrm>
            <a:off x="1551360" y="1309427"/>
            <a:ext cx="6465341" cy="4272524"/>
            <a:chOff x="1062635" y="1198722"/>
            <a:chExt cx="5804553" cy="4903852"/>
          </a:xfrm>
        </p:grpSpPr>
        <p:sp>
          <p:nvSpPr>
            <p:cNvPr id="380" name="Google Shape;380;p17"/>
            <p:cNvSpPr/>
            <p:nvPr/>
          </p:nvSpPr>
          <p:spPr>
            <a:xfrm>
              <a:off x="3685702" y="1276230"/>
              <a:ext cx="1548245" cy="640903"/>
            </a:xfrm>
            <a:custGeom>
              <a:rect b="b" l="l" r="r" t="t"/>
              <a:pathLst>
                <a:path extrusionOk="0" h="220" w="418">
                  <a:moveTo>
                    <a:pt x="356" y="0"/>
                  </a:moveTo>
                  <a:lnTo>
                    <a:pt x="0" y="0"/>
                  </a:lnTo>
                  <a:lnTo>
                    <a:pt x="0" y="220"/>
                  </a:lnTo>
                  <a:lnTo>
                    <a:pt x="356" y="220"/>
                  </a:lnTo>
                  <a:lnTo>
                    <a:pt x="418" y="11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1062635" y="3250904"/>
              <a:ext cx="1548245" cy="729149"/>
            </a:xfrm>
            <a:custGeom>
              <a:rect b="b" l="l" r="r" t="t"/>
              <a:pathLst>
                <a:path extrusionOk="0" h="220" w="418">
                  <a:moveTo>
                    <a:pt x="356" y="0"/>
                  </a:moveTo>
                  <a:lnTo>
                    <a:pt x="0" y="0"/>
                  </a:lnTo>
                  <a:lnTo>
                    <a:pt x="0" y="220"/>
                  </a:lnTo>
                  <a:lnTo>
                    <a:pt x="356" y="220"/>
                  </a:lnTo>
                  <a:lnTo>
                    <a:pt x="418" y="11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5195D3"/>
            </a:solidFill>
            <a:ln>
              <a:noFill/>
            </a:ln>
          </p:spPr>
          <p:txBody>
            <a:bodyPr anchorCtr="1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382" name="Google Shape;382;p17"/>
            <p:cNvCxnSpPr/>
            <p:nvPr/>
          </p:nvCxnSpPr>
          <p:spPr>
            <a:xfrm>
              <a:off x="2586693" y="3613045"/>
              <a:ext cx="484810" cy="2733"/>
            </a:xfrm>
            <a:prstGeom prst="straightConnector1">
              <a:avLst/>
            </a:prstGeom>
            <a:noFill/>
            <a:ln cap="flat" cmpd="sng" w="254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3" name="Google Shape;383;p17"/>
            <p:cNvCxnSpPr/>
            <p:nvPr/>
          </p:nvCxnSpPr>
          <p:spPr>
            <a:xfrm rot="-5400000">
              <a:off x="2049237" y="2610754"/>
              <a:ext cx="2033438" cy="1207"/>
            </a:xfrm>
            <a:prstGeom prst="straightConnector1">
              <a:avLst/>
            </a:prstGeom>
            <a:noFill/>
            <a:ln cap="flat" cmpd="sng" w="1905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4" name="Google Shape;384;p17"/>
            <p:cNvCxnSpPr/>
            <p:nvPr/>
          </p:nvCxnSpPr>
          <p:spPr>
            <a:xfrm rot="-5400000">
              <a:off x="2049237" y="4638726"/>
              <a:ext cx="2033438" cy="1207"/>
            </a:xfrm>
            <a:prstGeom prst="straightConnector1">
              <a:avLst/>
            </a:prstGeom>
            <a:noFill/>
            <a:ln cap="flat" cmpd="sng" w="1905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85" name="Google Shape;385;p17"/>
            <p:cNvSpPr/>
            <p:nvPr/>
          </p:nvSpPr>
          <p:spPr>
            <a:xfrm>
              <a:off x="5517736" y="1198722"/>
              <a:ext cx="1349452" cy="780305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授課教師需求</a:t>
              </a:r>
              <a:endParaRPr b="0" i="0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5517735" y="2562563"/>
              <a:ext cx="1217347" cy="810368"/>
            </a:xfrm>
            <a:prstGeom prst="ellipse">
              <a:avLst/>
            </a:prstGeom>
            <a:solidFill>
              <a:srgbClr val="48592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搭配觀察焦點</a:t>
              </a:r>
              <a:endParaRPr b="0" i="0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5517736" y="3868666"/>
              <a:ext cx="1151414" cy="895095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掌握脈絡</a:t>
              </a:r>
              <a:endParaRPr b="0" i="0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5517735" y="5234810"/>
              <a:ext cx="1151414" cy="867764"/>
            </a:xfrm>
            <a:prstGeom prst="ellipse">
              <a:avLst/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觀課倫理</a:t>
              </a:r>
              <a:endParaRPr b="0" i="0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3685702" y="2602026"/>
              <a:ext cx="1548245" cy="729149"/>
            </a:xfrm>
            <a:custGeom>
              <a:rect b="b" l="l" r="r" t="t"/>
              <a:pathLst>
                <a:path extrusionOk="0" h="220" w="418">
                  <a:moveTo>
                    <a:pt x="356" y="0"/>
                  </a:moveTo>
                  <a:lnTo>
                    <a:pt x="0" y="0"/>
                  </a:lnTo>
                  <a:lnTo>
                    <a:pt x="0" y="220"/>
                  </a:lnTo>
                  <a:lnTo>
                    <a:pt x="356" y="220"/>
                  </a:lnTo>
                  <a:lnTo>
                    <a:pt x="418" y="11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85925"/>
            </a:solidFill>
            <a:ln>
              <a:noFill/>
            </a:ln>
          </p:spPr>
          <p:txBody>
            <a:bodyPr anchorCtr="1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3685716" y="3936917"/>
              <a:ext cx="1548495" cy="729742"/>
            </a:xfrm>
            <a:custGeom>
              <a:rect b="b" l="l" r="r" t="t"/>
              <a:pathLst>
                <a:path extrusionOk="0" h="220" w="418">
                  <a:moveTo>
                    <a:pt x="356" y="0"/>
                  </a:moveTo>
                  <a:lnTo>
                    <a:pt x="0" y="0"/>
                  </a:lnTo>
                  <a:lnTo>
                    <a:pt x="0" y="220"/>
                  </a:lnTo>
                  <a:lnTo>
                    <a:pt x="356" y="220"/>
                  </a:lnTo>
                  <a:lnTo>
                    <a:pt x="418" y="11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1" anchor="ctr" bIns="34275" lIns="68550" spcFirstLastPara="1" rIns="68550" wrap="square" tIns="34275">
              <a:norm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3685702" y="5268540"/>
              <a:ext cx="1548245" cy="729149"/>
            </a:xfrm>
            <a:custGeom>
              <a:rect b="b" l="l" r="r" t="t"/>
              <a:pathLst>
                <a:path extrusionOk="0" h="220" w="418">
                  <a:moveTo>
                    <a:pt x="356" y="0"/>
                  </a:moveTo>
                  <a:lnTo>
                    <a:pt x="0" y="0"/>
                  </a:lnTo>
                  <a:lnTo>
                    <a:pt x="0" y="220"/>
                  </a:lnTo>
                  <a:lnTo>
                    <a:pt x="356" y="220"/>
                  </a:lnTo>
                  <a:lnTo>
                    <a:pt x="418" y="11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BA0BB"/>
            </a:solidFill>
            <a:ln>
              <a:noFill/>
            </a:ln>
          </p:spPr>
          <p:txBody>
            <a:bodyPr anchorCtr="1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392" name="Google Shape;392;p17"/>
          <p:cNvSpPr txBox="1"/>
          <p:nvPr/>
        </p:nvSpPr>
        <p:spPr>
          <a:xfrm>
            <a:off x="1586512" y="3212979"/>
            <a:ext cx="1527326" cy="3923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觀課前準備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7"/>
          <p:cNvSpPr txBox="1"/>
          <p:nvPr/>
        </p:nvSpPr>
        <p:spPr>
          <a:xfrm>
            <a:off x="4409982" y="1453146"/>
            <a:ext cx="1886976" cy="3923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掌握觀察焦點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7"/>
          <p:cNvSpPr txBox="1"/>
          <p:nvPr/>
        </p:nvSpPr>
        <p:spPr>
          <a:xfrm>
            <a:off x="4492307" y="2679465"/>
            <a:ext cx="1798466" cy="3923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確認觀課工具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7"/>
          <p:cNvSpPr txBox="1"/>
          <p:nvPr/>
        </p:nvSpPr>
        <p:spPr>
          <a:xfrm>
            <a:off x="4438303" y="3813591"/>
            <a:ext cx="1795775" cy="3923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聚焦課程設計</a:t>
            </a:r>
            <a:endParaRPr b="0" i="0" sz="1050" u="none" cap="none" strike="noStrike">
              <a:solidFill>
                <a:srgbClr val="000000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>
            <a:off x="4438303" y="5001723"/>
            <a:ext cx="1795775" cy="3923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準備觀課媒材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7" name="Google Shape;397;p17"/>
          <p:cNvCxnSpPr/>
          <p:nvPr/>
        </p:nvCxnSpPr>
        <p:spPr>
          <a:xfrm>
            <a:off x="4193958" y="1700808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98" name="Google Shape;398;p17"/>
          <p:cNvGrpSpPr/>
          <p:nvPr/>
        </p:nvGrpSpPr>
        <p:grpSpPr>
          <a:xfrm>
            <a:off x="158073" y="4100788"/>
            <a:ext cx="2075411" cy="1788779"/>
            <a:chOff x="358475" y="4128757"/>
            <a:chExt cx="2767215" cy="2385038"/>
          </a:xfrm>
        </p:grpSpPr>
        <p:sp>
          <p:nvSpPr>
            <p:cNvPr id="399" name="Google Shape;399;p17"/>
            <p:cNvSpPr/>
            <p:nvPr/>
          </p:nvSpPr>
          <p:spPr>
            <a:xfrm>
              <a:off x="1308424" y="4128757"/>
              <a:ext cx="941508" cy="804101"/>
            </a:xfrm>
            <a:prstGeom prst="ellipse">
              <a:avLst/>
            </a:prstGeom>
            <a:solidFill>
              <a:schemeClr val="lt1">
                <a:alpha val="81568"/>
              </a:schemeClr>
            </a:solidFill>
            <a:ln cap="flat" cmpd="sng" w="28575">
              <a:solidFill>
                <a:srgbClr val="2E75B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計畫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 rot="3030337">
              <a:off x="2270351" y="4358188"/>
              <a:ext cx="566621" cy="529222"/>
            </a:xfrm>
            <a:custGeom>
              <a:rect b="b" l="l" r="r" t="t"/>
              <a:pathLst>
                <a:path extrusionOk="0" h="21600" w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595959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1308129" y="5709694"/>
              <a:ext cx="941508" cy="804101"/>
            </a:xfrm>
            <a:prstGeom prst="ellipse">
              <a:avLst/>
            </a:prstGeom>
            <a:solidFill>
              <a:schemeClr val="lt1">
                <a:alpha val="81568"/>
              </a:schemeClr>
            </a:solidFill>
            <a:ln cap="flat" cmpd="sng" w="28575">
              <a:solidFill>
                <a:srgbClr val="2E75B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省思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2184182" y="4948907"/>
              <a:ext cx="941508" cy="804101"/>
            </a:xfrm>
            <a:prstGeom prst="ellipse">
              <a:avLst/>
            </a:prstGeom>
            <a:solidFill>
              <a:schemeClr val="lt1">
                <a:alpha val="81568"/>
              </a:schemeClr>
            </a:solidFill>
            <a:ln cap="flat" cmpd="sng" w="28575">
              <a:solidFill>
                <a:srgbClr val="2E75B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教學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358475" y="4928708"/>
              <a:ext cx="941508" cy="804101"/>
            </a:xfrm>
            <a:prstGeom prst="ellipse">
              <a:avLst/>
            </a:prstGeom>
            <a:solidFill>
              <a:schemeClr val="lt1">
                <a:alpha val="81568"/>
              </a:schemeClr>
            </a:solidFill>
            <a:ln cap="flat" cmpd="sng" w="28575">
              <a:solidFill>
                <a:srgbClr val="2E75B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成長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 rot="-3199852">
              <a:off x="692276" y="4392709"/>
              <a:ext cx="566621" cy="537981"/>
            </a:xfrm>
            <a:custGeom>
              <a:rect b="b" l="l" r="r" t="t"/>
              <a:pathLst>
                <a:path extrusionOk="0" h="21600" w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595959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 rot="7888430">
              <a:off x="2268842" y="5748550"/>
              <a:ext cx="566621" cy="529222"/>
            </a:xfrm>
            <a:custGeom>
              <a:rect b="b" l="l" r="r" t="t"/>
              <a:pathLst>
                <a:path extrusionOk="0" h="21600" w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595959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 rot="-8837793">
              <a:off x="693137" y="5774053"/>
              <a:ext cx="566621" cy="529222"/>
            </a:xfrm>
            <a:custGeom>
              <a:rect b="b" l="l" r="r" t="t"/>
              <a:pathLst>
                <a:path extrusionOk="0" h="21600" w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595959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7" name="Google Shape;407;p17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08" name="Google Shape;408;p17"/>
          <p:cNvSpPr txBox="1"/>
          <p:nvPr/>
        </p:nvSpPr>
        <p:spPr>
          <a:xfrm>
            <a:off x="2855465" y="219899"/>
            <a:ext cx="296431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6FF"/>
                </a:solidFill>
                <a:latin typeface="DFKai-SB"/>
                <a:ea typeface="DFKai-SB"/>
                <a:cs typeface="DFKai-SB"/>
                <a:sym typeface="DFKai-SB"/>
              </a:rPr>
              <a:t>觀課前準備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8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4" name="Google Shape;414;p18"/>
          <p:cNvSpPr txBox="1"/>
          <p:nvPr/>
        </p:nvSpPr>
        <p:spPr>
          <a:xfrm>
            <a:off x="3491602" y="2110216"/>
            <a:ext cx="2916602" cy="392385"/>
          </a:xfrm>
          <a:prstGeom prst="rect">
            <a:avLst/>
          </a:prstGeom>
          <a:solidFill>
            <a:srgbClr val="31849B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客觀原則、不干擾原則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4335417" y="1695284"/>
            <a:ext cx="3206915" cy="7340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16" name="Google Shape;416;p18"/>
          <p:cNvSpPr txBox="1"/>
          <p:nvPr/>
        </p:nvSpPr>
        <p:spPr>
          <a:xfrm>
            <a:off x="4250662" y="2815576"/>
            <a:ext cx="4367510" cy="1038716"/>
          </a:xfrm>
          <a:prstGeom prst="rect">
            <a:avLst/>
          </a:prstGeom>
          <a:solidFill>
            <a:srgbClr val="31849B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課程設計、教學流程、評量規劃、課堂規範、學習情境、學習歷程、學習成果、學習氛圍等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8"/>
          <p:cNvSpPr txBox="1"/>
          <p:nvPr/>
        </p:nvSpPr>
        <p:spPr>
          <a:xfrm>
            <a:off x="4250662" y="4146251"/>
            <a:ext cx="3154076" cy="392385"/>
          </a:xfrm>
          <a:prstGeom prst="rect">
            <a:avLst/>
          </a:prstGeom>
          <a:solidFill>
            <a:srgbClr val="31849B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涵蓋教師的教與學生的學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8"/>
          <p:cNvSpPr txBox="1"/>
          <p:nvPr/>
        </p:nvSpPr>
        <p:spPr>
          <a:xfrm>
            <a:off x="4409982" y="5218857"/>
            <a:ext cx="3935350" cy="392385"/>
          </a:xfrm>
          <a:prstGeom prst="rect">
            <a:avLst/>
          </a:prstGeom>
          <a:solidFill>
            <a:srgbClr val="31849B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尋找亮點與成長契機，非打分數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"/>
          <p:cNvSpPr/>
          <p:nvPr/>
        </p:nvSpPr>
        <p:spPr>
          <a:xfrm>
            <a:off x="1830492" y="636496"/>
            <a:ext cx="4269920" cy="6232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觀課注意事項     1/2</a:t>
            </a:r>
            <a:endParaRPr b="1" i="0" sz="36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420" name="Google Shape;420;p18"/>
          <p:cNvGrpSpPr/>
          <p:nvPr/>
        </p:nvGrpSpPr>
        <p:grpSpPr>
          <a:xfrm>
            <a:off x="823596" y="2050554"/>
            <a:ext cx="2849836" cy="514350"/>
            <a:chOff x="1098127" y="1591072"/>
            <a:chExt cx="3799781" cy="685800"/>
          </a:xfrm>
        </p:grpSpPr>
        <p:grpSp>
          <p:nvGrpSpPr>
            <p:cNvPr id="421" name="Google Shape;421;p18"/>
            <p:cNvGrpSpPr/>
            <p:nvPr/>
          </p:nvGrpSpPr>
          <p:grpSpPr>
            <a:xfrm>
              <a:off x="1098127" y="1591072"/>
              <a:ext cx="685800" cy="685800"/>
              <a:chOff x="1268178" y="1616467"/>
              <a:chExt cx="685825" cy="685800"/>
            </a:xfrm>
          </p:grpSpPr>
          <p:sp>
            <p:nvSpPr>
              <p:cNvPr id="422" name="Google Shape;422;p18"/>
              <p:cNvSpPr/>
              <p:nvPr/>
            </p:nvSpPr>
            <p:spPr>
              <a:xfrm>
                <a:off x="1268178" y="1616467"/>
                <a:ext cx="685825" cy="685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50" spcFirstLastPara="1" rIns="6855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423" name="Google Shape;423;p18"/>
              <p:cNvSpPr txBox="1"/>
              <p:nvPr/>
            </p:nvSpPr>
            <p:spPr>
              <a:xfrm>
                <a:off x="1310345" y="1774702"/>
                <a:ext cx="601469" cy="477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50" spcFirstLastPara="1" rIns="6855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100" u="none" cap="none" strike="noStrike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01</a:t>
                </a:r>
                <a:endParaRPr b="0" i="0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424" name="Google Shape;424;p18"/>
            <p:cNvSpPr txBox="1"/>
            <p:nvPr/>
          </p:nvSpPr>
          <p:spPr>
            <a:xfrm>
              <a:off x="1801564" y="1636273"/>
              <a:ext cx="3096344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8A60C8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遵守觀課倫理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18"/>
          <p:cNvGrpSpPr/>
          <p:nvPr/>
        </p:nvGrpSpPr>
        <p:grpSpPr>
          <a:xfrm>
            <a:off x="1447191" y="3022662"/>
            <a:ext cx="2842299" cy="514350"/>
            <a:chOff x="1929585" y="2887216"/>
            <a:chExt cx="3789732" cy="685800"/>
          </a:xfrm>
        </p:grpSpPr>
        <p:grpSp>
          <p:nvGrpSpPr>
            <p:cNvPr id="426" name="Google Shape;426;p18"/>
            <p:cNvGrpSpPr/>
            <p:nvPr/>
          </p:nvGrpSpPr>
          <p:grpSpPr>
            <a:xfrm>
              <a:off x="1929585" y="2887216"/>
              <a:ext cx="700087" cy="685800"/>
              <a:chOff x="1329341" y="2785718"/>
              <a:chExt cx="563488" cy="685800"/>
            </a:xfrm>
          </p:grpSpPr>
          <p:sp>
            <p:nvSpPr>
              <p:cNvPr id="427" name="Google Shape;427;p18"/>
              <p:cNvSpPr/>
              <p:nvPr/>
            </p:nvSpPr>
            <p:spPr>
              <a:xfrm>
                <a:off x="1329341" y="2785718"/>
                <a:ext cx="563488" cy="685800"/>
              </a:xfrm>
              <a:prstGeom prst="ellipse">
                <a:avLst/>
              </a:prstGeom>
              <a:solidFill>
                <a:srgbClr val="7C9B3F"/>
              </a:solidFill>
              <a:ln>
                <a:noFill/>
              </a:ln>
            </p:spPr>
            <p:txBody>
              <a:bodyPr anchorCtr="0" anchor="ctr" bIns="34275" lIns="68550" spcFirstLastPara="1" rIns="6855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428" name="Google Shape;428;p18"/>
              <p:cNvSpPr txBox="1"/>
              <p:nvPr/>
            </p:nvSpPr>
            <p:spPr>
              <a:xfrm>
                <a:off x="1369032" y="2944647"/>
                <a:ext cx="484094" cy="477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50" spcFirstLastPara="1" rIns="6855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100" u="none" cap="none" strike="noStrike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02</a:t>
                </a:r>
                <a:endParaRPr b="0" i="0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429" name="Google Shape;429;p18"/>
            <p:cNvSpPr txBox="1"/>
            <p:nvPr/>
          </p:nvSpPr>
          <p:spPr>
            <a:xfrm>
              <a:off x="2622973" y="2920907"/>
              <a:ext cx="3096344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7B7B7B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回應觀課焦點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8"/>
          <p:cNvGrpSpPr/>
          <p:nvPr/>
        </p:nvGrpSpPr>
        <p:grpSpPr>
          <a:xfrm>
            <a:off x="805440" y="4102782"/>
            <a:ext cx="3160012" cy="514350"/>
            <a:chOff x="1073920" y="4327376"/>
            <a:chExt cx="4213349" cy="685800"/>
          </a:xfrm>
        </p:grpSpPr>
        <p:grpSp>
          <p:nvGrpSpPr>
            <p:cNvPr id="431" name="Google Shape;431;p18"/>
            <p:cNvGrpSpPr/>
            <p:nvPr/>
          </p:nvGrpSpPr>
          <p:grpSpPr>
            <a:xfrm>
              <a:off x="1073920" y="4327376"/>
              <a:ext cx="685800" cy="685800"/>
              <a:chOff x="1268178" y="3954969"/>
              <a:chExt cx="685671" cy="685800"/>
            </a:xfrm>
          </p:grpSpPr>
          <p:sp>
            <p:nvSpPr>
              <p:cNvPr id="432" name="Google Shape;432;p18"/>
              <p:cNvSpPr/>
              <p:nvPr/>
            </p:nvSpPr>
            <p:spPr>
              <a:xfrm>
                <a:off x="1268178" y="3954969"/>
                <a:ext cx="685671" cy="685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34275" lIns="68550" spcFirstLastPara="1" rIns="6855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433" name="Google Shape;433;p18"/>
              <p:cNvSpPr txBox="1"/>
              <p:nvPr/>
            </p:nvSpPr>
            <p:spPr>
              <a:xfrm>
                <a:off x="1310411" y="4113204"/>
                <a:ext cx="601334" cy="477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50" spcFirstLastPara="1" rIns="6855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100" u="none" cap="none" strike="noStrike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03</a:t>
                </a:r>
                <a:endParaRPr b="0" i="0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434" name="Google Shape;434;p18"/>
            <p:cNvSpPr txBox="1"/>
            <p:nvPr/>
          </p:nvSpPr>
          <p:spPr>
            <a:xfrm>
              <a:off x="1830885" y="4354444"/>
              <a:ext cx="3456384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蒐集客觀具體事實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18"/>
          <p:cNvGrpSpPr/>
          <p:nvPr/>
        </p:nvGrpSpPr>
        <p:grpSpPr>
          <a:xfrm>
            <a:off x="1373164" y="5126367"/>
            <a:ext cx="3240360" cy="516851"/>
            <a:chOff x="1830885" y="5692153"/>
            <a:chExt cx="4320480" cy="689135"/>
          </a:xfrm>
        </p:grpSpPr>
        <p:grpSp>
          <p:nvGrpSpPr>
            <p:cNvPr id="436" name="Google Shape;436;p18"/>
            <p:cNvGrpSpPr/>
            <p:nvPr/>
          </p:nvGrpSpPr>
          <p:grpSpPr>
            <a:xfrm>
              <a:off x="1830885" y="5692153"/>
              <a:ext cx="685800" cy="687387"/>
              <a:chOff x="1268178" y="5123618"/>
              <a:chExt cx="685903" cy="686401"/>
            </a:xfrm>
          </p:grpSpPr>
          <p:sp>
            <p:nvSpPr>
              <p:cNvPr id="437" name="Google Shape;437;p18"/>
              <p:cNvSpPr/>
              <p:nvPr/>
            </p:nvSpPr>
            <p:spPr>
              <a:xfrm>
                <a:off x="1268178" y="5123618"/>
                <a:ext cx="685903" cy="68640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50" spcFirstLastPara="1" rIns="6855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438" name="Google Shape;438;p18"/>
              <p:cNvSpPr txBox="1"/>
              <p:nvPr/>
            </p:nvSpPr>
            <p:spPr>
              <a:xfrm>
                <a:off x="1310310" y="5289332"/>
                <a:ext cx="601537" cy="4763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50" spcFirstLastPara="1" rIns="6855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100" u="none" cap="none" strike="noStrike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04</a:t>
                </a:r>
                <a:endParaRPr b="0" i="0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439" name="Google Shape;439;p18"/>
            <p:cNvSpPr txBox="1"/>
            <p:nvPr/>
          </p:nvSpPr>
          <p:spPr>
            <a:xfrm>
              <a:off x="2694981" y="5796553"/>
              <a:ext cx="3456384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83E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一雙善意的眼睛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0" name="Google Shape;440;p18"/>
          <p:cNvCxnSpPr/>
          <p:nvPr/>
        </p:nvCxnSpPr>
        <p:spPr>
          <a:xfrm>
            <a:off x="953598" y="1726056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1" name="Google Shape;441;p18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9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47" name="Google Shape;447;p19"/>
          <p:cNvGrpSpPr/>
          <p:nvPr/>
        </p:nvGrpSpPr>
        <p:grpSpPr>
          <a:xfrm>
            <a:off x="1709687" y="2186865"/>
            <a:ext cx="554831" cy="515541"/>
            <a:chOff x="1402223" y="5102183"/>
            <a:chExt cx="685572" cy="686333"/>
          </a:xfrm>
        </p:grpSpPr>
        <p:sp>
          <p:nvSpPr>
            <p:cNvPr id="448" name="Google Shape;448;p19"/>
            <p:cNvSpPr/>
            <p:nvPr/>
          </p:nvSpPr>
          <p:spPr>
            <a:xfrm>
              <a:off x="1402223" y="5102183"/>
              <a:ext cx="685572" cy="686333"/>
            </a:xfrm>
            <a:prstGeom prst="ellipse">
              <a:avLst/>
            </a:prstGeom>
            <a:solidFill>
              <a:srgbClr val="826300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9"/>
            <p:cNvSpPr txBox="1"/>
            <p:nvPr/>
          </p:nvSpPr>
          <p:spPr>
            <a:xfrm>
              <a:off x="1477603" y="5245978"/>
              <a:ext cx="557379" cy="476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05</a:t>
              </a:r>
              <a:endParaRPr b="0" i="0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450" name="Google Shape;450;p19"/>
          <p:cNvSpPr txBox="1"/>
          <p:nvPr/>
        </p:nvSpPr>
        <p:spPr>
          <a:xfrm>
            <a:off x="2411760" y="2240870"/>
            <a:ext cx="4752528" cy="4385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66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觀察工具的選擇來自觀察焦點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9"/>
          <p:cNvSpPr txBox="1"/>
          <p:nvPr/>
        </p:nvSpPr>
        <p:spPr>
          <a:xfrm>
            <a:off x="945881" y="2996954"/>
            <a:ext cx="7784583" cy="2212627"/>
          </a:xfrm>
          <a:prstGeom prst="rect">
            <a:avLst/>
          </a:prstGeom>
          <a:solidFill>
            <a:srgbClr val="CCECFF"/>
          </a:solidFill>
          <a:ln cap="flat" cmpd="sng" w="19050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思考與討論</a:t>
            </a:r>
            <a:endParaRPr b="0" i="0" sz="2100" u="none" cap="none" strike="noStrik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Q1：如何決定是要「</a:t>
            </a:r>
            <a:r>
              <a:rPr b="1" i="0" lang="en-US" sz="21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全面觀課</a:t>
            </a: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</a:t>
            </a:r>
            <a:r>
              <a:rPr b="1" i="0" lang="en-US" sz="21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或</a:t>
            </a: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選擇「</a:t>
            </a:r>
            <a:r>
              <a:rPr b="1" i="0" lang="en-US" sz="21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部分觀察焦點觀課</a:t>
            </a: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」？</a:t>
            </a:r>
            <a:endParaRPr b="0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Q2：</a:t>
            </a:r>
            <a:r>
              <a:rPr b="1" i="0" lang="en-US" sz="21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不同的觀察人員</a:t>
            </a: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怎麼安排觀察焦點？</a:t>
            </a:r>
            <a:endParaRPr b="0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Q3：同一堂公開課，不同觀課人員可否選擇</a:t>
            </a:r>
            <a:r>
              <a:rPr b="1" i="0" lang="en-US" sz="21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不同的觀察工具</a:t>
            </a: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？</a:t>
            </a:r>
            <a:endParaRPr b="0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52" name="Google Shape;452;p19"/>
          <p:cNvSpPr/>
          <p:nvPr/>
        </p:nvSpPr>
        <p:spPr>
          <a:xfrm>
            <a:off x="2125615" y="737225"/>
            <a:ext cx="4269920" cy="6232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觀課注意事項     2/2</a:t>
            </a:r>
            <a:endParaRPr b="1" i="0" sz="36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453" name="Google Shape;453;p19"/>
          <p:cNvCxnSpPr/>
          <p:nvPr/>
        </p:nvCxnSpPr>
        <p:spPr>
          <a:xfrm>
            <a:off x="953598" y="1726056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4" name="Google Shape;454;p19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idx="12" type="sldNum"/>
          </p:nvPr>
        </p:nvSpPr>
        <p:spPr>
          <a:xfrm>
            <a:off x="7086600" y="648261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2"/>
          <p:cNvSpPr txBox="1"/>
          <p:nvPr/>
        </p:nvSpPr>
        <p:spPr>
          <a:xfrm>
            <a:off x="228600" y="49061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課程目標</a:t>
            </a:r>
            <a:endParaRPr b="1" i="0" sz="4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413538" y="1754814"/>
            <a:ext cx="8316924" cy="36184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 fontScale="85000" lnSpcReduction="10000"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協助認證學員精熟公開授課與專業回饋的理論，並能實際活用在實務現場中。</a:t>
            </a:r>
            <a:endParaRPr b="1" i="0" sz="30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協助認證學員精熟觀察焦點的擇取與觀察工具的選用。</a:t>
            </a:r>
            <a:endParaRPr b="1" i="0" sz="30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協助認證學員加強理解公開授課歷程的脈絡性。</a:t>
            </a:r>
            <a:endParaRPr b="1" i="0" sz="30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協助認證學員順利取證，並提高初審的通過率。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8102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cxnSp>
        <p:nvCxnSpPr>
          <p:cNvPr id="91" name="Google Shape;91;p2"/>
          <p:cNvCxnSpPr/>
          <p:nvPr/>
        </p:nvCxnSpPr>
        <p:spPr>
          <a:xfrm>
            <a:off x="1678193" y="1215614"/>
            <a:ext cx="5408407" cy="0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0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:\transparentteacher\TDO漫畫JPG檔\續作漫畫-TDO的課堂風景_頁面_3.jpg" id="460" name="Google Shape;4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612" y="1484784"/>
            <a:ext cx="6723459" cy="4158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1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6" name="Google Shape;466;p21"/>
          <p:cNvSpPr/>
          <p:nvPr/>
        </p:nvSpPr>
        <p:spPr>
          <a:xfrm>
            <a:off x="683570" y="2033223"/>
            <a:ext cx="7502313" cy="1649384"/>
          </a:xfrm>
          <a:prstGeom prst="rect">
            <a:avLst/>
          </a:prstGeom>
          <a:solidFill>
            <a:schemeClr val="lt1">
              <a:alpha val="58431"/>
            </a:schemeClr>
          </a:solidFill>
          <a:ln cap="flat" cmpd="sng" w="127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1"/>
          <p:cNvSpPr/>
          <p:nvPr/>
        </p:nvSpPr>
        <p:spPr>
          <a:xfrm>
            <a:off x="683570" y="3977435"/>
            <a:ext cx="7502313" cy="2173489"/>
          </a:xfrm>
          <a:prstGeom prst="rect">
            <a:avLst/>
          </a:prstGeom>
          <a:solidFill>
            <a:schemeClr val="lt1">
              <a:alpha val="58431"/>
            </a:schemeClr>
          </a:solidFill>
          <a:ln cap="flat" cmpd="sng" w="127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8" name="Google Shape;468;p21"/>
          <p:cNvGrpSpPr/>
          <p:nvPr/>
        </p:nvGrpSpPr>
        <p:grpSpPr>
          <a:xfrm>
            <a:off x="1060127" y="2279786"/>
            <a:ext cx="6897655" cy="795883"/>
            <a:chOff x="4045" y="297503"/>
            <a:chExt cx="9196873" cy="1061177"/>
          </a:xfrm>
        </p:grpSpPr>
        <p:sp>
          <p:nvSpPr>
            <p:cNvPr id="469" name="Google Shape;469;p21"/>
            <p:cNvSpPr/>
            <p:nvPr/>
          </p:nvSpPr>
          <p:spPr>
            <a:xfrm>
              <a:off x="4045" y="297503"/>
              <a:ext cx="1768629" cy="1061177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1"/>
            <p:cNvSpPr txBox="1"/>
            <p:nvPr/>
          </p:nvSpPr>
          <p:spPr>
            <a:xfrm>
              <a:off x="35126" y="328584"/>
              <a:ext cx="1706467" cy="9990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觀課者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1949537" y="608781"/>
              <a:ext cx="374949" cy="43862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1"/>
            <p:cNvSpPr txBox="1"/>
            <p:nvPr/>
          </p:nvSpPr>
          <p:spPr>
            <a:xfrm>
              <a:off x="1949537" y="696505"/>
              <a:ext cx="262464" cy="263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2480126" y="297503"/>
              <a:ext cx="1768629" cy="1061177"/>
            </a:xfrm>
            <a:prstGeom prst="roundRect">
              <a:avLst>
                <a:gd fmla="val 10000" name="adj"/>
              </a:avLst>
            </a:prstGeom>
            <a:solidFill>
              <a:srgbClr val="B9767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1"/>
            <p:cNvSpPr txBox="1"/>
            <p:nvPr/>
          </p:nvSpPr>
          <p:spPr>
            <a:xfrm>
              <a:off x="2511207" y="328584"/>
              <a:ext cx="1706467" cy="9990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授課者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4425619" y="608781"/>
              <a:ext cx="374949" cy="43862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85B5B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1"/>
            <p:cNvSpPr txBox="1"/>
            <p:nvPr/>
          </p:nvSpPr>
          <p:spPr>
            <a:xfrm>
              <a:off x="4425619" y="696505"/>
              <a:ext cx="262464" cy="263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4956207" y="297503"/>
              <a:ext cx="1768629" cy="1061177"/>
            </a:xfrm>
            <a:prstGeom prst="roundRect">
              <a:avLst>
                <a:gd fmla="val 10000" name="adj"/>
              </a:avLst>
            </a:prstGeom>
            <a:solidFill>
              <a:srgbClr val="D83E3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1"/>
            <p:cNvSpPr txBox="1"/>
            <p:nvPr/>
          </p:nvSpPr>
          <p:spPr>
            <a:xfrm>
              <a:off x="4987288" y="328584"/>
              <a:ext cx="1706467" cy="9990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75" lIns="74275" spcFirstLastPara="1" rIns="74275" wrap="square" tIns="7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5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觀課者＆授課者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6901700" y="608781"/>
              <a:ext cx="374949" cy="43862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FE0000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1"/>
            <p:cNvSpPr txBox="1"/>
            <p:nvPr/>
          </p:nvSpPr>
          <p:spPr>
            <a:xfrm>
              <a:off x="6901700" y="696505"/>
              <a:ext cx="262464" cy="263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7432289" y="297503"/>
              <a:ext cx="1768629" cy="1061177"/>
            </a:xfrm>
            <a:prstGeom prst="roundRect">
              <a:avLst>
                <a:gd fmla="val 10000" name="adj"/>
              </a:avLst>
            </a:prstGeom>
            <a:solidFill>
              <a:srgbClr val="FE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1"/>
            <p:cNvSpPr txBox="1"/>
            <p:nvPr/>
          </p:nvSpPr>
          <p:spPr>
            <a:xfrm>
              <a:off x="7463370" y="328584"/>
              <a:ext cx="1706467" cy="9990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授課者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21"/>
          <p:cNvSpPr txBox="1"/>
          <p:nvPr/>
        </p:nvSpPr>
        <p:spPr>
          <a:xfrm>
            <a:off x="1057092" y="3104966"/>
            <a:ext cx="1350149" cy="6675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蒐集客觀具體教學事實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1"/>
          <p:cNvSpPr txBox="1"/>
          <p:nvPr/>
        </p:nvSpPr>
        <p:spPr>
          <a:xfrm>
            <a:off x="2832425" y="3113220"/>
            <a:ext cx="1512170" cy="6675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具體教學事實↔觀察焦點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1"/>
          <p:cNvSpPr txBox="1"/>
          <p:nvPr/>
        </p:nvSpPr>
        <p:spPr>
          <a:xfrm>
            <a:off x="4769781" y="3190927"/>
            <a:ext cx="1404156" cy="3684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收穫＆啟發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1"/>
          <p:cNvSpPr txBox="1"/>
          <p:nvPr/>
        </p:nvSpPr>
        <p:spPr>
          <a:xfrm>
            <a:off x="6412729" y="3159364"/>
            <a:ext cx="1752135" cy="6675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專業成長計畫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含下次焦點問題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7" name="Google Shape;487;p21"/>
          <p:cNvGrpSpPr/>
          <p:nvPr/>
        </p:nvGrpSpPr>
        <p:grpSpPr>
          <a:xfrm>
            <a:off x="1061613" y="4239093"/>
            <a:ext cx="6888287" cy="891143"/>
            <a:chOff x="0" y="0"/>
            <a:chExt cx="9184383" cy="1188191"/>
          </a:xfrm>
        </p:grpSpPr>
        <p:sp>
          <p:nvSpPr>
            <p:cNvPr id="488" name="Google Shape;488;p21"/>
            <p:cNvSpPr/>
            <p:nvPr/>
          </p:nvSpPr>
          <p:spPr>
            <a:xfrm>
              <a:off x="0" y="0"/>
              <a:ext cx="1764588" cy="1188191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1"/>
            <p:cNvSpPr txBox="1"/>
            <p:nvPr/>
          </p:nvSpPr>
          <p:spPr>
            <a:xfrm>
              <a:off x="34801" y="34801"/>
              <a:ext cx="1694986" cy="1118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觀課群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1943178" y="375286"/>
              <a:ext cx="378610" cy="43761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1"/>
            <p:cNvSpPr txBox="1"/>
            <p:nvPr/>
          </p:nvSpPr>
          <p:spPr>
            <a:xfrm>
              <a:off x="1943178" y="462809"/>
              <a:ext cx="265027" cy="262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478948" y="0"/>
              <a:ext cx="1764588" cy="1188191"/>
            </a:xfrm>
            <a:prstGeom prst="roundRect">
              <a:avLst>
                <a:gd fmla="val 10000" name="adj"/>
              </a:avLst>
            </a:prstGeom>
            <a:solidFill>
              <a:srgbClr val="D07A5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1"/>
            <p:cNvSpPr txBox="1"/>
            <p:nvPr/>
          </p:nvSpPr>
          <p:spPr>
            <a:xfrm>
              <a:off x="2513749" y="34801"/>
              <a:ext cx="1694986" cy="1118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授課者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4419995" y="375286"/>
              <a:ext cx="374092" cy="43761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47F6E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1"/>
            <p:cNvSpPr txBox="1"/>
            <p:nvPr/>
          </p:nvSpPr>
          <p:spPr>
            <a:xfrm>
              <a:off x="4419995" y="462809"/>
              <a:ext cx="261864" cy="262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4949371" y="0"/>
              <a:ext cx="1764588" cy="1188191"/>
            </a:xfrm>
            <a:prstGeom prst="roundRect">
              <a:avLst>
                <a:gd fmla="val 10000" name="adj"/>
              </a:avLst>
            </a:prstGeom>
            <a:solidFill>
              <a:srgbClr val="B8888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1"/>
            <p:cNvSpPr txBox="1"/>
            <p:nvPr/>
          </p:nvSpPr>
          <p:spPr>
            <a:xfrm>
              <a:off x="4984172" y="34801"/>
              <a:ext cx="1694986" cy="1118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觀課群＆授課者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6890418" y="375286"/>
              <a:ext cx="374092" cy="43761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4A4A4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1"/>
            <p:cNvSpPr txBox="1"/>
            <p:nvPr/>
          </p:nvSpPr>
          <p:spPr>
            <a:xfrm>
              <a:off x="6890418" y="462809"/>
              <a:ext cx="261864" cy="262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7419795" y="0"/>
              <a:ext cx="1764588" cy="1188191"/>
            </a:xfrm>
            <a:prstGeom prst="roundRect">
              <a:avLst>
                <a:gd fmla="val 10000" name="adj"/>
              </a:avLst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1"/>
            <p:cNvSpPr txBox="1"/>
            <p:nvPr/>
          </p:nvSpPr>
          <p:spPr>
            <a:xfrm>
              <a:off x="7454596" y="34801"/>
              <a:ext cx="1694986" cy="1118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授課者/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觀課群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21"/>
          <p:cNvSpPr txBox="1"/>
          <p:nvPr/>
        </p:nvSpPr>
        <p:spPr>
          <a:xfrm>
            <a:off x="746617" y="5157194"/>
            <a:ext cx="1980136" cy="9667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依據備課時之</a:t>
            </a:r>
            <a:r>
              <a:rPr b="1" i="0" lang="en-US" sz="18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任務分派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分別說明蒐集到的客觀教學事實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1"/>
          <p:cNvSpPr txBox="1"/>
          <p:nvPr/>
        </p:nvSpPr>
        <p:spPr>
          <a:xfrm>
            <a:off x="2951821" y="5168642"/>
            <a:ext cx="1566174" cy="6232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具體教學事實↔觀察焦點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1"/>
          <p:cNvSpPr txBox="1"/>
          <p:nvPr/>
        </p:nvSpPr>
        <p:spPr>
          <a:xfrm>
            <a:off x="4734018" y="5189814"/>
            <a:ext cx="1512168" cy="6232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收穫＆啟發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議題對話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1"/>
          <p:cNvSpPr txBox="1"/>
          <p:nvPr/>
        </p:nvSpPr>
        <p:spPr>
          <a:xfrm>
            <a:off x="6471255" y="5191078"/>
            <a:ext cx="1773155" cy="6232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專業成長計畫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含下次焦點問題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1"/>
          <p:cNvSpPr/>
          <p:nvPr/>
        </p:nvSpPr>
        <p:spPr>
          <a:xfrm>
            <a:off x="3649377" y="1808820"/>
            <a:ext cx="1404156" cy="405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個人模式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1"/>
          <p:cNvSpPr/>
          <p:nvPr/>
        </p:nvSpPr>
        <p:spPr>
          <a:xfrm>
            <a:off x="3433352" y="3787839"/>
            <a:ext cx="2106234" cy="39724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團體/學校模式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1"/>
          <p:cNvSpPr/>
          <p:nvPr/>
        </p:nvSpPr>
        <p:spPr>
          <a:xfrm>
            <a:off x="764458" y="1131736"/>
            <a:ext cx="7340536" cy="6232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議課可能模式</a:t>
            </a:r>
            <a:r>
              <a:rPr b="1" i="0" lang="en-US" sz="28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--TDO模式+不同觀課人數</a:t>
            </a:r>
            <a:endParaRPr b="1" i="0" sz="28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09" name="Google Shape;509;p21"/>
          <p:cNvCxnSpPr/>
          <p:nvPr/>
        </p:nvCxnSpPr>
        <p:spPr>
          <a:xfrm>
            <a:off x="953598" y="1726056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0" name="Google Shape;510;p21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2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16" name="Google Shape;516;p22"/>
          <p:cNvGrpSpPr/>
          <p:nvPr/>
        </p:nvGrpSpPr>
        <p:grpSpPr>
          <a:xfrm>
            <a:off x="1619428" y="2352911"/>
            <a:ext cx="1604469" cy="2608835"/>
            <a:chOff x="671747" y="0"/>
            <a:chExt cx="2139292" cy="3478446"/>
          </a:xfrm>
        </p:grpSpPr>
        <p:sp>
          <p:nvSpPr>
            <p:cNvPr id="517" name="Google Shape;517;p22"/>
            <p:cNvSpPr/>
            <p:nvPr/>
          </p:nvSpPr>
          <p:spPr>
            <a:xfrm>
              <a:off x="1136770" y="0"/>
              <a:ext cx="1674269" cy="1674524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1506839" y="604554"/>
              <a:ext cx="930359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2"/>
            <p:cNvSpPr txBox="1"/>
            <p:nvPr/>
          </p:nvSpPr>
          <p:spPr>
            <a:xfrm>
              <a:off x="1506839" y="604554"/>
              <a:ext cx="930359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FF"/>
                  </a:solidFill>
                  <a:latin typeface="DFKai-SB"/>
                  <a:ea typeface="DFKai-SB"/>
                  <a:cs typeface="DFKai-SB"/>
                  <a:sym typeface="DFKai-SB"/>
                </a:rPr>
                <a:t>反思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671747" y="962138"/>
              <a:ext cx="1674269" cy="1674524"/>
            </a:xfrm>
            <a:custGeom>
              <a:rect b="b" l="l" r="r" t="t"/>
              <a:pathLst>
                <a:path extrusionOk="0" h="120000" w="120000">
                  <a:moveTo>
                    <a:pt x="96481" y="23524"/>
                  </a:moveTo>
                  <a:lnTo>
                    <a:pt x="87165" y="32840"/>
                  </a:lnTo>
                  <a:lnTo>
                    <a:pt x="87165" y="32840"/>
                  </a:lnTo>
                  <a:cubicBezTo>
                    <a:pt x="75945" y="21617"/>
                    <a:pt x="58981" y="18448"/>
                    <a:pt x="44467" y="24865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21E1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1043703" y="1572258"/>
              <a:ext cx="930359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2"/>
            <p:cNvSpPr txBox="1"/>
            <p:nvPr/>
          </p:nvSpPr>
          <p:spPr>
            <a:xfrm>
              <a:off x="1043703" y="1572258"/>
              <a:ext cx="930359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修正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1255934" y="2039413"/>
              <a:ext cx="1438456" cy="1439033"/>
            </a:xfrm>
            <a:prstGeom prst="blockArc">
              <a:avLst>
                <a:gd fmla="val 13500000" name="adj1"/>
                <a:gd fmla="val 10800000" name="adj2"/>
                <a:gd fmla="val 12740" name="adj3"/>
              </a:avLst>
            </a:prstGeom>
            <a:solidFill>
              <a:srgbClr val="4371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1261248" y="2541353"/>
              <a:ext cx="1425943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2"/>
            <p:cNvSpPr txBox="1"/>
            <p:nvPr/>
          </p:nvSpPr>
          <p:spPr>
            <a:xfrm>
              <a:off x="1261248" y="2541353"/>
              <a:ext cx="1425943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2060"/>
                  </a:solidFill>
                  <a:latin typeface="DFKai-SB"/>
                  <a:ea typeface="DFKai-SB"/>
                  <a:cs typeface="DFKai-SB"/>
                  <a:sym typeface="DFKai-SB"/>
                </a:rPr>
                <a:t>再教學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p22"/>
          <p:cNvGrpSpPr/>
          <p:nvPr/>
        </p:nvGrpSpPr>
        <p:grpSpPr>
          <a:xfrm>
            <a:off x="3633967" y="2352911"/>
            <a:ext cx="1604469" cy="2608835"/>
            <a:chOff x="671747" y="0"/>
            <a:chExt cx="2139292" cy="3478446"/>
          </a:xfrm>
        </p:grpSpPr>
        <p:sp>
          <p:nvSpPr>
            <p:cNvPr id="527" name="Google Shape;527;p22"/>
            <p:cNvSpPr/>
            <p:nvPr/>
          </p:nvSpPr>
          <p:spPr>
            <a:xfrm>
              <a:off x="1136770" y="0"/>
              <a:ext cx="1674269" cy="1674524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1321860" y="604554"/>
              <a:ext cx="1300316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2"/>
            <p:cNvSpPr txBox="1"/>
            <p:nvPr/>
          </p:nvSpPr>
          <p:spPr>
            <a:xfrm>
              <a:off x="1321860" y="604554"/>
              <a:ext cx="1300316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FF"/>
                  </a:solidFill>
                  <a:latin typeface="DFKai-SB"/>
                  <a:ea typeface="DFKai-SB"/>
                  <a:cs typeface="DFKai-SB"/>
                  <a:sym typeface="DFKai-SB"/>
                </a:rPr>
                <a:t>再備課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671747" y="962138"/>
              <a:ext cx="1674269" cy="1674524"/>
            </a:xfrm>
            <a:custGeom>
              <a:rect b="b" l="l" r="r" t="t"/>
              <a:pathLst>
                <a:path extrusionOk="0" h="120000" w="120000">
                  <a:moveTo>
                    <a:pt x="96481" y="23524"/>
                  </a:moveTo>
                  <a:lnTo>
                    <a:pt x="87165" y="32840"/>
                  </a:lnTo>
                  <a:lnTo>
                    <a:pt x="87165" y="32840"/>
                  </a:lnTo>
                  <a:cubicBezTo>
                    <a:pt x="75945" y="21617"/>
                    <a:pt x="58981" y="18448"/>
                    <a:pt x="44467" y="24865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00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827575" y="1572258"/>
              <a:ext cx="1362613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2"/>
            <p:cNvSpPr txBox="1"/>
            <p:nvPr/>
          </p:nvSpPr>
          <p:spPr>
            <a:xfrm>
              <a:off x="827575" y="1572258"/>
              <a:ext cx="1362613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再觀課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1255934" y="2039413"/>
              <a:ext cx="1438456" cy="1439033"/>
            </a:xfrm>
            <a:prstGeom prst="blockArc">
              <a:avLst>
                <a:gd fmla="val 13500000" name="adj1"/>
                <a:gd fmla="val 10800000" name="adj2"/>
                <a:gd fmla="val 12740" name="adj3"/>
              </a:avLst>
            </a:prstGeom>
            <a:solidFill>
              <a:srgbClr val="FFCC6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1261248" y="2541353"/>
              <a:ext cx="1425943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2"/>
            <p:cNvSpPr txBox="1"/>
            <p:nvPr/>
          </p:nvSpPr>
          <p:spPr>
            <a:xfrm>
              <a:off x="1261248" y="2541353"/>
              <a:ext cx="1425943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2060"/>
                  </a:solidFill>
                  <a:latin typeface="DFKai-SB"/>
                  <a:ea typeface="DFKai-SB"/>
                  <a:cs typeface="DFKai-SB"/>
                  <a:sym typeface="DFKai-SB"/>
                </a:rPr>
                <a:t>再議課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36" name="Google Shape;536;p22"/>
          <p:cNvCxnSpPr/>
          <p:nvPr/>
        </p:nvCxnSpPr>
        <p:spPr>
          <a:xfrm flipH="1" rot="10800000">
            <a:off x="2973484" y="2990352"/>
            <a:ext cx="1201340" cy="992981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537" name="Google Shape;537;p22"/>
          <p:cNvGrpSpPr/>
          <p:nvPr/>
        </p:nvGrpSpPr>
        <p:grpSpPr>
          <a:xfrm>
            <a:off x="5724144" y="2352909"/>
            <a:ext cx="1604469" cy="2608835"/>
            <a:chOff x="671747" y="0"/>
            <a:chExt cx="2139292" cy="3478446"/>
          </a:xfrm>
        </p:grpSpPr>
        <p:sp>
          <p:nvSpPr>
            <p:cNvPr id="538" name="Google Shape;538;p22"/>
            <p:cNvSpPr/>
            <p:nvPr/>
          </p:nvSpPr>
          <p:spPr>
            <a:xfrm>
              <a:off x="1136770" y="0"/>
              <a:ext cx="1674269" cy="1674524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1288832" y="604554"/>
              <a:ext cx="1366372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2"/>
            <p:cNvSpPr txBox="1"/>
            <p:nvPr/>
          </p:nvSpPr>
          <p:spPr>
            <a:xfrm>
              <a:off x="1288832" y="604554"/>
              <a:ext cx="1366372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FF"/>
                  </a:solidFill>
                  <a:latin typeface="DFKai-SB"/>
                  <a:ea typeface="DFKai-SB"/>
                  <a:cs typeface="DFKai-SB"/>
                  <a:sym typeface="DFKai-SB"/>
                </a:rPr>
                <a:t>再反思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671747" y="962138"/>
              <a:ext cx="1674269" cy="1674524"/>
            </a:xfrm>
            <a:custGeom>
              <a:rect b="b" l="l" r="r" t="t"/>
              <a:pathLst>
                <a:path extrusionOk="0" h="120000" w="120000">
                  <a:moveTo>
                    <a:pt x="96481" y="23524"/>
                  </a:moveTo>
                  <a:lnTo>
                    <a:pt x="87165" y="32840"/>
                  </a:lnTo>
                  <a:lnTo>
                    <a:pt x="87165" y="32840"/>
                  </a:lnTo>
                  <a:cubicBezTo>
                    <a:pt x="75945" y="21617"/>
                    <a:pt x="58981" y="18448"/>
                    <a:pt x="44467" y="24865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21E1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722603" y="1572258"/>
              <a:ext cx="1572558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2"/>
            <p:cNvSpPr txBox="1"/>
            <p:nvPr/>
          </p:nvSpPr>
          <p:spPr>
            <a:xfrm>
              <a:off x="722603" y="1572258"/>
              <a:ext cx="1572558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再修正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1255934" y="2039413"/>
              <a:ext cx="1438456" cy="1439033"/>
            </a:xfrm>
            <a:prstGeom prst="blockArc">
              <a:avLst>
                <a:gd fmla="val 13500000" name="adj1"/>
                <a:gd fmla="val 10800000" name="adj2"/>
                <a:gd fmla="val 12740" name="adj3"/>
              </a:avLst>
            </a:prstGeom>
            <a:solidFill>
              <a:srgbClr val="4371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1274691" y="2511495"/>
              <a:ext cx="1425943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2"/>
            <p:cNvSpPr txBox="1"/>
            <p:nvPr/>
          </p:nvSpPr>
          <p:spPr>
            <a:xfrm>
              <a:off x="1274691" y="2511495"/>
              <a:ext cx="1425943" cy="46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C00000"/>
                  </a:solidFill>
                  <a:latin typeface="DFKai-SB"/>
                  <a:ea typeface="DFKai-SB"/>
                  <a:cs typeface="DFKai-SB"/>
                  <a:sym typeface="DFKai-SB"/>
                </a:rPr>
                <a:t>精進</a:t>
              </a:r>
              <a:endParaRPr b="1" i="0" sz="2400" u="none" cap="none" strike="noStrike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C00000"/>
                  </a:solidFill>
                  <a:latin typeface="DFKai-SB"/>
                  <a:ea typeface="DFKai-SB"/>
                  <a:cs typeface="DFKai-SB"/>
                  <a:sym typeface="DFKai-SB"/>
                </a:rPr>
                <a:t>教學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47" name="Google Shape;547;p22"/>
          <p:cNvCxnSpPr/>
          <p:nvPr/>
        </p:nvCxnSpPr>
        <p:spPr>
          <a:xfrm flipH="1" rot="10800000">
            <a:off x="4998736" y="2990352"/>
            <a:ext cx="1266825" cy="992981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48" name="Google Shape;548;p22"/>
          <p:cNvCxnSpPr/>
          <p:nvPr/>
        </p:nvCxnSpPr>
        <p:spPr>
          <a:xfrm flipH="1">
            <a:off x="5632149" y="4807242"/>
            <a:ext cx="733425" cy="464344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49" name="Google Shape;549;p22"/>
          <p:cNvSpPr/>
          <p:nvPr/>
        </p:nvSpPr>
        <p:spPr>
          <a:xfrm>
            <a:off x="1270892" y="2106903"/>
            <a:ext cx="6265069" cy="3363516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2"/>
          <p:cNvSpPr txBox="1"/>
          <p:nvPr/>
        </p:nvSpPr>
        <p:spPr>
          <a:xfrm>
            <a:off x="1391740" y="1789574"/>
            <a:ext cx="6023372" cy="561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b="1" i="0" lang="en-US" sz="3200" u="none" cap="none" strike="noStrike">
                <a:solidFill>
                  <a:srgbClr val="FF3300"/>
                </a:solidFill>
                <a:latin typeface="DFKai-SB"/>
                <a:ea typeface="DFKai-SB"/>
                <a:cs typeface="DFKai-SB"/>
                <a:sym typeface="DFKai-SB"/>
              </a:rPr>
              <a:t>備觀議即省思，專業回饋即對話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2"/>
          <p:cNvSpPr txBox="1"/>
          <p:nvPr/>
        </p:nvSpPr>
        <p:spPr>
          <a:xfrm>
            <a:off x="3149697" y="5273967"/>
            <a:ext cx="2915840" cy="392385"/>
          </a:xfrm>
          <a:prstGeom prst="rect">
            <a:avLst/>
          </a:prstGeom>
          <a:solidFill>
            <a:srgbClr val="2C55A0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b="0" i="0" lang="en-US" sz="2100" u="none" cap="none" strike="noStrike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成就每一個孩子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2"/>
          <p:cNvSpPr/>
          <p:nvPr/>
        </p:nvSpPr>
        <p:spPr>
          <a:xfrm>
            <a:off x="1277637" y="1169894"/>
            <a:ext cx="6480719" cy="5308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議課後的循環歷程</a:t>
            </a:r>
            <a:endParaRPr b="1" i="0" sz="30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53" name="Google Shape;553;p22"/>
          <p:cNvCxnSpPr/>
          <p:nvPr/>
        </p:nvCxnSpPr>
        <p:spPr>
          <a:xfrm>
            <a:off x="953598" y="1726056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4" name="Google Shape;554;p22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3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0" name="Google Shape;560;p23"/>
          <p:cNvSpPr txBox="1"/>
          <p:nvPr/>
        </p:nvSpPr>
        <p:spPr>
          <a:xfrm>
            <a:off x="549236" y="2359226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備觀議流程模式與實例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4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6" name="Google Shape;566;p24"/>
          <p:cNvSpPr/>
          <p:nvPr/>
        </p:nvSpPr>
        <p:spPr>
          <a:xfrm>
            <a:off x="4335417" y="1695284"/>
            <a:ext cx="3206915" cy="7340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aphicFrame>
        <p:nvGraphicFramePr>
          <p:cNvPr id="567" name="Google Shape;567;p24"/>
          <p:cNvGraphicFramePr/>
          <p:nvPr/>
        </p:nvGraphicFramePr>
        <p:xfrm>
          <a:off x="432773" y="19352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{EC5EA140-AE9A-4EFE-82A1-B33F0EC2408A}</a:tableStyleId>
              </a:tblPr>
              <a:tblGrid>
                <a:gridCol w="2368825"/>
                <a:gridCol w="2812575"/>
                <a:gridCol w="2929750"/>
              </a:tblGrid>
              <a:tr h="47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模式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優點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挑戰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</a:tr>
              <a:tr h="370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個人模式：</a:t>
                      </a:r>
                      <a:endParaRPr sz="21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sz="21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單一教師夥同其他教師做觀察</a:t>
                      </a:r>
                      <a:endParaRPr b="0"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˙觀察的時間與學習重點植基於教師個人的興趣</a:t>
                      </a:r>
                      <a:endParaRPr sz="1100" u="none" cap="none" strike="noStrike"/>
                    </a:p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˙賦予主導教師最大的自主權</a:t>
                      </a:r>
                      <a:endParaRPr sz="1100" u="none" cap="none" strike="noStrike"/>
                    </a:p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˙運籌方式較為單純</a:t>
                      </a:r>
                      <a:endParaRPr sz="1100" u="none" cap="none" strike="noStrike"/>
                    </a:p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˙專業成長較具個別性的生機活力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˙主導教師將承擔極大的負擔</a:t>
                      </a:r>
                      <a:endParaRPr sz="1100" u="none" cap="none" strike="noStrike"/>
                    </a:p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˙比其他模式需要更大的能量：主導教師須能確定問題焦點並以一己之力引導</a:t>
                      </a:r>
                      <a:endParaRPr sz="1100" u="none" cap="none" strike="noStrike"/>
                    </a:p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˙缺乏其他模式所能提供協作助力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</a:tr>
            </a:tbl>
          </a:graphicData>
        </a:graphic>
      </p:graphicFrame>
      <p:sp>
        <p:nvSpPr>
          <p:cNvPr id="568" name="Google Shape;568;p24"/>
          <p:cNvSpPr/>
          <p:nvPr/>
        </p:nvSpPr>
        <p:spPr>
          <a:xfrm>
            <a:off x="1061613" y="745073"/>
            <a:ext cx="6480719" cy="6232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TDO啟動的三種模式~個人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9" name="Google Shape;569;p24"/>
          <p:cNvCxnSpPr/>
          <p:nvPr/>
        </p:nvCxnSpPr>
        <p:spPr>
          <a:xfrm>
            <a:off x="926972" y="1611756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0" name="Google Shape;570;p24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5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6" name="Google Shape;576;p25"/>
          <p:cNvSpPr/>
          <p:nvPr/>
        </p:nvSpPr>
        <p:spPr>
          <a:xfrm>
            <a:off x="4335417" y="1695284"/>
            <a:ext cx="3206915" cy="7340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aphicFrame>
        <p:nvGraphicFramePr>
          <p:cNvPr id="577" name="Google Shape;577;p25"/>
          <p:cNvGraphicFramePr/>
          <p:nvPr/>
        </p:nvGraphicFramePr>
        <p:xfrm>
          <a:off x="238125" y="1970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{EC5EA140-AE9A-4EFE-82A1-B33F0EC2408A}</a:tableStyleId>
              </a:tblPr>
              <a:tblGrid>
                <a:gridCol w="2128850"/>
                <a:gridCol w="3134125"/>
                <a:gridCol w="3252400"/>
              </a:tblGrid>
              <a:tr h="451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模式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優點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挑戰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</a:tr>
              <a:tr h="3892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團隊模式：</a:t>
                      </a:r>
                      <a:endParaRPr sz="21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sz="21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小型教師團隊的教室觀察</a:t>
                      </a:r>
                      <a:endParaRPr b="0"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˙能在現有的協作組織基礎上，運用既有的團隊或另創新的團隊</a:t>
                      </a:r>
                      <a:endParaRPr sz="1100" u="none" cap="none" strike="noStrike"/>
                    </a:p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˙團隊能選擇一起運作（每位教師皆能擔任主導或觀察者）</a:t>
                      </a:r>
                      <a:endParaRPr sz="21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˙提供團隊間穩固實質的對話機會</a:t>
                      </a:r>
                      <a:endParaRPr sz="1100" u="none" cap="none" strike="noStrike"/>
                    </a:p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˙團隊能提供TDO永續運作的脈絡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˙如果現在的團隊未能調配出共同的TDO時間，將使得行政配套難以進行（如何時聚會和由誰來補課）</a:t>
                      </a:r>
                      <a:endParaRPr sz="21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˙現有團隊可能無法提供如同個人模式之多樣態的機會（如年級層級的團隊將缺乏來自其他年級之觀察者）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</a:tr>
            </a:tbl>
          </a:graphicData>
        </a:graphic>
      </p:graphicFrame>
      <p:sp>
        <p:nvSpPr>
          <p:cNvPr id="578" name="Google Shape;578;p25"/>
          <p:cNvSpPr/>
          <p:nvPr/>
        </p:nvSpPr>
        <p:spPr>
          <a:xfrm>
            <a:off x="1277637" y="1169894"/>
            <a:ext cx="6480719" cy="6232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TDO啟動的三種模式~團隊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9" name="Google Shape;579;p25"/>
          <p:cNvCxnSpPr/>
          <p:nvPr/>
        </p:nvCxnSpPr>
        <p:spPr>
          <a:xfrm>
            <a:off x="953598" y="1726056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0" name="Google Shape;580;p25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6" name="Google Shape;586;p26"/>
          <p:cNvSpPr/>
          <p:nvPr/>
        </p:nvSpPr>
        <p:spPr>
          <a:xfrm>
            <a:off x="4335417" y="1695284"/>
            <a:ext cx="3206915" cy="7340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aphicFrame>
        <p:nvGraphicFramePr>
          <p:cNvPr id="587" name="Google Shape;587;p26"/>
          <p:cNvGraphicFramePr/>
          <p:nvPr/>
        </p:nvGraphicFramePr>
        <p:xfrm>
          <a:off x="446985" y="16915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{EC5EA140-AE9A-4EFE-82A1-B33F0EC2408A}</a:tableStyleId>
              </a:tblPr>
              <a:tblGrid>
                <a:gridCol w="2282050"/>
                <a:gridCol w="3011950"/>
                <a:gridCol w="2993425"/>
              </a:tblGrid>
              <a:tr h="53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模式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優點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挑戰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</a:tr>
              <a:tr h="393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學校模式：</a:t>
                      </a:r>
                      <a:b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endParaRPr sz="21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全校性之數個教師團隊所做的全面性教室觀察</a:t>
                      </a:r>
                      <a:endParaRPr b="0"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˙提供每位教師順利運作TDO之機會</a:t>
                      </a:r>
                      <a:endParaRPr sz="1100" u="none" cap="none" strike="noStrike"/>
                    </a:p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˙能使TDO快速推展</a:t>
                      </a:r>
                      <a:endParaRPr sz="1100" u="none" cap="none" strike="noStrike"/>
                    </a:p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˙促進協作的校園文化</a:t>
                      </a:r>
                      <a:endParaRPr sz="1100" u="none" cap="none" strike="noStrike"/>
                    </a:p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˙使跨年級和跨學科教師有互動之機會</a:t>
                      </a:r>
                      <a:endParaRPr sz="1100" u="none" cap="none" strike="noStrike"/>
                    </a:p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˙創造了全校性教與學集體對話之團體動能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˙行政配套之安排較為困難</a:t>
                      </a:r>
                      <a:endParaRPr sz="1100" u="none" cap="none" strike="noStrike"/>
                    </a:p>
                    <a:p>
                      <a:pPr indent="-265113" lvl="0" marL="265113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˙在為數眾多教師間如何建立與分配所有權之歸屬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</a:tr>
            </a:tbl>
          </a:graphicData>
        </a:graphic>
      </p:graphicFrame>
      <p:sp>
        <p:nvSpPr>
          <p:cNvPr id="588" name="Google Shape;588;p26"/>
          <p:cNvSpPr/>
          <p:nvPr/>
        </p:nvSpPr>
        <p:spPr>
          <a:xfrm>
            <a:off x="953598" y="699241"/>
            <a:ext cx="6480719" cy="6232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TDO啟動的三種模式~學校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9" name="Google Shape;589;p26"/>
          <p:cNvCxnSpPr/>
          <p:nvPr/>
        </p:nvCxnSpPr>
        <p:spPr>
          <a:xfrm>
            <a:off x="886923" y="1506981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0" name="Google Shape;590;p26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7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96" name="Google Shape;596;p27"/>
          <p:cNvGraphicFramePr/>
          <p:nvPr/>
        </p:nvGraphicFramePr>
        <p:xfrm>
          <a:off x="953597" y="20248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{EC5EA140-AE9A-4EFE-82A1-B33F0EC2408A}</a:tableStyleId>
              </a:tblPr>
              <a:tblGrid>
                <a:gridCol w="1671425"/>
                <a:gridCol w="5078575"/>
              </a:tblGrid>
              <a:tr h="5015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漢密爾頓中學教師主導觀察日程表</a:t>
                      </a:r>
                      <a:endParaRPr sz="1100" u="none" cap="none" strike="noStrike"/>
                    </a:p>
                  </a:txBody>
                  <a:tcPr marT="0" marB="0" marR="38550" marL="38550" anchor="ctr"/>
                </a:tc>
                <a:tc hMerge="1"/>
              </a:tr>
              <a:tr h="50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第一節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觀察前會談（所有四位老師）</a:t>
                      </a:r>
                      <a:endParaRPr b="1"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</a:tr>
              <a:tr h="50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第二節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觀察A教師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</a:tr>
              <a:tr h="50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第三節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觀察B教師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</a:tr>
              <a:tr h="50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第四節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觀察C教師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</a:tr>
              <a:tr h="50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第五節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觀察D教師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</a:tr>
              <a:tr h="50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第六節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觀察後回饋會談（所有四位老師）</a:t>
                      </a:r>
                      <a:endParaRPr b="1"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38550" marL="38550" anchor="ctr"/>
                </a:tc>
              </a:tr>
            </a:tbl>
          </a:graphicData>
        </a:graphic>
      </p:graphicFrame>
      <p:sp>
        <p:nvSpPr>
          <p:cNvPr id="597" name="Google Shape;597;p27"/>
          <p:cNvSpPr/>
          <p:nvPr/>
        </p:nvSpPr>
        <p:spPr>
          <a:xfrm>
            <a:off x="307290" y="641837"/>
            <a:ext cx="8042614" cy="6232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團隊與學校模式可行的觀課模組-實例1</a:t>
            </a:r>
            <a:endParaRPr b="1" i="0" sz="36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98" name="Google Shape;598;p27"/>
          <p:cNvCxnSpPr/>
          <p:nvPr/>
        </p:nvCxnSpPr>
        <p:spPr>
          <a:xfrm>
            <a:off x="953597" y="1564131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9" name="Google Shape;599;p27"/>
          <p:cNvSpPr/>
          <p:nvPr/>
        </p:nvSpPr>
        <p:spPr>
          <a:xfrm>
            <a:off x="5900402" y="5642298"/>
            <a:ext cx="2995051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（節錄自 Kaufman, &amp; Grimm, 2013）</a:t>
            </a:r>
            <a:endParaRPr b="0" i="0" sz="1350" u="none" cap="none" strike="noStrik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00" name="Google Shape;600;p27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6" name="Google Shape;606;p28"/>
          <p:cNvSpPr/>
          <p:nvPr/>
        </p:nvSpPr>
        <p:spPr>
          <a:xfrm>
            <a:off x="494157" y="1160748"/>
            <a:ext cx="7506834" cy="5308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團隊與學校模式可行的觀課模組-</a:t>
            </a:r>
            <a:r>
              <a:rPr b="1" i="0" lang="en-US" sz="27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實例2</a:t>
            </a:r>
            <a:r>
              <a:rPr b="1" i="0" lang="en-US" sz="21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同社群</a:t>
            </a:r>
            <a:endParaRPr b="1" i="0" sz="30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607" name="Google Shape;607;p28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08" name="Google Shape;608;p28"/>
          <p:cNvGrpSpPr/>
          <p:nvPr/>
        </p:nvGrpSpPr>
        <p:grpSpPr>
          <a:xfrm>
            <a:off x="1066800" y="1965723"/>
            <a:ext cx="6554636" cy="2821466"/>
            <a:chOff x="2537" y="649139"/>
            <a:chExt cx="8131829" cy="3761955"/>
          </a:xfrm>
        </p:grpSpPr>
        <p:sp>
          <p:nvSpPr>
            <p:cNvPr id="609" name="Google Shape;609;p28"/>
            <p:cNvSpPr/>
            <p:nvPr/>
          </p:nvSpPr>
          <p:spPr>
            <a:xfrm>
              <a:off x="2537" y="1613805"/>
              <a:ext cx="2459819" cy="19760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8"/>
            <p:cNvSpPr txBox="1"/>
            <p:nvPr/>
          </p:nvSpPr>
          <p:spPr>
            <a:xfrm>
              <a:off x="48011" y="1659279"/>
              <a:ext cx="2368871" cy="1461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850" lIns="92850" spcFirstLastPara="1" rIns="92850" wrap="square" tIns="92850">
              <a:noAutofit/>
            </a:bodyPr>
            <a:lstStyle/>
            <a:p>
              <a:pPr indent="-214313" lvl="1" marL="214313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DFKai-SB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社群時間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14313" lvl="1" marL="214313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DFKai-SB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依次備課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8"/>
            <p:cNvSpPr/>
            <p:nvPr/>
          </p:nvSpPr>
          <p:spPr>
            <a:xfrm>
              <a:off x="1273804" y="1931885"/>
              <a:ext cx="2479209" cy="2479209"/>
            </a:xfrm>
            <a:custGeom>
              <a:rect b="b" l="l" r="r" t="t"/>
              <a:pathLst>
                <a:path extrusionOk="0" h="120000" w="120000">
                  <a:moveTo>
                    <a:pt x="11158" y="91939"/>
                  </a:moveTo>
                  <a:lnTo>
                    <a:pt x="13220" y="90591"/>
                  </a:lnTo>
                  <a:lnTo>
                    <a:pt x="13220" y="90591"/>
                  </a:lnTo>
                  <a:cubicBezTo>
                    <a:pt x="23828" y="106812"/>
                    <a:pt x="42081" y="116380"/>
                    <a:pt x="61456" y="115875"/>
                  </a:cubicBezTo>
                  <a:cubicBezTo>
                    <a:pt x="80831" y="115370"/>
                    <a:pt x="98562" y="104864"/>
                    <a:pt x="108310" y="88113"/>
                  </a:cubicBezTo>
                  <a:lnTo>
                    <a:pt x="106837" y="87394"/>
                  </a:lnTo>
                  <a:lnTo>
                    <a:pt x="111344" y="85044"/>
                  </a:lnTo>
                  <a:lnTo>
                    <a:pt x="112003" y="89914"/>
                  </a:lnTo>
                  <a:lnTo>
                    <a:pt x="110530" y="89196"/>
                  </a:lnTo>
                  <a:cubicBezTo>
                    <a:pt x="100390" y="106745"/>
                    <a:pt x="81871" y="117776"/>
                    <a:pt x="61611" y="118336"/>
                  </a:cubicBezTo>
                  <a:cubicBezTo>
                    <a:pt x="41351" y="118895"/>
                    <a:pt x="22251" y="108902"/>
                    <a:pt x="11158" y="91939"/>
                  </a:cubicBezTo>
                  <a:close/>
                </a:path>
              </a:pathLst>
            </a:custGeom>
            <a:solidFill>
              <a:srgbClr val="4372C3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8"/>
            <p:cNvSpPr/>
            <p:nvPr/>
          </p:nvSpPr>
          <p:spPr>
            <a:xfrm>
              <a:off x="704126" y="3169201"/>
              <a:ext cx="1635921" cy="650551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8"/>
            <p:cNvSpPr txBox="1"/>
            <p:nvPr/>
          </p:nvSpPr>
          <p:spPr>
            <a:xfrm>
              <a:off x="723180" y="3188255"/>
              <a:ext cx="1597813" cy="61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375" lIns="48550" spcFirstLastPara="1" rIns="48550" wrap="square" tIns="3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5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備課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2704716" y="1398373"/>
              <a:ext cx="2544055" cy="24036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8"/>
            <p:cNvSpPr txBox="1"/>
            <p:nvPr/>
          </p:nvSpPr>
          <p:spPr>
            <a:xfrm>
              <a:off x="2760030" y="1968745"/>
              <a:ext cx="2433427" cy="17779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850" lIns="92850" spcFirstLastPara="1" rIns="92850" wrap="square" tIns="92850">
              <a:noAutofit/>
            </a:bodyPr>
            <a:lstStyle/>
            <a:p>
              <a:pPr indent="-214313" lvl="1" marL="214313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FKai-SB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A、B、C師分別授課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14313" lvl="1" marL="214313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FKai-SB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時間集中同一區段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8"/>
            <p:cNvSpPr/>
            <p:nvPr/>
          </p:nvSpPr>
          <p:spPr>
            <a:xfrm>
              <a:off x="3965345" y="649139"/>
              <a:ext cx="2823323" cy="2823323"/>
            </a:xfrm>
            <a:custGeom>
              <a:rect b="b" l="l" r="r" t="t"/>
              <a:pathLst>
                <a:path extrusionOk="0" h="120000" w="120000">
                  <a:moveTo>
                    <a:pt x="12277" y="26065"/>
                  </a:moveTo>
                  <a:lnTo>
                    <a:pt x="12277" y="26065"/>
                  </a:lnTo>
                  <a:cubicBezTo>
                    <a:pt x="24116" y="9416"/>
                    <a:pt x="43775" y="141"/>
                    <a:pt x="64152" y="1589"/>
                  </a:cubicBezTo>
                  <a:cubicBezTo>
                    <a:pt x="84529" y="3038"/>
                    <a:pt x="102678" y="15001"/>
                    <a:pt x="112043" y="33156"/>
                  </a:cubicBezTo>
                  <a:lnTo>
                    <a:pt x="113361" y="32576"/>
                  </a:lnTo>
                  <a:lnTo>
                    <a:pt x="112602" y="36836"/>
                  </a:lnTo>
                  <a:lnTo>
                    <a:pt x="108742" y="34610"/>
                  </a:lnTo>
                  <a:lnTo>
                    <a:pt x="110059" y="34030"/>
                  </a:lnTo>
                  <a:lnTo>
                    <a:pt x="110059" y="34030"/>
                  </a:lnTo>
                  <a:cubicBezTo>
                    <a:pt x="101010" y="16588"/>
                    <a:pt x="83534" y="5113"/>
                    <a:pt x="63932" y="3743"/>
                  </a:cubicBezTo>
                  <a:cubicBezTo>
                    <a:pt x="44330" y="2373"/>
                    <a:pt x="25428" y="11305"/>
                    <a:pt x="14040" y="27319"/>
                  </a:cubicBezTo>
                  <a:close/>
                </a:path>
              </a:pathLst>
            </a:custGeom>
            <a:solidFill>
              <a:srgbClr val="6FAA47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3453527" y="1274678"/>
              <a:ext cx="1635921" cy="650551"/>
            </a:xfrm>
            <a:prstGeom prst="roundRect">
              <a:avLst>
                <a:gd fmla="val 10000" name="adj"/>
              </a:avLst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8"/>
            <p:cNvSpPr txBox="1"/>
            <p:nvPr/>
          </p:nvSpPr>
          <p:spPr>
            <a:xfrm>
              <a:off x="3472581" y="1293732"/>
              <a:ext cx="1597813" cy="61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375" lIns="48550" spcFirstLastPara="1" rIns="48550" wrap="square" tIns="3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5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觀課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5491131" y="1586014"/>
              <a:ext cx="2643235" cy="203199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8"/>
            <p:cNvSpPr txBox="1"/>
            <p:nvPr/>
          </p:nvSpPr>
          <p:spPr>
            <a:xfrm>
              <a:off x="5537893" y="1632776"/>
              <a:ext cx="2549711" cy="15030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850" lIns="92850" spcFirstLastPara="1" rIns="92850" wrap="square" tIns="92850">
              <a:noAutofit/>
            </a:bodyPr>
            <a:lstStyle/>
            <a:p>
              <a:pPr indent="-214313" lvl="1" marL="214313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DFKai-SB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社群時間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14313" lvl="1" marL="214313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DFKai-SB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依次議課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6319289" y="3217230"/>
              <a:ext cx="1635921" cy="650551"/>
            </a:xfrm>
            <a:prstGeom prst="roundRect">
              <a:avLst>
                <a:gd fmla="val 10000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8"/>
            <p:cNvSpPr txBox="1"/>
            <p:nvPr/>
          </p:nvSpPr>
          <p:spPr>
            <a:xfrm>
              <a:off x="6338343" y="3236284"/>
              <a:ext cx="1597813" cy="61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375" lIns="48550" spcFirstLastPara="1" rIns="48550" wrap="square" tIns="3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5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議課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3" name="Google Shape;623;p28"/>
          <p:cNvSpPr txBox="1"/>
          <p:nvPr/>
        </p:nvSpPr>
        <p:spPr>
          <a:xfrm>
            <a:off x="1547664" y="4810818"/>
            <a:ext cx="6048672" cy="10387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備註：</a:t>
            </a:r>
            <a:endParaRPr b="0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1.注意備、觀課與議課間隔需把握黃金時間。</a:t>
            </a:r>
            <a:endParaRPr b="0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2.焦點可聚焦社群主題（例如：校訂課程）。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8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9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0" name="Google Shape;630;p29"/>
          <p:cNvSpPr/>
          <p:nvPr/>
        </p:nvSpPr>
        <p:spPr>
          <a:xfrm>
            <a:off x="494157" y="1184469"/>
            <a:ext cx="7506834" cy="5308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團隊與學校模式可行的觀課模組-</a:t>
            </a:r>
            <a:r>
              <a:rPr b="1" i="0" lang="en-US" sz="27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實例3</a:t>
            </a:r>
            <a:r>
              <a:rPr b="1" i="0" lang="en-US" sz="21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同領域</a:t>
            </a:r>
            <a:endParaRPr b="1" i="0" sz="30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631" name="Google Shape;631;p29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32" name="Google Shape;632;p29"/>
          <p:cNvGrpSpPr/>
          <p:nvPr/>
        </p:nvGrpSpPr>
        <p:grpSpPr>
          <a:xfrm>
            <a:off x="1079976" y="2024844"/>
            <a:ext cx="6696743" cy="3525774"/>
            <a:chOff x="0" y="0"/>
            <a:chExt cx="8928991" cy="4701032"/>
          </a:xfrm>
        </p:grpSpPr>
        <p:sp>
          <p:nvSpPr>
            <p:cNvPr id="633" name="Google Shape;633;p29"/>
            <p:cNvSpPr/>
            <p:nvPr/>
          </p:nvSpPr>
          <p:spPr>
            <a:xfrm>
              <a:off x="0" y="0"/>
              <a:ext cx="7589643" cy="1410309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9"/>
            <p:cNvSpPr txBox="1"/>
            <p:nvPr/>
          </p:nvSpPr>
          <p:spPr>
            <a:xfrm>
              <a:off x="41307" y="41307"/>
              <a:ext cx="6067807" cy="1327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共備同一單元</a:t>
              </a:r>
              <a:r>
                <a:rPr b="0" i="0" lang="en-US" sz="27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課程內容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669674" y="1645361"/>
              <a:ext cx="7589643" cy="1410309"/>
            </a:xfrm>
            <a:prstGeom prst="roundRect">
              <a:avLst>
                <a:gd fmla="val 10000" name="adj"/>
              </a:avLst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9"/>
            <p:cNvSpPr txBox="1"/>
            <p:nvPr/>
          </p:nvSpPr>
          <p:spPr>
            <a:xfrm>
              <a:off x="710981" y="1686668"/>
              <a:ext cx="5920653" cy="1327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A、B、C師分別至A、B、C班授課</a:t>
              </a:r>
              <a:r>
                <a:rPr b="0" i="0" lang="en-US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（例：A授課，B與C觀課）</a:t>
              </a:r>
              <a:endParaRPr b="0" i="0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1339348" y="3290723"/>
              <a:ext cx="7589643" cy="1410309"/>
            </a:xfrm>
            <a:prstGeom prst="roundRect">
              <a:avLst>
                <a:gd fmla="val 10000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9"/>
            <p:cNvSpPr txBox="1"/>
            <p:nvPr/>
          </p:nvSpPr>
          <p:spPr>
            <a:xfrm>
              <a:off x="1380655" y="3332030"/>
              <a:ext cx="5920653" cy="1327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聚焦課程與教學</a:t>
              </a:r>
              <a:r>
                <a:rPr b="0" i="0" lang="en-US" sz="27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共同議課</a:t>
              </a:r>
              <a:endParaRPr b="0" i="0" sz="10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6672941" y="1069485"/>
              <a:ext cx="916701" cy="916701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9"/>
            <p:cNvSpPr txBox="1"/>
            <p:nvPr/>
          </p:nvSpPr>
          <p:spPr>
            <a:xfrm>
              <a:off x="6879199" y="1069485"/>
              <a:ext cx="504185" cy="689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50" lIns="30450" spcFirstLastPara="1" rIns="30450" wrap="square" tIns="30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7342616" y="2705444"/>
              <a:ext cx="916701" cy="916701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2E2CB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9"/>
            <p:cNvSpPr txBox="1"/>
            <p:nvPr/>
          </p:nvSpPr>
          <p:spPr>
            <a:xfrm>
              <a:off x="7548874" y="2705444"/>
              <a:ext cx="504185" cy="689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50" lIns="30450" spcFirstLastPara="1" rIns="30450" wrap="square" tIns="30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643" name="Google Shape;643;p29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0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80"/>
          <p:cNvSpPr txBox="1"/>
          <p:nvPr/>
        </p:nvSpPr>
        <p:spPr>
          <a:xfrm>
            <a:off x="2228447" y="689151"/>
            <a:ext cx="4158039" cy="7152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 fontScale="850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實務探討課程大綱</a:t>
            </a:r>
            <a:endParaRPr b="1" i="0" sz="4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8" name="Google Shape;98;p80"/>
          <p:cNvSpPr txBox="1"/>
          <p:nvPr/>
        </p:nvSpPr>
        <p:spPr>
          <a:xfrm>
            <a:off x="935088" y="2292674"/>
            <a:ext cx="8208912" cy="31323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66FF"/>
                </a:solidFill>
                <a:latin typeface="DFKai-SB"/>
                <a:ea typeface="DFKai-SB"/>
                <a:cs typeface="DFKai-SB"/>
                <a:sym typeface="DFKai-SB"/>
              </a:rPr>
              <a:t>一、再探公開授課與專業回饋 (50分鐘)</a:t>
            </a:r>
            <a:endParaRPr b="0" i="0" sz="2800" u="none" cap="none" strike="noStrike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二、公開授課觀課倫理參考指引(20分鐘)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三、專業回饋人才進階認證與平台說明(30分鐘)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四、進階認證案例討論與分享(50分鐘)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cxnSp>
        <p:nvCxnSpPr>
          <p:cNvPr id="99" name="Google Shape;99;p80"/>
          <p:cNvCxnSpPr/>
          <p:nvPr/>
        </p:nvCxnSpPr>
        <p:spPr>
          <a:xfrm>
            <a:off x="1083561" y="1919693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0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9" name="Google Shape;649;p30"/>
          <p:cNvSpPr/>
          <p:nvPr/>
        </p:nvSpPr>
        <p:spPr>
          <a:xfrm>
            <a:off x="494157" y="1224771"/>
            <a:ext cx="7506834" cy="5308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團隊與學校模式可行的觀課模組-</a:t>
            </a:r>
            <a:r>
              <a:rPr b="1" i="0" lang="en-US" sz="27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實例4</a:t>
            </a:r>
            <a:r>
              <a:rPr b="1" i="0" lang="en-US" sz="21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同單元</a:t>
            </a:r>
            <a:endParaRPr b="1" i="0" sz="30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650" name="Google Shape;650;p30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51" name="Google Shape;651;p30"/>
          <p:cNvGrpSpPr/>
          <p:nvPr/>
        </p:nvGrpSpPr>
        <p:grpSpPr>
          <a:xfrm>
            <a:off x="1387865" y="2132856"/>
            <a:ext cx="6260261" cy="3576228"/>
            <a:chOff x="2956" y="0"/>
            <a:chExt cx="8347014" cy="4768304"/>
          </a:xfrm>
        </p:grpSpPr>
        <p:sp>
          <p:nvSpPr>
            <p:cNvPr id="652" name="Google Shape;652;p30"/>
            <p:cNvSpPr/>
            <p:nvPr/>
          </p:nvSpPr>
          <p:spPr>
            <a:xfrm>
              <a:off x="626469" y="0"/>
              <a:ext cx="7099988" cy="476830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2956" y="1430491"/>
              <a:ext cx="1881499" cy="1907321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0"/>
            <p:cNvSpPr txBox="1"/>
            <p:nvPr/>
          </p:nvSpPr>
          <p:spPr>
            <a:xfrm>
              <a:off x="94803" y="1522338"/>
              <a:ext cx="1697805" cy="1723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7125" lIns="97125" spcFirstLastPara="1" rIns="97125" wrap="square" tIns="9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5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共備同一單元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2158128" y="1430491"/>
              <a:ext cx="1881499" cy="1907321"/>
            </a:xfrm>
            <a:prstGeom prst="roundRect">
              <a:avLst>
                <a:gd fmla="val 16667" name="adj"/>
              </a:avLst>
            </a:prstGeom>
            <a:solidFill>
              <a:srgbClr val="43BCB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0"/>
            <p:cNvSpPr txBox="1"/>
            <p:nvPr/>
          </p:nvSpPr>
          <p:spPr>
            <a:xfrm>
              <a:off x="2249975" y="1522338"/>
              <a:ext cx="1697805" cy="1723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7125" lIns="97125" spcFirstLastPara="1" rIns="97125" wrap="square" tIns="9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5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A師先上前半</a:t>
              </a:r>
              <a:endParaRPr b="0" i="0" sz="255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93"/>
                </a:spcBef>
                <a:spcAft>
                  <a:spcPts val="0"/>
                </a:spcAft>
                <a:buNone/>
              </a:pPr>
              <a:r>
                <a:rPr b="0" i="0" lang="en-US" sz="255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(B觀課)</a:t>
              </a:r>
              <a:endParaRPr b="0" i="0" sz="255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4313300" y="1430491"/>
              <a:ext cx="1881499" cy="1907321"/>
            </a:xfrm>
            <a:prstGeom prst="roundRect">
              <a:avLst>
                <a:gd fmla="val 16667" name="adj"/>
              </a:avLst>
            </a:prstGeom>
            <a:solidFill>
              <a:srgbClr val="45B36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0"/>
            <p:cNvSpPr txBox="1"/>
            <p:nvPr/>
          </p:nvSpPr>
          <p:spPr>
            <a:xfrm>
              <a:off x="4405147" y="1522338"/>
              <a:ext cx="1697805" cy="1723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7125" lIns="97125" spcFirstLastPara="1" rIns="97125" wrap="square" tIns="9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5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B師接上後半</a:t>
              </a:r>
              <a:endParaRPr b="0" i="0" sz="255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93"/>
                </a:spcBef>
                <a:spcAft>
                  <a:spcPts val="0"/>
                </a:spcAft>
                <a:buNone/>
              </a:pPr>
              <a:r>
                <a:rPr b="0" i="0" lang="en-US" sz="255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(A觀課)</a:t>
              </a:r>
              <a:endParaRPr b="0" i="0" sz="255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6468471" y="1430491"/>
              <a:ext cx="1881499" cy="1907321"/>
            </a:xfrm>
            <a:prstGeom prst="roundRect">
              <a:avLst>
                <a:gd fmla="val 16667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0"/>
            <p:cNvSpPr txBox="1"/>
            <p:nvPr/>
          </p:nvSpPr>
          <p:spPr>
            <a:xfrm>
              <a:off x="6560318" y="1522338"/>
              <a:ext cx="1697805" cy="1723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7125" lIns="97125" spcFirstLastPara="1" rIns="97125" wrap="square" tIns="9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5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聚焦課程與學習議課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1" name="Google Shape;661;p30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1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7" name="Google Shape;667;p31"/>
          <p:cNvSpPr/>
          <p:nvPr/>
        </p:nvSpPr>
        <p:spPr>
          <a:xfrm>
            <a:off x="494157" y="1224771"/>
            <a:ext cx="7506834" cy="5308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團隊與學校模式可行的觀課模組-</a:t>
            </a:r>
            <a:r>
              <a:rPr b="1" i="0" lang="en-US" sz="27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實例5</a:t>
            </a:r>
            <a:r>
              <a:rPr b="1" i="0" lang="en-US" sz="21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同班級</a:t>
            </a:r>
            <a:endParaRPr b="1" i="0" sz="30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668" name="Google Shape;668;p31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9" name="Google Shape;669;p31"/>
          <p:cNvSpPr txBox="1"/>
          <p:nvPr/>
        </p:nvSpPr>
        <p:spPr>
          <a:xfrm>
            <a:off x="1331640" y="4504807"/>
            <a:ext cx="2160240" cy="124646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觀察焦點聚焦</a:t>
            </a:r>
            <a:endParaRPr b="1" i="0" sz="21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學生學習特性</a:t>
            </a:r>
            <a:r>
              <a:rPr b="1" i="0" lang="en-US" sz="21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或</a:t>
            </a:r>
            <a:r>
              <a:rPr b="1" i="0" lang="en-US" sz="2100" u="none" cap="none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焦點學生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0" name="Google Shape;670;p31"/>
          <p:cNvGrpSpPr/>
          <p:nvPr/>
        </p:nvGrpSpPr>
        <p:grpSpPr>
          <a:xfrm>
            <a:off x="1391152" y="3232593"/>
            <a:ext cx="6253684" cy="1172565"/>
            <a:chOff x="7341" y="1250289"/>
            <a:chExt cx="8338245" cy="1563420"/>
          </a:xfrm>
        </p:grpSpPr>
        <p:sp>
          <p:nvSpPr>
            <p:cNvPr id="671" name="Google Shape;671;p31"/>
            <p:cNvSpPr/>
            <p:nvPr/>
          </p:nvSpPr>
          <p:spPr>
            <a:xfrm>
              <a:off x="7341" y="1250289"/>
              <a:ext cx="2194275" cy="1563420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1"/>
            <p:cNvSpPr txBox="1"/>
            <p:nvPr/>
          </p:nvSpPr>
          <p:spPr>
            <a:xfrm>
              <a:off x="53132" y="1296080"/>
              <a:ext cx="2102693" cy="1471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備課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2421043" y="1759909"/>
              <a:ext cx="465186" cy="54418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372C3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1"/>
            <p:cNvSpPr txBox="1"/>
            <p:nvPr/>
          </p:nvSpPr>
          <p:spPr>
            <a:xfrm>
              <a:off x="2421043" y="1868745"/>
              <a:ext cx="325630" cy="326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72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3079326" y="1250289"/>
              <a:ext cx="2194275" cy="1563420"/>
            </a:xfrm>
            <a:prstGeom prst="roundRect">
              <a:avLst>
                <a:gd fmla="val 10000" name="adj"/>
              </a:avLst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1"/>
            <p:cNvSpPr txBox="1"/>
            <p:nvPr/>
          </p:nvSpPr>
          <p:spPr>
            <a:xfrm>
              <a:off x="3125117" y="1296080"/>
              <a:ext cx="2102693" cy="1471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B師授課</a:t>
              </a:r>
              <a:endParaRPr b="0" i="0" sz="27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(A、C觀課)</a:t>
              </a:r>
              <a:endParaRPr b="0" i="0" sz="21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5493029" y="1759909"/>
              <a:ext cx="465186" cy="54418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FAA47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1"/>
            <p:cNvSpPr txBox="1"/>
            <p:nvPr/>
          </p:nvSpPr>
          <p:spPr>
            <a:xfrm>
              <a:off x="5493029" y="1868745"/>
              <a:ext cx="325630" cy="326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72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6151311" y="1250289"/>
              <a:ext cx="2194275" cy="1563420"/>
            </a:xfrm>
            <a:prstGeom prst="roundRect">
              <a:avLst>
                <a:gd fmla="val 10000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1"/>
            <p:cNvSpPr txBox="1"/>
            <p:nvPr/>
          </p:nvSpPr>
          <p:spPr>
            <a:xfrm>
              <a:off x="6197102" y="1296080"/>
              <a:ext cx="2102693" cy="1471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聚焦</a:t>
              </a:r>
              <a:endParaRPr b="0" i="0" sz="27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議課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1" name="Google Shape;681;p31"/>
          <p:cNvGrpSpPr/>
          <p:nvPr/>
        </p:nvGrpSpPr>
        <p:grpSpPr>
          <a:xfrm>
            <a:off x="3707907" y="4509121"/>
            <a:ext cx="1645706" cy="987424"/>
            <a:chOff x="3079326" y="1373717"/>
            <a:chExt cx="2194275" cy="1316565"/>
          </a:xfrm>
        </p:grpSpPr>
        <p:sp>
          <p:nvSpPr>
            <p:cNvPr id="682" name="Google Shape;682;p31"/>
            <p:cNvSpPr/>
            <p:nvPr/>
          </p:nvSpPr>
          <p:spPr>
            <a:xfrm>
              <a:off x="3079326" y="1373717"/>
              <a:ext cx="2194275" cy="1316565"/>
            </a:xfrm>
            <a:prstGeom prst="roundRect">
              <a:avLst>
                <a:gd fmla="val 10000" name="adj"/>
              </a:avLst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3117887" y="1412278"/>
              <a:ext cx="2117153" cy="123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C師授課</a:t>
              </a:r>
              <a:endParaRPr b="0" i="0" sz="27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(A、B觀課)</a:t>
              </a:r>
              <a:endParaRPr b="0" i="0" sz="21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grpSp>
        <p:nvGrpSpPr>
          <p:cNvPr id="684" name="Google Shape;684;p31"/>
          <p:cNvGrpSpPr/>
          <p:nvPr/>
        </p:nvGrpSpPr>
        <p:grpSpPr>
          <a:xfrm>
            <a:off x="3682819" y="2186863"/>
            <a:ext cx="1670792" cy="987424"/>
            <a:chOff x="3117887" y="1373717"/>
            <a:chExt cx="2227722" cy="1316565"/>
          </a:xfrm>
        </p:grpSpPr>
        <p:sp>
          <p:nvSpPr>
            <p:cNvPr id="685" name="Google Shape;685;p31"/>
            <p:cNvSpPr/>
            <p:nvPr/>
          </p:nvSpPr>
          <p:spPr>
            <a:xfrm>
              <a:off x="3151334" y="1373717"/>
              <a:ext cx="2194275" cy="1316565"/>
            </a:xfrm>
            <a:prstGeom prst="roundRect">
              <a:avLst>
                <a:gd fmla="val 10000" name="adj"/>
              </a:avLst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3117887" y="1412278"/>
              <a:ext cx="2117153" cy="123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A師授課</a:t>
              </a:r>
              <a:endParaRPr b="0" i="0" sz="27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(B、C觀課)</a:t>
              </a:r>
              <a:endParaRPr b="0" i="0" sz="21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sp>
        <p:nvSpPr>
          <p:cNvPr id="687" name="Google Shape;687;p31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85"/>
          <p:cNvSpPr/>
          <p:nvPr/>
        </p:nvSpPr>
        <p:spPr>
          <a:xfrm>
            <a:off x="2544996" y="2318847"/>
            <a:ext cx="3354020" cy="525751"/>
          </a:xfrm>
          <a:prstGeom prst="flowChartAlternateProcess">
            <a:avLst/>
          </a:prstGeom>
          <a:solidFill>
            <a:schemeClr val="accent2"/>
          </a:solidFill>
          <a:ln cap="flat" cmpd="sng" w="25400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85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4" name="Google Shape;694;p185"/>
          <p:cNvSpPr txBox="1"/>
          <p:nvPr/>
        </p:nvSpPr>
        <p:spPr>
          <a:xfrm>
            <a:off x="520731" y="1160750"/>
            <a:ext cx="7615032" cy="6379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專業對話、專業回饋、專業省思、專業成長</a:t>
            </a:r>
            <a:endParaRPr b="1" i="0" sz="33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695" name="Google Shape;695;p185"/>
          <p:cNvGrpSpPr/>
          <p:nvPr/>
        </p:nvGrpSpPr>
        <p:grpSpPr>
          <a:xfrm>
            <a:off x="629564" y="2059909"/>
            <a:ext cx="1907501" cy="475290"/>
            <a:chOff x="1640429" y="1528360"/>
            <a:chExt cx="2543334" cy="633720"/>
          </a:xfrm>
        </p:grpSpPr>
        <p:grpSp>
          <p:nvGrpSpPr>
            <p:cNvPr id="696" name="Google Shape;696;p185"/>
            <p:cNvGrpSpPr/>
            <p:nvPr/>
          </p:nvGrpSpPr>
          <p:grpSpPr>
            <a:xfrm>
              <a:off x="1640429" y="1528360"/>
              <a:ext cx="2085503" cy="633720"/>
              <a:chOff x="-1802563" y="375665"/>
              <a:chExt cx="2876835" cy="760767"/>
            </a:xfrm>
          </p:grpSpPr>
          <p:sp>
            <p:nvSpPr>
              <p:cNvPr id="697" name="Google Shape;697;p185"/>
              <p:cNvSpPr/>
              <p:nvPr/>
            </p:nvSpPr>
            <p:spPr>
              <a:xfrm>
                <a:off x="-1728734" y="375665"/>
                <a:ext cx="2774884" cy="760767"/>
              </a:xfrm>
              <a:prstGeom prst="roundRect">
                <a:avLst>
                  <a:gd fmla="val 10000" name="adj"/>
                </a:avLst>
              </a:prstGeom>
              <a:solidFill>
                <a:srgbClr val="ED7D31"/>
              </a:solidFill>
              <a:ln cap="flat" cmpd="sng" w="1905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68550" lIns="68550" spcFirstLastPara="1" rIns="685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85"/>
              <p:cNvSpPr/>
              <p:nvPr/>
            </p:nvSpPr>
            <p:spPr>
              <a:xfrm>
                <a:off x="-1802563" y="466233"/>
                <a:ext cx="2876835" cy="5718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275" lIns="64275" spcFirstLastPara="1" rIns="64275" wrap="square" tIns="6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700" u="none" cap="none" strike="noStrike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共同備課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9" name="Google Shape;699;p185"/>
            <p:cNvSpPr/>
            <p:nvPr/>
          </p:nvSpPr>
          <p:spPr>
            <a:xfrm>
              <a:off x="3798220" y="1649069"/>
              <a:ext cx="385543" cy="40308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D7D31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0" name="Google Shape;700;p185"/>
          <p:cNvGrpSpPr/>
          <p:nvPr/>
        </p:nvGrpSpPr>
        <p:grpSpPr>
          <a:xfrm>
            <a:off x="2608881" y="1808821"/>
            <a:ext cx="3227734" cy="432302"/>
            <a:chOff x="2379487" y="380752"/>
            <a:chExt cx="2758320" cy="581994"/>
          </a:xfrm>
        </p:grpSpPr>
        <p:sp>
          <p:nvSpPr>
            <p:cNvPr id="701" name="Google Shape;701;p185"/>
            <p:cNvSpPr/>
            <p:nvPr/>
          </p:nvSpPr>
          <p:spPr>
            <a:xfrm>
              <a:off x="2379487" y="380752"/>
              <a:ext cx="2758320" cy="581994"/>
            </a:xfrm>
            <a:prstGeom prst="roundRect">
              <a:avLst>
                <a:gd fmla="val 10000" name="adj"/>
              </a:avLst>
            </a:prstGeom>
            <a:solidFill>
              <a:srgbClr val="5B9BD5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5"/>
            <p:cNvSpPr/>
            <p:nvPr/>
          </p:nvSpPr>
          <p:spPr>
            <a:xfrm>
              <a:off x="2728647" y="406628"/>
              <a:ext cx="1944059" cy="540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275" lIns="64275" spcFirstLastPara="1" rIns="64275" wrap="square" tIns="6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 課、議 課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p185"/>
          <p:cNvSpPr/>
          <p:nvPr/>
        </p:nvSpPr>
        <p:spPr>
          <a:xfrm>
            <a:off x="5525552" y="2003330"/>
            <a:ext cx="201096" cy="248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704" name="Google Shape;704;p185"/>
          <p:cNvGrpSpPr/>
          <p:nvPr/>
        </p:nvGrpSpPr>
        <p:grpSpPr>
          <a:xfrm>
            <a:off x="2178402" y="2120210"/>
            <a:ext cx="4408393" cy="641214"/>
            <a:chOff x="1334737" y="1611569"/>
            <a:chExt cx="7099025" cy="839647"/>
          </a:xfrm>
        </p:grpSpPr>
        <p:grpSp>
          <p:nvGrpSpPr>
            <p:cNvPr id="705" name="Google Shape;705;p185"/>
            <p:cNvGrpSpPr/>
            <p:nvPr/>
          </p:nvGrpSpPr>
          <p:grpSpPr>
            <a:xfrm>
              <a:off x="2036580" y="1946431"/>
              <a:ext cx="5189133" cy="504785"/>
              <a:chOff x="5692168" y="147352"/>
              <a:chExt cx="5680717" cy="504785"/>
            </a:xfrm>
          </p:grpSpPr>
          <p:sp>
            <p:nvSpPr>
              <p:cNvPr id="706" name="Google Shape;706;p185"/>
              <p:cNvSpPr/>
              <p:nvPr/>
            </p:nvSpPr>
            <p:spPr>
              <a:xfrm>
                <a:off x="5692168" y="147352"/>
                <a:ext cx="5680717" cy="504785"/>
              </a:xfrm>
              <a:prstGeom prst="roundRect">
                <a:avLst>
                  <a:gd fmla="val 10000" name="adj"/>
                </a:avLst>
              </a:prstGeom>
              <a:solidFill>
                <a:srgbClr val="2E75B5"/>
              </a:solidFill>
              <a:ln cap="flat" cmpd="sng" w="1905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68550" lIns="68550" spcFirstLastPara="1" rIns="685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85"/>
              <p:cNvSpPr/>
              <p:nvPr/>
            </p:nvSpPr>
            <p:spPr>
              <a:xfrm>
                <a:off x="5931710" y="199901"/>
                <a:ext cx="5270537" cy="40107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ctr" dir="5400000" dist="19050">
                  <a:srgbClr val="000000">
                    <a:alpha val="62352"/>
                  </a:srgbClr>
                </a:outerShdw>
              </a:effectLst>
            </p:spPr>
            <p:txBody>
              <a:bodyPr anchorCtr="0" anchor="ctr" bIns="64275" lIns="64275" spcFirstLastPara="1" rIns="64275" wrap="square" tIns="6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00" u="none" cap="none" strike="noStrike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教師教學•學生學習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08" name="Google Shape;708;p185"/>
            <p:cNvCxnSpPr/>
            <p:nvPr/>
          </p:nvCxnSpPr>
          <p:spPr>
            <a:xfrm>
              <a:off x="4580477" y="1611569"/>
              <a:ext cx="0" cy="370156"/>
            </a:xfrm>
            <a:prstGeom prst="straightConnector1">
              <a:avLst/>
            </a:prstGeom>
            <a:noFill/>
            <a:ln cap="flat" cmpd="sng" w="19050">
              <a:solidFill>
                <a:srgbClr val="1F3864"/>
              </a:solidFill>
              <a:prstDash val="solid"/>
              <a:miter lim="800000"/>
              <a:headEnd len="med" w="med" type="stealth"/>
              <a:tailEnd len="med" w="med" type="stealth"/>
            </a:ln>
          </p:spPr>
        </p:cxnSp>
        <p:cxnSp>
          <p:nvCxnSpPr>
            <p:cNvPr id="709" name="Google Shape;709;p185"/>
            <p:cNvCxnSpPr/>
            <p:nvPr/>
          </p:nvCxnSpPr>
          <p:spPr>
            <a:xfrm>
              <a:off x="1334737" y="2168188"/>
              <a:ext cx="577570" cy="148088"/>
            </a:xfrm>
            <a:prstGeom prst="straightConnector1">
              <a:avLst/>
            </a:prstGeom>
            <a:noFill/>
            <a:ln cap="flat" cmpd="sng" w="19050">
              <a:solidFill>
                <a:srgbClr val="1F3864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710" name="Google Shape;710;p185"/>
            <p:cNvCxnSpPr/>
            <p:nvPr/>
          </p:nvCxnSpPr>
          <p:spPr>
            <a:xfrm flipH="1">
              <a:off x="7363460" y="2113412"/>
              <a:ext cx="1070302" cy="198468"/>
            </a:xfrm>
            <a:prstGeom prst="straightConnector1">
              <a:avLst/>
            </a:prstGeom>
            <a:noFill/>
            <a:ln cap="flat" cmpd="sng" w="19050">
              <a:solidFill>
                <a:srgbClr val="1F3864"/>
              </a:solidFill>
              <a:prstDash val="solid"/>
              <a:miter lim="800000"/>
              <a:headEnd len="med" w="med" type="stealth"/>
              <a:tailEnd len="med" w="med" type="stealth"/>
            </a:ln>
          </p:spPr>
        </p:cxnSp>
      </p:grpSp>
      <p:sp>
        <p:nvSpPr>
          <p:cNvPr id="711" name="Google Shape;711;p185"/>
          <p:cNvSpPr/>
          <p:nvPr/>
        </p:nvSpPr>
        <p:spPr>
          <a:xfrm>
            <a:off x="849834" y="1489334"/>
            <a:ext cx="6956826" cy="50600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00" u="none" cap="none" strike="noStrike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712" name="Google Shape;712;p185"/>
          <p:cNvGrpSpPr/>
          <p:nvPr/>
        </p:nvGrpSpPr>
        <p:grpSpPr>
          <a:xfrm>
            <a:off x="1993723" y="2865443"/>
            <a:ext cx="3936530" cy="3019656"/>
            <a:chOff x="2258752" y="1438247"/>
            <a:chExt cx="6334779" cy="3707600"/>
          </a:xfrm>
        </p:grpSpPr>
        <p:sp>
          <p:nvSpPr>
            <p:cNvPr id="713" name="Google Shape;713;p185"/>
            <p:cNvSpPr/>
            <p:nvPr/>
          </p:nvSpPr>
          <p:spPr>
            <a:xfrm>
              <a:off x="2351466" y="4058028"/>
              <a:ext cx="6091377" cy="108781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4B081"/>
                </a:gs>
                <a:gs pos="39000">
                  <a:srgbClr val="FBE4D4"/>
                </a:gs>
                <a:gs pos="100000">
                  <a:srgbClr val="F4B081"/>
                </a:gs>
              </a:gsLst>
              <a:lin ang="5400000" scaled="0"/>
            </a:gradFill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250031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1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14" name="Google Shape;714;p185"/>
            <p:cNvSpPr/>
            <p:nvPr/>
          </p:nvSpPr>
          <p:spPr>
            <a:xfrm>
              <a:off x="2315490" y="1496168"/>
              <a:ext cx="6046967" cy="121646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D6EE"/>
                </a:gs>
                <a:gs pos="50000">
                  <a:srgbClr val="DDEAF6"/>
                </a:gs>
                <a:gs pos="100000">
                  <a:srgbClr val="BBD6EE"/>
                </a:gs>
              </a:gsLst>
              <a:lin ang="16200000" scaled="0"/>
            </a:gradFill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1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15" name="Google Shape;715;p185"/>
            <p:cNvSpPr/>
            <p:nvPr/>
          </p:nvSpPr>
          <p:spPr>
            <a:xfrm>
              <a:off x="2326068" y="2780409"/>
              <a:ext cx="6116776" cy="1197322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D6EE"/>
                </a:gs>
                <a:gs pos="46000">
                  <a:srgbClr val="DDEAF6"/>
                </a:gs>
                <a:gs pos="100000">
                  <a:srgbClr val="BBD6EE"/>
                </a:gs>
              </a:gsLst>
              <a:lin ang="5400000" scaled="0"/>
            </a:gradFill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125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16" name="Google Shape;716;p185"/>
            <p:cNvSpPr/>
            <p:nvPr/>
          </p:nvSpPr>
          <p:spPr>
            <a:xfrm>
              <a:off x="2599103" y="1438247"/>
              <a:ext cx="5379640" cy="995803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1.教師專業發展支持系統-  </a:t>
              </a:r>
              <a:br>
                <a:rPr b="1" i="0" lang="en-US" sz="15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</a:br>
              <a:r>
                <a:rPr b="1" i="0" lang="en-US" sz="1800" u="none" cap="none" strike="noStrik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 </a:t>
              </a:r>
              <a:r>
                <a:rPr b="1" i="0" lang="en-US" sz="18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公開授課三部曲</a:t>
              </a:r>
              <a:endParaRPr b="1" i="0" sz="18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17" name="Google Shape;717;p185"/>
            <p:cNvSpPr/>
            <p:nvPr/>
          </p:nvSpPr>
          <p:spPr>
            <a:xfrm>
              <a:off x="2675296" y="2686294"/>
              <a:ext cx="5767547" cy="1105273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2.教師專業發展支持系統-</a:t>
              </a:r>
              <a:br>
                <a:rPr b="1" i="0" lang="en-US" sz="15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</a:br>
              <a:r>
                <a:rPr b="1" i="0" lang="en-US" sz="1800" u="none" cap="none" strike="noStrik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 </a:t>
              </a:r>
              <a:r>
                <a:rPr b="1" i="0" lang="en-US" sz="18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教學檔案製作與運用</a:t>
              </a:r>
              <a:endParaRPr b="1" i="0" sz="18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18" name="Google Shape;718;p185"/>
            <p:cNvSpPr/>
            <p:nvPr/>
          </p:nvSpPr>
          <p:spPr>
            <a:xfrm>
              <a:off x="2258752" y="3903753"/>
              <a:ext cx="6334779" cy="1156714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250031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3.專業學習社群-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250031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 討論、公開授課、教學檔案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9" name="Google Shape;719;p185"/>
          <p:cNvGrpSpPr/>
          <p:nvPr/>
        </p:nvGrpSpPr>
        <p:grpSpPr>
          <a:xfrm>
            <a:off x="5109473" y="2951316"/>
            <a:ext cx="3398557" cy="2933785"/>
            <a:chOff x="7378185" y="2716900"/>
            <a:chExt cx="4531409" cy="3911713"/>
          </a:xfrm>
        </p:grpSpPr>
        <p:grpSp>
          <p:nvGrpSpPr>
            <p:cNvPr id="720" name="Google Shape;720;p185"/>
            <p:cNvGrpSpPr/>
            <p:nvPr/>
          </p:nvGrpSpPr>
          <p:grpSpPr>
            <a:xfrm>
              <a:off x="7378185" y="3235133"/>
              <a:ext cx="2244927" cy="3209874"/>
              <a:chOff x="6973527" y="2037297"/>
              <a:chExt cx="2709451" cy="2955865"/>
            </a:xfrm>
          </p:grpSpPr>
          <p:grpSp>
            <p:nvGrpSpPr>
              <p:cNvPr id="721" name="Google Shape;721;p185"/>
              <p:cNvGrpSpPr/>
              <p:nvPr/>
            </p:nvGrpSpPr>
            <p:grpSpPr>
              <a:xfrm>
                <a:off x="6977762" y="2037297"/>
                <a:ext cx="2678966" cy="1341277"/>
                <a:chOff x="5469818" y="-1459094"/>
                <a:chExt cx="4308220" cy="2018624"/>
              </a:xfrm>
            </p:grpSpPr>
            <p:sp>
              <p:nvSpPr>
                <p:cNvPr id="722" name="Google Shape;722;p185"/>
                <p:cNvSpPr/>
                <p:nvPr/>
              </p:nvSpPr>
              <p:spPr>
                <a:xfrm>
                  <a:off x="9315130" y="-1459094"/>
                  <a:ext cx="462908" cy="541733"/>
                </a:xfrm>
                <a:prstGeom prst="rightArrow">
                  <a:avLst>
                    <a:gd fmla="val 60000" name="adj1"/>
                    <a:gd fmla="val 50000" name="adj2"/>
                  </a:avLst>
                </a:prstGeom>
                <a:solidFill>
                  <a:srgbClr val="FF9999"/>
                </a:solidFill>
                <a:ln>
                  <a:noFill/>
                </a:ln>
              </p:spPr>
              <p:txBody>
                <a:bodyPr anchorCtr="0" anchor="ctr" bIns="68550" lIns="68550" spcFirstLastPara="1" rIns="68550" wrap="square" tIns="685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" name="Google Shape;723;p185"/>
                <p:cNvSpPr/>
                <p:nvPr/>
              </p:nvSpPr>
              <p:spPr>
                <a:xfrm>
                  <a:off x="5469818" y="234490"/>
                  <a:ext cx="323354" cy="3250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294" u="none" cap="none" strike="noStrike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</p:grpSp>
          <p:grpSp>
            <p:nvGrpSpPr>
              <p:cNvPr id="724" name="Google Shape;724;p185"/>
              <p:cNvGrpSpPr/>
              <p:nvPr/>
            </p:nvGrpSpPr>
            <p:grpSpPr>
              <a:xfrm>
                <a:off x="6973527" y="3428416"/>
                <a:ext cx="2709451" cy="758997"/>
                <a:chOff x="5469500" y="-577550"/>
                <a:chExt cx="4357245" cy="1138728"/>
              </a:xfrm>
            </p:grpSpPr>
            <p:sp>
              <p:nvSpPr>
                <p:cNvPr id="725" name="Google Shape;725;p185"/>
                <p:cNvSpPr/>
                <p:nvPr/>
              </p:nvSpPr>
              <p:spPr>
                <a:xfrm>
                  <a:off x="9363837" y="-577550"/>
                  <a:ext cx="462908" cy="543223"/>
                </a:xfrm>
                <a:prstGeom prst="rightArrow">
                  <a:avLst>
                    <a:gd fmla="val 60000" name="adj1"/>
                    <a:gd fmla="val 50000" name="adj2"/>
                  </a:avLst>
                </a:prstGeom>
                <a:solidFill>
                  <a:srgbClr val="FF9999"/>
                </a:solidFill>
                <a:ln>
                  <a:noFill/>
                </a:ln>
              </p:spPr>
              <p:txBody>
                <a:bodyPr anchorCtr="0" anchor="ctr" bIns="68550" lIns="68550" spcFirstLastPara="1" rIns="68550" wrap="square" tIns="685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6" name="Google Shape;726;p185"/>
                <p:cNvSpPr/>
                <p:nvPr/>
              </p:nvSpPr>
              <p:spPr>
                <a:xfrm>
                  <a:off x="5469500" y="233974"/>
                  <a:ext cx="323354" cy="3272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294" u="none" cap="none" strike="noStrike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</p:grpSp>
          <p:grpSp>
            <p:nvGrpSpPr>
              <p:cNvPr id="727" name="Google Shape;727;p185"/>
              <p:cNvGrpSpPr/>
              <p:nvPr/>
            </p:nvGrpSpPr>
            <p:grpSpPr>
              <a:xfrm>
                <a:off x="6975642" y="4631089"/>
                <a:ext cx="2699720" cy="362073"/>
                <a:chOff x="5469215" y="197416"/>
                <a:chExt cx="4341599" cy="543219"/>
              </a:xfrm>
            </p:grpSpPr>
            <p:sp>
              <p:nvSpPr>
                <p:cNvPr id="728" name="Google Shape;728;p185"/>
                <p:cNvSpPr/>
                <p:nvPr/>
              </p:nvSpPr>
              <p:spPr>
                <a:xfrm>
                  <a:off x="9347906" y="197416"/>
                  <a:ext cx="462908" cy="543219"/>
                </a:xfrm>
                <a:prstGeom prst="rightArrow">
                  <a:avLst>
                    <a:gd fmla="val 60000" name="adj1"/>
                    <a:gd fmla="val 50000" name="adj2"/>
                  </a:avLst>
                </a:prstGeom>
                <a:solidFill>
                  <a:srgbClr val="FF9999"/>
                </a:solidFill>
                <a:ln>
                  <a:noFill/>
                </a:ln>
              </p:spPr>
              <p:txBody>
                <a:bodyPr anchorCtr="0" anchor="ctr" bIns="68550" lIns="68550" spcFirstLastPara="1" rIns="68550" wrap="square" tIns="685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9" name="Google Shape;729;p185"/>
                <p:cNvSpPr/>
                <p:nvPr/>
              </p:nvSpPr>
              <p:spPr>
                <a:xfrm>
                  <a:off x="5469215" y="233821"/>
                  <a:ext cx="323356" cy="32720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294" u="none" cap="none" strike="noStrike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</p:grpSp>
        </p:grpSp>
        <p:sp>
          <p:nvSpPr>
            <p:cNvPr id="730" name="Google Shape;730;p185"/>
            <p:cNvSpPr/>
            <p:nvPr/>
          </p:nvSpPr>
          <p:spPr>
            <a:xfrm>
              <a:off x="9679215" y="2716900"/>
              <a:ext cx="2230379" cy="391171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4E0B2"/>
                </a:gs>
                <a:gs pos="50000">
                  <a:srgbClr val="E1EFD8"/>
                </a:gs>
                <a:gs pos="100000">
                  <a:srgbClr val="C4E0B2"/>
                </a:gs>
              </a:gsLst>
              <a:lin ang="5400000" scaled="0"/>
            </a:gradFill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0" spcFirstLastPara="1" rIns="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32609B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1.</a:t>
              </a:r>
              <a:r>
                <a:rPr b="1" i="0" lang="en-US" sz="2400" u="none" cap="none" strike="noStrike">
                  <a:solidFill>
                    <a:srgbClr val="00006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及時回饋</a:t>
              </a:r>
              <a:br>
                <a:rPr b="1" i="0" lang="en-US" sz="2400" u="none" cap="none" strike="noStrike">
                  <a:solidFill>
                    <a:srgbClr val="32609B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</a:br>
              <a:r>
                <a:rPr b="1" i="0" lang="en-US" sz="24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教與學</a:t>
              </a:r>
              <a:endParaRPr b="1" i="0" sz="24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675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32609B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2.</a:t>
              </a:r>
              <a:r>
                <a:rPr b="1" i="0" lang="en-US" sz="2400" u="none" cap="none" strike="noStrike">
                  <a:solidFill>
                    <a:srgbClr val="9900CC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規劃</a:t>
              </a:r>
              <a:r>
                <a:rPr b="1" i="0" lang="en-US" sz="2400" u="none" cap="none" strike="noStrike">
                  <a:solidFill>
                    <a:srgbClr val="00006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實施</a:t>
              </a:r>
              <a:br>
                <a:rPr b="1" i="0" lang="en-US" sz="2400" u="none" cap="none" strike="noStrike">
                  <a:solidFill>
                    <a:srgbClr val="32609B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</a:br>
              <a:r>
                <a:rPr b="1" i="0" lang="en-US" sz="24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專業</a:t>
              </a:r>
              <a:br>
                <a:rPr b="1" i="0" lang="en-US" sz="24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</a:br>
              <a:r>
                <a:rPr b="1" i="0" lang="en-US" sz="24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成長</a:t>
              </a:r>
              <a:endParaRPr b="1" i="0" sz="24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731" name="Google Shape;731;p185"/>
          <p:cNvGrpSpPr/>
          <p:nvPr/>
        </p:nvGrpSpPr>
        <p:grpSpPr>
          <a:xfrm>
            <a:off x="877856" y="2899028"/>
            <a:ext cx="1177145" cy="2972483"/>
            <a:chOff x="1827468" y="2647183"/>
            <a:chExt cx="1569527" cy="3963310"/>
          </a:xfrm>
        </p:grpSpPr>
        <p:sp>
          <p:nvSpPr>
            <p:cNvPr id="732" name="Google Shape;732;p185"/>
            <p:cNvSpPr/>
            <p:nvPr/>
          </p:nvSpPr>
          <p:spPr>
            <a:xfrm>
              <a:off x="1827468" y="2647183"/>
              <a:ext cx="1311739" cy="396331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CAAC"/>
                </a:gs>
                <a:gs pos="1000">
                  <a:srgbClr val="F7CAAC"/>
                </a:gs>
                <a:gs pos="50000">
                  <a:srgbClr val="FBE4D4"/>
                </a:gs>
                <a:gs pos="100000">
                  <a:srgbClr val="F4B081"/>
                </a:gs>
              </a:gsLst>
              <a:lin ang="5400000" scaled="0"/>
            </a:gradFill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教專社群</a:t>
              </a:r>
              <a:endParaRPr b="1" i="0" sz="27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共同</a:t>
              </a:r>
              <a:endParaRPr b="1" i="0" sz="27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備課</a:t>
              </a:r>
              <a:endParaRPr b="1" i="0" sz="21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733" name="Google Shape;733;p185"/>
            <p:cNvGrpSpPr/>
            <p:nvPr/>
          </p:nvGrpSpPr>
          <p:grpSpPr>
            <a:xfrm>
              <a:off x="3069442" y="3268988"/>
              <a:ext cx="327553" cy="3149483"/>
              <a:chOff x="1920779" y="2041672"/>
              <a:chExt cx="395331" cy="2900253"/>
            </a:xfrm>
          </p:grpSpPr>
          <p:grpSp>
            <p:nvGrpSpPr>
              <p:cNvPr id="734" name="Google Shape;734;p185"/>
              <p:cNvGrpSpPr/>
              <p:nvPr/>
            </p:nvGrpSpPr>
            <p:grpSpPr>
              <a:xfrm>
                <a:off x="1946178" y="2041672"/>
                <a:ext cx="369932" cy="1242345"/>
                <a:chOff x="2406236" y="-1202945"/>
                <a:chExt cx="547401" cy="1761845"/>
              </a:xfrm>
            </p:grpSpPr>
            <p:sp>
              <p:nvSpPr>
                <p:cNvPr id="735" name="Google Shape;735;p185"/>
                <p:cNvSpPr/>
                <p:nvPr/>
              </p:nvSpPr>
              <p:spPr>
                <a:xfrm>
                  <a:off x="2527699" y="-1202945"/>
                  <a:ext cx="425938" cy="510474"/>
                </a:xfrm>
                <a:prstGeom prst="rightArrow">
                  <a:avLst>
                    <a:gd fmla="val 60000" name="adj1"/>
                    <a:gd fmla="val 50000" name="adj2"/>
                  </a:avLst>
                </a:prstGeom>
                <a:solidFill>
                  <a:srgbClr val="ED7D31"/>
                </a:solidFill>
                <a:ln>
                  <a:noFill/>
                </a:ln>
              </p:spPr>
              <p:txBody>
                <a:bodyPr anchorCtr="0" anchor="ctr" bIns="68550" lIns="68550" spcFirstLastPara="1" rIns="68550" wrap="square" tIns="685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6" name="Google Shape;736;p185"/>
                <p:cNvSpPr/>
                <p:nvPr/>
              </p:nvSpPr>
              <p:spPr>
                <a:xfrm>
                  <a:off x="2406236" y="234599"/>
                  <a:ext cx="325718" cy="3243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294" u="none" cap="none" strike="noStrike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</p:grpSp>
          <p:grpSp>
            <p:nvGrpSpPr>
              <p:cNvPr id="737" name="Google Shape;737;p185"/>
              <p:cNvGrpSpPr/>
              <p:nvPr/>
            </p:nvGrpSpPr>
            <p:grpSpPr>
              <a:xfrm>
                <a:off x="1958874" y="3121535"/>
                <a:ext cx="319136" cy="990377"/>
                <a:chOff x="2404150" y="-844948"/>
                <a:chExt cx="472237" cy="1404508"/>
              </a:xfrm>
            </p:grpSpPr>
            <p:sp>
              <p:nvSpPr>
                <p:cNvPr id="738" name="Google Shape;738;p185"/>
                <p:cNvSpPr/>
                <p:nvPr/>
              </p:nvSpPr>
              <p:spPr>
                <a:xfrm>
                  <a:off x="2447316" y="-844948"/>
                  <a:ext cx="429071" cy="510473"/>
                </a:xfrm>
                <a:prstGeom prst="rightArrow">
                  <a:avLst>
                    <a:gd fmla="val 60000" name="adj1"/>
                    <a:gd fmla="val 50000" name="adj2"/>
                  </a:avLst>
                </a:prstGeom>
                <a:solidFill>
                  <a:srgbClr val="ED7D31"/>
                </a:solidFill>
                <a:ln>
                  <a:noFill/>
                </a:ln>
              </p:spPr>
              <p:txBody>
                <a:bodyPr anchorCtr="0" anchor="ctr" bIns="68550" lIns="68550" spcFirstLastPara="1" rIns="68550" wrap="square" tIns="685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9" name="Google Shape;739;p185"/>
                <p:cNvSpPr/>
                <p:nvPr/>
              </p:nvSpPr>
              <p:spPr>
                <a:xfrm>
                  <a:off x="2404150" y="235260"/>
                  <a:ext cx="328852" cy="324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294" u="none" cap="none" strike="noStrike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</p:grpSp>
          <p:grpSp>
            <p:nvGrpSpPr>
              <p:cNvPr id="740" name="Google Shape;740;p185"/>
              <p:cNvGrpSpPr/>
              <p:nvPr/>
            </p:nvGrpSpPr>
            <p:grpSpPr>
              <a:xfrm>
                <a:off x="1920779" y="4466072"/>
                <a:ext cx="391097" cy="475853"/>
                <a:chOff x="2403386" y="-115287"/>
                <a:chExt cx="578720" cy="674836"/>
              </a:xfrm>
            </p:grpSpPr>
            <p:sp>
              <p:nvSpPr>
                <p:cNvPr id="741" name="Google Shape;741;p185"/>
                <p:cNvSpPr/>
                <p:nvPr/>
              </p:nvSpPr>
              <p:spPr>
                <a:xfrm>
                  <a:off x="2553037" y="-115287"/>
                  <a:ext cx="429069" cy="510473"/>
                </a:xfrm>
                <a:prstGeom prst="rightArrow">
                  <a:avLst>
                    <a:gd fmla="val 60000" name="adj1"/>
                    <a:gd fmla="val 50000" name="adj2"/>
                  </a:avLst>
                </a:prstGeom>
                <a:solidFill>
                  <a:srgbClr val="ED7D31"/>
                </a:solidFill>
                <a:ln>
                  <a:noFill/>
                </a:ln>
              </p:spPr>
              <p:txBody>
                <a:bodyPr anchorCtr="0" anchor="ctr" bIns="68550" lIns="68550" spcFirstLastPara="1" rIns="68550" wrap="square" tIns="685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185"/>
                <p:cNvSpPr/>
                <p:nvPr/>
              </p:nvSpPr>
              <p:spPr>
                <a:xfrm>
                  <a:off x="2403386" y="235249"/>
                  <a:ext cx="328851" cy="324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294" u="none" cap="none" strike="noStrike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</p:grpSp>
        </p:grpSp>
      </p:grpSp>
      <p:sp>
        <p:nvSpPr>
          <p:cNvPr id="743" name="Google Shape;743;p185"/>
          <p:cNvSpPr/>
          <p:nvPr/>
        </p:nvSpPr>
        <p:spPr>
          <a:xfrm>
            <a:off x="2261978" y="3511281"/>
            <a:ext cx="3608912" cy="42595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E4E7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共同備課、公開授課、共同議課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185"/>
          <p:cNvSpPr/>
          <p:nvPr/>
        </p:nvSpPr>
        <p:spPr>
          <a:xfrm>
            <a:off x="2363520" y="5548548"/>
            <a:ext cx="2689397" cy="41732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2609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對話省思、分工合作</a:t>
            </a:r>
            <a:endParaRPr b="1" i="0" sz="1800" u="none" cap="none" strike="noStrike">
              <a:solidFill>
                <a:srgbClr val="32609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45" name="Google Shape;745;p185"/>
          <p:cNvSpPr/>
          <p:nvPr/>
        </p:nvSpPr>
        <p:spPr>
          <a:xfrm>
            <a:off x="2388105" y="4571087"/>
            <a:ext cx="3510519" cy="39663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2609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具體資料的教學回饋、省思</a:t>
            </a:r>
            <a:endParaRPr b="1" i="0" sz="1800" u="none" cap="none" strike="noStrike">
              <a:solidFill>
                <a:srgbClr val="32609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746" name="Google Shape;746;p185"/>
          <p:cNvGrpSpPr/>
          <p:nvPr/>
        </p:nvGrpSpPr>
        <p:grpSpPr>
          <a:xfrm>
            <a:off x="5863676" y="2844726"/>
            <a:ext cx="732190" cy="3069536"/>
            <a:chOff x="8475231" y="2574782"/>
            <a:chExt cx="976253" cy="4092715"/>
          </a:xfrm>
        </p:grpSpPr>
        <p:sp>
          <p:nvSpPr>
            <p:cNvPr id="747" name="Google Shape;747;p185"/>
            <p:cNvSpPr/>
            <p:nvPr/>
          </p:nvSpPr>
          <p:spPr>
            <a:xfrm>
              <a:off x="8859390" y="2574782"/>
              <a:ext cx="592094" cy="409271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D6EE"/>
                </a:gs>
                <a:gs pos="50000">
                  <a:srgbClr val="DDEAF6"/>
                </a:gs>
                <a:gs pos="100000">
                  <a:srgbClr val="BBD6EE"/>
                </a:gs>
              </a:gsLst>
              <a:lin ang="5400000" scaled="0"/>
            </a:gradFill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結果</a:t>
              </a:r>
              <a:endParaRPr b="1" i="0" sz="27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資料</a:t>
              </a:r>
              <a:endParaRPr b="1" i="0" sz="27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lnSpc>
                  <a:spcPct val="6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1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專業需求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5"/>
            <p:cNvSpPr/>
            <p:nvPr/>
          </p:nvSpPr>
          <p:spPr>
            <a:xfrm>
              <a:off x="8475231" y="2887704"/>
              <a:ext cx="262698" cy="3648192"/>
            </a:xfrm>
            <a:prstGeom prst="rightBrace">
              <a:avLst>
                <a:gd fmla="val 54127" name="adj1"/>
                <a:gd fmla="val 50000" name="adj2"/>
              </a:avLst>
            </a:prstGeom>
            <a:noFill/>
            <a:ln cap="flat" cmpd="sng" w="254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1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9" name="Google Shape;749;p185"/>
          <p:cNvGrpSpPr/>
          <p:nvPr/>
        </p:nvGrpSpPr>
        <p:grpSpPr>
          <a:xfrm>
            <a:off x="6091316" y="2049228"/>
            <a:ext cx="2369119" cy="503503"/>
            <a:chOff x="8763389" y="1559738"/>
            <a:chExt cx="3158825" cy="671337"/>
          </a:xfrm>
        </p:grpSpPr>
        <p:grpSp>
          <p:nvGrpSpPr>
            <p:cNvPr id="750" name="Google Shape;750;p185"/>
            <p:cNvGrpSpPr/>
            <p:nvPr/>
          </p:nvGrpSpPr>
          <p:grpSpPr>
            <a:xfrm>
              <a:off x="9521146" y="1559738"/>
              <a:ext cx="2401068" cy="671337"/>
              <a:chOff x="7422313" y="431129"/>
              <a:chExt cx="3125844" cy="805925"/>
            </a:xfrm>
          </p:grpSpPr>
          <p:sp>
            <p:nvSpPr>
              <p:cNvPr id="751" name="Google Shape;751;p185"/>
              <p:cNvSpPr/>
              <p:nvPr/>
            </p:nvSpPr>
            <p:spPr>
              <a:xfrm>
                <a:off x="7422313" y="431129"/>
                <a:ext cx="3125844" cy="805925"/>
              </a:xfrm>
              <a:prstGeom prst="roundRect">
                <a:avLst>
                  <a:gd fmla="val 10000" name="adj"/>
                </a:avLst>
              </a:prstGeom>
              <a:solidFill>
                <a:srgbClr val="548135"/>
              </a:solidFill>
              <a:ln cap="flat" cmpd="sng" w="1905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68550" lIns="68550" spcFirstLastPara="1" rIns="685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185"/>
              <p:cNvSpPr/>
              <p:nvPr/>
            </p:nvSpPr>
            <p:spPr>
              <a:xfrm>
                <a:off x="7547834" y="544747"/>
                <a:ext cx="2906579" cy="602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275" lIns="64275" spcFirstLastPara="1" rIns="64275" wrap="square" tIns="6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700" u="none" cap="none" strike="noStrike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專業成長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3" name="Google Shape;753;p185"/>
            <p:cNvSpPr/>
            <p:nvPr/>
          </p:nvSpPr>
          <p:spPr>
            <a:xfrm>
              <a:off x="8763389" y="1698544"/>
              <a:ext cx="494529" cy="40180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D7D31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54" name="Google Shape;754;p185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5" name="Google Shape;755;p185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86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1" name="Google Shape;761;p186"/>
          <p:cNvSpPr txBox="1"/>
          <p:nvPr/>
        </p:nvSpPr>
        <p:spPr>
          <a:xfrm>
            <a:off x="2228447" y="689151"/>
            <a:ext cx="4158039" cy="7152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 fontScale="850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實務探討課程大綱</a:t>
            </a:r>
            <a:endParaRPr b="1" i="0" sz="4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62" name="Google Shape;762;p186"/>
          <p:cNvSpPr txBox="1"/>
          <p:nvPr/>
        </p:nvSpPr>
        <p:spPr>
          <a:xfrm>
            <a:off x="935088" y="2292674"/>
            <a:ext cx="8208912" cy="31323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一、再探公開授課與專業回饋 (50分鐘)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66FF"/>
                </a:solidFill>
                <a:latin typeface="DFKai-SB"/>
                <a:ea typeface="DFKai-SB"/>
                <a:cs typeface="DFKai-SB"/>
                <a:sym typeface="DFKai-SB"/>
              </a:rPr>
              <a:t>二、公開授課觀課倫理參考指引(20分鐘)</a:t>
            </a:r>
            <a:endParaRPr b="1" i="0" sz="2800" u="none" cap="none" strike="noStrike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三、專業回饋人才進階認證與平台說明(30分鐘)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四、進階認證案例討論與分享(50分鐘)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cxnSp>
        <p:nvCxnSpPr>
          <p:cNvPr id="763" name="Google Shape;763;p186"/>
          <p:cNvCxnSpPr/>
          <p:nvPr/>
        </p:nvCxnSpPr>
        <p:spPr>
          <a:xfrm>
            <a:off x="1083561" y="1919693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4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9" name="Google Shape;769;p34"/>
          <p:cNvSpPr txBox="1"/>
          <p:nvPr/>
        </p:nvSpPr>
        <p:spPr>
          <a:xfrm>
            <a:off x="1107173" y="963121"/>
            <a:ext cx="6959605" cy="99417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觀課倫理的發生</a:t>
            </a:r>
            <a:endParaRPr b="1" i="0" sz="3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770" name="Google Shape;770;p34"/>
          <p:cNvGrpSpPr/>
          <p:nvPr/>
        </p:nvGrpSpPr>
        <p:grpSpPr>
          <a:xfrm>
            <a:off x="1172301" y="2121715"/>
            <a:ext cx="6919169" cy="3523526"/>
            <a:chOff x="0" y="2296"/>
            <a:chExt cx="9225558" cy="4698035"/>
          </a:xfrm>
        </p:grpSpPr>
        <p:sp>
          <p:nvSpPr>
            <p:cNvPr id="771" name="Google Shape;771;p34"/>
            <p:cNvSpPr/>
            <p:nvPr/>
          </p:nvSpPr>
          <p:spPr>
            <a:xfrm rot="5400000">
              <a:off x="5667181" y="-2192134"/>
              <a:ext cx="1212396" cy="590435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7D5CB">
                <a:alpha val="89411"/>
              </a:srgbClr>
            </a:solidFill>
            <a:ln cap="flat" cmpd="sng" w="9525">
              <a:solidFill>
                <a:srgbClr val="F7D5CB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4"/>
            <p:cNvSpPr txBox="1"/>
            <p:nvPr/>
          </p:nvSpPr>
          <p:spPr>
            <a:xfrm>
              <a:off x="3321201" y="213030"/>
              <a:ext cx="5845173" cy="1094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850" lIns="65700" spcFirstLastPara="1" rIns="65700" wrap="square" tIns="328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Microsoft JhengHei"/>
                <a:buChar char="•"/>
              </a:pPr>
              <a:r>
                <a:rPr b="1" i="0" lang="en-US" sz="1725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知情原則(事前取得資訊)</a:t>
              </a:r>
              <a:endParaRPr b="1" i="0" sz="172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9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Microsoft JhengHei"/>
                <a:buChar char="•"/>
              </a:pPr>
              <a:r>
                <a:rPr b="1" i="0" lang="en-US" sz="1725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取得同意原則</a:t>
              </a:r>
              <a:endParaRPr b="1" i="0" sz="172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0" y="2296"/>
              <a:ext cx="3321200" cy="151549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4"/>
            <p:cNvSpPr txBox="1"/>
            <p:nvPr/>
          </p:nvSpPr>
          <p:spPr>
            <a:xfrm>
              <a:off x="73980" y="76276"/>
              <a:ext cx="3173240" cy="1367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125" lIns="154275" spcFirstLastPara="1" rIns="154275" wrap="square" tIns="7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5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觀課前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4"/>
            <p:cNvSpPr/>
            <p:nvPr/>
          </p:nvSpPr>
          <p:spPr>
            <a:xfrm rot="5400000">
              <a:off x="5667181" y="-600864"/>
              <a:ext cx="1212396" cy="590435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BD6D4">
                <a:alpha val="89411"/>
              </a:srgbClr>
            </a:solidFill>
            <a:ln cap="flat" cmpd="sng" w="9525">
              <a:solidFill>
                <a:srgbClr val="EBD6D4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4"/>
            <p:cNvSpPr txBox="1"/>
            <p:nvPr/>
          </p:nvSpPr>
          <p:spPr>
            <a:xfrm>
              <a:off x="3321201" y="1804300"/>
              <a:ext cx="5845173" cy="1094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850" lIns="65700" spcFirstLastPara="1" rIns="65700" wrap="square" tIns="328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Microsoft JhengHei"/>
                <a:buChar char="•"/>
              </a:pPr>
              <a:r>
                <a:rPr b="1" i="0" lang="en-US" sz="1725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客觀原則</a:t>
              </a:r>
              <a:endParaRPr b="1" i="0" sz="172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9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Microsoft JhengHei"/>
                <a:buChar char="•"/>
              </a:pPr>
              <a:r>
                <a:rPr b="1" i="0" lang="en-US" sz="1725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不干擾原則</a:t>
              </a:r>
              <a:endParaRPr b="1" i="0" sz="172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0" y="1593566"/>
              <a:ext cx="3321200" cy="151549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FBEB7"/>
                </a:gs>
                <a:gs pos="50000">
                  <a:srgbClr val="D9B1A9"/>
                </a:gs>
                <a:gs pos="100000">
                  <a:srgbClr val="D6A59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4"/>
            <p:cNvSpPr txBox="1"/>
            <p:nvPr/>
          </p:nvSpPr>
          <p:spPr>
            <a:xfrm>
              <a:off x="73980" y="1667546"/>
              <a:ext cx="3173240" cy="1367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125" lIns="154275" spcFirstLastPara="1" rIns="154275" wrap="square" tIns="7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5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觀課過程</a:t>
              </a:r>
              <a:endParaRPr b="1" i="0" sz="405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79" name="Google Shape;779;p34"/>
            <p:cNvSpPr/>
            <p:nvPr/>
          </p:nvSpPr>
          <p:spPr>
            <a:xfrm rot="5400000">
              <a:off x="5667181" y="990405"/>
              <a:ext cx="1212396" cy="590435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FDFDF">
                <a:alpha val="89411"/>
              </a:srgbClr>
            </a:solidFill>
            <a:ln cap="flat" cmpd="sng" w="9525">
              <a:solidFill>
                <a:srgbClr val="DFDFDF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4"/>
            <p:cNvSpPr txBox="1"/>
            <p:nvPr/>
          </p:nvSpPr>
          <p:spPr>
            <a:xfrm>
              <a:off x="3321201" y="3395569"/>
              <a:ext cx="5845173" cy="1094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850" lIns="65700" spcFirstLastPara="1" rIns="65700" wrap="square" tIns="328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Microsoft JhengHei"/>
                <a:buChar char="•"/>
              </a:pPr>
              <a:r>
                <a:rPr b="1" i="0" lang="en-US" sz="1725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專業對話原則</a:t>
              </a:r>
              <a:endParaRPr b="1" i="0" sz="172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9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Microsoft JhengHei"/>
                <a:buChar char="•"/>
              </a:pPr>
              <a:r>
                <a:rPr b="1" i="0" lang="en-US" sz="1725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權益保護原則</a:t>
              </a:r>
              <a:endParaRPr b="1" i="0" sz="172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0" y="3184836"/>
              <a:ext cx="3321200" cy="151549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0D0D0"/>
                </a:gs>
                <a:gs pos="50000">
                  <a:srgbClr val="C7C7C7"/>
                </a:gs>
                <a:gs pos="100000">
                  <a:srgbClr val="BFBFB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4"/>
            <p:cNvSpPr txBox="1"/>
            <p:nvPr/>
          </p:nvSpPr>
          <p:spPr>
            <a:xfrm>
              <a:off x="73980" y="3258816"/>
              <a:ext cx="3173240" cy="1367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125" lIns="154275" spcFirstLastPara="1" rIns="154275" wrap="square" tIns="7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5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觀課後</a:t>
              </a:r>
              <a:endParaRPr b="1" i="0" sz="405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783" name="Google Shape;783;p34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36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9" name="Google Shape;789;p36"/>
          <p:cNvSpPr/>
          <p:nvPr/>
        </p:nvSpPr>
        <p:spPr>
          <a:xfrm>
            <a:off x="737574" y="1168698"/>
            <a:ext cx="7020000" cy="5308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觀課過程倫理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0" name="Google Shape;790;p36"/>
          <p:cNvCxnSpPr/>
          <p:nvPr/>
        </p:nvCxnSpPr>
        <p:spPr>
          <a:xfrm>
            <a:off x="1062000" y="1792563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1" name="Google Shape;791;p36"/>
          <p:cNvSpPr txBox="1"/>
          <p:nvPr/>
        </p:nvSpPr>
        <p:spPr>
          <a:xfrm>
            <a:off x="804906" y="1956709"/>
            <a:ext cx="7706644" cy="4463749"/>
          </a:xfrm>
          <a:prstGeom prst="rect">
            <a:avLst/>
          </a:prstGeom>
          <a:solidFill>
            <a:srgbClr val="FFCC66">
              <a:alpha val="46274"/>
            </a:srgbClr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243000" lvl="0" marL="2430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請老師從頭到尾觀察一節課為原則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i="0" sz="18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3000" lvl="0" marL="243000" marR="0" rtl="0" algn="l">
              <a:lnSpc>
                <a:spcPct val="1375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如觀察一組學生，</a:t>
            </a:r>
            <a:r>
              <a:rPr b="1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以同一組為原則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000" lvl="0" marL="243000" marR="0" rtl="0" algn="l">
              <a:lnSpc>
                <a:spcPct val="1375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請當一個觀察者，不要涉入學生學習。</a:t>
            </a:r>
            <a:endParaRPr b="1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3000" lvl="0" marL="243000" marR="0" rtl="0" algn="l">
              <a:lnSpc>
                <a:spcPct val="1375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觀課教師</a:t>
            </a:r>
            <a:r>
              <a:rPr b="1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請注意觀課動線</a:t>
            </a:r>
            <a:r>
              <a:rPr b="1" i="0" lang="en-US" sz="1800" u="none" cap="none" strike="noStrike">
                <a:solidFill>
                  <a:srgbClr val="1F386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不要影響授課教師的教學。</a:t>
            </a:r>
            <a:endParaRPr b="1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3000" lvl="0" marL="243000" marR="0" rtl="0" algn="l">
              <a:lnSpc>
                <a:spcPct val="1375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請勿與學生互動，以免影響學生學習。</a:t>
            </a:r>
            <a:endParaRPr b="1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3000" lvl="0" marL="243000" marR="0" rtl="0" algn="l">
              <a:lnSpc>
                <a:spcPct val="1375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請勿交談或打手機。</a:t>
            </a:r>
            <a:endParaRPr b="1" i="0" sz="18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3000" lvl="0" marL="243000" marR="0" rtl="0" algn="l">
              <a:lnSpc>
                <a:spcPct val="1375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請將手機關機或設定成靜音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i="0" sz="18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3000" lvl="0" marL="243000" marR="0" rtl="0" algn="l">
              <a:lnSpc>
                <a:spcPct val="1375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若要拍照或攝影，</a:t>
            </a:r>
            <a:r>
              <a:rPr b="1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請勿開閃光燈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b="1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並設定為靜音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(不要有拍照的喀喀聲) 。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000" lvl="0" marL="243000" marR="0" rtl="0" algn="l">
              <a:lnSpc>
                <a:spcPct val="1375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若影像有使用需要，請先徵得師生同意。</a:t>
            </a:r>
            <a:endParaRPr b="1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3000" lvl="0" marL="243000" marR="0" rtl="0" algn="l">
              <a:lnSpc>
                <a:spcPct val="1375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其他注意事項。</a:t>
            </a:r>
            <a:endParaRPr b="1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28698" lvl="0" marL="2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0" i="0" sz="157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92" name="Google Shape;792;p36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9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9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5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8" name="Google Shape;798;p35"/>
          <p:cNvSpPr/>
          <p:nvPr/>
        </p:nvSpPr>
        <p:spPr>
          <a:xfrm>
            <a:off x="737575" y="1021138"/>
            <a:ext cx="7020000" cy="6232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觀課前倫理的實務探討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9" name="Google Shape;799;p35"/>
          <p:cNvCxnSpPr/>
          <p:nvPr/>
        </p:nvCxnSpPr>
        <p:spPr>
          <a:xfrm>
            <a:off x="752645" y="2008412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0" name="Google Shape;800;p35"/>
          <p:cNvSpPr/>
          <p:nvPr/>
        </p:nvSpPr>
        <p:spPr>
          <a:xfrm>
            <a:off x="737575" y="2109110"/>
            <a:ext cx="7814126" cy="3505201"/>
          </a:xfrm>
          <a:prstGeom prst="rect">
            <a:avLst/>
          </a:prstGeom>
          <a:solidFill>
            <a:srgbClr val="F7CAAC">
              <a:alpha val="60000"/>
            </a:srgbClr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135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討論題綱</a:t>
            </a:r>
            <a:endParaRPr b="1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135000" marR="0" rtl="0" algn="l">
              <a:lnSpc>
                <a:spcPct val="142857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1.關於公開授課事前</a:t>
            </a:r>
            <a:r>
              <a:rPr b="1" i="0" lang="en-US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公開資訊</a:t>
            </a: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，各校除了上網公告外，還有哪些實際做法?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5000" marR="0" rtl="0" algn="l">
              <a:lnSpc>
                <a:spcPct val="142857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2.對於</a:t>
            </a:r>
            <a:r>
              <a:rPr b="1" i="0" lang="en-US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觀課人員及人數</a:t>
            </a: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的安排，各校做法為何?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5000" marR="0" rtl="0" algn="l">
              <a:lnSpc>
                <a:spcPct val="142857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3.依據縣市及各校公開授課實施要點規定，必須呈現公開授課的歷程照片，分享如何運用在</a:t>
            </a:r>
            <a:r>
              <a:rPr b="1" i="0" lang="en-US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教學現場拍照</a:t>
            </a: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</a:t>
            </a:r>
            <a:r>
              <a:rPr b="1" i="0" lang="en-US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使用照片</a:t>
            </a: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的具體作法?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35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7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7" name="Google Shape;807;p37"/>
          <p:cNvSpPr/>
          <p:nvPr/>
        </p:nvSpPr>
        <p:spPr>
          <a:xfrm>
            <a:off x="737575" y="1132719"/>
            <a:ext cx="7020000" cy="6232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觀課過程倫理的實務探討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8" name="Google Shape;808;p37"/>
          <p:cNvCxnSpPr/>
          <p:nvPr/>
        </p:nvCxnSpPr>
        <p:spPr>
          <a:xfrm>
            <a:off x="737575" y="2151792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9" name="Google Shape;809;p37"/>
          <p:cNvSpPr/>
          <p:nvPr/>
        </p:nvSpPr>
        <p:spPr>
          <a:xfrm>
            <a:off x="566244" y="2261509"/>
            <a:ext cx="8011517" cy="3069771"/>
          </a:xfrm>
          <a:prstGeom prst="rect">
            <a:avLst/>
          </a:prstGeom>
          <a:solidFill>
            <a:srgbClr val="FFCC66">
              <a:alpha val="56470"/>
            </a:srgbClr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討論題綱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「觀課倫理」隨新課綱推動公開授課已逐漸落實在教學現場，依您在教學現場的觀察，以「觀課倫理」中的「不干擾原則」為例，請思考: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625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1.目前你的公開課堂有哪些現象已經逐漸獲得改善？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2.哪些現象還亟需提醒觀課教師？</a:t>
            </a:r>
            <a:endParaRPr b="1" i="0" sz="195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00025" lvl="0" marL="200025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3.公開授課前，教學者應事先告知授課班級的學生嗎？若是，該注意什麼</a:t>
            </a:r>
            <a:r>
              <a:rPr b="0" i="0" lang="en-US" sz="195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b="0" i="0" sz="195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10" name="Google Shape;810;p37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39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6" name="Google Shape;816;p39"/>
          <p:cNvSpPr/>
          <p:nvPr/>
        </p:nvSpPr>
        <p:spPr>
          <a:xfrm>
            <a:off x="918550" y="1138793"/>
            <a:ext cx="7020000" cy="6232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觀察後回饋會談的倫理實務探討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7" name="Google Shape;817;p39"/>
          <p:cNvCxnSpPr/>
          <p:nvPr/>
        </p:nvCxnSpPr>
        <p:spPr>
          <a:xfrm>
            <a:off x="737575" y="2151792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8" name="Google Shape;818;p39"/>
          <p:cNvSpPr txBox="1"/>
          <p:nvPr/>
        </p:nvSpPr>
        <p:spPr>
          <a:xfrm>
            <a:off x="737574" y="2261510"/>
            <a:ext cx="7935268" cy="3457697"/>
          </a:xfrm>
          <a:prstGeom prst="rect">
            <a:avLst/>
          </a:prstGeom>
          <a:solidFill>
            <a:srgbClr val="F7CAAC">
              <a:alpha val="56470"/>
            </a:srgbClr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討論題綱</a:t>
            </a:r>
            <a:endParaRPr b="1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8571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在專業對話的原則下，觀課人員應於觀課後本於蒐集的事實資料，與授課教師專業對話回饋，依您實際參與議課的經驗，請思考: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1.學校實施議課的時候您看到的實際現象與感受為何？</a:t>
            </a:r>
            <a:endParaRPr b="1" i="0" sz="18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2.您如何詮釋這些現象背後的意義？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3.可以運用哪些策略回歸「專業對話」的原則？</a:t>
            </a:r>
            <a:endParaRPr b="1" i="0" sz="18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4.公開授課後，除了予授課教師議課外，是否也可以提供授課班級學生回饋？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39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87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5" name="Google Shape;825;p187"/>
          <p:cNvSpPr txBox="1"/>
          <p:nvPr/>
        </p:nvSpPr>
        <p:spPr>
          <a:xfrm>
            <a:off x="2133197" y="993903"/>
            <a:ext cx="4158039" cy="7152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 fontScale="850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實務探討課程大綱</a:t>
            </a:r>
            <a:endParaRPr b="1" i="0" sz="4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26" name="Google Shape;826;p187"/>
          <p:cNvSpPr txBox="1"/>
          <p:nvPr/>
        </p:nvSpPr>
        <p:spPr>
          <a:xfrm>
            <a:off x="935088" y="2292674"/>
            <a:ext cx="8208912" cy="31323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一、再探公開授課與專業回饋 (50分鐘)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二、公開授課觀課倫理參考指引(20分鐘)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66FF"/>
                </a:solidFill>
                <a:latin typeface="DFKai-SB"/>
                <a:ea typeface="DFKai-SB"/>
                <a:cs typeface="DFKai-SB"/>
                <a:sym typeface="DFKai-SB"/>
              </a:rPr>
              <a:t>三、專業回饋人才進階認證與平台說明(30分鐘)</a:t>
            </a:r>
            <a:endParaRPr b="1" i="0" sz="2800" u="none" cap="none" strike="noStrike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四、進階認證案例討論與分享(50分鐘)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cxnSp>
        <p:nvCxnSpPr>
          <p:cNvPr id="827" name="Google Shape;827;p187"/>
          <p:cNvCxnSpPr/>
          <p:nvPr/>
        </p:nvCxnSpPr>
        <p:spPr>
          <a:xfrm>
            <a:off x="1083561" y="1919693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5" name="Google Shape;105;p4"/>
          <p:cNvGrpSpPr/>
          <p:nvPr/>
        </p:nvGrpSpPr>
        <p:grpSpPr>
          <a:xfrm>
            <a:off x="13195" y="1646802"/>
            <a:ext cx="6204166" cy="3495606"/>
            <a:chOff x="-1164376" y="1718852"/>
            <a:chExt cx="7864853" cy="4372776"/>
          </a:xfrm>
        </p:grpSpPr>
        <p:grpSp>
          <p:nvGrpSpPr>
            <p:cNvPr id="106" name="Google Shape;106;p4"/>
            <p:cNvGrpSpPr/>
            <p:nvPr/>
          </p:nvGrpSpPr>
          <p:grpSpPr>
            <a:xfrm>
              <a:off x="2784778" y="2028443"/>
              <a:ext cx="3915699" cy="4063185"/>
              <a:chOff x="686530" y="403874"/>
              <a:chExt cx="3915699" cy="4063185"/>
            </a:xfrm>
          </p:grpSpPr>
          <p:sp>
            <p:nvSpPr>
              <p:cNvPr id="107" name="Google Shape;107;p4"/>
              <p:cNvSpPr/>
              <p:nvPr/>
            </p:nvSpPr>
            <p:spPr>
              <a:xfrm>
                <a:off x="686530" y="403874"/>
                <a:ext cx="3915699" cy="4063185"/>
              </a:xfrm>
              <a:prstGeom prst="pie">
                <a:avLst>
                  <a:gd fmla="val 9927005" name="adj1"/>
                  <a:gd fmla="val 15640444" name="adj2"/>
                </a:avLst>
              </a:prstGeom>
              <a:gradFill>
                <a:gsLst>
                  <a:gs pos="0">
                    <a:srgbClr val="5C417C"/>
                  </a:gs>
                  <a:gs pos="80000">
                    <a:srgbClr val="7955A4"/>
                  </a:gs>
                  <a:gs pos="100000">
                    <a:srgbClr val="7955A6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3000">
                  <a:srgbClr val="000000">
                    <a:alpha val="34509"/>
                  </a:srgbClr>
                </a:outerShdw>
              </a:effectLst>
            </p:spPr>
            <p:txBody>
              <a:bodyPr anchorCtr="0" anchor="ctr" bIns="68550" lIns="68550" spcFirstLastPara="1" rIns="685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865676" y="1231175"/>
                <a:ext cx="1499823" cy="8404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850" lIns="22850" spcFirstLastPara="1" rIns="22850" wrap="square" tIns="22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100" u="none" cap="none" strike="noStrike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5.教師</a:t>
                </a:r>
                <a:br>
                  <a:rPr b="1" i="0" lang="en-US" sz="2100" u="none" cap="none" strike="noStrike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</a:br>
                <a:r>
                  <a:rPr b="1" i="0" lang="en-US" sz="2100" u="none" cap="none" strike="noStrike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專業發展</a:t>
                </a:r>
                <a:endParaRPr b="0" i="0" sz="2100" u="none" cap="none" strike="noStrike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grpSp>
          <p:nvGrpSpPr>
            <p:cNvPr id="109" name="Google Shape;109;p4"/>
            <p:cNvGrpSpPr/>
            <p:nvPr/>
          </p:nvGrpSpPr>
          <p:grpSpPr>
            <a:xfrm>
              <a:off x="-1164376" y="1718852"/>
              <a:ext cx="4675451" cy="2575406"/>
              <a:chOff x="-1164376" y="1718852"/>
              <a:chExt cx="4675451" cy="2575406"/>
            </a:xfrm>
          </p:grpSpPr>
          <p:sp>
            <p:nvSpPr>
              <p:cNvPr id="110" name="Google Shape;110;p4"/>
              <p:cNvSpPr/>
              <p:nvPr/>
            </p:nvSpPr>
            <p:spPr>
              <a:xfrm>
                <a:off x="-567313" y="3121350"/>
                <a:ext cx="3074304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2850" lIns="200850" spcFirstLastPara="1" rIns="128000" wrap="square" tIns="22850">
                <a:noAutofit/>
              </a:bodyPr>
              <a:lstStyle/>
              <a:p>
                <a:pPr indent="-139700" lvl="1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2200"/>
                  <a:buFont typeface="Microsoft JhengHei"/>
                  <a:buChar char="•"/>
                </a:pPr>
                <a:r>
                  <a:rPr b="1" i="0" lang="en-US" sz="1650" u="none" cap="none" strike="noStrike">
                    <a:solidFill>
                      <a:srgbClr val="C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教師是專業工作者</a:t>
                </a:r>
                <a:endParaRPr b="1" i="0" sz="165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-1164376" y="2123588"/>
                <a:ext cx="4085265" cy="10965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2850" lIns="200850" spcFirstLastPara="1" rIns="128000" wrap="square" tIns="22850">
                <a:noAutofit/>
              </a:bodyPr>
              <a:lstStyle/>
              <a:p>
                <a:pPr indent="-134541" lvl="1" marL="134541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Pts val="2000"/>
                  <a:buFont typeface="Noto Sans Symbols"/>
                  <a:buChar char="✔"/>
                </a:pPr>
                <a:r>
                  <a:rPr b="1" i="0" lang="en-US" sz="1500" u="sng" cap="none" strike="noStrike">
                    <a:solidFill>
                      <a:srgbClr val="003399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校長</a:t>
                </a:r>
                <a:r>
                  <a:rPr b="1" i="0" lang="en-US" sz="1500" u="none" cap="none" strike="noStrike">
                    <a:solidFill>
                      <a:srgbClr val="003399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及每位</a:t>
                </a:r>
                <a:r>
                  <a:rPr b="1" i="0" lang="en-US" sz="1500" u="sng" cap="none" strike="noStrike">
                    <a:solidFill>
                      <a:srgbClr val="003399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教師</a:t>
                </a:r>
                <a:r>
                  <a:rPr b="1" i="0" lang="en-US" sz="1500" u="none" cap="none" strike="noStrike">
                    <a:solidFill>
                      <a:srgbClr val="003399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每學年應在學校或社群整體規劃下，</a:t>
                </a:r>
                <a:r>
                  <a:rPr b="1" i="0" lang="en-US" sz="1500" u="sng" cap="none" strike="noStrike">
                    <a:solidFill>
                      <a:srgbClr val="FF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至少公開授課一次</a:t>
                </a:r>
                <a:r>
                  <a:rPr b="1" i="0" lang="en-US" sz="1500" u="none" cap="none" strike="noStrike">
                    <a:solidFill>
                      <a:srgbClr val="003399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，並進行專業回饋。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-574190" y="1718852"/>
                <a:ext cx="4085265" cy="461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2850" lIns="200850" spcFirstLastPara="1" rIns="128000" wrap="square" tIns="22850">
                <a:noAutofit/>
              </a:bodyPr>
              <a:lstStyle/>
              <a:p>
                <a:pPr indent="-139700" lvl="1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2200"/>
                  <a:buFont typeface="Microsoft JhengHei"/>
                  <a:buChar char="•"/>
                </a:pPr>
                <a:r>
                  <a:rPr b="1" i="0" lang="en-US" sz="1650" u="sng" cap="none" strike="noStrike">
                    <a:solidFill>
                      <a:srgbClr val="C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形塑同儕共學的教學文化</a:t>
                </a:r>
                <a:endParaRPr b="1" i="0" sz="165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-543590" y="3486796"/>
                <a:ext cx="3266897" cy="807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2850" lIns="200850" spcFirstLastPara="1" rIns="128000" wrap="square" tIns="22850">
                <a:noAutofit/>
              </a:bodyPr>
              <a:lstStyle/>
              <a:p>
                <a:pPr indent="-127000" lvl="1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Pts val="2000"/>
                  <a:buFont typeface="Noto Sans Symbols"/>
                  <a:buChar char="✔"/>
                </a:pPr>
                <a:r>
                  <a:rPr b="1" i="0" lang="en-US" sz="1500" u="none" cap="none" strike="noStrike">
                    <a:solidFill>
                      <a:srgbClr val="003399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需持續專業發展</a:t>
                </a:r>
                <a:endParaRPr b="1" i="0" sz="1500" u="none" cap="none" strike="noStrike">
                  <a:solidFill>
                    <a:srgbClr val="00339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  <a:p>
                <a:pPr indent="-127000" lvl="1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Pts val="2000"/>
                  <a:buFont typeface="Noto Sans Symbols"/>
                  <a:buChar char="✔"/>
                </a:pPr>
                <a:r>
                  <a:rPr b="1" i="0" lang="en-US" sz="1500" u="none" cap="none" strike="noStrike">
                    <a:solidFill>
                      <a:srgbClr val="003399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支持學生學習</a:t>
                </a:r>
                <a:endParaRPr b="1" i="0" sz="1500" u="none" cap="none" strike="noStrike">
                  <a:solidFill>
                    <a:srgbClr val="00339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  <a:p>
                <a:pPr indent="-127000" lvl="1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Pts val="2000"/>
                  <a:buFont typeface="Noto Sans Symbols"/>
                  <a:buChar char="✔"/>
                </a:pPr>
                <a:r>
                  <a:rPr b="1" i="0" lang="en-US" sz="1500" u="none" cap="none" strike="noStrike">
                    <a:solidFill>
                      <a:srgbClr val="003399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自發組成</a:t>
                </a:r>
                <a:r>
                  <a:rPr b="1" i="0" lang="en-US" sz="1500" u="sng" cap="none" strike="noStrike">
                    <a:solidFill>
                      <a:srgbClr val="FF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專業學習社群</a:t>
                </a:r>
                <a:endParaRPr b="1" i="0" sz="15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</p:grpSp>
      <p:grpSp>
        <p:nvGrpSpPr>
          <p:cNvPr id="114" name="Google Shape;114;p4"/>
          <p:cNvGrpSpPr/>
          <p:nvPr/>
        </p:nvGrpSpPr>
        <p:grpSpPr>
          <a:xfrm>
            <a:off x="2951909" y="1646802"/>
            <a:ext cx="6206918" cy="3399800"/>
            <a:chOff x="2768744" y="1697614"/>
            <a:chExt cx="7868341" cy="4252928"/>
          </a:xfrm>
        </p:grpSpPr>
        <p:grpSp>
          <p:nvGrpSpPr>
            <p:cNvPr id="115" name="Google Shape;115;p4"/>
            <p:cNvGrpSpPr/>
            <p:nvPr/>
          </p:nvGrpSpPr>
          <p:grpSpPr>
            <a:xfrm>
              <a:off x="2768744" y="2028443"/>
              <a:ext cx="3922099" cy="3922099"/>
              <a:chOff x="657889" y="462275"/>
              <a:chExt cx="3922099" cy="3922099"/>
            </a:xfrm>
          </p:grpSpPr>
          <p:sp>
            <p:nvSpPr>
              <p:cNvPr id="116" name="Google Shape;116;p4"/>
              <p:cNvSpPr/>
              <p:nvPr/>
            </p:nvSpPr>
            <p:spPr>
              <a:xfrm>
                <a:off x="657889" y="462275"/>
                <a:ext cx="3922099" cy="3922099"/>
              </a:xfrm>
              <a:prstGeom prst="pie">
                <a:avLst>
                  <a:gd fmla="val 15847555" name="adj1"/>
                  <a:gd fmla="val 20240479" name="adj2"/>
                </a:avLst>
              </a:prstGeom>
              <a:gradFill>
                <a:gsLst>
                  <a:gs pos="0">
                    <a:srgbClr val="759336"/>
                  </a:gs>
                  <a:gs pos="80000">
                    <a:srgbClr val="99C247"/>
                  </a:gs>
                  <a:gs pos="100000">
                    <a:srgbClr val="9BC545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3000">
                  <a:srgbClr val="000000">
                    <a:alpha val="34509"/>
                  </a:srgbClr>
                </a:outerShdw>
              </a:effectLst>
            </p:spPr>
            <p:txBody>
              <a:bodyPr anchorCtr="0" anchor="ctr" bIns="68550" lIns="68550" spcFirstLastPara="1" rIns="685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2601916" y="1005596"/>
                <a:ext cx="1143945" cy="8404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850" lIns="22850" spcFirstLastPara="1" rIns="22850" wrap="square" tIns="22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100" u="none" cap="none" strike="noStrike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1.課程發展</a:t>
                </a:r>
                <a:endParaRPr b="1" i="0" sz="2100" u="none" cap="none" strike="noStrike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118" name="Google Shape;118;p4"/>
            <p:cNvSpPr/>
            <p:nvPr/>
          </p:nvSpPr>
          <p:spPr>
            <a:xfrm>
              <a:off x="6185650" y="1697614"/>
              <a:ext cx="4451435" cy="1383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00850" spcFirstLastPara="1" rIns="128000" wrap="square" tIns="22850">
              <a:noAutofit/>
            </a:bodyPr>
            <a:lstStyle/>
            <a:p>
              <a:pPr indent="-15240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ts val="2400"/>
                <a:buFont typeface="Arial"/>
                <a:buChar char="•"/>
              </a:pPr>
              <a:r>
                <a:rPr b="1" i="0" lang="en-US" sz="1800" u="none" cap="none" strike="noStrike">
                  <a:solidFill>
                    <a:srgbClr val="00339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彈性多元課程</a:t>
              </a:r>
              <a:endParaRPr b="1" i="0" sz="1800" u="none" cap="none" strike="noStrike">
                <a:solidFill>
                  <a:srgbClr val="003399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-15240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ts val="2400"/>
                <a:buFont typeface="Arial"/>
                <a:buChar char="•"/>
              </a:pPr>
              <a:r>
                <a:rPr b="1" i="0" lang="en-US" sz="1800" u="none" cap="none" strike="noStrike">
                  <a:solidFill>
                    <a:srgbClr val="00339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課程評鑑</a:t>
              </a:r>
              <a:endParaRPr b="1" i="0" sz="1800" u="none" cap="none" strike="noStrike">
                <a:solidFill>
                  <a:srgbClr val="003399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-15240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Arial"/>
                <a:buChar char="•"/>
              </a:pPr>
              <a:r>
                <a:rPr b="1" i="0" lang="en-US" sz="18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反思與社群專業對話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5240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ts val="2400"/>
                <a:buFont typeface="Arial"/>
                <a:buChar char="•"/>
              </a:pPr>
              <a:r>
                <a:rPr b="1" i="0" lang="en-US" sz="1800" u="none" cap="none" strike="noStrike">
                  <a:solidFill>
                    <a:srgbClr val="00339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課程與教材教法實驗及創新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>
            <a:off x="2969605" y="1930881"/>
            <a:ext cx="5707952" cy="3135334"/>
            <a:chOff x="2773667" y="2021624"/>
            <a:chExt cx="7235817" cy="3922099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2773667" y="2021624"/>
              <a:ext cx="3922099" cy="3922099"/>
              <a:chOff x="655850" y="442409"/>
              <a:chExt cx="3922099" cy="3922099"/>
            </a:xfrm>
          </p:grpSpPr>
          <p:sp>
            <p:nvSpPr>
              <p:cNvPr id="121" name="Google Shape;121;p4"/>
              <p:cNvSpPr/>
              <p:nvPr/>
            </p:nvSpPr>
            <p:spPr>
              <a:xfrm>
                <a:off x="655850" y="442409"/>
                <a:ext cx="3922099" cy="3922099"/>
              </a:xfrm>
              <a:prstGeom prst="pie">
                <a:avLst>
                  <a:gd fmla="val 20013590" name="adj1"/>
                  <a:gd fmla="val 2170295" name="adj2"/>
                </a:avLst>
              </a:prstGeom>
              <a:gradFill>
                <a:gsLst>
                  <a:gs pos="0">
                    <a:srgbClr val="3B9037"/>
                  </a:gs>
                  <a:gs pos="80000">
                    <a:srgbClr val="4DBD49"/>
                  </a:gs>
                  <a:gs pos="100000">
                    <a:srgbClr val="4CBF47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3000">
                  <a:srgbClr val="000000">
                    <a:alpha val="34509"/>
                  </a:srgbClr>
                </a:outerShdw>
              </a:effectLst>
            </p:spPr>
            <p:txBody>
              <a:bodyPr anchorCtr="0" anchor="ctr" bIns="68550" lIns="68550" spcFirstLastPara="1" rIns="685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3233411" y="2095924"/>
                <a:ext cx="1185968" cy="7937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850" lIns="22850" spcFirstLastPara="1" rIns="22850" wrap="square" tIns="22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100" u="none" cap="none" strike="noStrike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2.教學實施</a:t>
                </a:r>
                <a:endParaRPr b="0" i="0" sz="2100" u="none" cap="none" strike="noStrike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6690065" y="3444141"/>
              <a:ext cx="3319419" cy="959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00850" spcFirstLastPara="1" rIns="128000" wrap="square" tIns="22850">
              <a:noAutofit/>
            </a:bodyPr>
            <a:lstStyle/>
            <a:p>
              <a:pPr indent="-15240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Arial"/>
                <a:buChar char="•"/>
              </a:pPr>
              <a:r>
                <a:rPr b="1" i="0" lang="en-US" sz="18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多元適性</a:t>
              </a:r>
              <a:r>
                <a:rPr b="1" i="0" lang="en-US" sz="1800" u="none" cap="none" strike="noStrike">
                  <a:solidFill>
                    <a:srgbClr val="00339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之教學活動</a:t>
              </a:r>
              <a:endParaRPr b="1" i="0" sz="1800" u="none" cap="none" strike="noStrike">
                <a:solidFill>
                  <a:srgbClr val="003399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-15240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ts val="2400"/>
                <a:buFont typeface="Arial"/>
                <a:buChar char="•"/>
              </a:pPr>
              <a:r>
                <a:rPr b="1" i="0" lang="en-US" sz="1800" u="none" cap="none" strike="noStrike">
                  <a:solidFill>
                    <a:srgbClr val="00339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教師應引導學生</a:t>
              </a:r>
              <a:br>
                <a:rPr b="1" i="0" lang="en-US" sz="1800" u="none" cap="none" strike="noStrike">
                  <a:solidFill>
                    <a:srgbClr val="00339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</a:br>
              <a:r>
                <a:rPr b="1" i="0" lang="en-US" sz="18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學習如何學習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4"/>
          <p:cNvGrpSpPr/>
          <p:nvPr/>
        </p:nvGrpSpPr>
        <p:grpSpPr>
          <a:xfrm>
            <a:off x="681669" y="1932096"/>
            <a:ext cx="5514752" cy="3135334"/>
            <a:chOff x="-281047" y="2056213"/>
            <a:chExt cx="6990902" cy="3922099"/>
          </a:xfrm>
        </p:grpSpPr>
        <p:grpSp>
          <p:nvGrpSpPr>
            <p:cNvPr id="125" name="Google Shape;125;p4"/>
            <p:cNvGrpSpPr/>
            <p:nvPr/>
          </p:nvGrpSpPr>
          <p:grpSpPr>
            <a:xfrm>
              <a:off x="2787756" y="2056213"/>
              <a:ext cx="3922099" cy="3922099"/>
              <a:chOff x="655871" y="479875"/>
              <a:chExt cx="3922099" cy="3922099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655871" y="479875"/>
                <a:ext cx="3922099" cy="3922099"/>
              </a:xfrm>
              <a:prstGeom prst="pie">
                <a:avLst>
                  <a:gd fmla="val 6830413" name="adj1"/>
                  <a:gd fmla="val 10491154" name="adj2"/>
                </a:avLst>
              </a:prstGeom>
              <a:gradFill>
                <a:gsLst>
                  <a:gs pos="0">
                    <a:srgbClr val="3C7686"/>
                  </a:gs>
                  <a:gs pos="80000">
                    <a:srgbClr val="4E9BB1"/>
                  </a:gs>
                  <a:gs pos="100000">
                    <a:srgbClr val="4D9DB4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3000">
                  <a:srgbClr val="000000">
                    <a:alpha val="34509"/>
                  </a:srgbClr>
                </a:outerShdw>
              </a:effectLst>
            </p:spPr>
            <p:txBody>
              <a:bodyPr anchorCtr="0" anchor="ctr" bIns="68550" lIns="68550" spcFirstLastPara="1" rIns="685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974002" y="2825990"/>
                <a:ext cx="1143945" cy="8404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850" lIns="22850" spcFirstLastPara="1" rIns="22850" wrap="square" tIns="22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100" u="none" cap="none" strike="noStrike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4.教學資源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" name="Google Shape;128;p4"/>
            <p:cNvSpPr/>
            <p:nvPr/>
          </p:nvSpPr>
          <p:spPr>
            <a:xfrm>
              <a:off x="-281047" y="4755006"/>
              <a:ext cx="3958907" cy="11972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00850" spcFirstLastPara="1" rIns="128000" wrap="square" tIns="22850">
              <a:noAutofit/>
            </a:bodyPr>
            <a:lstStyle/>
            <a:p>
              <a:pPr indent="-15240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ts val="2400"/>
                <a:buFont typeface="Microsoft JhengHei"/>
                <a:buChar char="•"/>
              </a:pPr>
              <a:r>
                <a:rPr b="1" i="0" lang="en-US" sz="1800" u="none" cap="none" strike="noStrike">
                  <a:solidFill>
                    <a:srgbClr val="00339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鼓勵教師</a:t>
              </a:r>
              <a:r>
                <a:rPr b="1" i="0" lang="en-US" sz="18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研發多元與</a:t>
              </a:r>
              <a:endParaRPr b="1" i="0" sz="18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適切的教學資源</a:t>
              </a:r>
              <a:endParaRPr b="1" i="0" sz="18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-15240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ts val="2400"/>
                <a:buFont typeface="Microsoft JhengHei"/>
                <a:buChar char="•"/>
              </a:pPr>
              <a:r>
                <a:rPr b="1" i="0" lang="en-US" sz="1800" u="none" cap="none" strike="noStrike">
                  <a:solidFill>
                    <a:srgbClr val="00339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鼓勵學校自編</a:t>
              </a:r>
              <a:r>
                <a:rPr b="1" i="0" lang="en-US" sz="1800" u="sng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校本特色</a:t>
              </a:r>
              <a:r>
                <a:rPr b="1" i="0" lang="en-US" sz="1800" u="none" cap="none" strike="noStrike">
                  <a:solidFill>
                    <a:srgbClr val="00339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教材與學習資源。</a:t>
              </a:r>
              <a:endParaRPr b="1" i="0" sz="1800" u="none" cap="none" strike="noStrike">
                <a:solidFill>
                  <a:srgbClr val="003399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-272654" lvl="0" marL="272654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434065" y="1878534"/>
            <a:ext cx="8294509" cy="4017094"/>
            <a:chOff x="-265564" y="2042858"/>
            <a:chExt cx="10514722" cy="5025123"/>
          </a:xfrm>
        </p:grpSpPr>
        <p:grpSp>
          <p:nvGrpSpPr>
            <p:cNvPr id="130" name="Google Shape;130;p4"/>
            <p:cNvGrpSpPr/>
            <p:nvPr/>
          </p:nvGrpSpPr>
          <p:grpSpPr>
            <a:xfrm>
              <a:off x="2933853" y="2042858"/>
              <a:ext cx="4022411" cy="3922097"/>
              <a:chOff x="825670" y="455196"/>
              <a:chExt cx="4022411" cy="3922097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25670" y="455196"/>
                <a:ext cx="4022411" cy="3922097"/>
              </a:xfrm>
              <a:prstGeom prst="pie">
                <a:avLst>
                  <a:gd fmla="val 2219772" name="adj1"/>
                  <a:gd fmla="val 6594106" name="adj2"/>
                </a:avLst>
              </a:prstGeom>
              <a:gradFill>
                <a:gsLst>
                  <a:gs pos="0">
                    <a:srgbClr val="398B68"/>
                  </a:gs>
                  <a:gs pos="80000">
                    <a:srgbClr val="4CB788"/>
                  </a:gs>
                  <a:gs pos="100000">
                    <a:srgbClr val="4ABA89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3000">
                  <a:srgbClr val="000000">
                    <a:alpha val="34509"/>
                  </a:srgbClr>
                </a:outerShdw>
              </a:effectLst>
            </p:spPr>
            <p:txBody>
              <a:bodyPr anchorCtr="0" anchor="ctr" bIns="68550" lIns="68550" spcFirstLastPara="1" rIns="685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471014" y="3288539"/>
                <a:ext cx="1596822" cy="8404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850" lIns="22850" spcFirstLastPara="1" rIns="22850" wrap="square" tIns="22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100" u="none" cap="none" strike="noStrike">
                    <a:solidFill>
                      <a:srgbClr val="FFFFFF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3.學習評量與運用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" name="Google Shape;133;p4"/>
            <p:cNvSpPr/>
            <p:nvPr/>
          </p:nvSpPr>
          <p:spPr>
            <a:xfrm>
              <a:off x="6014212" y="5375597"/>
              <a:ext cx="4234946" cy="1444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00850" spcFirstLastPara="1" rIns="128000" wrap="square" tIns="22850">
              <a:noAutofit/>
            </a:bodyPr>
            <a:lstStyle/>
            <a:p>
              <a:pPr indent="-15240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ts val="2400"/>
                <a:buFont typeface="Microsoft JhengHei"/>
                <a:buChar char="•"/>
              </a:pPr>
              <a:r>
                <a:rPr b="1" i="0" lang="en-US" sz="1800" u="none" cap="none" strike="noStrike">
                  <a:solidFill>
                    <a:srgbClr val="00339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避免偏重紙筆測驗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5240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Microsoft JhengHei"/>
                <a:buChar char="•"/>
              </a:pPr>
              <a:r>
                <a:rPr b="1" i="0" lang="en-US" sz="18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自行設計學習評量工具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5240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ts val="2400"/>
                <a:buFont typeface="Microsoft JhengHei"/>
                <a:buChar char="•"/>
              </a:pPr>
              <a:r>
                <a:rPr b="1" i="0" lang="en-US" sz="1800" u="none" cap="none" strike="noStrike">
                  <a:solidFill>
                    <a:srgbClr val="00339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採多元形式評量(紙筆測驗、實作評量、</a:t>
              </a:r>
              <a:r>
                <a:rPr b="1" i="0" lang="en-US" sz="1800" u="sng" cap="none" strike="noStrike">
                  <a:solidFill>
                    <a:srgbClr val="00339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檔案評量)</a:t>
              </a:r>
              <a:endParaRPr b="1" i="0" sz="1800" u="none" cap="none" strike="noStrike">
                <a:solidFill>
                  <a:srgbClr val="003399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265564" y="6482037"/>
              <a:ext cx="6212743" cy="5859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00850" spcFirstLastPara="1" rIns="128000" wrap="square" tIns="22850">
              <a:noAutofit/>
            </a:bodyPr>
            <a:lstStyle/>
            <a:p>
              <a:pPr indent="-15240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99"/>
                </a:buClr>
                <a:buSzPts val="2400"/>
                <a:buFont typeface="Microsoft JhengHei"/>
                <a:buChar char="•"/>
              </a:pPr>
              <a:r>
                <a:rPr b="1" i="0" lang="en-US" sz="1800" u="none" cap="none" strike="noStrike">
                  <a:solidFill>
                    <a:srgbClr val="00339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依學習評量結果</a:t>
              </a:r>
              <a:r>
                <a:rPr b="1" i="0" lang="en-US" sz="18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診斷</a:t>
              </a:r>
              <a:r>
                <a:rPr b="1" i="0" lang="en-US" sz="18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學生學習</a:t>
              </a:r>
              <a:endParaRPr b="1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-15240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Microsoft JhengHei"/>
                <a:buChar char="•"/>
              </a:pPr>
              <a:r>
                <a:rPr b="1" i="0" lang="en-US" sz="18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調整</a:t>
              </a:r>
              <a:r>
                <a:rPr b="1" i="0" lang="en-US" sz="1800" u="none" cap="none" strike="noStrik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教材教法與教學進度；提供學習輔導。</a:t>
              </a:r>
              <a:endParaRPr b="1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135" name="Google Shape;135;p4"/>
          <p:cNvSpPr/>
          <p:nvPr/>
        </p:nvSpPr>
        <p:spPr>
          <a:xfrm>
            <a:off x="4081586" y="3068043"/>
            <a:ext cx="921636" cy="867270"/>
          </a:xfrm>
          <a:prstGeom prst="ellipse">
            <a:avLst/>
          </a:prstGeom>
          <a:gradFill>
            <a:gsLst>
              <a:gs pos="0">
                <a:srgbClr val="759336"/>
              </a:gs>
              <a:gs pos="47000">
                <a:srgbClr val="99C247"/>
              </a:gs>
              <a:gs pos="100000">
                <a:srgbClr val="EDF070"/>
              </a:gs>
            </a:gsLst>
            <a:path path="circle">
              <a:fillToRect b="100%" l="100%"/>
            </a:path>
            <a:tileRect r="-100%" t="-100%"/>
          </a:gradFill>
          <a:ln cap="flat" cmpd="sng" w="317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1663163" y="278762"/>
            <a:ext cx="7615032" cy="745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12年國教總綱實施要點</a:t>
            </a:r>
            <a:endParaRPr b="1" i="0" sz="40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1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3" name="Google Shape;833;p41"/>
          <p:cNvSpPr txBox="1"/>
          <p:nvPr/>
        </p:nvSpPr>
        <p:spPr>
          <a:xfrm>
            <a:off x="628650" y="95452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6FF"/>
                </a:solidFill>
                <a:latin typeface="DFKai-SB"/>
                <a:ea typeface="DFKai-SB"/>
                <a:cs typeface="DFKai-SB"/>
                <a:sym typeface="DFKai-SB"/>
              </a:rPr>
              <a:t>113學年度進階專業回饋人才認證流程</a:t>
            </a:r>
            <a:endParaRPr b="1" i="0" sz="3600" u="none" cap="none" strike="noStrike">
              <a:solidFill>
                <a:srgbClr val="0066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34" name="Google Shape;834;p41"/>
          <p:cNvSpPr txBox="1"/>
          <p:nvPr/>
        </p:nvSpPr>
        <p:spPr>
          <a:xfrm>
            <a:off x="491406" y="2402888"/>
            <a:ext cx="8161188" cy="3147317"/>
          </a:xfrm>
          <a:prstGeom prst="rect">
            <a:avLst/>
          </a:prstGeom>
          <a:solidFill>
            <a:schemeClr val="lt1">
              <a:alpha val="56470"/>
            </a:schemeClr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-385763" lvl="0" marL="3857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申請期程：</a:t>
            </a:r>
            <a:r>
              <a:rPr b="1" i="0" lang="en-US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114年5月至7月31日。</a:t>
            </a:r>
            <a:endParaRPr b="1" i="0" sz="21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5763" lvl="0" marL="385763" marR="0" rtl="0" algn="l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申請對象：</a:t>
            </a:r>
            <a:r>
              <a:rPr b="1" i="0" lang="en-US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113</a:t>
            </a: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學年度參與進階專業回饋人才培訓18小時之教師</a:t>
            </a:r>
            <a:endParaRPr b="1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5763" lvl="0" marL="385763" marR="0" rtl="0" algn="l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審查期程：</a:t>
            </a:r>
            <a:r>
              <a:rPr b="1" i="0" lang="en-US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114年8月至9月</a:t>
            </a: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5763" lvl="0" marL="385763" marR="0" rtl="0" algn="l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公告名單：</a:t>
            </a:r>
            <a:r>
              <a:rPr b="1" i="0" lang="en-US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114年10月。</a:t>
            </a:r>
            <a:endParaRPr b="1" i="0" sz="21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35" name="Google Shape;835;p41"/>
          <p:cNvSpPr txBox="1"/>
          <p:nvPr/>
        </p:nvSpPr>
        <p:spPr>
          <a:xfrm>
            <a:off x="491406" y="2402888"/>
            <a:ext cx="8161188" cy="497086"/>
          </a:xfrm>
          <a:prstGeom prst="rect">
            <a:avLst/>
          </a:prstGeom>
          <a:solidFill>
            <a:schemeClr val="lt1">
              <a:alpha val="56470"/>
            </a:schemeClr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基隆市相關期程:</a:t>
            </a:r>
            <a:endParaRPr b="1" i="0" sz="21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8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8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8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8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8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2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1" name="Google Shape;841;p42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42" name="Google Shape;842;p42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 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認證流程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與注意事項-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1/9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843" name="Google Shape;843;p42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4" name="Google Shape;844;p42"/>
          <p:cNvSpPr/>
          <p:nvPr/>
        </p:nvSpPr>
        <p:spPr>
          <a:xfrm>
            <a:off x="359532" y="2078852"/>
            <a:ext cx="8532948" cy="354965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1.教師須於完成</a:t>
            </a:r>
            <a:r>
              <a:rPr b="1" i="0" lang="en-US" sz="24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培訓研習課程</a:t>
            </a:r>
            <a:r>
              <a:rPr b="1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後，再完成</a:t>
            </a:r>
            <a:r>
              <a:rPr b="1" i="0" lang="en-US" sz="24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專業實踐事項</a:t>
            </a:r>
            <a:r>
              <a:rPr b="1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</a:t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實務探討課程</a:t>
            </a:r>
            <a:r>
              <a:rPr b="1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，始得參與認證。</a:t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2.培訓研習→完成專業實踐事項、實務探討 →經審查通過</a:t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後發給證書。</a:t>
            </a:r>
            <a:endParaRPr b="1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45" name="Google Shape;845;p42"/>
          <p:cNvPicPr preferRelativeResize="0"/>
          <p:nvPr/>
        </p:nvPicPr>
        <p:blipFill rotWithShape="1">
          <a:blip r:embed="rId3">
            <a:alphaModFix/>
          </a:blip>
          <a:srcRect b="0" l="56640" r="0" t="36890"/>
          <a:stretch/>
        </p:blipFill>
        <p:spPr>
          <a:xfrm>
            <a:off x="6995157" y="4588687"/>
            <a:ext cx="871538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6023" y="4966600"/>
            <a:ext cx="946547" cy="760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43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2" name="Google Shape;852;p43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53" name="Google Shape;853;p43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 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認證流程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與注意事項-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2/9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854" name="Google Shape;854;p43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855" name="Google Shape;855;p43"/>
          <p:cNvGraphicFramePr/>
          <p:nvPr/>
        </p:nvGraphicFramePr>
        <p:xfrm>
          <a:off x="857250" y="20788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{EC5EA140-AE9A-4EFE-82A1-B33F0EC2408A}</a:tableStyleId>
              </a:tblPr>
              <a:tblGrid>
                <a:gridCol w="1334525"/>
                <a:gridCol w="3195125"/>
                <a:gridCol w="3195125"/>
              </a:tblGrid>
              <a:tr h="79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時程</a:t>
                      </a:r>
                      <a:endParaRPr sz="1100" u="none" cap="none" strike="noStrike"/>
                    </a:p>
                  </a:txBody>
                  <a:tcPr marT="34275" marB="34275" marR="68575" marL="6857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進階認證</a:t>
                      </a:r>
                      <a:endParaRPr sz="1100" u="none" cap="none" strike="noStrike"/>
                    </a:p>
                  </a:txBody>
                  <a:tcPr marT="34275" marB="34275" marR="68575" marL="68575"/>
                </a:tc>
                <a:tc hMerge="1"/>
              </a:tr>
              <a:tr h="74840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請依培訓中心公告時程為主</a:t>
                      </a:r>
                      <a:endParaRPr sz="1100" u="none" cap="none" strike="noStrike"/>
                    </a:p>
                  </a:txBody>
                  <a:tcPr marT="34275" marB="34275" marR="68575" marL="68575" anchor="ctr">
                    <a:solidFill>
                      <a:srgbClr val="9CC2E5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教師完成培訓研習</a:t>
                      </a:r>
                      <a:r>
                        <a:rPr lang="en-US" sz="2100" u="none" cap="none" strike="noStrike">
                          <a:solidFill>
                            <a:srgbClr val="FFFF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</a:t>
                      </a:r>
                      <a:r>
                        <a:rPr b="0" i="0" lang="en-US" sz="2100" u="none" cap="none" strike="noStrike">
                          <a:solidFill>
                            <a:srgbClr val="FFFF00"/>
                          </a:solidFill>
                          <a:highlight>
                            <a:srgbClr val="000000"/>
                          </a:highlight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12小時)</a:t>
                      </a:r>
                      <a:endParaRPr b="0" i="0" sz="2100" u="none" cap="none" strike="noStrike">
                        <a:solidFill>
                          <a:srgbClr val="FFFF00"/>
                        </a:solidFill>
                        <a:highlight>
                          <a:srgbClr val="000000"/>
                        </a:highlight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4275" marB="34275" marR="68575" marL="68575" anchor="ctr">
                    <a:solidFill>
                      <a:srgbClr val="323F4F">
                        <a:alpha val="74509"/>
                      </a:srgbClr>
                    </a:solidFill>
                  </a:tcPr>
                </a:tc>
                <a:tc hMerge="1"/>
              </a:tr>
              <a:tr h="19359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於2年內完成3項專業實踐事項</a:t>
                      </a:r>
                      <a:endParaRPr sz="1100" u="none" cap="none" strike="noStrike"/>
                    </a:p>
                  </a:txBody>
                  <a:tcPr marT="34275" marB="34275" marR="68575" marL="68575" anchor="ctr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教師完成實務探討課程</a:t>
                      </a:r>
                      <a:endParaRPr sz="21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FFFF00"/>
                          </a:solidFill>
                          <a:highlight>
                            <a:srgbClr val="000000"/>
                          </a:highlight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(6小時)</a:t>
                      </a:r>
                      <a:endParaRPr sz="2100" u="none" cap="none" strike="noStrike">
                        <a:solidFill>
                          <a:srgbClr val="FFFF00"/>
                        </a:solidFill>
                        <a:highlight>
                          <a:srgbClr val="000000"/>
                        </a:highlight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4275" marB="34275" marR="68575" marL="68575" anchor="ctr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</a:tr>
              <a:tr h="7484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校長暨教師專業發展支持平臺</a:t>
                      </a:r>
                      <a:endParaRPr sz="11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34275" marB="34275" marR="68575" marL="68575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4BD97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856" name="Google Shape;856;p43"/>
          <p:cNvSpPr/>
          <p:nvPr/>
        </p:nvSpPr>
        <p:spPr>
          <a:xfrm>
            <a:off x="2214878" y="4095750"/>
            <a:ext cx="6281421" cy="942975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4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2" name="Google Shape;862;p44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63" name="Google Shape;863;p44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 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認證流程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與注意事項-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3/9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864" name="Google Shape;864;p44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865" name="Google Shape;865;p44"/>
          <p:cNvGraphicFramePr/>
          <p:nvPr/>
        </p:nvGraphicFramePr>
        <p:xfrm>
          <a:off x="1219048" y="21539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{EC5EA140-AE9A-4EFE-82A1-B33F0EC2408A}</a:tableStyleId>
              </a:tblPr>
              <a:tblGrid>
                <a:gridCol w="1046450"/>
                <a:gridCol w="5438850"/>
              </a:tblGrid>
              <a:tr h="43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Microsoft JhengHei"/>
                        <a:buNone/>
                      </a:pPr>
                      <a:r>
                        <a:rPr lang="en-US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時程</a:t>
                      </a:r>
                      <a:endParaRPr sz="1100" u="none" cap="none" strike="noStrike"/>
                    </a:p>
                  </a:txBody>
                  <a:tcPr marT="34275" marB="34275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Microsoft JhengHei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進階認證</a:t>
                      </a:r>
                      <a:endParaRPr sz="1100" u="none" cap="none" strike="noStrike"/>
                    </a:p>
                  </a:txBody>
                  <a:tcPr marT="34275" marB="34275" marR="68575" marL="68575"/>
                </a:tc>
              </a:tr>
              <a:tr h="571475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請依培訓中心公告時程為主</a:t>
                      </a:r>
                      <a:endParaRPr sz="1100" u="none" cap="none" strike="noStrike"/>
                    </a:p>
                  </a:txBody>
                  <a:tcPr marT="34275" marB="34275" marR="68575" marL="68575" anchor="ctr"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t/>
                      </a:r>
                      <a:endParaRPr sz="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sng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線上提交</a:t>
                      </a: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認證資料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t/>
                      </a:r>
                      <a:endParaRPr sz="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4275" marB="34275" marR="68575" marL="68575"/>
                </a:tc>
              </a:tr>
              <a:tr h="12115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t/>
                      </a:r>
                      <a:endParaRPr sz="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培訓中心</a:t>
                      </a: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進行認證資料審查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(含初審、複審--修正後複審者可補件，不通過者得申復)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t/>
                      </a:r>
                      <a:endParaRPr sz="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4275" marB="34275" marR="68575" marL="68575">
                    <a:solidFill>
                      <a:srgbClr val="66CCFF"/>
                    </a:solidFill>
                  </a:tcPr>
                </a:tc>
              </a:tr>
              <a:tr h="5714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t/>
                      </a:r>
                      <a:endParaRPr sz="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培訓中心公告並函送通過名單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t/>
                      </a:r>
                      <a:endParaRPr sz="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4275" marB="34275" marR="68575" marL="68575"/>
                </a:tc>
              </a:tr>
              <a:tr h="5714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國教署及縣市核發專業回饋人才進階證書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4275" marB="34275" marR="68575" marL="68575"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866" name="Google Shape;866;p44"/>
          <p:cNvSpPr/>
          <p:nvPr/>
        </p:nvSpPr>
        <p:spPr>
          <a:xfrm>
            <a:off x="1277634" y="3385683"/>
            <a:ext cx="926236" cy="1339463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5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2" name="Google Shape;872;p45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73" name="Google Shape;873;p45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 認證流程與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注意事項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4/9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874" name="Google Shape;874;p45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5" name="Google Shape;875;p45"/>
          <p:cNvSpPr txBox="1"/>
          <p:nvPr/>
        </p:nvSpPr>
        <p:spPr>
          <a:xfrm>
            <a:off x="1169622" y="2056212"/>
            <a:ext cx="6172200" cy="44316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取證後之回饋服務事項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45"/>
          <p:cNvSpPr/>
          <p:nvPr/>
        </p:nvSpPr>
        <p:spPr>
          <a:xfrm>
            <a:off x="2465789" y="2727725"/>
            <a:ext cx="4741069" cy="21005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1.參與學校</a:t>
            </a: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公開授課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2.提供授課教師</a:t>
            </a: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專業回饋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3.積極參與</a:t>
            </a: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教師專業學習社群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r>
              <a:rPr b="0" i="0" lang="en-US" sz="24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77" name="Google Shape;87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3965" y="4563671"/>
            <a:ext cx="1241822" cy="131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535" y="4271725"/>
            <a:ext cx="2534292" cy="190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46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4" name="Google Shape;884;p46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85" name="Google Shape;885;p46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 認證流程與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注意事項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5/9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886" name="Google Shape;886;p46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7" name="Google Shape;887;p46"/>
          <p:cNvSpPr/>
          <p:nvPr/>
        </p:nvSpPr>
        <p:spPr>
          <a:xfrm>
            <a:off x="1007604" y="2672919"/>
            <a:ext cx="6642738" cy="22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教師自113學年度參與進階專業回饋人才培訓研習課程起，認證資格可</a:t>
            </a:r>
            <a:r>
              <a:rPr b="0" i="0" lang="en-US" sz="225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保留2年(至115年7月)</a:t>
            </a:r>
            <a:r>
              <a:rPr b="0" i="0" lang="en-US" sz="225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，鼓勵大家今年度完成。</a:t>
            </a:r>
            <a:endParaRPr b="0" i="0" sz="225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endParaRPr b="0" i="0" sz="225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未於期限內完成取證者，則</a:t>
            </a:r>
            <a:r>
              <a:rPr b="0" i="0" lang="en-US" sz="225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須重新參加培訓研習與進行認證流程。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46"/>
          <p:cNvSpPr/>
          <p:nvPr/>
        </p:nvSpPr>
        <p:spPr>
          <a:xfrm>
            <a:off x="2303751" y="1970840"/>
            <a:ext cx="3888323" cy="526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認證資格保留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9" name="Google Shape;889;p46"/>
          <p:cNvPicPr preferRelativeResize="0"/>
          <p:nvPr/>
        </p:nvPicPr>
        <p:blipFill rotWithShape="1">
          <a:blip r:embed="rId3">
            <a:alphaModFix/>
          </a:blip>
          <a:srcRect b="35446" l="0" r="0" t="30594"/>
          <a:stretch/>
        </p:blipFill>
        <p:spPr>
          <a:xfrm>
            <a:off x="2747354" y="5126903"/>
            <a:ext cx="3959024" cy="756085"/>
          </a:xfrm>
          <a:prstGeom prst="roundRect">
            <a:avLst>
              <a:gd fmla="val 4167" name="adj"/>
            </a:avLst>
          </a:prstGeom>
          <a:solidFill>
            <a:srgbClr val="8296B0"/>
          </a:solidFill>
          <a:ln cap="sq" cmpd="sng" w="7620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kx="0" rotWithShape="0" algn="bl" stA="33000" stPos="0" sy="-100000" ky="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47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5" name="Google Shape;895;p47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96" name="Google Shape;896;p47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 認證流程與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注意事項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6/9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897" name="Google Shape;897;p47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8" name="Google Shape;898;p47"/>
          <p:cNvSpPr/>
          <p:nvPr/>
        </p:nvSpPr>
        <p:spPr>
          <a:xfrm>
            <a:off x="2411763" y="1970840"/>
            <a:ext cx="3888323" cy="526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取證資格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47"/>
          <p:cNvSpPr/>
          <p:nvPr/>
        </p:nvSpPr>
        <p:spPr>
          <a:xfrm>
            <a:off x="1817694" y="2564904"/>
            <a:ext cx="5778642" cy="219646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教師須於完成專業回饋人才進階培訓</a:t>
            </a: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實體研習課程</a:t>
            </a:r>
            <a:r>
              <a:rPr b="0" i="0" lang="en-US" sz="2400" u="sng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12小時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後，再完成</a:t>
            </a: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專業實踐事項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</a:t>
            </a: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實務探討課程</a:t>
            </a:r>
            <a:r>
              <a:rPr b="0" i="0" lang="en-US" sz="2400" u="sng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6小時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b="0" i="0" lang="en-US" sz="2400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始得參與認證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，並經審查通過後取得證書。       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900" name="Google Shape;90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506" y="4833158"/>
            <a:ext cx="946547" cy="760809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47"/>
          <p:cNvSpPr/>
          <p:nvPr/>
        </p:nvSpPr>
        <p:spPr>
          <a:xfrm>
            <a:off x="2141730" y="4672700"/>
            <a:ext cx="5292588" cy="918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75" u="sng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證書永久有效，無換證機制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48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7" name="Google Shape;907;p48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08" name="Google Shape;908;p48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 認證流程與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注意事項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7/9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909" name="Google Shape;909;p48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0" name="Google Shape;910;p48"/>
          <p:cNvSpPr/>
          <p:nvPr/>
        </p:nvSpPr>
        <p:spPr>
          <a:xfrm>
            <a:off x="1485903" y="2947534"/>
            <a:ext cx="6333214" cy="15982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112學年度（112年完成培訓研習）尚未認證者，得依照112學年度之認證手冊規定，或準用113學年度認證手冊之規定辦理認證。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1" name="Google Shape;91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3900" y="4251211"/>
            <a:ext cx="2112169" cy="158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48"/>
          <p:cNvSpPr/>
          <p:nvPr/>
        </p:nvSpPr>
        <p:spPr>
          <a:xfrm>
            <a:off x="1925706" y="2092862"/>
            <a:ext cx="5400600" cy="526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112學年度未完成認證之注意事項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49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8" name="Google Shape;918;p49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19" name="Google Shape;919;p49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 認證流程與注意事項-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8/9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920" name="Google Shape;920;p49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1" name="Google Shape;921;p49"/>
          <p:cNvSpPr/>
          <p:nvPr/>
        </p:nvSpPr>
        <p:spPr>
          <a:xfrm>
            <a:off x="1385646" y="2564610"/>
            <a:ext cx="6371928" cy="2928977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1.開放任教班級，</a:t>
            </a:r>
            <a:r>
              <a:rPr b="0" i="0" lang="en-US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公開授課至少1次</a:t>
            </a: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（</a:t>
            </a:r>
            <a:r>
              <a:rPr b="0" i="0" lang="en-US" sz="2100" u="sng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公開授課之證明資料</a:t>
            </a: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應包括任教班級、授課時間 </a:t>
            </a:r>
            <a:b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與科目等資訊。</a:t>
            </a:r>
            <a:endParaRPr b="0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2.擔任專業回饋人員，</a:t>
            </a:r>
            <a:r>
              <a:rPr b="0" i="0" lang="en-US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觀察同儕授課</a:t>
            </a: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，並依教學</a:t>
            </a:r>
            <a:endParaRPr b="0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觀察三部曲（或備課、觀課、議課），</a:t>
            </a:r>
            <a:r>
              <a:rPr b="0" i="0" lang="en-US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給予對話與</a:t>
            </a:r>
            <a:br>
              <a:rPr b="0" i="0" lang="en-US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en-US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回饋至少1次</a:t>
            </a: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3.參加教師專業學習社群運作，</a:t>
            </a:r>
            <a:r>
              <a:rPr b="0" i="0" lang="en-US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時間至少達1學期</a:t>
            </a: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（</a:t>
            </a:r>
            <a:r>
              <a:rPr b="0" i="0" lang="en-US" sz="1800" u="sng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社群參與之證明資料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包括參加社群之名稱、起迄時間。 ）</a:t>
            </a:r>
            <a:endParaRPr b="0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2" name="Google Shape;922;p49"/>
          <p:cNvSpPr/>
          <p:nvPr/>
        </p:nvSpPr>
        <p:spPr>
          <a:xfrm>
            <a:off x="1173961" y="1996681"/>
            <a:ext cx="6669881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專業實踐事項</a:t>
            </a:r>
            <a:endParaRPr b="1" i="0" sz="105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50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8" name="Google Shape;928;p50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29" name="Google Shape;929;p50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 認證流程與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注意事項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9/9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930" name="Google Shape;930;p50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1" name="Google Shape;931;p50"/>
          <p:cNvPicPr preferRelativeResize="0"/>
          <p:nvPr/>
        </p:nvPicPr>
        <p:blipFill rotWithShape="1">
          <a:blip r:embed="rId3">
            <a:alphaModFix/>
          </a:blip>
          <a:srcRect b="28998" l="0" r="0" t="7426"/>
          <a:stretch/>
        </p:blipFill>
        <p:spPr>
          <a:xfrm>
            <a:off x="1870386" y="2335948"/>
            <a:ext cx="5403233" cy="2867273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50"/>
          <p:cNvSpPr/>
          <p:nvPr/>
        </p:nvSpPr>
        <p:spPr>
          <a:xfrm>
            <a:off x="1143005" y="1851199"/>
            <a:ext cx="6669881" cy="4847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進階專業回饋人才認證檢核表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50"/>
          <p:cNvSpPr/>
          <p:nvPr/>
        </p:nvSpPr>
        <p:spPr>
          <a:xfrm>
            <a:off x="1000130" y="5882030"/>
            <a:ext cx="7312836" cy="806088"/>
          </a:xfrm>
          <a:prstGeom prst="rect">
            <a:avLst/>
          </a:prstGeom>
          <a:solidFill>
            <a:schemeClr val="lt1">
              <a:alpha val="65490"/>
            </a:schemeClr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1.以上認證資格與資料檢核均須完成，始能送出認證資料。</a:t>
            </a:r>
            <a:endParaRPr b="1" i="0" sz="21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2.此表核章後請上傳培訓中心指定之平台。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4" name="Google Shape;934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350" y="2340294"/>
            <a:ext cx="7417616" cy="3529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215" y="656420"/>
            <a:ext cx="713259" cy="10524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5"/>
          <p:cNvGrpSpPr/>
          <p:nvPr/>
        </p:nvGrpSpPr>
        <p:grpSpPr>
          <a:xfrm>
            <a:off x="1302065" y="1708850"/>
            <a:ext cx="5572124" cy="4749099"/>
            <a:chOff x="1631997" y="2066"/>
            <a:chExt cx="6097045" cy="5338574"/>
          </a:xfrm>
        </p:grpSpPr>
        <p:sp>
          <p:nvSpPr>
            <p:cNvPr id="144" name="Google Shape;144;p5"/>
            <p:cNvSpPr/>
            <p:nvPr/>
          </p:nvSpPr>
          <p:spPr>
            <a:xfrm>
              <a:off x="3562382" y="2066"/>
              <a:ext cx="2160208" cy="934389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3607995" y="47679"/>
              <a:ext cx="2068982" cy="843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錄影練習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440393" y="469261"/>
              <a:ext cx="4404185" cy="4404185"/>
            </a:xfrm>
            <a:custGeom>
              <a:rect b="b" l="l" r="r" t="t"/>
              <a:pathLst>
                <a:path extrusionOk="0" h="120000" w="120000">
                  <a:moveTo>
                    <a:pt x="89568" y="7791"/>
                  </a:moveTo>
                  <a:lnTo>
                    <a:pt x="89568" y="7791"/>
                  </a:lnTo>
                  <a:cubicBezTo>
                    <a:pt x="94104" y="10360"/>
                    <a:pt x="98286" y="13509"/>
                    <a:pt x="102008" y="17159"/>
                  </a:cubicBez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5370067" y="1103112"/>
              <a:ext cx="2358975" cy="934389"/>
            </a:xfrm>
            <a:prstGeom prst="roundRect">
              <a:avLst>
                <a:gd fmla="val 16667" name="adj"/>
              </a:avLst>
            </a:prstGeom>
            <a:solidFill>
              <a:srgbClr val="B18A8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 txBox="1"/>
            <p:nvPr/>
          </p:nvSpPr>
          <p:spPr>
            <a:xfrm>
              <a:off x="5415680" y="1148725"/>
              <a:ext cx="2267749" cy="843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授業研究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2440393" y="469261"/>
              <a:ext cx="4404185" cy="4404185"/>
            </a:xfrm>
            <a:custGeom>
              <a:rect b="b" l="l" r="r" t="t"/>
              <a:pathLst>
                <a:path extrusionOk="0" h="120000" w="120000">
                  <a:moveTo>
                    <a:pt x="117559" y="43061"/>
                  </a:moveTo>
                  <a:cubicBezTo>
                    <a:pt x="120813" y="54119"/>
                    <a:pt x="120813" y="65881"/>
                    <a:pt x="117559" y="76940"/>
                  </a:cubicBezTo>
                </a:path>
              </a:pathLst>
            </a:custGeom>
            <a:noFill/>
            <a:ln cap="flat" cmpd="sng" w="9525">
              <a:solidFill>
                <a:srgbClr val="B18A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528633" y="3305205"/>
              <a:ext cx="2041843" cy="934389"/>
            </a:xfrm>
            <a:prstGeom prst="roundRect">
              <a:avLst>
                <a:gd fmla="val 16667" name="adj"/>
              </a:avLst>
            </a:prstGeom>
            <a:solidFill>
              <a:srgbClr val="C06C6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5574246" y="3350818"/>
              <a:ext cx="1950617" cy="843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同儕觀察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440393" y="469261"/>
              <a:ext cx="4404185" cy="4404185"/>
            </a:xfrm>
            <a:custGeom>
              <a:rect b="b" l="l" r="r" t="t"/>
              <a:pathLst>
                <a:path extrusionOk="0" h="120000" w="120000">
                  <a:moveTo>
                    <a:pt x="101991" y="102858"/>
                  </a:moveTo>
                  <a:lnTo>
                    <a:pt x="101991" y="102858"/>
                  </a:lnTo>
                  <a:cubicBezTo>
                    <a:pt x="97700" y="107062"/>
                    <a:pt x="92802" y="110598"/>
                    <a:pt x="87461" y="113348"/>
                  </a:cubicBezTo>
                </a:path>
              </a:pathLst>
            </a:custGeom>
            <a:noFill/>
            <a:ln cap="flat" cmpd="sng" w="9525">
              <a:solidFill>
                <a:srgbClr val="C06C6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640619" y="4406251"/>
              <a:ext cx="2003734" cy="934389"/>
            </a:xfrm>
            <a:prstGeom prst="roundRect">
              <a:avLst>
                <a:gd fmla="val 16667" name="adj"/>
              </a:avLst>
            </a:prstGeom>
            <a:solidFill>
              <a:srgbClr val="D14A4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3686232" y="4451864"/>
              <a:ext cx="1912508" cy="843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教學教練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440393" y="469261"/>
              <a:ext cx="4404185" cy="4404185"/>
            </a:xfrm>
            <a:custGeom>
              <a:rect b="b" l="l" r="r" t="t"/>
              <a:pathLst>
                <a:path extrusionOk="0" h="120000" w="120000">
                  <a:moveTo>
                    <a:pt x="32540" y="113347"/>
                  </a:moveTo>
                  <a:lnTo>
                    <a:pt x="32540" y="113347"/>
                  </a:lnTo>
                  <a:cubicBezTo>
                    <a:pt x="27199" y="110598"/>
                    <a:pt x="22301" y="107062"/>
                    <a:pt x="18010" y="102857"/>
                  </a:cubicBezTo>
                </a:path>
              </a:pathLst>
            </a:custGeom>
            <a:noFill/>
            <a:ln cap="flat" cmpd="sng" w="9525">
              <a:solidFill>
                <a:srgbClr val="D14A4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631997" y="3305205"/>
              <a:ext cx="2206842" cy="934389"/>
            </a:xfrm>
            <a:prstGeom prst="roundRect">
              <a:avLst>
                <a:gd fmla="val 16667" name="adj"/>
              </a:avLst>
            </a:prstGeom>
            <a:solidFill>
              <a:srgbClr val="E7252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1677610" y="3350818"/>
              <a:ext cx="2115616" cy="843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教學圈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440393" y="469261"/>
              <a:ext cx="4404185" cy="4404185"/>
            </a:xfrm>
            <a:custGeom>
              <a:rect b="b" l="l" r="r" t="t"/>
              <a:pathLst>
                <a:path extrusionOk="0" h="120000" w="120000">
                  <a:moveTo>
                    <a:pt x="2441" y="76939"/>
                  </a:moveTo>
                  <a:lnTo>
                    <a:pt x="2441" y="76939"/>
                  </a:lnTo>
                  <a:cubicBezTo>
                    <a:pt x="-813" y="65881"/>
                    <a:pt x="-813" y="54119"/>
                    <a:pt x="2441" y="43060"/>
                  </a:cubicBezTo>
                </a:path>
              </a:pathLst>
            </a:custGeom>
            <a:noFill/>
            <a:ln cap="flat" cmpd="sng" w="9525">
              <a:solidFill>
                <a:srgbClr val="E7252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671119" y="1103112"/>
              <a:ext cx="2128597" cy="934389"/>
            </a:xfrm>
            <a:prstGeom prst="roundRect">
              <a:avLst>
                <a:gd fmla="val 16667" name="adj"/>
              </a:avLst>
            </a:prstGeom>
            <a:solidFill>
              <a:srgbClr val="FE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1716732" y="1148725"/>
              <a:ext cx="2037371" cy="843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學習走察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2440393" y="469261"/>
              <a:ext cx="4404185" cy="4404185"/>
            </a:xfrm>
            <a:custGeom>
              <a:rect b="b" l="l" r="r" t="t"/>
              <a:pathLst>
                <a:path extrusionOk="0" h="120000" w="120000">
                  <a:moveTo>
                    <a:pt x="17992" y="17159"/>
                  </a:moveTo>
                  <a:lnTo>
                    <a:pt x="17992" y="17159"/>
                  </a:lnTo>
                  <a:cubicBezTo>
                    <a:pt x="21714" y="13509"/>
                    <a:pt x="25896" y="10360"/>
                    <a:pt x="30432" y="7791"/>
                  </a:cubicBezTo>
                </a:path>
              </a:pathLst>
            </a:custGeom>
            <a:noFill/>
            <a:ln cap="flat" cmpd="sng" w="9525">
              <a:solidFill>
                <a:srgbClr val="FE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3686682" y="3357972"/>
            <a:ext cx="138548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3903088" y="3357972"/>
            <a:ext cx="138548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6326952" y="6081316"/>
            <a:ext cx="2729099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資料來源：墨爾本同儕觀察實務手冊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1552828" y="776684"/>
            <a:ext cx="5967896" cy="6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種教師專業發展模式</a:t>
            </a:r>
            <a:r>
              <a:rPr b="1" i="0" lang="en-US" sz="40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b="0" i="0" sz="4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7275676" y="4792840"/>
            <a:ext cx="1132518" cy="54006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51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0" name="Google Shape;940;p51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41" name="Google Shape;941;p51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 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認證資料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與審查流程-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1/10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942" name="Google Shape;942;p51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943" name="Google Shape;943;p51"/>
          <p:cNvGraphicFramePr/>
          <p:nvPr/>
        </p:nvGraphicFramePr>
        <p:xfrm>
          <a:off x="770475" y="19803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{EC5EA140-AE9A-4EFE-82A1-B33F0EC2408A}</a:tableStyleId>
              </a:tblPr>
              <a:tblGrid>
                <a:gridCol w="4441550"/>
                <a:gridCol w="2044725"/>
                <a:gridCol w="858550"/>
              </a:tblGrid>
              <a:tr h="52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進階認證資料</a:t>
                      </a:r>
                      <a:endParaRPr sz="1100" u="none" cap="none" strike="noStrike"/>
                    </a:p>
                  </a:txBody>
                  <a:tcPr marT="34275" marB="34275" marR="68600" marL="68600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撰寫者</a:t>
                      </a:r>
                      <a:endParaRPr sz="1100" u="none" cap="none" strike="noStrike"/>
                    </a:p>
                  </a:txBody>
                  <a:tcPr marT="34275" marB="34275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份數</a:t>
                      </a:r>
                      <a:endParaRPr sz="1100" u="none" cap="none" strike="noStrike"/>
                    </a:p>
                  </a:txBody>
                  <a:tcPr marT="34275" marB="34275" marR="68600" marL="68600" anchor="ctr"/>
                </a:tc>
              </a:tr>
              <a:tr h="10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表1、公開授課∕教學觀察－</a:t>
                      </a:r>
                      <a:endParaRPr sz="21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  </a:t>
                      </a:r>
                      <a:r>
                        <a:rPr lang="en-US" sz="21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觀察前會談紀錄表</a:t>
                      </a:r>
                      <a:r>
                        <a:rPr lang="en-US" sz="15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(甲、乙式擇一)</a:t>
                      </a:r>
                      <a:endParaRPr sz="21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4275" marB="34275" marR="68600" marL="68600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回饋人員與授課教師討論後，</a:t>
                      </a:r>
                      <a:r>
                        <a:rPr lang="en-US" sz="21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由回饋人員填寫</a:t>
                      </a: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。</a:t>
                      </a:r>
                      <a:endParaRPr sz="21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4275" marB="34275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1份</a:t>
                      </a:r>
                      <a:endParaRPr sz="1100" u="none" cap="none" strike="noStrike"/>
                    </a:p>
                  </a:txBody>
                  <a:tcPr marT="34275" marB="34275" marR="68600" marL="68600" anchor="ctr"/>
                </a:tc>
              </a:tr>
              <a:tr h="10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表2、公開授課∕教學觀察－</a:t>
                      </a:r>
                      <a:endParaRPr sz="21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觀察紀錄表(以基隆市進階培訓內容為主：工具3.軼事紀錄表、工具5.在工作中量化分析表，</a:t>
                      </a:r>
                      <a:r>
                        <a:rPr lang="en-US" sz="21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擇一</a:t>
                      </a:r>
                      <a:r>
                        <a:rPr lang="en-US" sz="2100" u="none" cap="none" strike="noStrike">
                          <a:solidFill>
                            <a:srgbClr val="7030A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)或19項觀察工具擇一</a:t>
                      </a:r>
                      <a:endParaRPr sz="2100" u="none" cap="none" strike="noStrike">
                        <a:solidFill>
                          <a:srgbClr val="7030A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4275" marB="34275" marR="68600" marL="68600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回饋人員填寫</a:t>
                      </a:r>
                      <a:endParaRPr sz="21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4275" marB="34275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3200"/>
                        <a:buFont typeface="Microsoft JhengHei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1份</a:t>
                      </a:r>
                      <a:endParaRPr sz="1100" u="none" cap="none" strike="noStrike"/>
                    </a:p>
                  </a:txBody>
                  <a:tcPr marT="34275" marB="34275" marR="68600" marL="68600" anchor="ctr"/>
                </a:tc>
              </a:tr>
              <a:tr h="10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表3、公開授課∕教學觀察－</a:t>
                      </a:r>
                      <a:endParaRPr sz="21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</a:t>
                      </a:r>
                      <a:r>
                        <a:rPr lang="en-US" sz="21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觀察後回饋會談紀錄表</a:t>
                      </a: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（甲、乙式擇一</a:t>
                      </a:r>
                      <a:r>
                        <a:rPr lang="en-US" sz="1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）</a:t>
                      </a:r>
                      <a:endParaRPr sz="21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4275" marB="34275" marR="68600" marL="68600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回饋人員與授課教師討論後，</a:t>
                      </a:r>
                      <a:r>
                        <a:rPr lang="en-US" sz="21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由回饋人員填寫</a:t>
                      </a:r>
                      <a:r>
                        <a:rPr lang="en-US" sz="2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。</a:t>
                      </a:r>
                      <a:endParaRPr sz="21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4275" marB="34275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1份</a:t>
                      </a:r>
                      <a:endParaRPr sz="1100" u="none" cap="none" strike="noStrike"/>
                    </a:p>
                  </a:txBody>
                  <a:tcPr marT="34275" marB="34275" marR="68600" marL="68600" anchor="ctr"/>
                </a:tc>
              </a:tr>
            </a:tbl>
          </a:graphicData>
        </a:graphic>
      </p:graphicFrame>
      <p:sp>
        <p:nvSpPr>
          <p:cNvPr id="944" name="Google Shape;944;p51"/>
          <p:cNvSpPr/>
          <p:nvPr/>
        </p:nvSpPr>
        <p:spPr>
          <a:xfrm>
            <a:off x="7086600" y="6229430"/>
            <a:ext cx="1507331" cy="540544"/>
          </a:xfrm>
          <a:prstGeom prst="horizontalScroll">
            <a:avLst>
              <a:gd fmla="val 12500" name="adj"/>
            </a:avLst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共3份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52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0" name="Google Shape;950;p52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51" name="Google Shape;951;p52"/>
          <p:cNvSpPr/>
          <p:nvPr/>
        </p:nvSpPr>
        <p:spPr>
          <a:xfrm>
            <a:off x="737574" y="618858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 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認證資料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與審查流程-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1/10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952" name="Google Shape;952;p52"/>
          <p:cNvCxnSpPr/>
          <p:nvPr/>
        </p:nvCxnSpPr>
        <p:spPr>
          <a:xfrm>
            <a:off x="737574" y="14974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1" y="1624939"/>
            <a:ext cx="8691546" cy="5299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53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9" name="Google Shape;959;p53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60" name="Google Shape;960;p53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 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認證資料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與審查流程-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1/10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961" name="Google Shape;961;p53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050" y="1767110"/>
            <a:ext cx="8650809" cy="492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54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8" name="Google Shape;968;p54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69" name="Google Shape;969;p54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 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認證資料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與審查流程-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2/10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970" name="Google Shape;970;p54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1" name="Google Shape;971;p54"/>
          <p:cNvSpPr txBox="1"/>
          <p:nvPr/>
        </p:nvSpPr>
        <p:spPr>
          <a:xfrm>
            <a:off x="683568" y="1994026"/>
            <a:ext cx="7769008" cy="4860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表1、教學觀察(公開授課)</a:t>
            </a:r>
            <a:r>
              <a:rPr b="1" i="0" lang="en-US" sz="27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–觀察前會談紀錄表(甲式)</a:t>
            </a:r>
            <a:endParaRPr b="1" i="0" sz="27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72" name="Google Shape;972;p54"/>
          <p:cNvSpPr txBox="1"/>
          <p:nvPr/>
        </p:nvSpPr>
        <p:spPr>
          <a:xfrm>
            <a:off x="737574" y="2618910"/>
            <a:ext cx="7398822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1.請詳細記錄授課教師會談時所陳述之教學規劃，</a:t>
            </a:r>
            <a:b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含</a:t>
            </a: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課程脈絡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觀察焦點及工具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觀課相關配合事宜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等。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2.教學觀察工具請依</a:t>
            </a: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觀察焦點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選擇適切的</a:t>
            </a: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觀察工具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，可參考認證手冊附件「觀察焦點與觀察工具的選擇」。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3.最後要討論回饋會談的日期與地點。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55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8" name="Google Shape;978;p55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79" name="Google Shape;979;p55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 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認證資料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與審查流程-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3/10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980" name="Google Shape;980;p55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1" name="Google Shape;981;p55"/>
          <p:cNvSpPr txBox="1"/>
          <p:nvPr/>
        </p:nvSpPr>
        <p:spPr>
          <a:xfrm>
            <a:off x="683568" y="1994026"/>
            <a:ext cx="7769008" cy="4860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表1、教學觀察(公開授課)</a:t>
            </a:r>
            <a:r>
              <a:rPr b="1" i="0" lang="en-US" sz="27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–觀察前會談紀錄表(乙式)</a:t>
            </a:r>
            <a:endParaRPr b="1" i="0" sz="27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82" name="Google Shape;982;p55"/>
          <p:cNvSpPr txBox="1"/>
          <p:nvPr/>
        </p:nvSpPr>
        <p:spPr>
          <a:xfrm>
            <a:off x="845586" y="2598396"/>
            <a:ext cx="7398822" cy="3152862"/>
          </a:xfrm>
          <a:prstGeom prst="rect">
            <a:avLst/>
          </a:prstGeom>
          <a:solidFill>
            <a:schemeClr val="lt1">
              <a:alpha val="44313"/>
            </a:schemeClr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1.請詳細記錄授課教師會談時所陳述之教學規劃，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含</a:t>
            </a:r>
            <a:r>
              <a:rPr b="0" i="0" lang="en-US" sz="2400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學習目標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0" i="0" lang="en-US" sz="2400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學生經驗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0" i="0" lang="en-US" sz="2400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教師教學預定流程與策略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 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b="0" i="0" lang="en-US" sz="2400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學生學習策略或方法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0" i="0" lang="en-US" sz="2400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教學評量方式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0" i="0" lang="en-US" sz="2400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觀察焦點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br>
              <a:rPr b="0" i="0" lang="en-US" sz="2400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b="0" i="0" lang="en-US" sz="2400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觀察工具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等。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2.教學觀察工具請依</a:t>
            </a: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觀察焦點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選擇適切的</a:t>
            </a: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觀察工具，</a:t>
            </a:r>
            <a:b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可參考認證手冊附件「觀察焦點與觀察工具的選擇」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3.最後要討論回饋會談的日期與地點，建議於教學觀察</a:t>
            </a:r>
            <a:b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後</a:t>
            </a: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3天內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完成回饋會談為佳。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56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8" name="Google Shape;988;p56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89" name="Google Shape;989;p56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 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認證資料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與審查流程-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4/10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990" name="Google Shape;990;p56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1" name="Google Shape;991;p56"/>
          <p:cNvSpPr txBox="1"/>
          <p:nvPr/>
        </p:nvSpPr>
        <p:spPr>
          <a:xfrm>
            <a:off x="683570" y="1994026"/>
            <a:ext cx="7398823" cy="82913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表1-公開授課/教學</a:t>
            </a:r>
            <a:r>
              <a:rPr b="1" i="0" lang="en-US" sz="3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</a:t>
            </a:r>
            <a:r>
              <a:rPr b="1" i="0" lang="en-US" sz="2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－觀察前會談紀錄表</a:t>
            </a:r>
            <a:endParaRPr b="1" i="0" sz="27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審查標準</a:t>
            </a:r>
            <a:endParaRPr b="1" i="0" sz="27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92" name="Google Shape;992;p56"/>
          <p:cNvSpPr txBox="1"/>
          <p:nvPr/>
        </p:nvSpPr>
        <p:spPr>
          <a:xfrm>
            <a:off x="238125" y="2895599"/>
            <a:ext cx="8543925" cy="3190876"/>
          </a:xfrm>
          <a:prstGeom prst="rect">
            <a:avLst/>
          </a:prstGeom>
          <a:solidFill>
            <a:schemeClr val="lt1">
              <a:alpha val="51372"/>
            </a:schemeClr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內容填寫完整且敘述</a:t>
            </a:r>
            <a:r>
              <a:rPr b="1" i="0" lang="en-US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具體詳實</a:t>
            </a:r>
            <a:r>
              <a:rPr b="0" i="0" lang="en-US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，請用完整語句陳述。</a:t>
            </a:r>
            <a:endParaRPr b="0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2.觀察焦點與課程脈絡彼此扣合。</a:t>
            </a:r>
            <a:endParaRPr b="0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3.能依據觀察焦點選擇適切的觀察工具。</a:t>
            </a:r>
            <a:endParaRPr b="0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4.能符合觀課倫理。</a:t>
            </a:r>
            <a:endParaRPr b="0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5.教學觀察三部曲時間符合邏輯順序。</a:t>
            </a:r>
            <a:endParaRPr b="0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57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8" name="Google Shape;998;p57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99" name="Google Shape;999;p57"/>
          <p:cNvSpPr/>
          <p:nvPr/>
        </p:nvSpPr>
        <p:spPr>
          <a:xfrm>
            <a:off x="737574" y="998732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 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認證資料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與審查流程-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5/10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000" name="Google Shape;1000;p57"/>
          <p:cNvCxnSpPr/>
          <p:nvPr/>
        </p:nvCxnSpPr>
        <p:spPr>
          <a:xfrm>
            <a:off x="737574" y="159279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1" name="Google Shape;1001;p57"/>
          <p:cNvSpPr txBox="1"/>
          <p:nvPr/>
        </p:nvSpPr>
        <p:spPr>
          <a:xfrm>
            <a:off x="683568" y="1723996"/>
            <a:ext cx="7560840" cy="6248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表2-公開授課/教學觀察－觀察紀錄表 </a:t>
            </a:r>
            <a:endParaRPr b="1" i="0" sz="27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1" i="0" lang="en-US" sz="27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注意事項</a:t>
            </a:r>
            <a:endParaRPr b="1" i="0" sz="27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02" name="Google Shape;1002;p57"/>
          <p:cNvSpPr txBox="1"/>
          <p:nvPr/>
        </p:nvSpPr>
        <p:spPr>
          <a:xfrm>
            <a:off x="845586" y="2726922"/>
            <a:ext cx="7398822" cy="30243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243000" lvl="0" marL="2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參用附件「觀察焦點與觀察工具的選擇」所列之觀察工具，可依觀察焦點使用部分欄位或某規準，不必完整使用該紀錄表，亦可兩種以上工具兼用。</a:t>
            </a:r>
            <a:endParaRPr b="0" i="0" sz="24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3000" lvl="0" marL="243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事實敘述應記錄教師教學行為、學生學習表現、師生互動與學生同儕互動之情形等</a:t>
            </a: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具體客觀事實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3000" lvl="0" marL="243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如使用量化工具須檢附原始資料。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3000" lvl="0" marL="243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各觀察工具之審查標準，請見認證手冊。</a:t>
            </a:r>
            <a:endParaRPr b="0" i="0" sz="2400" u="none" cap="none" strike="noStrike">
              <a:solidFill>
                <a:schemeClr val="dk1"/>
              </a:solidFill>
              <a:highlight>
                <a:srgbClr val="FF0000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03" name="Google Shape;1003;p57"/>
          <p:cNvSpPr txBox="1"/>
          <p:nvPr/>
        </p:nvSpPr>
        <p:spPr>
          <a:xfrm>
            <a:off x="7415942" y="1083913"/>
            <a:ext cx="147040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可使用任何觀察工具嗎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8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9" name="Google Shape;1009;p58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10" name="Google Shape;1010;p58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 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認證資料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與審查流程-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5/10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011" name="Google Shape;1011;p58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2" name="Google Shape;1012;p58"/>
          <p:cNvSpPr txBox="1"/>
          <p:nvPr/>
        </p:nvSpPr>
        <p:spPr>
          <a:xfrm>
            <a:off x="683570" y="1994026"/>
            <a:ext cx="7398823" cy="82913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表2-公開授課/教學觀察－觀察紀錄表</a:t>
            </a:r>
            <a:endParaRPr b="1" i="0" sz="27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審查標準</a:t>
            </a:r>
            <a:endParaRPr b="1" i="0" sz="27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013" name="Google Shape;1013;p58"/>
          <p:cNvGraphicFramePr/>
          <p:nvPr/>
        </p:nvGraphicFramePr>
        <p:xfrm>
          <a:off x="104775" y="28231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{EC5EA140-AE9A-4EFE-82A1-B33F0EC2408A}</a:tableStyleId>
              </a:tblPr>
              <a:tblGrid>
                <a:gridCol w="4391025"/>
                <a:gridCol w="4391025"/>
              </a:tblGrid>
              <a:tr h="70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軼事紀錄表</a:t>
                      </a:r>
                      <a:endParaRPr sz="24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在工作中量化分析表</a:t>
                      </a:r>
                      <a:endParaRPr sz="2400" u="none" cap="none" strike="noStrike"/>
                    </a:p>
                  </a:txBody>
                  <a:tcPr marT="34300" marB="34300" marR="68600" marL="68600"/>
                </a:tc>
              </a:tr>
              <a:tr h="26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1.事實摘要敘述欄位描述具體客觀，且未作價值判斷。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2.所記錄內容的時間達一節課。 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3.</a:t>
                      </a:r>
                      <a:r>
                        <a:rPr lang="en-US" sz="2400"/>
                        <a:t>依據教學事實記錄數個軼事事件</a:t>
                      </a:r>
                      <a:r>
                        <a:rPr lang="en-US" sz="2400" u="none" cap="none" strike="noStrike"/>
                        <a:t>。</a:t>
                      </a:r>
                      <a:endParaRPr sz="24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1.學生學習情形的符號記載正確。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2. 每個循環觀察時間記載正確。 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3. 量化分析數據正確。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4. 內容分析具體。 </a:t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5. 一次觀察的時間達一節課。</a:t>
                      </a:r>
                      <a:endParaRPr sz="2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59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9" name="Google Shape;1019;p59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20" name="Google Shape;1020;p59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 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認證資料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與審查流程-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6/10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021" name="Google Shape;1021;p59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2" name="Google Shape;1022;p59"/>
          <p:cNvSpPr txBox="1"/>
          <p:nvPr/>
        </p:nvSpPr>
        <p:spPr>
          <a:xfrm>
            <a:off x="683568" y="1994026"/>
            <a:ext cx="7614846" cy="82913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表3-公開授課/教學觀察－觀察後回饋會談紀錄表</a:t>
            </a:r>
            <a:r>
              <a:rPr b="1" i="0" lang="en-US" sz="27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審查標準</a:t>
            </a:r>
            <a:endParaRPr b="1" i="0" sz="27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23" name="Google Shape;1023;p59"/>
          <p:cNvSpPr txBox="1"/>
          <p:nvPr/>
        </p:nvSpPr>
        <p:spPr>
          <a:xfrm>
            <a:off x="845586" y="2888940"/>
            <a:ext cx="7938882" cy="2916324"/>
          </a:xfrm>
          <a:prstGeom prst="rect">
            <a:avLst/>
          </a:prstGeom>
          <a:solidFill>
            <a:schemeClr val="lt1">
              <a:alpha val="73333"/>
            </a:schemeClr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1.整體內容敘寫具體詳實。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2.能提供完整觀課事實紀錄並進行討論。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3.能確實對應並回應觀察焦點之問題。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4.能依觀察、對話結果，具體詳實分享彼此的收穫或啟發。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5.下次之教與學行動或策略具體可行。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6.「專業成長計畫」要能與「教與學之優點及特色」或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「教與學待調整或改變之處」</a:t>
            </a: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相符應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，且</a:t>
            </a:r>
            <a:r>
              <a:rPr b="0" i="0" lang="en-US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具體可行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r>
              <a:rPr b="0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(乙式)</a:t>
            </a:r>
            <a:endParaRPr b="0" i="0" sz="27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60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9" name="Google Shape;1029;p60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30" name="Google Shape;1030;p60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 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認證資料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與審查流程-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7/10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031" name="Google Shape;1031;p60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2" name="Google Shape;1032;p60"/>
          <p:cNvSpPr txBox="1"/>
          <p:nvPr/>
        </p:nvSpPr>
        <p:spPr>
          <a:xfrm>
            <a:off x="683568" y="1994026"/>
            <a:ext cx="7722858" cy="17050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教學觀察脈絡：</a:t>
            </a:r>
            <a:endParaRPr b="1" i="0" sz="27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觀察前會談紀錄中的內涵，需在觀察紀錄表中呈現。觀察後回饋會談中也需呼應觀察前會談，並引用具體客觀的觀察紀錄進行對話討論。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3" name="Google Shape;1033;p60"/>
          <p:cNvPicPr preferRelativeResize="0"/>
          <p:nvPr/>
        </p:nvPicPr>
        <p:blipFill rotWithShape="1">
          <a:blip r:embed="rId3">
            <a:alphaModFix/>
          </a:blip>
          <a:srcRect b="0" l="54053" r="0" t="37839"/>
          <a:stretch/>
        </p:blipFill>
        <p:spPr>
          <a:xfrm>
            <a:off x="747260" y="4895028"/>
            <a:ext cx="764429" cy="1033763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60"/>
          <p:cNvSpPr/>
          <p:nvPr/>
        </p:nvSpPr>
        <p:spPr>
          <a:xfrm>
            <a:off x="1979712" y="5049182"/>
            <a:ext cx="6588732" cy="774587"/>
          </a:xfrm>
          <a:prstGeom prst="wedgeRectCallout">
            <a:avLst>
              <a:gd fmla="val -57596" name="adj1"/>
              <a:gd fmla="val 9918" name="adj2"/>
            </a:avLst>
          </a:prstGeom>
          <a:noFill/>
          <a:ln cap="flat" cmpd="sng" w="28575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認證資料切勿抄襲或仿照其他教師敘寫內容</a:t>
            </a:r>
            <a:endParaRPr b="1" i="0" sz="135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35" name="Google Shape;103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045" y="3724036"/>
            <a:ext cx="8046894" cy="1145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2" name="Google Shape;172;p6"/>
          <p:cNvGrpSpPr/>
          <p:nvPr/>
        </p:nvGrpSpPr>
        <p:grpSpPr>
          <a:xfrm>
            <a:off x="957117" y="1511407"/>
            <a:ext cx="6480719" cy="4885502"/>
            <a:chOff x="0" y="-127167"/>
            <a:chExt cx="8640959" cy="6514002"/>
          </a:xfrm>
        </p:grpSpPr>
        <p:sp>
          <p:nvSpPr>
            <p:cNvPr id="173" name="Google Shape;173;p6"/>
            <p:cNvSpPr/>
            <p:nvPr/>
          </p:nvSpPr>
          <p:spPr>
            <a:xfrm>
              <a:off x="3600385" y="2285235"/>
              <a:ext cx="1710893" cy="1414549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3850939" y="2492391"/>
              <a:ext cx="1209785" cy="1000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7000" spcFirstLastPara="1" rIns="27000" wrap="square" tIns="13500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同儕觀察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 rot="-5415069">
              <a:off x="4306245" y="1728425"/>
              <a:ext cx="290642" cy="58170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372C3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 txBox="1"/>
            <p:nvPr/>
          </p:nvSpPr>
          <p:spPr>
            <a:xfrm rot="5384931">
              <a:off x="4350033" y="1888362"/>
              <a:ext cx="203449" cy="349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5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5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059838" y="-127167"/>
              <a:ext cx="2772810" cy="1864035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3465907" y="145815"/>
              <a:ext cx="1960672" cy="13180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使教師了解個人的能力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 rot="298688">
              <a:off x="5257284" y="2785380"/>
              <a:ext cx="319450" cy="58170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3BCB8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 txBox="1"/>
            <p:nvPr/>
          </p:nvSpPr>
          <p:spPr>
            <a:xfrm rot="298688">
              <a:off x="5257465" y="2897563"/>
              <a:ext cx="223615" cy="349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5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5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5524790" y="1997200"/>
              <a:ext cx="3116169" cy="2448271"/>
            </a:xfrm>
            <a:prstGeom prst="ellipse">
              <a:avLst/>
            </a:prstGeom>
            <a:solidFill>
              <a:srgbClr val="33959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5981142" y="2355741"/>
              <a:ext cx="2203465" cy="1731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7000" spcFirstLastPara="1" rIns="27000" wrap="square" tIns="10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發展有效的課堂實踐共同的理解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 rot="5495877">
              <a:off x="4268369" y="3700715"/>
              <a:ext cx="319185" cy="58170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5B363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 txBox="1"/>
            <p:nvPr/>
          </p:nvSpPr>
          <p:spPr>
            <a:xfrm rot="-5304123">
              <a:off x="4317582" y="3769197"/>
              <a:ext cx="223430" cy="349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5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5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592286" y="4301462"/>
              <a:ext cx="3595886" cy="2085373"/>
            </a:xfrm>
            <a:prstGeom prst="ellipse">
              <a:avLst/>
            </a:prstGeom>
            <a:solidFill>
              <a:srgbClr val="3B9B5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3118891" y="4606858"/>
              <a:ext cx="2542676" cy="1474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讓教師建立提供和接收回饋的能力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 rot="10518709">
              <a:off x="3291226" y="2782781"/>
              <a:ext cx="350770" cy="58170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FAA47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 txBox="1"/>
            <p:nvPr/>
          </p:nvSpPr>
          <p:spPr>
            <a:xfrm rot="-281291">
              <a:off x="3396281" y="2894822"/>
              <a:ext cx="245539" cy="349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5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5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0" y="2041421"/>
              <a:ext cx="3331177" cy="2359817"/>
            </a:xfrm>
            <a:prstGeom prst="ellipse">
              <a:avLst/>
            </a:prstGeom>
            <a:solidFill>
              <a:srgbClr val="60943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 txBox="1"/>
            <p:nvPr/>
          </p:nvSpPr>
          <p:spPr>
            <a:xfrm>
              <a:off x="487840" y="2387008"/>
              <a:ext cx="2355497" cy="1668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54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使被觀察的教師和觀察的教師都受益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6"/>
          <p:cNvSpPr txBox="1"/>
          <p:nvPr/>
        </p:nvSpPr>
        <p:spPr>
          <a:xfrm>
            <a:off x="467544" y="585634"/>
            <a:ext cx="4104456" cy="61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同儕觀課的目的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6919736" y="5593827"/>
            <a:ext cx="1944216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~墨爾本同儕觀察實務手冊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61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1" name="Google Shape;1041;p61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42" name="Google Shape;1042;p61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 認證資料與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審查流程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8/10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043" name="Google Shape;1043;p61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44" name="Google Shape;1044;p61"/>
          <p:cNvGrpSpPr/>
          <p:nvPr/>
        </p:nvGrpSpPr>
        <p:grpSpPr>
          <a:xfrm>
            <a:off x="1331640" y="2050151"/>
            <a:ext cx="6480720" cy="3636005"/>
            <a:chOff x="0" y="33735"/>
            <a:chExt cx="8640960" cy="4848007"/>
          </a:xfrm>
        </p:grpSpPr>
        <p:sp>
          <p:nvSpPr>
            <p:cNvPr id="1045" name="Google Shape;1045;p61"/>
            <p:cNvSpPr/>
            <p:nvPr/>
          </p:nvSpPr>
          <p:spPr>
            <a:xfrm>
              <a:off x="0" y="2485555"/>
              <a:ext cx="8640960" cy="2227112"/>
            </a:xfrm>
            <a:prstGeom prst="rect">
              <a:avLst/>
            </a:prstGeom>
            <a:solidFill>
              <a:srgbClr val="2E75B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61"/>
            <p:cNvSpPr txBox="1"/>
            <p:nvPr/>
          </p:nvSpPr>
          <p:spPr>
            <a:xfrm>
              <a:off x="0" y="2485555"/>
              <a:ext cx="8640960" cy="1202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4675" lIns="234675" spcFirstLastPara="1" rIns="234675" wrap="square" tIns="234675">
              <a:noAutofit/>
            </a:bodyPr>
            <a:lstStyle/>
            <a:p>
              <a:pPr indent="0" lvl="0" marL="0" marR="0" rtl="0" algn="ctr">
                <a:lnSpc>
                  <a:spcPct val="6363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補件說明會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（各縣市教專中心自行安排）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61"/>
            <p:cNvSpPr/>
            <p:nvPr/>
          </p:nvSpPr>
          <p:spPr>
            <a:xfrm>
              <a:off x="0" y="3259092"/>
              <a:ext cx="8640960" cy="1622650"/>
            </a:xfrm>
            <a:prstGeom prst="rect">
              <a:avLst/>
            </a:prstGeom>
            <a:solidFill>
              <a:srgbClr val="DDEAF6">
                <a:alpha val="89411"/>
              </a:srgbClr>
            </a:solidFill>
            <a:ln cap="flat" cmpd="sng" w="12700">
              <a:solidFill>
                <a:srgbClr val="FFE8C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61"/>
            <p:cNvSpPr txBox="1"/>
            <p:nvPr/>
          </p:nvSpPr>
          <p:spPr>
            <a:xfrm>
              <a:off x="0" y="3259092"/>
              <a:ext cx="8640960" cy="1622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8000" spcFirstLastPara="1" rIns="128000" wrap="square" tIns="22850">
              <a:noAutofit/>
            </a:bodyPr>
            <a:lstStyle/>
            <a:p>
              <a:pPr indent="0" lvl="0" marL="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培訓中心將以Email方式通知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初審結果。若結果為「修正後複審」之教師，</a:t>
              </a:r>
              <a:r>
                <a:rPr b="1" i="0" lang="en-US" sz="18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可於2週內補件</a:t>
              </a:r>
              <a:r>
                <a:rPr b="1" i="0" lang="en-US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。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對初審結果有疑義，可經由各縣市教專中心安排「認證審查資料補件說明會」事宜。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61"/>
            <p:cNvSpPr/>
            <p:nvPr/>
          </p:nvSpPr>
          <p:spPr>
            <a:xfrm rot="10800000">
              <a:off x="0" y="33735"/>
              <a:ext cx="8640960" cy="2517629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AD070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61"/>
            <p:cNvSpPr txBox="1"/>
            <p:nvPr/>
          </p:nvSpPr>
          <p:spPr>
            <a:xfrm>
              <a:off x="0" y="33735"/>
              <a:ext cx="8640960" cy="883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4675" lIns="234675" spcFirstLastPara="1" rIns="234675" wrap="square" tIns="234675">
              <a:noAutofit/>
            </a:bodyPr>
            <a:lstStyle/>
            <a:p>
              <a:pPr indent="0" lvl="0" marL="0" marR="0" rtl="0" algn="ctr">
                <a:lnSpc>
                  <a:spcPct val="6363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初審</a:t>
              </a:r>
              <a:endParaRPr b="1" i="0" sz="27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051" name="Google Shape;1051;p61"/>
            <p:cNvSpPr/>
            <p:nvPr/>
          </p:nvSpPr>
          <p:spPr>
            <a:xfrm>
              <a:off x="0" y="769349"/>
              <a:ext cx="8640960" cy="1024164"/>
            </a:xfrm>
            <a:prstGeom prst="rect">
              <a:avLst/>
            </a:prstGeom>
            <a:solidFill>
              <a:srgbClr val="FBE4D4">
                <a:alpha val="89411"/>
              </a:srgbClr>
            </a:solidFill>
            <a:ln cap="flat" cmpd="sng" w="12700">
              <a:solidFill>
                <a:srgbClr val="CDD3E8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61"/>
            <p:cNvSpPr txBox="1"/>
            <p:nvPr/>
          </p:nvSpPr>
          <p:spPr>
            <a:xfrm>
              <a:off x="0" y="769349"/>
              <a:ext cx="8640960" cy="1024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8000" spcFirstLastPara="1" rIns="128000" wrap="square" tIns="22850">
              <a:noAutofit/>
            </a:bodyPr>
            <a:lstStyle/>
            <a:p>
              <a:pPr indent="0" lvl="0" marL="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培訓中心將邀請審查委員協助審查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。此審查階段係以「認證資料審查標準表」作為審查認證作業的依據。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3" name="Google Shape;1053;p61"/>
          <p:cNvSpPr txBox="1"/>
          <p:nvPr/>
        </p:nvSpPr>
        <p:spPr>
          <a:xfrm>
            <a:off x="5112060" y="3616837"/>
            <a:ext cx="2700300" cy="300052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初審不通過之教師可提出申復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61"/>
          <p:cNvSpPr/>
          <p:nvPr/>
        </p:nvSpPr>
        <p:spPr>
          <a:xfrm>
            <a:off x="6299602" y="3321939"/>
            <a:ext cx="378619" cy="26908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62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0" name="Google Shape;1060;p62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61" name="Google Shape;1061;p62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 認證資料與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審查流程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9/10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062" name="Google Shape;1062;p62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63" name="Google Shape;1063;p62"/>
          <p:cNvGrpSpPr/>
          <p:nvPr/>
        </p:nvGrpSpPr>
        <p:grpSpPr>
          <a:xfrm>
            <a:off x="1291326" y="1995910"/>
            <a:ext cx="6426714" cy="3735071"/>
            <a:chOff x="0" y="956"/>
            <a:chExt cx="8568952" cy="4980094"/>
          </a:xfrm>
        </p:grpSpPr>
        <p:sp>
          <p:nvSpPr>
            <p:cNvPr id="1064" name="Google Shape;1064;p62"/>
            <p:cNvSpPr/>
            <p:nvPr/>
          </p:nvSpPr>
          <p:spPr>
            <a:xfrm>
              <a:off x="0" y="2767214"/>
              <a:ext cx="8568952" cy="2213836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62"/>
            <p:cNvSpPr txBox="1"/>
            <p:nvPr/>
          </p:nvSpPr>
          <p:spPr>
            <a:xfrm>
              <a:off x="0" y="2767214"/>
              <a:ext cx="8568952" cy="11954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4675" lIns="234675" spcFirstLastPara="1" rIns="234675" wrap="square" tIns="234675">
              <a:noAutofit/>
            </a:bodyPr>
            <a:lstStyle/>
            <a:p>
              <a:pPr indent="0" lvl="0" marL="0" marR="0" rtl="0" algn="ctr">
                <a:lnSpc>
                  <a:spcPct val="590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申復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62"/>
            <p:cNvSpPr/>
            <p:nvPr/>
          </p:nvSpPr>
          <p:spPr>
            <a:xfrm>
              <a:off x="8368" y="3493572"/>
              <a:ext cx="8560583" cy="1487478"/>
            </a:xfrm>
            <a:prstGeom prst="rect">
              <a:avLst/>
            </a:prstGeom>
            <a:solidFill>
              <a:srgbClr val="FFF2CC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62"/>
            <p:cNvSpPr txBox="1"/>
            <p:nvPr/>
          </p:nvSpPr>
          <p:spPr>
            <a:xfrm>
              <a:off x="8368" y="3493572"/>
              <a:ext cx="8560583" cy="1487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8000" spcFirstLastPara="1" rIns="128000" wrap="square" tIns="22850">
              <a:noAutofit/>
            </a:bodyPr>
            <a:lstStyle/>
            <a:p>
              <a:pPr indent="0" lvl="0" marL="0" marR="0" rtl="0" algn="l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初審、複審結果為「不通過」，且對審查結果有疑義者，教師可於</a:t>
              </a:r>
              <a:r>
                <a:rPr b="1" i="0" lang="en-US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培訓中心指定之平台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填寫申復書與檢附相關佐證資料傳送至培訓中心進行再審。申復期限自培訓中心通知教師之日起</a:t>
              </a:r>
              <a:r>
                <a:rPr b="1" i="0" lang="en-US" sz="1800" u="none" cap="none" strike="noStrik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10日內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提出。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62"/>
            <p:cNvSpPr/>
            <p:nvPr/>
          </p:nvSpPr>
          <p:spPr>
            <a:xfrm rot="10800000">
              <a:off x="0" y="956"/>
              <a:ext cx="8568952" cy="2785147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62"/>
            <p:cNvSpPr txBox="1"/>
            <p:nvPr/>
          </p:nvSpPr>
          <p:spPr>
            <a:xfrm>
              <a:off x="0" y="956"/>
              <a:ext cx="8568952" cy="977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4675" lIns="234675" spcFirstLastPara="1" rIns="234675" wrap="square" tIns="234675">
              <a:noAutofit/>
            </a:bodyPr>
            <a:lstStyle/>
            <a:p>
              <a:pPr indent="0" lvl="0" marL="0" marR="0" rtl="0" algn="ctr">
                <a:lnSpc>
                  <a:spcPct val="590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複審</a:t>
              </a:r>
              <a:endParaRPr b="1" i="0" sz="27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070" name="Google Shape;1070;p62"/>
            <p:cNvSpPr/>
            <p:nvPr/>
          </p:nvSpPr>
          <p:spPr>
            <a:xfrm>
              <a:off x="0" y="748929"/>
              <a:ext cx="8568952" cy="1273969"/>
            </a:xfrm>
            <a:prstGeom prst="rect">
              <a:avLst/>
            </a:prstGeom>
            <a:solidFill>
              <a:srgbClr val="D2E2CB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62"/>
            <p:cNvSpPr txBox="1"/>
            <p:nvPr/>
          </p:nvSpPr>
          <p:spPr>
            <a:xfrm>
              <a:off x="0" y="748929"/>
              <a:ext cx="8568952" cy="1273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8000" spcFirstLastPara="1" rIns="128000" wrap="square" tIns="22850">
              <a:noAutofit/>
            </a:bodyPr>
            <a:lstStyle/>
            <a:p>
              <a:pPr indent="0" lvl="0" marL="0" marR="0" rtl="0" algn="l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本階段僅就補件之認證資料進行審查。複審結果分為「通過」與「不通過」。培訓中心將以Email方式通知教師本人複審結果。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63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7" name="Google Shape;1077;p63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78" name="Google Shape;1078;p63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 認證資料與</a:t>
            </a:r>
            <a:r>
              <a:rPr b="1" i="0" lang="en-US" sz="33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審查流程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10/10</a:t>
            </a:r>
            <a:endParaRPr b="1" i="0" sz="33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079" name="Google Shape;1079;p63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80" name="Google Shape;1080;p63"/>
          <p:cNvGrpSpPr/>
          <p:nvPr/>
        </p:nvGrpSpPr>
        <p:grpSpPr>
          <a:xfrm>
            <a:off x="1331618" y="2386632"/>
            <a:ext cx="6344989" cy="3095957"/>
            <a:chOff x="20655" y="82319"/>
            <a:chExt cx="8459985" cy="4127942"/>
          </a:xfrm>
        </p:grpSpPr>
        <p:sp>
          <p:nvSpPr>
            <p:cNvPr id="1081" name="Google Shape;1081;p63"/>
            <p:cNvSpPr/>
            <p:nvPr/>
          </p:nvSpPr>
          <p:spPr>
            <a:xfrm>
              <a:off x="20655" y="82319"/>
              <a:ext cx="8406951" cy="1195476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63"/>
            <p:cNvSpPr txBox="1"/>
            <p:nvPr/>
          </p:nvSpPr>
          <p:spPr>
            <a:xfrm>
              <a:off x="20655" y="82319"/>
              <a:ext cx="8406951" cy="645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4675" lIns="234675" spcFirstLastPara="1" rIns="234675" wrap="square" tIns="234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3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公告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63"/>
            <p:cNvSpPr/>
            <p:nvPr/>
          </p:nvSpPr>
          <p:spPr>
            <a:xfrm>
              <a:off x="92670" y="1349801"/>
              <a:ext cx="8387970" cy="2860460"/>
            </a:xfrm>
            <a:prstGeom prst="rect">
              <a:avLst/>
            </a:prstGeom>
            <a:solidFill>
              <a:srgbClr val="F7D5CB">
                <a:alpha val="89411"/>
              </a:srgbClr>
            </a:solidFill>
            <a:ln cap="flat" cmpd="sng" w="12700">
              <a:solidFill>
                <a:srgbClr val="F7D5CB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63"/>
            <p:cNvSpPr txBox="1"/>
            <p:nvPr/>
          </p:nvSpPr>
          <p:spPr>
            <a:xfrm>
              <a:off x="92670" y="1349801"/>
              <a:ext cx="8387970" cy="2860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149325" spcFirstLastPara="1" rIns="149325" wrap="square" tIns="26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審查結果確定後，將於校長暨教師專業發展平臺</a:t>
              </a:r>
              <a:r>
                <a:rPr b="0" i="0" lang="en-US" sz="2100" u="sng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公告通過認證教師名單</a:t>
              </a:r>
              <a:r>
                <a:rPr b="0" i="0" lang="en-US" sz="21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，並將</a:t>
              </a:r>
              <a:r>
                <a:rPr b="0" i="0" lang="en-US" sz="2100" u="sng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通過認證教師名單及證書發文至各學校</a:t>
              </a:r>
              <a:r>
                <a:rPr b="0" i="0" lang="en-US" sz="21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。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64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0" name="Google Shape;1090;p64"/>
          <p:cNvSpPr txBox="1"/>
          <p:nvPr/>
        </p:nvSpPr>
        <p:spPr>
          <a:xfrm>
            <a:off x="180076" y="96312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教師專業成長網站連結</a:t>
            </a:r>
            <a:endParaRPr b="1" i="0" sz="30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91" name="Google Shape;1091;p64"/>
          <p:cNvSpPr txBox="1"/>
          <p:nvPr/>
        </p:nvSpPr>
        <p:spPr>
          <a:xfrm>
            <a:off x="521550" y="2002156"/>
            <a:ext cx="8100900" cy="32630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-2032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教專Easy Go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r>
              <a:rPr b="0" i="1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可點選文章分類「認證資料分享站」</a:t>
            </a:r>
            <a:br>
              <a:rPr b="0" i="1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1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http://blog.udn.com/twblog010/article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171450" marR="0" rtl="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教師專業學習社群網站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r>
              <a:rPr b="0" i="1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可觀摩優良社群成功的案例    </a:t>
            </a:r>
            <a:br>
              <a:rPr b="0" i="1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1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http://teachernet.moe.edu.tw/BLOG/index.aspx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1714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中小學教師專業發展整合平台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r>
              <a:rPr b="0" i="1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可瀏覽專業成長相關書籍</a:t>
            </a:r>
            <a:endParaRPr b="0" i="1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0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https://teachernet.moe.edu.tw/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2" name="Google Shape;1092;p64"/>
          <p:cNvPicPr preferRelativeResize="0"/>
          <p:nvPr/>
        </p:nvPicPr>
        <p:blipFill rotWithShape="1">
          <a:blip r:embed="rId6">
            <a:alphaModFix/>
          </a:blip>
          <a:srcRect b="37807" l="0" r="57437" t="0"/>
          <a:stretch/>
        </p:blipFill>
        <p:spPr>
          <a:xfrm>
            <a:off x="6485820" y="4545696"/>
            <a:ext cx="810815" cy="105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64"/>
          <p:cNvPicPr preferRelativeResize="0"/>
          <p:nvPr/>
        </p:nvPicPr>
        <p:blipFill rotWithShape="1">
          <a:blip r:embed="rId7">
            <a:alphaModFix/>
          </a:blip>
          <a:srcRect b="0" l="42437" r="14705" t="21439"/>
          <a:stretch/>
        </p:blipFill>
        <p:spPr>
          <a:xfrm>
            <a:off x="7488324" y="4617134"/>
            <a:ext cx="815578" cy="1121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11eea15a0cb_0_0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9" name="Google Shape;1099;g11eea15a0cb_0_0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00" name="Google Shape;1100;g11eea15a0cb_0_0"/>
          <p:cNvSpPr/>
          <p:nvPr/>
        </p:nvSpPr>
        <p:spPr>
          <a:xfrm>
            <a:off x="737574" y="1160750"/>
            <a:ext cx="70200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(三) 認證作業線上撰寫流程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1" name="Google Shape;1101;g11eea15a0cb_0_0"/>
          <p:cNvCxnSpPr/>
          <p:nvPr/>
        </p:nvCxnSpPr>
        <p:spPr>
          <a:xfrm>
            <a:off x="737574" y="1726056"/>
            <a:ext cx="702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2" name="Google Shape;1102;g11eea15a0c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576" y="2724604"/>
            <a:ext cx="1494199" cy="1408792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g11eea15a0cb_0_0"/>
          <p:cNvSpPr txBox="1"/>
          <p:nvPr/>
        </p:nvSpPr>
        <p:spPr>
          <a:xfrm>
            <a:off x="2412840" y="2724607"/>
            <a:ext cx="5344734" cy="14087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詳見附件</a:t>
            </a:r>
            <a:endParaRPr b="1" i="0" sz="27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教專支持作業平臺進階認證</a:t>
            </a:r>
            <a:endParaRPr b="1" i="0" sz="2700" u="none" cap="none" strike="noStrike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操作簡報</a:t>
            </a:r>
            <a:endParaRPr b="1" i="0" sz="27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88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9" name="Google Shape;1109;p188"/>
          <p:cNvSpPr txBox="1"/>
          <p:nvPr/>
        </p:nvSpPr>
        <p:spPr>
          <a:xfrm>
            <a:off x="2228447" y="689151"/>
            <a:ext cx="4158039" cy="7152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 fontScale="850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實務探討課程大綱</a:t>
            </a:r>
            <a:endParaRPr b="1" i="0" sz="4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10" name="Google Shape;1110;p188"/>
          <p:cNvSpPr txBox="1"/>
          <p:nvPr/>
        </p:nvSpPr>
        <p:spPr>
          <a:xfrm>
            <a:off x="935088" y="2292674"/>
            <a:ext cx="8208912" cy="31323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一、再探公開授課與專業回饋 (50分鐘)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二、公開授課觀課倫理參考指引(20分鐘)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三、專業回饋人才進階認證與平台說明(30分鐘)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66FF"/>
                </a:solidFill>
                <a:latin typeface="DFKai-SB"/>
                <a:ea typeface="DFKai-SB"/>
                <a:cs typeface="DFKai-SB"/>
                <a:sym typeface="DFKai-SB"/>
              </a:rPr>
              <a:t>四、學員進階認證案例討論與分享(50分鐘)</a:t>
            </a:r>
            <a:endParaRPr b="1" i="0" sz="2800" u="none" cap="none" strike="noStrike">
              <a:solidFill>
                <a:srgbClr val="0066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cxnSp>
        <p:nvCxnSpPr>
          <p:cNvPr id="1111" name="Google Shape;1111;p188"/>
          <p:cNvCxnSpPr/>
          <p:nvPr/>
        </p:nvCxnSpPr>
        <p:spPr>
          <a:xfrm>
            <a:off x="1083561" y="1919693"/>
            <a:ext cx="6750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66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7" name="Google Shape;1117;p66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1118" name="Google Shape;1118;p66"/>
          <p:cNvGrpSpPr/>
          <p:nvPr/>
        </p:nvGrpSpPr>
        <p:grpSpPr>
          <a:xfrm>
            <a:off x="2345740" y="2133917"/>
            <a:ext cx="4596536" cy="3346250"/>
            <a:chOff x="1736175" y="1414"/>
            <a:chExt cx="6128715" cy="4461667"/>
          </a:xfrm>
        </p:grpSpPr>
        <p:sp>
          <p:nvSpPr>
            <p:cNvPr id="1119" name="Google Shape;1119;p66"/>
            <p:cNvSpPr/>
            <p:nvPr/>
          </p:nvSpPr>
          <p:spPr>
            <a:xfrm>
              <a:off x="3644936" y="1414"/>
              <a:ext cx="2311194" cy="1155597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66"/>
            <p:cNvSpPr txBox="1"/>
            <p:nvPr/>
          </p:nvSpPr>
          <p:spPr>
            <a:xfrm>
              <a:off x="3678782" y="35260"/>
              <a:ext cx="2243502" cy="1087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75" lIns="74275" spcFirstLastPara="1" rIns="74275" wrap="square" tIns="74275">
              <a:noAutofit/>
            </a:bodyPr>
            <a:lstStyle/>
            <a:p>
              <a:pPr indent="0" lvl="0" marL="0" marR="0" rtl="0" algn="ctr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5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觀察前會談</a:t>
              </a:r>
              <a:endParaRPr b="0" i="0" sz="195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5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紀錄表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66"/>
            <p:cNvSpPr/>
            <p:nvPr/>
          </p:nvSpPr>
          <p:spPr>
            <a:xfrm rot="3600000">
              <a:off x="5152383" y="2030018"/>
              <a:ext cx="1205061" cy="404459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4372C3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66"/>
            <p:cNvSpPr txBox="1"/>
            <p:nvPr/>
          </p:nvSpPr>
          <p:spPr>
            <a:xfrm rot="3600000">
              <a:off x="5273721" y="2110910"/>
              <a:ext cx="962385" cy="242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66"/>
            <p:cNvSpPr/>
            <p:nvPr/>
          </p:nvSpPr>
          <p:spPr>
            <a:xfrm>
              <a:off x="5553696" y="3307484"/>
              <a:ext cx="2311194" cy="1155597"/>
            </a:xfrm>
            <a:prstGeom prst="roundRect">
              <a:avLst>
                <a:gd fmla="val 10000" name="adj"/>
              </a:avLst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66"/>
            <p:cNvSpPr txBox="1"/>
            <p:nvPr/>
          </p:nvSpPr>
          <p:spPr>
            <a:xfrm>
              <a:off x="5587542" y="3341330"/>
              <a:ext cx="2243502" cy="1087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75" lIns="74275" spcFirstLastPara="1" rIns="74275" wrap="square" tIns="74275">
              <a:noAutofit/>
            </a:bodyPr>
            <a:lstStyle/>
            <a:p>
              <a:pPr indent="0" lvl="0" marL="0" marR="0" rtl="0" algn="ctr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5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觀察工具</a:t>
              </a:r>
              <a:endParaRPr b="0" i="0" sz="195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5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紀錄資料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66"/>
            <p:cNvSpPr/>
            <p:nvPr/>
          </p:nvSpPr>
          <p:spPr>
            <a:xfrm rot="10800000">
              <a:off x="4198002" y="3683053"/>
              <a:ext cx="1205061" cy="404459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44B78C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66"/>
            <p:cNvSpPr txBox="1"/>
            <p:nvPr/>
          </p:nvSpPr>
          <p:spPr>
            <a:xfrm>
              <a:off x="4319340" y="3763945"/>
              <a:ext cx="962385" cy="242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66"/>
            <p:cNvSpPr/>
            <p:nvPr/>
          </p:nvSpPr>
          <p:spPr>
            <a:xfrm>
              <a:off x="1736175" y="3307484"/>
              <a:ext cx="2311194" cy="1155597"/>
            </a:xfrm>
            <a:prstGeom prst="roundRect">
              <a:avLst>
                <a:gd fmla="val 10000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66"/>
            <p:cNvSpPr txBox="1"/>
            <p:nvPr/>
          </p:nvSpPr>
          <p:spPr>
            <a:xfrm>
              <a:off x="1770021" y="3341330"/>
              <a:ext cx="2243502" cy="1087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275" lIns="74275" spcFirstLastPara="1" rIns="74275" wrap="square" tIns="7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5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觀察後回饋會談紀錄表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66"/>
            <p:cNvSpPr/>
            <p:nvPr/>
          </p:nvSpPr>
          <p:spPr>
            <a:xfrm rot="-3600000">
              <a:off x="3243622" y="2030018"/>
              <a:ext cx="1205061" cy="404459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6FAA47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66"/>
            <p:cNvSpPr txBox="1"/>
            <p:nvPr/>
          </p:nvSpPr>
          <p:spPr>
            <a:xfrm rot="-3600000">
              <a:off x="3364960" y="2110910"/>
              <a:ext cx="962385" cy="242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1" name="Google Shape;1131;p66"/>
          <p:cNvSpPr/>
          <p:nvPr/>
        </p:nvSpPr>
        <p:spPr>
          <a:xfrm>
            <a:off x="1619673" y="1106744"/>
            <a:ext cx="5868652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教學觀察紀錄三部曲 採用格式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2" name="Google Shape;1132;p66"/>
          <p:cNvCxnSpPr/>
          <p:nvPr/>
        </p:nvCxnSpPr>
        <p:spPr>
          <a:xfrm>
            <a:off x="611565" y="1808820"/>
            <a:ext cx="7775575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3" name="Google Shape;1133;p66"/>
          <p:cNvSpPr txBox="1"/>
          <p:nvPr/>
        </p:nvSpPr>
        <p:spPr>
          <a:xfrm>
            <a:off x="575556" y="4887164"/>
            <a:ext cx="2520280" cy="4385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甲式 / 乙式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66"/>
          <p:cNvSpPr txBox="1"/>
          <p:nvPr/>
        </p:nvSpPr>
        <p:spPr>
          <a:xfrm>
            <a:off x="7056276" y="4887163"/>
            <a:ext cx="2520280" cy="2308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軼事紀錄或在工作中擇一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66"/>
          <p:cNvSpPr txBox="1"/>
          <p:nvPr/>
        </p:nvSpPr>
        <p:spPr>
          <a:xfrm>
            <a:off x="5598114" y="2348882"/>
            <a:ext cx="2520280" cy="4385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甲式 / 乙式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67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1" name="Google Shape;1141;p67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42" name="Google Shape;1142;p67"/>
          <p:cNvSpPr/>
          <p:nvPr/>
        </p:nvSpPr>
        <p:spPr>
          <a:xfrm>
            <a:off x="305526" y="1106744"/>
            <a:ext cx="783087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66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甲式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—觀察前會談紀錄表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3" name="Google Shape;1143;p67"/>
          <p:cNvCxnSpPr/>
          <p:nvPr/>
        </p:nvCxnSpPr>
        <p:spPr>
          <a:xfrm>
            <a:off x="611565" y="1808820"/>
            <a:ext cx="7775575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514" y="1970840"/>
            <a:ext cx="5562618" cy="385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6126" y="4077072"/>
            <a:ext cx="3236816" cy="1738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67"/>
          <p:cNvSpPr txBox="1"/>
          <p:nvPr/>
        </p:nvSpPr>
        <p:spPr>
          <a:xfrm>
            <a:off x="6408204" y="2618910"/>
            <a:ext cx="2322258" cy="8100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會談與紀錄時要掌握哪些要點？</a:t>
            </a:r>
            <a:endParaRPr b="1" i="0" sz="24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147" name="Google Shape;1147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6156" y="2564906"/>
            <a:ext cx="314242" cy="531673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67"/>
          <p:cNvSpPr/>
          <p:nvPr/>
        </p:nvSpPr>
        <p:spPr>
          <a:xfrm rot="5400000">
            <a:off x="4355976" y="3591018"/>
            <a:ext cx="540060" cy="32403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67"/>
          <p:cNvSpPr/>
          <p:nvPr/>
        </p:nvSpPr>
        <p:spPr>
          <a:xfrm>
            <a:off x="2573778" y="3429000"/>
            <a:ext cx="810090" cy="32403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67"/>
          <p:cNvSpPr/>
          <p:nvPr/>
        </p:nvSpPr>
        <p:spPr>
          <a:xfrm>
            <a:off x="5166066" y="4779150"/>
            <a:ext cx="540060" cy="32403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68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6" name="Google Shape;1156;p68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57" name="Google Shape;1157;p68"/>
          <p:cNvSpPr/>
          <p:nvPr/>
        </p:nvSpPr>
        <p:spPr>
          <a:xfrm>
            <a:off x="305526" y="1106744"/>
            <a:ext cx="783087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66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乙式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—觀察前會談紀錄表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8" name="Google Shape;1158;p68"/>
          <p:cNvCxnSpPr/>
          <p:nvPr/>
        </p:nvCxnSpPr>
        <p:spPr>
          <a:xfrm>
            <a:off x="611565" y="1808820"/>
            <a:ext cx="7775575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9" name="Google Shape;115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562" y="1916832"/>
            <a:ext cx="5778642" cy="3957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60" name="Google Shape;1160;p68"/>
          <p:cNvSpPr txBox="1"/>
          <p:nvPr/>
        </p:nvSpPr>
        <p:spPr>
          <a:xfrm>
            <a:off x="7056276" y="4617132"/>
            <a:ext cx="1674186" cy="10801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會談與紀錄時要掌握哪些要點？</a:t>
            </a:r>
            <a:endParaRPr b="1" i="0" sz="24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161" name="Google Shape;1161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0222" y="4563128"/>
            <a:ext cx="314242" cy="531673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68"/>
          <p:cNvSpPr/>
          <p:nvPr/>
        </p:nvSpPr>
        <p:spPr>
          <a:xfrm>
            <a:off x="521550" y="1916832"/>
            <a:ext cx="3834426" cy="27003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68"/>
          <p:cNvSpPr/>
          <p:nvPr/>
        </p:nvSpPr>
        <p:spPr>
          <a:xfrm>
            <a:off x="521550" y="2510898"/>
            <a:ext cx="3834426" cy="27003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68"/>
          <p:cNvSpPr/>
          <p:nvPr/>
        </p:nvSpPr>
        <p:spPr>
          <a:xfrm>
            <a:off x="521550" y="3158970"/>
            <a:ext cx="5886654" cy="91810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p68"/>
          <p:cNvSpPr/>
          <p:nvPr/>
        </p:nvSpPr>
        <p:spPr>
          <a:xfrm>
            <a:off x="197514" y="2078850"/>
            <a:ext cx="108012" cy="1350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68"/>
          <p:cNvSpPr/>
          <p:nvPr/>
        </p:nvSpPr>
        <p:spPr>
          <a:xfrm>
            <a:off x="197514" y="1970838"/>
            <a:ext cx="270030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68"/>
          <p:cNvSpPr/>
          <p:nvPr/>
        </p:nvSpPr>
        <p:spPr>
          <a:xfrm>
            <a:off x="197514" y="3374994"/>
            <a:ext cx="270030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68"/>
          <p:cNvSpPr/>
          <p:nvPr/>
        </p:nvSpPr>
        <p:spPr>
          <a:xfrm>
            <a:off x="521550" y="4185084"/>
            <a:ext cx="5886654" cy="918102"/>
          </a:xfrm>
          <a:prstGeom prst="rect">
            <a:avLst/>
          </a:prstGeom>
          <a:noFill/>
          <a:ln cap="flat" cmpd="sng" w="254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68"/>
          <p:cNvSpPr/>
          <p:nvPr/>
        </p:nvSpPr>
        <p:spPr>
          <a:xfrm>
            <a:off x="197514" y="4401108"/>
            <a:ext cx="1080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68"/>
          <p:cNvSpPr/>
          <p:nvPr/>
        </p:nvSpPr>
        <p:spPr>
          <a:xfrm>
            <a:off x="197514" y="4239090"/>
            <a:ext cx="270030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68"/>
          <p:cNvSpPr/>
          <p:nvPr/>
        </p:nvSpPr>
        <p:spPr>
          <a:xfrm>
            <a:off x="197514" y="4779150"/>
            <a:ext cx="270030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68"/>
          <p:cNvSpPr/>
          <p:nvPr/>
        </p:nvSpPr>
        <p:spPr>
          <a:xfrm>
            <a:off x="6840252" y="2078850"/>
            <a:ext cx="108012" cy="2160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68"/>
          <p:cNvSpPr/>
          <p:nvPr/>
        </p:nvSpPr>
        <p:spPr>
          <a:xfrm rot="10800000">
            <a:off x="6624228" y="4185084"/>
            <a:ext cx="324036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68"/>
          <p:cNvSpPr/>
          <p:nvPr/>
        </p:nvSpPr>
        <p:spPr>
          <a:xfrm rot="10800000">
            <a:off x="6570222" y="2240868"/>
            <a:ext cx="324036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68"/>
          <p:cNvSpPr/>
          <p:nvPr/>
        </p:nvSpPr>
        <p:spPr>
          <a:xfrm rot="10800000">
            <a:off x="6624228" y="1916832"/>
            <a:ext cx="324036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68"/>
          <p:cNvSpPr/>
          <p:nvPr/>
        </p:nvSpPr>
        <p:spPr>
          <a:xfrm rot="10800000">
            <a:off x="6570222" y="3537012"/>
            <a:ext cx="324036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68"/>
          <p:cNvSpPr/>
          <p:nvPr/>
        </p:nvSpPr>
        <p:spPr>
          <a:xfrm>
            <a:off x="521550" y="2240868"/>
            <a:ext cx="4860540" cy="216024"/>
          </a:xfrm>
          <a:prstGeom prst="rect">
            <a:avLst/>
          </a:prstGeom>
          <a:noFill/>
          <a:ln cap="flat" cmpd="sng" w="25400">
            <a:solidFill>
              <a:srgbClr val="56A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68"/>
          <p:cNvSpPr/>
          <p:nvPr/>
        </p:nvSpPr>
        <p:spPr>
          <a:xfrm>
            <a:off x="521550" y="2888940"/>
            <a:ext cx="4860540" cy="216024"/>
          </a:xfrm>
          <a:prstGeom prst="rect">
            <a:avLst/>
          </a:prstGeom>
          <a:noFill/>
          <a:ln cap="flat" cmpd="sng" w="25400">
            <a:solidFill>
              <a:srgbClr val="56A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68"/>
          <p:cNvSpPr/>
          <p:nvPr/>
        </p:nvSpPr>
        <p:spPr>
          <a:xfrm rot="10800000">
            <a:off x="6570222" y="2564904"/>
            <a:ext cx="324036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68"/>
          <p:cNvSpPr/>
          <p:nvPr/>
        </p:nvSpPr>
        <p:spPr>
          <a:xfrm rot="10800000">
            <a:off x="6570222" y="2888940"/>
            <a:ext cx="324036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69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6" name="Google Shape;1186;p69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87" name="Google Shape;1187;p69"/>
          <p:cNvSpPr/>
          <p:nvPr/>
        </p:nvSpPr>
        <p:spPr>
          <a:xfrm>
            <a:off x="305526" y="1106744"/>
            <a:ext cx="783087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66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甲式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—回饋會談紀錄表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8" name="Google Shape;1188;p69"/>
          <p:cNvCxnSpPr/>
          <p:nvPr/>
        </p:nvCxnSpPr>
        <p:spPr>
          <a:xfrm>
            <a:off x="611565" y="1808820"/>
            <a:ext cx="7775575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9" name="Google Shape;1189;p69"/>
          <p:cNvSpPr txBox="1"/>
          <p:nvPr/>
        </p:nvSpPr>
        <p:spPr>
          <a:xfrm>
            <a:off x="845586" y="2078850"/>
            <a:ext cx="5670630" cy="4860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會談與紀錄時要掌握哪些要點？</a:t>
            </a:r>
            <a:endParaRPr b="1" i="0" sz="24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190" name="Google Shape;119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970840"/>
            <a:ext cx="314242" cy="53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558" y="2726922"/>
            <a:ext cx="8154563" cy="2916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69"/>
          <p:cNvSpPr/>
          <p:nvPr/>
        </p:nvSpPr>
        <p:spPr>
          <a:xfrm>
            <a:off x="4085946" y="3266982"/>
            <a:ext cx="864096" cy="32403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69"/>
          <p:cNvSpPr/>
          <p:nvPr/>
        </p:nvSpPr>
        <p:spPr>
          <a:xfrm rot="8674040">
            <a:off x="4099859" y="3973508"/>
            <a:ext cx="864096" cy="32403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4" name="Google Shape;1194;p69"/>
          <p:cNvSpPr/>
          <p:nvPr/>
        </p:nvSpPr>
        <p:spPr>
          <a:xfrm>
            <a:off x="4193958" y="5103186"/>
            <a:ext cx="864096" cy="32403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69"/>
          <p:cNvSpPr/>
          <p:nvPr/>
        </p:nvSpPr>
        <p:spPr>
          <a:xfrm>
            <a:off x="7434318" y="4779150"/>
            <a:ext cx="1350150" cy="324036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69"/>
          <p:cNvSpPr/>
          <p:nvPr/>
        </p:nvSpPr>
        <p:spPr>
          <a:xfrm>
            <a:off x="5112060" y="5103186"/>
            <a:ext cx="1026114" cy="324036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7" name="Google Shape;1197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5826" y="3537013"/>
            <a:ext cx="482204" cy="61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4320" y="3591020"/>
            <a:ext cx="485775" cy="560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59833" y="5211198"/>
            <a:ext cx="327422" cy="64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96336" y="5157195"/>
            <a:ext cx="464344" cy="639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8" name="Google Shape;198;p7"/>
          <p:cNvGrpSpPr/>
          <p:nvPr/>
        </p:nvGrpSpPr>
        <p:grpSpPr>
          <a:xfrm rot="1224677">
            <a:off x="2671424" y="1299198"/>
            <a:ext cx="4704587" cy="4588117"/>
            <a:chOff x="1207091" y="729994"/>
            <a:chExt cx="6251394" cy="6086947"/>
          </a:xfrm>
        </p:grpSpPr>
        <p:sp>
          <p:nvSpPr>
            <p:cNvPr id="199" name="Google Shape;199;p7"/>
            <p:cNvSpPr/>
            <p:nvPr/>
          </p:nvSpPr>
          <p:spPr>
            <a:xfrm>
              <a:off x="1207091" y="729994"/>
              <a:ext cx="6251394" cy="6086947"/>
            </a:xfrm>
            <a:prstGeom prst="donut">
              <a:avLst>
                <a:gd fmla="val 3761" name="adj"/>
              </a:avLst>
            </a:prstGeom>
            <a:solidFill>
              <a:srgbClr val="ACB8CA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3033665" y="859643"/>
              <a:ext cx="379428" cy="362406"/>
            </a:xfrm>
            <a:prstGeom prst="roundRect">
              <a:avLst>
                <a:gd fmla="val 16667" name="adj"/>
              </a:avLst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201" name="Google Shape;201;p7"/>
          <p:cNvSpPr/>
          <p:nvPr/>
        </p:nvSpPr>
        <p:spPr>
          <a:xfrm>
            <a:off x="4036047" y="3230586"/>
            <a:ext cx="889904" cy="857348"/>
          </a:xfrm>
          <a:prstGeom prst="ellipse">
            <a:avLst/>
          </a:prstGeom>
          <a:solidFill>
            <a:schemeClr val="accent5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02" name="Google Shape;202;p7"/>
          <p:cNvGrpSpPr/>
          <p:nvPr/>
        </p:nvGrpSpPr>
        <p:grpSpPr>
          <a:xfrm>
            <a:off x="2891607" y="1569225"/>
            <a:ext cx="4651084" cy="4189759"/>
            <a:chOff x="1179348" y="469485"/>
            <a:chExt cx="6201445" cy="5586345"/>
          </a:xfrm>
        </p:grpSpPr>
        <p:sp>
          <p:nvSpPr>
            <p:cNvPr id="203" name="Google Shape;203;p7"/>
            <p:cNvSpPr/>
            <p:nvPr/>
          </p:nvSpPr>
          <p:spPr>
            <a:xfrm>
              <a:off x="1305405" y="509587"/>
              <a:ext cx="5642858" cy="5546243"/>
            </a:xfrm>
            <a:prstGeom prst="pie">
              <a:avLst>
                <a:gd fmla="val 16200000" name="adj1"/>
                <a:gd fmla="val 20520000" name="adj2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 txBox="1"/>
            <p:nvPr/>
          </p:nvSpPr>
          <p:spPr>
            <a:xfrm>
              <a:off x="4198042" y="1338222"/>
              <a:ext cx="1914541" cy="1287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1900" lIns="61900" spcFirstLastPara="1" rIns="61900" wrap="square" tIns="6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8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1491083" y="622511"/>
              <a:ext cx="5262240" cy="5262240"/>
            </a:xfrm>
            <a:prstGeom prst="pie">
              <a:avLst>
                <a:gd fmla="val 20520000" name="adj1"/>
                <a:gd fmla="val 3240000" name="adj2"/>
              </a:avLst>
            </a:prstGeom>
            <a:solidFill>
              <a:srgbClr val="43AEB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 txBox="1"/>
            <p:nvPr/>
          </p:nvSpPr>
          <p:spPr>
            <a:xfrm>
              <a:off x="4930333" y="3003048"/>
              <a:ext cx="1566143" cy="1321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1900" lIns="61900" spcFirstLastPara="1" rIns="61900" wrap="square" tIns="6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8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1413202" y="505584"/>
              <a:ext cx="5418002" cy="5496094"/>
            </a:xfrm>
            <a:prstGeom prst="pie">
              <a:avLst>
                <a:gd fmla="val 3240000" name="adj1"/>
                <a:gd fmla="val 7560000" name="adj2"/>
              </a:avLst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3154703" y="4627654"/>
              <a:ext cx="1935000" cy="11777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1900" lIns="61900" spcFirstLastPara="1" rIns="61900" wrap="square" tIns="6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8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1179348" y="581649"/>
              <a:ext cx="6201445" cy="5349120"/>
            </a:xfrm>
            <a:prstGeom prst="pie">
              <a:avLst>
                <a:gd fmla="val 7560000" name="adj1"/>
                <a:gd fmla="val 11880000" name="adj2"/>
              </a:avLst>
            </a:prstGeom>
            <a:solidFill>
              <a:srgbClr val="45B15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"/>
            <p:cNvSpPr txBox="1"/>
            <p:nvPr/>
          </p:nvSpPr>
          <p:spPr>
            <a:xfrm>
              <a:off x="1474655" y="3001489"/>
              <a:ext cx="1845668" cy="1343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1900" lIns="61900" spcFirstLastPara="1" rIns="61900" wrap="square" tIns="6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8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1245047" y="469485"/>
              <a:ext cx="5754312" cy="5568292"/>
            </a:xfrm>
            <a:prstGeom prst="pie">
              <a:avLst>
                <a:gd fmla="val 11880000" name="adj1"/>
                <a:gd fmla="val 16200000" name="adj2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 txBox="1"/>
            <p:nvPr/>
          </p:nvSpPr>
          <p:spPr>
            <a:xfrm>
              <a:off x="2084218" y="1317986"/>
              <a:ext cx="1952356" cy="1292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1900" lIns="61900" spcFirstLastPara="1" rIns="61900" wrap="square" tIns="6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8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7"/>
          <p:cNvSpPr/>
          <p:nvPr/>
        </p:nvSpPr>
        <p:spPr>
          <a:xfrm>
            <a:off x="4047502" y="857252"/>
            <a:ext cx="1998222" cy="1062369"/>
          </a:xfrm>
          <a:prstGeom prst="ellipse">
            <a:avLst/>
          </a:prstGeom>
          <a:solidFill>
            <a:srgbClr val="FF9933"/>
          </a:solidFill>
          <a:ln cap="flat" cmpd="sng" w="984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</a:t>
            </a:r>
            <a:endParaRPr b="1" i="0" sz="27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自我反思</a:t>
            </a:r>
            <a:endParaRPr b="0" i="0" sz="18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6513279" y="2240869"/>
            <a:ext cx="1998222" cy="1134590"/>
          </a:xfrm>
          <a:prstGeom prst="ellipse">
            <a:avLst/>
          </a:prstGeom>
          <a:solidFill>
            <a:srgbClr val="6699FF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觀察前會談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5877676" y="4877482"/>
            <a:ext cx="2088425" cy="1123268"/>
          </a:xfrm>
          <a:prstGeom prst="ellipse">
            <a:avLst/>
          </a:prstGeom>
          <a:solidFill>
            <a:srgbClr val="6699FF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27000" spcFirstLastPara="1" rIns="2700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教學觀察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1493658" y="4505323"/>
            <a:ext cx="2466178" cy="1289085"/>
          </a:xfrm>
          <a:prstGeom prst="ellipse">
            <a:avLst/>
          </a:prstGeom>
          <a:solidFill>
            <a:srgbClr val="FF9933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25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授課教師</a:t>
            </a:r>
            <a:endParaRPr b="1" i="0" sz="2025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25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及觀課人員</a:t>
            </a:r>
            <a:endParaRPr b="1" i="0" sz="2025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自我反思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1169623" y="2240869"/>
            <a:ext cx="2005256" cy="1048776"/>
          </a:xfrm>
          <a:prstGeom prst="ellipse">
            <a:avLst/>
          </a:prstGeom>
          <a:solidFill>
            <a:srgbClr val="6699FF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27000" spcFirstLastPara="1" rIns="2700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觀察後</a:t>
            </a:r>
            <a:endParaRPr b="1" i="0" sz="24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回饋會談</a:t>
            </a:r>
            <a:endParaRPr b="0" i="0" sz="24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5217138" y="2240869"/>
            <a:ext cx="1296143" cy="9002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自我反思形成未來的同儕觀察活動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 txBox="1"/>
          <p:nvPr/>
        </p:nvSpPr>
        <p:spPr>
          <a:xfrm>
            <a:off x="5706127" y="3429002"/>
            <a:ext cx="1383410" cy="11772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以全校的提案和發展方向來來支持和合作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4549139" y="4489724"/>
            <a:ext cx="1422493" cy="9925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教師從其他</a:t>
            </a:r>
            <a:endParaRPr b="1" i="0" sz="15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教師學習，建立有效實踐的</a:t>
            </a:r>
            <a:endParaRPr b="1" i="0" sz="15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共同理解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2929826" y="3361720"/>
            <a:ext cx="1836204" cy="10848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基於協議的規準，聚焦在學生學習進展，提供結構的回饋和反思 的機會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7"/>
          <p:cNvSpPr txBox="1"/>
          <p:nvPr/>
        </p:nvSpPr>
        <p:spPr>
          <a:xfrm>
            <a:off x="3666331" y="2132856"/>
            <a:ext cx="1427271" cy="9002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新策略的實施及教與學的改善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4805182" y="3375460"/>
            <a:ext cx="576841" cy="528717"/>
          </a:xfrm>
          <a:prstGeom prst="ellipse">
            <a:avLst/>
          </a:prstGeom>
          <a:solidFill>
            <a:srgbClr val="ACB8CA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163075" y="633137"/>
            <a:ext cx="3846424" cy="530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同儕觀察循環圈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6993991" y="6159109"/>
            <a:ext cx="1944216" cy="2538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~</a:t>
            </a:r>
            <a:r>
              <a:rPr b="0" i="0" lang="en-US" sz="1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墨爾本同儕觀察實務手冊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70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6" name="Google Shape;1206;p70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207" name="Google Shape;1207;p70"/>
          <p:cNvSpPr/>
          <p:nvPr/>
        </p:nvSpPr>
        <p:spPr>
          <a:xfrm>
            <a:off x="305526" y="1106744"/>
            <a:ext cx="783087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66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乙式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—回饋會談紀錄表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8" name="Google Shape;1208;p70"/>
          <p:cNvCxnSpPr/>
          <p:nvPr/>
        </p:nvCxnSpPr>
        <p:spPr>
          <a:xfrm>
            <a:off x="575558" y="1700808"/>
            <a:ext cx="7775575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9" name="Google Shape;1209;p70"/>
          <p:cNvSpPr txBox="1"/>
          <p:nvPr/>
        </p:nvSpPr>
        <p:spPr>
          <a:xfrm>
            <a:off x="7326306" y="2996952"/>
            <a:ext cx="1728192" cy="10801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會談與紀錄時要掌握哪些要點？</a:t>
            </a:r>
            <a:endParaRPr b="1" i="0" sz="24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210" name="Google Shape;121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8264" y="2942948"/>
            <a:ext cx="314242" cy="53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558" y="1808820"/>
            <a:ext cx="6265069" cy="406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70"/>
          <p:cNvSpPr/>
          <p:nvPr/>
        </p:nvSpPr>
        <p:spPr>
          <a:xfrm>
            <a:off x="197514" y="2024844"/>
            <a:ext cx="108012" cy="19982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70"/>
          <p:cNvSpPr/>
          <p:nvPr/>
        </p:nvSpPr>
        <p:spPr>
          <a:xfrm>
            <a:off x="197514" y="2618910"/>
            <a:ext cx="324036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70"/>
          <p:cNvSpPr/>
          <p:nvPr/>
        </p:nvSpPr>
        <p:spPr>
          <a:xfrm>
            <a:off x="197514" y="1862826"/>
            <a:ext cx="324036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70"/>
          <p:cNvSpPr/>
          <p:nvPr/>
        </p:nvSpPr>
        <p:spPr>
          <a:xfrm>
            <a:off x="197514" y="3969060"/>
            <a:ext cx="324036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70"/>
          <p:cNvSpPr/>
          <p:nvPr/>
        </p:nvSpPr>
        <p:spPr>
          <a:xfrm>
            <a:off x="521550" y="3591018"/>
            <a:ext cx="2592288" cy="1512168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70"/>
          <p:cNvSpPr/>
          <p:nvPr/>
        </p:nvSpPr>
        <p:spPr>
          <a:xfrm>
            <a:off x="1007604" y="5211198"/>
            <a:ext cx="3294366" cy="108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70"/>
          <p:cNvSpPr/>
          <p:nvPr/>
        </p:nvSpPr>
        <p:spPr>
          <a:xfrm>
            <a:off x="845586" y="4887162"/>
            <a:ext cx="216024" cy="432048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70"/>
          <p:cNvSpPr/>
          <p:nvPr/>
        </p:nvSpPr>
        <p:spPr>
          <a:xfrm>
            <a:off x="4247964" y="4887162"/>
            <a:ext cx="216024" cy="432048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70"/>
          <p:cNvSpPr/>
          <p:nvPr/>
        </p:nvSpPr>
        <p:spPr>
          <a:xfrm>
            <a:off x="4950042" y="4239090"/>
            <a:ext cx="486054" cy="27003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70"/>
          <p:cNvSpPr/>
          <p:nvPr/>
        </p:nvSpPr>
        <p:spPr>
          <a:xfrm>
            <a:off x="5814138" y="4239090"/>
            <a:ext cx="486054" cy="27003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71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7" name="Google Shape;1227;p71"/>
          <p:cNvSpPr/>
          <p:nvPr/>
        </p:nvSpPr>
        <p:spPr>
          <a:xfrm rot="937026">
            <a:off x="2024031" y="2630046"/>
            <a:ext cx="1828800" cy="2286000"/>
          </a:xfrm>
          <a:prstGeom prst="foldedCorner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71"/>
          <p:cNvSpPr/>
          <p:nvPr/>
        </p:nvSpPr>
        <p:spPr>
          <a:xfrm rot="-1078395">
            <a:off x="165657" y="2674306"/>
            <a:ext cx="1828800" cy="2286000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71"/>
          <p:cNvSpPr/>
          <p:nvPr/>
        </p:nvSpPr>
        <p:spPr>
          <a:xfrm rot="-375167">
            <a:off x="3728754" y="3303568"/>
            <a:ext cx="1828800" cy="2286000"/>
          </a:xfrm>
          <a:prstGeom prst="foldedCorner">
            <a:avLst>
              <a:gd fmla="val 16667" name="adj"/>
            </a:avLst>
          </a:prstGeom>
          <a:solidFill>
            <a:srgbClr val="339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71"/>
          <p:cNvSpPr/>
          <p:nvPr/>
        </p:nvSpPr>
        <p:spPr>
          <a:xfrm rot="1162294">
            <a:off x="5368632" y="2189666"/>
            <a:ext cx="1828800" cy="2286000"/>
          </a:xfrm>
          <a:prstGeom prst="foldedCorner">
            <a:avLst>
              <a:gd fmla="val 16667" name="adj"/>
            </a:avLst>
          </a:prstGeom>
          <a:solidFill>
            <a:srgbClr val="AD73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71"/>
          <p:cNvSpPr/>
          <p:nvPr/>
        </p:nvSpPr>
        <p:spPr>
          <a:xfrm rot="-1300154">
            <a:off x="7201101" y="2847666"/>
            <a:ext cx="1828800" cy="2286000"/>
          </a:xfrm>
          <a:prstGeom prst="foldedCorner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2" name="Google Shape;1232;p71"/>
          <p:cNvGrpSpPr/>
          <p:nvPr/>
        </p:nvGrpSpPr>
        <p:grpSpPr>
          <a:xfrm>
            <a:off x="2897814" y="2780928"/>
            <a:ext cx="440176" cy="440176"/>
            <a:chOff x="8780463" y="1906588"/>
            <a:chExt cx="360363" cy="360363"/>
          </a:xfrm>
        </p:grpSpPr>
        <p:sp>
          <p:nvSpPr>
            <p:cNvPr id="1233" name="Google Shape;1233;p71"/>
            <p:cNvSpPr/>
            <p:nvPr/>
          </p:nvSpPr>
          <p:spPr>
            <a:xfrm>
              <a:off x="8780463" y="1938338"/>
              <a:ext cx="328613" cy="328613"/>
            </a:xfrm>
            <a:custGeom>
              <a:rect b="b" l="l" r="r" t="t"/>
              <a:pathLst>
                <a:path extrusionOk="0" h="112" w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71"/>
            <p:cNvSpPr/>
            <p:nvPr/>
          </p:nvSpPr>
          <p:spPr>
            <a:xfrm>
              <a:off x="8939213" y="2084388"/>
              <a:ext cx="55563" cy="57150"/>
            </a:xfrm>
            <a:custGeom>
              <a:rect b="b" l="l" r="r" t="t"/>
              <a:pathLst>
                <a:path extrusionOk="0" h="19" w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71"/>
            <p:cNvSpPr/>
            <p:nvPr/>
          </p:nvSpPr>
          <p:spPr>
            <a:xfrm>
              <a:off x="9085263" y="1906588"/>
              <a:ext cx="55563" cy="55563"/>
            </a:xfrm>
            <a:custGeom>
              <a:rect b="b" l="l" r="r" t="t"/>
              <a:pathLst>
                <a:path extrusionOk="0" h="19" w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71"/>
            <p:cNvSpPr/>
            <p:nvPr/>
          </p:nvSpPr>
          <p:spPr>
            <a:xfrm>
              <a:off x="8872538" y="2073276"/>
              <a:ext cx="46038" cy="47625"/>
            </a:xfrm>
            <a:custGeom>
              <a:rect b="b" l="l" r="r" t="t"/>
              <a:pathLst>
                <a:path extrusionOk="0" h="16" w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71"/>
            <p:cNvSpPr/>
            <p:nvPr/>
          </p:nvSpPr>
          <p:spPr>
            <a:xfrm>
              <a:off x="8918575" y="2152651"/>
              <a:ext cx="20638" cy="23813"/>
            </a:xfrm>
            <a:custGeom>
              <a:rect b="b" l="l" r="r" t="t"/>
              <a:pathLst>
                <a:path extrusionOk="0" h="8" w="7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71"/>
            <p:cNvSpPr/>
            <p:nvPr/>
          </p:nvSpPr>
          <p:spPr>
            <a:xfrm>
              <a:off x="9096375" y="1985963"/>
              <a:ext cx="23813" cy="20638"/>
            </a:xfrm>
            <a:custGeom>
              <a:rect b="b" l="l" r="r" t="t"/>
              <a:pathLst>
                <a:path extrusionOk="0" h="7" w="8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9" name="Google Shape;1239;p71"/>
          <p:cNvSpPr/>
          <p:nvPr/>
        </p:nvSpPr>
        <p:spPr>
          <a:xfrm rot="-375964">
            <a:off x="4269189" y="3613805"/>
            <a:ext cx="440176" cy="413028"/>
          </a:xfrm>
          <a:custGeom>
            <a:rect b="b" l="l" r="r" t="t"/>
            <a:pathLst>
              <a:path extrusionOk="0" h="115" w="123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0" name="Google Shape;1240;p71"/>
          <p:cNvGrpSpPr/>
          <p:nvPr/>
        </p:nvGrpSpPr>
        <p:grpSpPr>
          <a:xfrm rot="-1046971">
            <a:off x="627354" y="3053445"/>
            <a:ext cx="440176" cy="413028"/>
            <a:chOff x="6373813" y="2717801"/>
            <a:chExt cx="360363" cy="338138"/>
          </a:xfrm>
        </p:grpSpPr>
        <p:sp>
          <p:nvSpPr>
            <p:cNvPr id="1241" name="Google Shape;1241;p71"/>
            <p:cNvSpPr/>
            <p:nvPr/>
          </p:nvSpPr>
          <p:spPr>
            <a:xfrm>
              <a:off x="6373813" y="2717801"/>
              <a:ext cx="360363" cy="338138"/>
            </a:xfrm>
            <a:custGeom>
              <a:rect b="b" l="l" r="r" t="t"/>
              <a:pathLst>
                <a:path extrusionOk="0" h="115" w="123">
                  <a:moveTo>
                    <a:pt x="121" y="25"/>
                  </a:moveTo>
                  <a:cubicBezTo>
                    <a:pt x="98" y="2"/>
                    <a:pt x="98" y="2"/>
                    <a:pt x="98" y="2"/>
                  </a:cubicBezTo>
                  <a:cubicBezTo>
                    <a:pt x="96" y="1"/>
                    <a:pt x="94" y="0"/>
                    <a:pt x="9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5" y="115"/>
                    <a:pt x="12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8" y="115"/>
                    <a:pt x="123" y="110"/>
                    <a:pt x="123" y="10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29"/>
                    <a:pt x="122" y="27"/>
                    <a:pt x="121" y="25"/>
                  </a:cubicBezTo>
                  <a:close/>
                  <a:moveTo>
                    <a:pt x="115" y="104"/>
                  </a:moveTo>
                  <a:cubicBezTo>
                    <a:pt x="115" y="106"/>
                    <a:pt x="113" y="107"/>
                    <a:pt x="111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9" y="107"/>
                    <a:pt x="8" y="106"/>
                    <a:pt x="8" y="10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2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9"/>
                    <a:pt x="93" y="35"/>
                    <a:pt x="100" y="35"/>
                  </a:cubicBezTo>
                  <a:cubicBezTo>
                    <a:pt x="115" y="35"/>
                    <a:pt x="115" y="35"/>
                    <a:pt x="115" y="35"/>
                  </a:cubicBezTo>
                  <a:lnTo>
                    <a:pt x="115" y="104"/>
                  </a:lnTo>
                  <a:close/>
                  <a:moveTo>
                    <a:pt x="104" y="31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96" y="31"/>
                    <a:pt x="92" y="27"/>
                    <a:pt x="92" y="2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04" y="31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71"/>
            <p:cNvSpPr/>
            <p:nvPr/>
          </p:nvSpPr>
          <p:spPr>
            <a:xfrm>
              <a:off x="6543675" y="2786063"/>
              <a:ext cx="66675" cy="11113"/>
            </a:xfrm>
            <a:custGeom>
              <a:rect b="b" l="l" r="r" t="t"/>
              <a:pathLst>
                <a:path extrusionOk="0" h="4" w="23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71"/>
            <p:cNvSpPr/>
            <p:nvPr/>
          </p:nvSpPr>
          <p:spPr>
            <a:xfrm>
              <a:off x="6543675" y="2820988"/>
              <a:ext cx="66675" cy="9525"/>
            </a:xfrm>
            <a:custGeom>
              <a:rect b="b" l="l" r="r" t="t"/>
              <a:pathLst>
                <a:path extrusionOk="0" h="3" w="2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71"/>
            <p:cNvSpPr/>
            <p:nvPr/>
          </p:nvSpPr>
          <p:spPr>
            <a:xfrm>
              <a:off x="6543675" y="2852738"/>
              <a:ext cx="142875" cy="12700"/>
            </a:xfrm>
            <a:custGeom>
              <a:rect b="b" l="l" r="r" t="t"/>
              <a:pathLst>
                <a:path extrusionOk="0" h="4" w="49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3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71"/>
            <p:cNvSpPr/>
            <p:nvPr/>
          </p:nvSpPr>
          <p:spPr>
            <a:xfrm>
              <a:off x="6418263" y="2921001"/>
              <a:ext cx="268288" cy="11113"/>
            </a:xfrm>
            <a:custGeom>
              <a:rect b="b" l="l" r="r" t="t"/>
              <a:pathLst>
                <a:path extrusionOk="0" h="4" w="92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71"/>
            <p:cNvSpPr/>
            <p:nvPr/>
          </p:nvSpPr>
          <p:spPr>
            <a:xfrm>
              <a:off x="6418263" y="2955926"/>
              <a:ext cx="268288" cy="9525"/>
            </a:xfrm>
            <a:custGeom>
              <a:rect b="b" l="l" r="r" t="t"/>
              <a:pathLst>
                <a:path extrusionOk="0" h="3" w="92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71"/>
            <p:cNvSpPr/>
            <p:nvPr/>
          </p:nvSpPr>
          <p:spPr>
            <a:xfrm>
              <a:off x="6418263" y="2987676"/>
              <a:ext cx="268288" cy="12700"/>
            </a:xfrm>
            <a:custGeom>
              <a:rect b="b" l="l" r="r" t="t"/>
              <a:pathLst>
                <a:path extrusionOk="0" h="4" w="92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71"/>
            <p:cNvSpPr/>
            <p:nvPr/>
          </p:nvSpPr>
          <p:spPr>
            <a:xfrm>
              <a:off x="6418263" y="2889251"/>
              <a:ext cx="268288" cy="7938"/>
            </a:xfrm>
            <a:custGeom>
              <a:rect b="b" l="l" r="r" t="t"/>
              <a:pathLst>
                <a:path extrusionOk="0" h="3" w="92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71"/>
            <p:cNvSpPr/>
            <p:nvPr/>
          </p:nvSpPr>
          <p:spPr>
            <a:xfrm>
              <a:off x="6418263" y="2774951"/>
              <a:ext cx="101600" cy="90488"/>
            </a:xfrm>
            <a:custGeom>
              <a:rect b="b" l="l" r="r" t="t"/>
              <a:pathLst>
                <a:path extrusionOk="0" h="31" w="35">
                  <a:moveTo>
                    <a:pt x="4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31"/>
                    <a:pt x="35" y="29"/>
                    <a:pt x="35" y="2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4" y="31"/>
                  </a:cubicBezTo>
                  <a:close/>
                  <a:moveTo>
                    <a:pt x="8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8" y="23"/>
                    <a:pt x="8" y="23"/>
                    <a:pt x="8" y="23"/>
                  </a:cubicBezTo>
                  <a:lnTo>
                    <a:pt x="8" y="8"/>
                  </a:ln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0" name="Google Shape;1250;p71"/>
          <p:cNvSpPr/>
          <p:nvPr/>
        </p:nvSpPr>
        <p:spPr>
          <a:xfrm rot="1685148">
            <a:off x="6215303" y="2482869"/>
            <a:ext cx="449870" cy="440176"/>
          </a:xfrm>
          <a:custGeom>
            <a:rect b="b" l="l" r="r" t="t"/>
            <a:pathLst>
              <a:path extrusionOk="0" h="123" w="126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71"/>
          <p:cNvSpPr/>
          <p:nvPr/>
        </p:nvSpPr>
        <p:spPr>
          <a:xfrm>
            <a:off x="7488324" y="3050958"/>
            <a:ext cx="440176" cy="440176"/>
          </a:xfrm>
          <a:custGeom>
            <a:rect b="b" l="l" r="r" t="t"/>
            <a:pathLst>
              <a:path extrusionOk="0" h="123" w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71"/>
          <p:cNvSpPr txBox="1"/>
          <p:nvPr/>
        </p:nvSpPr>
        <p:spPr>
          <a:xfrm rot="-1105082">
            <a:off x="332525" y="3626041"/>
            <a:ext cx="1732189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閱讀案例1—</a:t>
            </a:r>
            <a:r>
              <a:rPr b="1" i="0" lang="en-US" sz="1950" u="none" cap="none" strike="noStrike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觀察前會談紀錄表</a:t>
            </a:r>
            <a:endParaRPr b="1" i="0" sz="1950" u="none" cap="none" strike="noStrike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53" name="Google Shape;1253;p71"/>
          <p:cNvSpPr txBox="1"/>
          <p:nvPr/>
        </p:nvSpPr>
        <p:spPr>
          <a:xfrm rot="962990">
            <a:off x="1959440" y="3319673"/>
            <a:ext cx="1732189" cy="1269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思考1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能否清晰掌握此堂課的學習脈絡？</a:t>
            </a:r>
            <a:endParaRPr b="1" i="0" sz="1950" u="none" cap="none" strike="noStrike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54" name="Google Shape;1254;p71"/>
          <p:cNvSpPr txBox="1"/>
          <p:nvPr/>
        </p:nvSpPr>
        <p:spPr>
          <a:xfrm rot="-438398">
            <a:off x="3817893" y="4096384"/>
            <a:ext cx="1732189" cy="1269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思考2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能否瞭解班級學生準備度與學習特性？</a:t>
            </a:r>
            <a:endParaRPr b="1" i="0" sz="1950" u="none" cap="none" strike="noStrike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55" name="Google Shape;1255;p71"/>
          <p:cNvSpPr txBox="1"/>
          <p:nvPr/>
        </p:nvSpPr>
        <p:spPr>
          <a:xfrm rot="1154971">
            <a:off x="5379927" y="3031784"/>
            <a:ext cx="1605674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思考3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能否清楚得知觀察焦點？</a:t>
            </a:r>
            <a:endParaRPr b="1" i="0" sz="1950" u="none" cap="none" strike="noStrike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56" name="Google Shape;1256;p71"/>
          <p:cNvSpPr txBox="1"/>
          <p:nvPr/>
        </p:nvSpPr>
        <p:spPr>
          <a:xfrm rot="-1391907">
            <a:off x="7302204" y="3485413"/>
            <a:ext cx="1732189" cy="1269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思考4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選擇的觀察工具能否有效回應觀察焦點？</a:t>
            </a:r>
            <a:endParaRPr b="1" i="0" sz="1950" u="none" cap="none" strike="noStrike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57" name="Google Shape;1257;p71"/>
          <p:cNvSpPr/>
          <p:nvPr/>
        </p:nvSpPr>
        <p:spPr>
          <a:xfrm>
            <a:off x="305526" y="1106744"/>
            <a:ext cx="783087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66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乙式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認證案例研討</a:t>
            </a:r>
            <a:r>
              <a:rPr b="1" i="0" lang="en-US" sz="21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</a:t>
            </a:r>
            <a:r>
              <a:rPr b="1" i="0" lang="en-US" sz="2100" u="none" cap="none" strike="noStrike">
                <a:solidFill>
                  <a:srgbClr val="56AC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案1</a:t>
            </a:r>
            <a:r>
              <a:rPr b="1" i="0" lang="en-US" sz="21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觀察前會談紀錄表）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8" name="Google Shape;1258;p71"/>
          <p:cNvCxnSpPr/>
          <p:nvPr/>
        </p:nvCxnSpPr>
        <p:spPr>
          <a:xfrm>
            <a:off x="467544" y="1808820"/>
            <a:ext cx="7919594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72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4" name="Google Shape;1264;p72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cxnSp>
        <p:nvCxnSpPr>
          <p:cNvPr id="1265" name="Google Shape;1265;p72"/>
          <p:cNvCxnSpPr/>
          <p:nvPr/>
        </p:nvCxnSpPr>
        <p:spPr>
          <a:xfrm>
            <a:off x="611565" y="1808820"/>
            <a:ext cx="7775575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266" name="Google Shape;1266;p72"/>
          <p:cNvGrpSpPr/>
          <p:nvPr/>
        </p:nvGrpSpPr>
        <p:grpSpPr>
          <a:xfrm>
            <a:off x="1925708" y="2078852"/>
            <a:ext cx="5316253" cy="3706187"/>
            <a:chOff x="-1" y="0"/>
            <a:chExt cx="7088337" cy="4941582"/>
          </a:xfrm>
        </p:grpSpPr>
        <p:sp>
          <p:nvSpPr>
            <p:cNvPr id="1267" name="Google Shape;1267;p72"/>
            <p:cNvSpPr/>
            <p:nvPr/>
          </p:nvSpPr>
          <p:spPr>
            <a:xfrm rot="-5400000">
              <a:off x="536688" y="-536688"/>
              <a:ext cx="2470791" cy="3544168"/>
            </a:xfrm>
            <a:prstGeom prst="round1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72"/>
            <p:cNvSpPr txBox="1"/>
            <p:nvPr/>
          </p:nvSpPr>
          <p:spPr>
            <a:xfrm>
              <a:off x="0" y="0"/>
              <a:ext cx="3544168" cy="1853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170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每一條指標都要紀錄客觀具體事實？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72"/>
            <p:cNvSpPr/>
            <p:nvPr/>
          </p:nvSpPr>
          <p:spPr>
            <a:xfrm>
              <a:off x="3544168" y="0"/>
              <a:ext cx="3544168" cy="2470791"/>
            </a:xfrm>
            <a:prstGeom prst="round1Rect">
              <a:avLst>
                <a:gd fmla="val 16667" name="adj"/>
              </a:avLst>
            </a:prstGeom>
            <a:solidFill>
              <a:srgbClr val="43BCB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72"/>
            <p:cNvSpPr txBox="1"/>
            <p:nvPr/>
          </p:nvSpPr>
          <p:spPr>
            <a:xfrm>
              <a:off x="3544168" y="0"/>
              <a:ext cx="3544168" cy="1853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170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觀察焦點對應到哪一條指標或檢核重點？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72"/>
            <p:cNvSpPr/>
            <p:nvPr/>
          </p:nvSpPr>
          <p:spPr>
            <a:xfrm rot="10800000">
              <a:off x="0" y="2470791"/>
              <a:ext cx="3544168" cy="2470791"/>
            </a:xfrm>
            <a:prstGeom prst="round1Rect">
              <a:avLst>
                <a:gd fmla="val 16667" name="adj"/>
              </a:avLst>
            </a:prstGeom>
            <a:solidFill>
              <a:srgbClr val="45B36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72"/>
            <p:cNvSpPr txBox="1"/>
            <p:nvPr/>
          </p:nvSpPr>
          <p:spPr>
            <a:xfrm>
              <a:off x="0" y="3088488"/>
              <a:ext cx="3544168" cy="1853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客觀具體事實怎麼蒐集與紀錄？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72"/>
            <p:cNvSpPr/>
            <p:nvPr/>
          </p:nvSpPr>
          <p:spPr>
            <a:xfrm rot="5400000">
              <a:off x="4080856" y="1934102"/>
              <a:ext cx="2470791" cy="3544168"/>
            </a:xfrm>
            <a:prstGeom prst="round1Rect">
              <a:avLst>
                <a:gd fmla="val 16667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72"/>
            <p:cNvSpPr txBox="1"/>
            <p:nvPr/>
          </p:nvSpPr>
          <p:spPr>
            <a:xfrm>
              <a:off x="3544168" y="3088488"/>
              <a:ext cx="3544168" cy="1853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325" lIns="149325" spcFirstLastPara="1" rIns="149325" wrap="square" tIns="149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除了105年版觀察紀錄表，有沒有其他更適合的觀察工具？</a:t>
              </a:r>
              <a:endPara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72"/>
            <p:cNvSpPr/>
            <p:nvPr/>
          </p:nvSpPr>
          <p:spPr>
            <a:xfrm>
              <a:off x="2480917" y="1853093"/>
              <a:ext cx="2126500" cy="1235395"/>
            </a:xfrm>
            <a:prstGeom prst="roundRect">
              <a:avLst>
                <a:gd fmla="val 16667" name="adj"/>
              </a:avLst>
            </a:prstGeom>
            <a:solidFill>
              <a:srgbClr val="CCD3E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72"/>
            <p:cNvSpPr txBox="1"/>
            <p:nvPr/>
          </p:nvSpPr>
          <p:spPr>
            <a:xfrm>
              <a:off x="2541224" y="1913400"/>
              <a:ext cx="2005886" cy="1114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00" lIns="65700" spcFirstLastPara="1" rIns="65700" wrap="square" tIns="6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25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105年版觀察紀錄表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7" name="Google Shape;1277;p72"/>
          <p:cNvSpPr/>
          <p:nvPr/>
        </p:nvSpPr>
        <p:spPr>
          <a:xfrm>
            <a:off x="305526" y="1106744"/>
            <a:ext cx="783087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66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乙式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認證案例研討</a:t>
            </a:r>
            <a:r>
              <a:rPr b="1" i="0" lang="en-US" sz="21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</a:t>
            </a:r>
            <a:r>
              <a:rPr b="1" i="0" lang="en-US" sz="2100" u="none" cap="none" strike="noStrike">
                <a:solidFill>
                  <a:srgbClr val="56AC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案1</a:t>
            </a:r>
            <a:r>
              <a:rPr b="1" i="0" lang="en-US" sz="21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105年版觀察紀錄表）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73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3" name="Google Shape;1283;p73"/>
          <p:cNvSpPr/>
          <p:nvPr/>
        </p:nvSpPr>
        <p:spPr>
          <a:xfrm>
            <a:off x="521551" y="1754815"/>
            <a:ext cx="4064000" cy="4064000"/>
          </a:xfrm>
          <a:prstGeom prst="quadArrow">
            <a:avLst>
              <a:gd fmla="val 2000" name="adj1"/>
              <a:gd fmla="val 4000" name="adj2"/>
              <a:gd fmla="val 5000" name="adj3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73"/>
          <p:cNvSpPr/>
          <p:nvPr/>
        </p:nvSpPr>
        <p:spPr>
          <a:xfrm>
            <a:off x="791580" y="1970838"/>
            <a:ext cx="1625600" cy="1625600"/>
          </a:xfrm>
          <a:custGeom>
            <a:rect b="b" l="l" r="r" t="t"/>
            <a:pathLst>
              <a:path extrusionOk="0" h="2167466" w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AE850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13650" lIns="213650" spcFirstLastPara="1" rIns="213650" wrap="square" tIns="213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2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73"/>
          <p:cNvSpPr/>
          <p:nvPr/>
        </p:nvSpPr>
        <p:spPr>
          <a:xfrm>
            <a:off x="2681790" y="1970838"/>
            <a:ext cx="1625600" cy="1625600"/>
          </a:xfrm>
          <a:custGeom>
            <a:rect b="b" l="l" r="r" t="t"/>
            <a:pathLst>
              <a:path extrusionOk="0" h="2167466" w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2E648B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13650" lIns="213650" spcFirstLastPara="1" rIns="213650" wrap="square" tIns="213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2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73"/>
          <p:cNvSpPr/>
          <p:nvPr/>
        </p:nvSpPr>
        <p:spPr>
          <a:xfrm>
            <a:off x="791580" y="3969060"/>
            <a:ext cx="1625600" cy="1625600"/>
          </a:xfrm>
          <a:custGeom>
            <a:rect b="b" l="l" r="r" t="t"/>
            <a:pathLst>
              <a:path extrusionOk="0" h="2167466" w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3A8898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13650" lIns="213650" spcFirstLastPara="1" rIns="213650" wrap="square" tIns="213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2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73"/>
          <p:cNvSpPr/>
          <p:nvPr/>
        </p:nvSpPr>
        <p:spPr>
          <a:xfrm>
            <a:off x="2681790" y="3969060"/>
            <a:ext cx="1625600" cy="1625600"/>
          </a:xfrm>
          <a:custGeom>
            <a:rect b="b" l="l" r="r" t="t"/>
            <a:pathLst>
              <a:path extrusionOk="0" h="2167466" w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C43C1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13650" lIns="213650" spcFirstLastPara="1" rIns="213650" wrap="square" tIns="213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2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73"/>
          <p:cNvSpPr/>
          <p:nvPr/>
        </p:nvSpPr>
        <p:spPr>
          <a:xfrm>
            <a:off x="5166067" y="2402887"/>
            <a:ext cx="355364" cy="355364"/>
          </a:xfrm>
          <a:custGeom>
            <a:rect b="b" l="l" r="r" t="t"/>
            <a:pathLst>
              <a:path extrusionOk="0" h="720080" w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AE8502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73"/>
          <p:cNvSpPr/>
          <p:nvPr/>
        </p:nvSpPr>
        <p:spPr>
          <a:xfrm>
            <a:off x="1331640" y="4131078"/>
            <a:ext cx="541944" cy="900738"/>
          </a:xfrm>
          <a:custGeom>
            <a:rect b="b" l="l" r="r" t="t"/>
            <a:pathLst>
              <a:path extrusionOk="0" h="2555648" w="1536700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0" name="Google Shape;1290;p73"/>
          <p:cNvSpPr/>
          <p:nvPr/>
        </p:nvSpPr>
        <p:spPr>
          <a:xfrm>
            <a:off x="1169622" y="2186862"/>
            <a:ext cx="900738" cy="875218"/>
          </a:xfrm>
          <a:custGeom>
            <a:rect b="b" l="l" r="r" t="t"/>
            <a:pathLst>
              <a:path extrusionOk="0" h="4524" w="4656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73"/>
          <p:cNvSpPr/>
          <p:nvPr/>
        </p:nvSpPr>
        <p:spPr>
          <a:xfrm>
            <a:off x="3167847" y="4239092"/>
            <a:ext cx="708581" cy="900739"/>
          </a:xfrm>
          <a:custGeom>
            <a:rect b="b" l="l" r="r" t="t"/>
            <a:pathLst>
              <a:path extrusionOk="0" h="5239" w="4116">
                <a:moveTo>
                  <a:pt x="2496" y="2121"/>
                </a:moveTo>
                <a:lnTo>
                  <a:pt x="2496" y="2121"/>
                </a:lnTo>
                <a:lnTo>
                  <a:pt x="2443" y="2107"/>
                </a:lnTo>
                <a:lnTo>
                  <a:pt x="2390" y="2095"/>
                </a:lnTo>
                <a:lnTo>
                  <a:pt x="2336" y="2084"/>
                </a:lnTo>
                <a:lnTo>
                  <a:pt x="2282" y="2075"/>
                </a:lnTo>
                <a:lnTo>
                  <a:pt x="2227" y="2068"/>
                </a:lnTo>
                <a:lnTo>
                  <a:pt x="2171" y="2063"/>
                </a:lnTo>
                <a:lnTo>
                  <a:pt x="2115" y="2060"/>
                </a:lnTo>
                <a:lnTo>
                  <a:pt x="2058" y="2059"/>
                </a:lnTo>
                <a:lnTo>
                  <a:pt x="2002" y="2060"/>
                </a:lnTo>
                <a:lnTo>
                  <a:pt x="1945" y="2063"/>
                </a:lnTo>
                <a:lnTo>
                  <a:pt x="1890" y="2068"/>
                </a:lnTo>
                <a:lnTo>
                  <a:pt x="1835" y="2075"/>
                </a:lnTo>
                <a:lnTo>
                  <a:pt x="1780" y="2084"/>
                </a:lnTo>
                <a:lnTo>
                  <a:pt x="1726" y="2095"/>
                </a:lnTo>
                <a:lnTo>
                  <a:pt x="1673" y="2107"/>
                </a:lnTo>
                <a:lnTo>
                  <a:pt x="1621" y="2121"/>
                </a:lnTo>
                <a:lnTo>
                  <a:pt x="1621" y="761"/>
                </a:lnTo>
                <a:lnTo>
                  <a:pt x="452" y="761"/>
                </a:lnTo>
                <a:lnTo>
                  <a:pt x="452" y="1438"/>
                </a:lnTo>
                <a:lnTo>
                  <a:pt x="1020" y="2446"/>
                </a:lnTo>
                <a:lnTo>
                  <a:pt x="989" y="2473"/>
                </a:lnTo>
                <a:lnTo>
                  <a:pt x="958" y="2502"/>
                </a:lnTo>
                <a:lnTo>
                  <a:pt x="928" y="2532"/>
                </a:lnTo>
                <a:lnTo>
                  <a:pt x="900" y="2561"/>
                </a:lnTo>
                <a:lnTo>
                  <a:pt x="871" y="2593"/>
                </a:lnTo>
                <a:lnTo>
                  <a:pt x="844" y="2624"/>
                </a:lnTo>
                <a:lnTo>
                  <a:pt x="817" y="2656"/>
                </a:lnTo>
                <a:lnTo>
                  <a:pt x="792" y="2689"/>
                </a:lnTo>
                <a:lnTo>
                  <a:pt x="767" y="2723"/>
                </a:lnTo>
                <a:lnTo>
                  <a:pt x="743" y="2758"/>
                </a:lnTo>
                <a:lnTo>
                  <a:pt x="720" y="2792"/>
                </a:lnTo>
                <a:lnTo>
                  <a:pt x="697" y="2828"/>
                </a:lnTo>
                <a:lnTo>
                  <a:pt x="676" y="2864"/>
                </a:lnTo>
                <a:lnTo>
                  <a:pt x="655" y="2901"/>
                </a:lnTo>
                <a:lnTo>
                  <a:pt x="636" y="2938"/>
                </a:lnTo>
                <a:lnTo>
                  <a:pt x="618" y="2977"/>
                </a:lnTo>
                <a:lnTo>
                  <a:pt x="600" y="3015"/>
                </a:lnTo>
                <a:lnTo>
                  <a:pt x="584" y="3054"/>
                </a:lnTo>
                <a:lnTo>
                  <a:pt x="569" y="3094"/>
                </a:lnTo>
                <a:lnTo>
                  <a:pt x="554" y="3134"/>
                </a:lnTo>
                <a:lnTo>
                  <a:pt x="540" y="3174"/>
                </a:lnTo>
                <a:lnTo>
                  <a:pt x="528" y="3216"/>
                </a:lnTo>
                <a:lnTo>
                  <a:pt x="517" y="3257"/>
                </a:lnTo>
                <a:lnTo>
                  <a:pt x="507" y="3300"/>
                </a:lnTo>
                <a:lnTo>
                  <a:pt x="499" y="3341"/>
                </a:lnTo>
                <a:lnTo>
                  <a:pt x="490" y="3384"/>
                </a:lnTo>
                <a:lnTo>
                  <a:pt x="483" y="3428"/>
                </a:lnTo>
                <a:lnTo>
                  <a:pt x="478" y="3472"/>
                </a:lnTo>
                <a:lnTo>
                  <a:pt x="474" y="3515"/>
                </a:lnTo>
                <a:lnTo>
                  <a:pt x="471" y="3559"/>
                </a:lnTo>
                <a:lnTo>
                  <a:pt x="469" y="3604"/>
                </a:lnTo>
                <a:lnTo>
                  <a:pt x="468" y="3649"/>
                </a:lnTo>
                <a:lnTo>
                  <a:pt x="469" y="3691"/>
                </a:lnTo>
                <a:lnTo>
                  <a:pt x="470" y="3731"/>
                </a:lnTo>
                <a:lnTo>
                  <a:pt x="473" y="3771"/>
                </a:lnTo>
                <a:lnTo>
                  <a:pt x="476" y="3812"/>
                </a:lnTo>
                <a:lnTo>
                  <a:pt x="481" y="3852"/>
                </a:lnTo>
                <a:lnTo>
                  <a:pt x="486" y="3891"/>
                </a:lnTo>
                <a:lnTo>
                  <a:pt x="493" y="3931"/>
                </a:lnTo>
                <a:lnTo>
                  <a:pt x="501" y="3970"/>
                </a:lnTo>
                <a:lnTo>
                  <a:pt x="509" y="4008"/>
                </a:lnTo>
                <a:lnTo>
                  <a:pt x="519" y="4046"/>
                </a:lnTo>
                <a:lnTo>
                  <a:pt x="529" y="4085"/>
                </a:lnTo>
                <a:lnTo>
                  <a:pt x="540" y="4122"/>
                </a:lnTo>
                <a:lnTo>
                  <a:pt x="552" y="4159"/>
                </a:lnTo>
                <a:lnTo>
                  <a:pt x="565" y="4196"/>
                </a:lnTo>
                <a:lnTo>
                  <a:pt x="579" y="4233"/>
                </a:lnTo>
                <a:lnTo>
                  <a:pt x="593" y="4268"/>
                </a:lnTo>
                <a:lnTo>
                  <a:pt x="609" y="4304"/>
                </a:lnTo>
                <a:lnTo>
                  <a:pt x="625" y="4339"/>
                </a:lnTo>
                <a:lnTo>
                  <a:pt x="642" y="4373"/>
                </a:lnTo>
                <a:lnTo>
                  <a:pt x="661" y="4407"/>
                </a:lnTo>
                <a:lnTo>
                  <a:pt x="679" y="4440"/>
                </a:lnTo>
                <a:lnTo>
                  <a:pt x="698" y="4474"/>
                </a:lnTo>
                <a:lnTo>
                  <a:pt x="719" y="4507"/>
                </a:lnTo>
                <a:lnTo>
                  <a:pt x="740" y="4538"/>
                </a:lnTo>
                <a:lnTo>
                  <a:pt x="761" y="4570"/>
                </a:lnTo>
                <a:lnTo>
                  <a:pt x="785" y="4600"/>
                </a:lnTo>
                <a:lnTo>
                  <a:pt x="807" y="4631"/>
                </a:lnTo>
                <a:lnTo>
                  <a:pt x="832" y="4660"/>
                </a:lnTo>
                <a:lnTo>
                  <a:pt x="856" y="4690"/>
                </a:lnTo>
                <a:lnTo>
                  <a:pt x="882" y="4718"/>
                </a:lnTo>
                <a:lnTo>
                  <a:pt x="907" y="4746"/>
                </a:lnTo>
                <a:lnTo>
                  <a:pt x="935" y="4773"/>
                </a:lnTo>
                <a:lnTo>
                  <a:pt x="961" y="4800"/>
                </a:lnTo>
                <a:lnTo>
                  <a:pt x="990" y="4826"/>
                </a:lnTo>
                <a:lnTo>
                  <a:pt x="1018" y="4852"/>
                </a:lnTo>
                <a:lnTo>
                  <a:pt x="1047" y="4876"/>
                </a:lnTo>
                <a:lnTo>
                  <a:pt x="1077" y="4900"/>
                </a:lnTo>
                <a:lnTo>
                  <a:pt x="1107" y="4923"/>
                </a:lnTo>
                <a:lnTo>
                  <a:pt x="1138" y="4946"/>
                </a:lnTo>
                <a:lnTo>
                  <a:pt x="1170" y="4968"/>
                </a:lnTo>
                <a:lnTo>
                  <a:pt x="1201" y="4988"/>
                </a:lnTo>
                <a:lnTo>
                  <a:pt x="1234" y="5009"/>
                </a:lnTo>
                <a:lnTo>
                  <a:pt x="1267" y="5028"/>
                </a:lnTo>
                <a:lnTo>
                  <a:pt x="1300" y="5047"/>
                </a:lnTo>
                <a:lnTo>
                  <a:pt x="1335" y="5065"/>
                </a:lnTo>
                <a:lnTo>
                  <a:pt x="1370" y="5082"/>
                </a:lnTo>
                <a:lnTo>
                  <a:pt x="1404" y="5098"/>
                </a:lnTo>
                <a:lnTo>
                  <a:pt x="1440" y="5114"/>
                </a:lnTo>
                <a:lnTo>
                  <a:pt x="1476" y="5129"/>
                </a:lnTo>
                <a:lnTo>
                  <a:pt x="1512" y="5142"/>
                </a:lnTo>
                <a:lnTo>
                  <a:pt x="1549" y="5155"/>
                </a:lnTo>
                <a:lnTo>
                  <a:pt x="1586" y="5168"/>
                </a:lnTo>
                <a:lnTo>
                  <a:pt x="1623" y="5179"/>
                </a:lnTo>
                <a:lnTo>
                  <a:pt x="1661" y="5189"/>
                </a:lnTo>
                <a:lnTo>
                  <a:pt x="1700" y="5198"/>
                </a:lnTo>
                <a:lnTo>
                  <a:pt x="1738" y="5206"/>
                </a:lnTo>
                <a:lnTo>
                  <a:pt x="1777" y="5214"/>
                </a:lnTo>
                <a:lnTo>
                  <a:pt x="1817" y="5221"/>
                </a:lnTo>
                <a:lnTo>
                  <a:pt x="1855" y="5227"/>
                </a:lnTo>
                <a:lnTo>
                  <a:pt x="1896" y="5231"/>
                </a:lnTo>
                <a:lnTo>
                  <a:pt x="1936" y="5235"/>
                </a:lnTo>
                <a:lnTo>
                  <a:pt x="1977" y="5237"/>
                </a:lnTo>
                <a:lnTo>
                  <a:pt x="2017" y="5239"/>
                </a:lnTo>
                <a:lnTo>
                  <a:pt x="2058" y="5239"/>
                </a:lnTo>
                <a:lnTo>
                  <a:pt x="2099" y="5239"/>
                </a:lnTo>
                <a:lnTo>
                  <a:pt x="2141" y="5237"/>
                </a:lnTo>
                <a:lnTo>
                  <a:pt x="2180" y="5235"/>
                </a:lnTo>
                <a:lnTo>
                  <a:pt x="2221" y="5231"/>
                </a:lnTo>
                <a:lnTo>
                  <a:pt x="2261" y="5227"/>
                </a:lnTo>
                <a:lnTo>
                  <a:pt x="2301" y="5221"/>
                </a:lnTo>
                <a:lnTo>
                  <a:pt x="2339" y="5214"/>
                </a:lnTo>
                <a:lnTo>
                  <a:pt x="2379" y="5206"/>
                </a:lnTo>
                <a:lnTo>
                  <a:pt x="2418" y="5198"/>
                </a:lnTo>
                <a:lnTo>
                  <a:pt x="2456" y="5189"/>
                </a:lnTo>
                <a:lnTo>
                  <a:pt x="2494" y="5179"/>
                </a:lnTo>
                <a:lnTo>
                  <a:pt x="2531" y="5168"/>
                </a:lnTo>
                <a:lnTo>
                  <a:pt x="2569" y="5155"/>
                </a:lnTo>
                <a:lnTo>
                  <a:pt x="2605" y="5142"/>
                </a:lnTo>
                <a:lnTo>
                  <a:pt x="2642" y="5129"/>
                </a:lnTo>
                <a:lnTo>
                  <a:pt x="2678" y="5114"/>
                </a:lnTo>
                <a:lnTo>
                  <a:pt x="2713" y="5098"/>
                </a:lnTo>
                <a:lnTo>
                  <a:pt x="2748" y="5082"/>
                </a:lnTo>
                <a:lnTo>
                  <a:pt x="2783" y="5065"/>
                </a:lnTo>
                <a:lnTo>
                  <a:pt x="2816" y="5047"/>
                </a:lnTo>
                <a:lnTo>
                  <a:pt x="2850" y="5028"/>
                </a:lnTo>
                <a:lnTo>
                  <a:pt x="2883" y="5009"/>
                </a:lnTo>
                <a:lnTo>
                  <a:pt x="2915" y="4988"/>
                </a:lnTo>
                <a:lnTo>
                  <a:pt x="2948" y="4968"/>
                </a:lnTo>
                <a:lnTo>
                  <a:pt x="2979" y="4946"/>
                </a:lnTo>
                <a:lnTo>
                  <a:pt x="3010" y="4923"/>
                </a:lnTo>
                <a:lnTo>
                  <a:pt x="3040" y="4900"/>
                </a:lnTo>
                <a:lnTo>
                  <a:pt x="3070" y="4876"/>
                </a:lnTo>
                <a:lnTo>
                  <a:pt x="3099" y="4852"/>
                </a:lnTo>
                <a:lnTo>
                  <a:pt x="3128" y="4826"/>
                </a:lnTo>
                <a:lnTo>
                  <a:pt x="3155" y="4800"/>
                </a:lnTo>
                <a:lnTo>
                  <a:pt x="3183" y="4773"/>
                </a:lnTo>
                <a:lnTo>
                  <a:pt x="3209" y="4746"/>
                </a:lnTo>
                <a:lnTo>
                  <a:pt x="3236" y="4718"/>
                </a:lnTo>
                <a:lnTo>
                  <a:pt x="3260" y="4690"/>
                </a:lnTo>
                <a:lnTo>
                  <a:pt x="3286" y="4660"/>
                </a:lnTo>
                <a:lnTo>
                  <a:pt x="3309" y="4631"/>
                </a:lnTo>
                <a:lnTo>
                  <a:pt x="3333" y="4600"/>
                </a:lnTo>
                <a:lnTo>
                  <a:pt x="3355" y="4570"/>
                </a:lnTo>
                <a:lnTo>
                  <a:pt x="3376" y="4538"/>
                </a:lnTo>
                <a:lnTo>
                  <a:pt x="3398" y="4507"/>
                </a:lnTo>
                <a:lnTo>
                  <a:pt x="3418" y="4474"/>
                </a:lnTo>
                <a:lnTo>
                  <a:pt x="3438" y="4440"/>
                </a:lnTo>
                <a:lnTo>
                  <a:pt x="3457" y="4407"/>
                </a:lnTo>
                <a:lnTo>
                  <a:pt x="3474" y="4373"/>
                </a:lnTo>
                <a:lnTo>
                  <a:pt x="3492" y="4339"/>
                </a:lnTo>
                <a:lnTo>
                  <a:pt x="3508" y="4304"/>
                </a:lnTo>
                <a:lnTo>
                  <a:pt x="3523" y="4268"/>
                </a:lnTo>
                <a:lnTo>
                  <a:pt x="3538" y="4233"/>
                </a:lnTo>
                <a:lnTo>
                  <a:pt x="3552" y="4196"/>
                </a:lnTo>
                <a:lnTo>
                  <a:pt x="3565" y="4159"/>
                </a:lnTo>
                <a:lnTo>
                  <a:pt x="3577" y="4122"/>
                </a:lnTo>
                <a:lnTo>
                  <a:pt x="3588" y="4085"/>
                </a:lnTo>
                <a:lnTo>
                  <a:pt x="3599" y="4046"/>
                </a:lnTo>
                <a:lnTo>
                  <a:pt x="3608" y="4008"/>
                </a:lnTo>
                <a:lnTo>
                  <a:pt x="3616" y="3970"/>
                </a:lnTo>
                <a:lnTo>
                  <a:pt x="3624" y="3931"/>
                </a:lnTo>
                <a:lnTo>
                  <a:pt x="3630" y="3891"/>
                </a:lnTo>
                <a:lnTo>
                  <a:pt x="3635" y="3852"/>
                </a:lnTo>
                <a:lnTo>
                  <a:pt x="3640" y="3812"/>
                </a:lnTo>
                <a:lnTo>
                  <a:pt x="3643" y="3771"/>
                </a:lnTo>
                <a:lnTo>
                  <a:pt x="3646" y="3731"/>
                </a:lnTo>
                <a:lnTo>
                  <a:pt x="3648" y="3691"/>
                </a:lnTo>
                <a:lnTo>
                  <a:pt x="3648" y="3649"/>
                </a:lnTo>
                <a:lnTo>
                  <a:pt x="3647" y="3601"/>
                </a:lnTo>
                <a:lnTo>
                  <a:pt x="3645" y="3552"/>
                </a:lnTo>
                <a:lnTo>
                  <a:pt x="3642" y="3504"/>
                </a:lnTo>
                <a:lnTo>
                  <a:pt x="3637" y="3457"/>
                </a:lnTo>
                <a:lnTo>
                  <a:pt x="3631" y="3411"/>
                </a:lnTo>
                <a:lnTo>
                  <a:pt x="3623" y="3364"/>
                </a:lnTo>
                <a:lnTo>
                  <a:pt x="3614" y="3318"/>
                </a:lnTo>
                <a:lnTo>
                  <a:pt x="3604" y="3272"/>
                </a:lnTo>
                <a:lnTo>
                  <a:pt x="3591" y="3227"/>
                </a:lnTo>
                <a:lnTo>
                  <a:pt x="3579" y="3182"/>
                </a:lnTo>
                <a:lnTo>
                  <a:pt x="3565" y="3139"/>
                </a:lnTo>
                <a:lnTo>
                  <a:pt x="3550" y="3095"/>
                </a:lnTo>
                <a:lnTo>
                  <a:pt x="3532" y="3052"/>
                </a:lnTo>
                <a:lnTo>
                  <a:pt x="3515" y="3010"/>
                </a:lnTo>
                <a:lnTo>
                  <a:pt x="3496" y="2969"/>
                </a:lnTo>
                <a:lnTo>
                  <a:pt x="3475" y="2928"/>
                </a:lnTo>
                <a:lnTo>
                  <a:pt x="3454" y="2887"/>
                </a:lnTo>
                <a:lnTo>
                  <a:pt x="3431" y="2847"/>
                </a:lnTo>
                <a:lnTo>
                  <a:pt x="3408" y="2809"/>
                </a:lnTo>
                <a:lnTo>
                  <a:pt x="3384" y="2771"/>
                </a:lnTo>
                <a:lnTo>
                  <a:pt x="3358" y="2733"/>
                </a:lnTo>
                <a:lnTo>
                  <a:pt x="3332" y="2697"/>
                </a:lnTo>
                <a:lnTo>
                  <a:pt x="3304" y="2661"/>
                </a:lnTo>
                <a:lnTo>
                  <a:pt x="3276" y="2626"/>
                </a:lnTo>
                <a:lnTo>
                  <a:pt x="3246" y="2592"/>
                </a:lnTo>
                <a:lnTo>
                  <a:pt x="3215" y="2559"/>
                </a:lnTo>
                <a:lnTo>
                  <a:pt x="3184" y="2526"/>
                </a:lnTo>
                <a:lnTo>
                  <a:pt x="3151" y="2495"/>
                </a:lnTo>
                <a:lnTo>
                  <a:pt x="3118" y="2464"/>
                </a:lnTo>
                <a:lnTo>
                  <a:pt x="3084" y="2435"/>
                </a:lnTo>
                <a:lnTo>
                  <a:pt x="3049" y="2406"/>
                </a:lnTo>
                <a:lnTo>
                  <a:pt x="3014" y="2378"/>
                </a:lnTo>
                <a:lnTo>
                  <a:pt x="3666" y="1453"/>
                </a:lnTo>
                <a:lnTo>
                  <a:pt x="3666" y="761"/>
                </a:lnTo>
                <a:lnTo>
                  <a:pt x="2496" y="761"/>
                </a:lnTo>
                <a:lnTo>
                  <a:pt x="2496" y="2121"/>
                </a:lnTo>
                <a:close/>
                <a:moveTo>
                  <a:pt x="3080" y="3649"/>
                </a:moveTo>
                <a:lnTo>
                  <a:pt x="3080" y="3649"/>
                </a:lnTo>
                <a:lnTo>
                  <a:pt x="3079" y="3675"/>
                </a:lnTo>
                <a:lnTo>
                  <a:pt x="3078" y="3702"/>
                </a:lnTo>
                <a:lnTo>
                  <a:pt x="3077" y="3727"/>
                </a:lnTo>
                <a:lnTo>
                  <a:pt x="3074" y="3754"/>
                </a:lnTo>
                <a:lnTo>
                  <a:pt x="3072" y="3779"/>
                </a:lnTo>
                <a:lnTo>
                  <a:pt x="3068" y="3805"/>
                </a:lnTo>
                <a:lnTo>
                  <a:pt x="3064" y="3829"/>
                </a:lnTo>
                <a:lnTo>
                  <a:pt x="3059" y="3855"/>
                </a:lnTo>
                <a:lnTo>
                  <a:pt x="3053" y="3879"/>
                </a:lnTo>
                <a:lnTo>
                  <a:pt x="3047" y="3905"/>
                </a:lnTo>
                <a:lnTo>
                  <a:pt x="3041" y="3928"/>
                </a:lnTo>
                <a:lnTo>
                  <a:pt x="3033" y="3952"/>
                </a:lnTo>
                <a:lnTo>
                  <a:pt x="3026" y="3976"/>
                </a:lnTo>
                <a:lnTo>
                  <a:pt x="3018" y="4000"/>
                </a:lnTo>
                <a:lnTo>
                  <a:pt x="3009" y="4023"/>
                </a:lnTo>
                <a:lnTo>
                  <a:pt x="3000" y="4046"/>
                </a:lnTo>
                <a:lnTo>
                  <a:pt x="2979" y="4091"/>
                </a:lnTo>
                <a:lnTo>
                  <a:pt x="2956" y="4136"/>
                </a:lnTo>
                <a:lnTo>
                  <a:pt x="2931" y="4179"/>
                </a:lnTo>
                <a:lnTo>
                  <a:pt x="2905" y="4219"/>
                </a:lnTo>
                <a:lnTo>
                  <a:pt x="2876" y="4260"/>
                </a:lnTo>
                <a:lnTo>
                  <a:pt x="2846" y="4299"/>
                </a:lnTo>
                <a:lnTo>
                  <a:pt x="2814" y="4335"/>
                </a:lnTo>
                <a:lnTo>
                  <a:pt x="2780" y="4371"/>
                </a:lnTo>
                <a:lnTo>
                  <a:pt x="2745" y="4405"/>
                </a:lnTo>
                <a:lnTo>
                  <a:pt x="2707" y="4437"/>
                </a:lnTo>
                <a:lnTo>
                  <a:pt x="2669" y="4467"/>
                </a:lnTo>
                <a:lnTo>
                  <a:pt x="2629" y="4495"/>
                </a:lnTo>
                <a:lnTo>
                  <a:pt x="2588" y="4522"/>
                </a:lnTo>
                <a:lnTo>
                  <a:pt x="2545" y="4547"/>
                </a:lnTo>
                <a:lnTo>
                  <a:pt x="2500" y="4570"/>
                </a:lnTo>
                <a:lnTo>
                  <a:pt x="2456" y="4590"/>
                </a:lnTo>
                <a:lnTo>
                  <a:pt x="2432" y="4599"/>
                </a:lnTo>
                <a:lnTo>
                  <a:pt x="2410" y="4608"/>
                </a:lnTo>
                <a:lnTo>
                  <a:pt x="2385" y="4617"/>
                </a:lnTo>
                <a:lnTo>
                  <a:pt x="2362" y="4625"/>
                </a:lnTo>
                <a:lnTo>
                  <a:pt x="2337" y="4632"/>
                </a:lnTo>
                <a:lnTo>
                  <a:pt x="2313" y="4638"/>
                </a:lnTo>
                <a:lnTo>
                  <a:pt x="2288" y="4644"/>
                </a:lnTo>
                <a:lnTo>
                  <a:pt x="2264" y="4649"/>
                </a:lnTo>
                <a:lnTo>
                  <a:pt x="2239" y="4654"/>
                </a:lnTo>
                <a:lnTo>
                  <a:pt x="2214" y="4658"/>
                </a:lnTo>
                <a:lnTo>
                  <a:pt x="2189" y="4662"/>
                </a:lnTo>
                <a:lnTo>
                  <a:pt x="2163" y="4665"/>
                </a:lnTo>
                <a:lnTo>
                  <a:pt x="2137" y="4668"/>
                </a:lnTo>
                <a:lnTo>
                  <a:pt x="2111" y="4669"/>
                </a:lnTo>
                <a:lnTo>
                  <a:pt x="2085" y="4670"/>
                </a:lnTo>
                <a:lnTo>
                  <a:pt x="2058" y="4671"/>
                </a:lnTo>
                <a:lnTo>
                  <a:pt x="2032" y="4670"/>
                </a:lnTo>
                <a:lnTo>
                  <a:pt x="2006" y="4669"/>
                </a:lnTo>
                <a:lnTo>
                  <a:pt x="1980" y="4668"/>
                </a:lnTo>
                <a:lnTo>
                  <a:pt x="1954" y="4665"/>
                </a:lnTo>
                <a:lnTo>
                  <a:pt x="1929" y="4662"/>
                </a:lnTo>
                <a:lnTo>
                  <a:pt x="1903" y="4658"/>
                </a:lnTo>
                <a:lnTo>
                  <a:pt x="1878" y="4654"/>
                </a:lnTo>
                <a:lnTo>
                  <a:pt x="1852" y="4649"/>
                </a:lnTo>
                <a:lnTo>
                  <a:pt x="1828" y="4644"/>
                </a:lnTo>
                <a:lnTo>
                  <a:pt x="1804" y="4638"/>
                </a:lnTo>
                <a:lnTo>
                  <a:pt x="1779" y="4632"/>
                </a:lnTo>
                <a:lnTo>
                  <a:pt x="1755" y="4625"/>
                </a:lnTo>
                <a:lnTo>
                  <a:pt x="1731" y="4617"/>
                </a:lnTo>
                <a:lnTo>
                  <a:pt x="1708" y="4608"/>
                </a:lnTo>
                <a:lnTo>
                  <a:pt x="1684" y="4599"/>
                </a:lnTo>
                <a:lnTo>
                  <a:pt x="1661" y="4590"/>
                </a:lnTo>
                <a:lnTo>
                  <a:pt x="1616" y="4570"/>
                </a:lnTo>
                <a:lnTo>
                  <a:pt x="1572" y="4547"/>
                </a:lnTo>
                <a:lnTo>
                  <a:pt x="1530" y="4522"/>
                </a:lnTo>
                <a:lnTo>
                  <a:pt x="1488" y="4495"/>
                </a:lnTo>
                <a:lnTo>
                  <a:pt x="1448" y="4467"/>
                </a:lnTo>
                <a:lnTo>
                  <a:pt x="1409" y="4437"/>
                </a:lnTo>
                <a:lnTo>
                  <a:pt x="1373" y="4405"/>
                </a:lnTo>
                <a:lnTo>
                  <a:pt x="1337" y="4371"/>
                </a:lnTo>
                <a:lnTo>
                  <a:pt x="1303" y="4335"/>
                </a:lnTo>
                <a:lnTo>
                  <a:pt x="1271" y="4299"/>
                </a:lnTo>
                <a:lnTo>
                  <a:pt x="1240" y="4260"/>
                </a:lnTo>
                <a:lnTo>
                  <a:pt x="1212" y="4219"/>
                </a:lnTo>
                <a:lnTo>
                  <a:pt x="1185" y="4179"/>
                </a:lnTo>
                <a:lnTo>
                  <a:pt x="1161" y="4136"/>
                </a:lnTo>
                <a:lnTo>
                  <a:pt x="1138" y="4091"/>
                </a:lnTo>
                <a:lnTo>
                  <a:pt x="1118" y="4046"/>
                </a:lnTo>
                <a:lnTo>
                  <a:pt x="1108" y="4023"/>
                </a:lnTo>
                <a:lnTo>
                  <a:pt x="1100" y="4000"/>
                </a:lnTo>
                <a:lnTo>
                  <a:pt x="1091" y="3976"/>
                </a:lnTo>
                <a:lnTo>
                  <a:pt x="1083" y="3952"/>
                </a:lnTo>
                <a:lnTo>
                  <a:pt x="1076" y="3928"/>
                </a:lnTo>
                <a:lnTo>
                  <a:pt x="1069" y="3905"/>
                </a:lnTo>
                <a:lnTo>
                  <a:pt x="1064" y="3879"/>
                </a:lnTo>
                <a:lnTo>
                  <a:pt x="1058" y="3855"/>
                </a:lnTo>
                <a:lnTo>
                  <a:pt x="1053" y="3829"/>
                </a:lnTo>
                <a:lnTo>
                  <a:pt x="1049" y="3805"/>
                </a:lnTo>
                <a:lnTo>
                  <a:pt x="1046" y="3779"/>
                </a:lnTo>
                <a:lnTo>
                  <a:pt x="1043" y="3754"/>
                </a:lnTo>
                <a:lnTo>
                  <a:pt x="1041" y="3727"/>
                </a:lnTo>
                <a:lnTo>
                  <a:pt x="1038" y="3702"/>
                </a:lnTo>
                <a:lnTo>
                  <a:pt x="1037" y="3675"/>
                </a:lnTo>
                <a:lnTo>
                  <a:pt x="1037" y="3649"/>
                </a:lnTo>
                <a:lnTo>
                  <a:pt x="1037" y="3622"/>
                </a:lnTo>
                <a:lnTo>
                  <a:pt x="1038" y="3597"/>
                </a:lnTo>
                <a:lnTo>
                  <a:pt x="1041" y="3571"/>
                </a:lnTo>
                <a:lnTo>
                  <a:pt x="1043" y="3545"/>
                </a:lnTo>
                <a:lnTo>
                  <a:pt x="1046" y="3520"/>
                </a:lnTo>
                <a:lnTo>
                  <a:pt x="1049" y="3494"/>
                </a:lnTo>
                <a:lnTo>
                  <a:pt x="1053" y="3469"/>
                </a:lnTo>
                <a:lnTo>
                  <a:pt x="1058" y="3444"/>
                </a:lnTo>
                <a:lnTo>
                  <a:pt x="1064" y="3419"/>
                </a:lnTo>
                <a:lnTo>
                  <a:pt x="1069" y="3394"/>
                </a:lnTo>
                <a:lnTo>
                  <a:pt x="1076" y="3370"/>
                </a:lnTo>
                <a:lnTo>
                  <a:pt x="1083" y="3346"/>
                </a:lnTo>
                <a:lnTo>
                  <a:pt x="1091" y="3322"/>
                </a:lnTo>
                <a:lnTo>
                  <a:pt x="1100" y="3299"/>
                </a:lnTo>
                <a:lnTo>
                  <a:pt x="1108" y="3275"/>
                </a:lnTo>
                <a:lnTo>
                  <a:pt x="1118" y="3252"/>
                </a:lnTo>
                <a:lnTo>
                  <a:pt x="1138" y="3207"/>
                </a:lnTo>
                <a:lnTo>
                  <a:pt x="1161" y="3163"/>
                </a:lnTo>
                <a:lnTo>
                  <a:pt x="1185" y="3120"/>
                </a:lnTo>
                <a:lnTo>
                  <a:pt x="1212" y="3079"/>
                </a:lnTo>
                <a:lnTo>
                  <a:pt x="1240" y="3039"/>
                </a:lnTo>
                <a:lnTo>
                  <a:pt x="1271" y="3000"/>
                </a:lnTo>
                <a:lnTo>
                  <a:pt x="1303" y="2963"/>
                </a:lnTo>
                <a:lnTo>
                  <a:pt x="1337" y="2928"/>
                </a:lnTo>
                <a:lnTo>
                  <a:pt x="1373" y="2894"/>
                </a:lnTo>
                <a:lnTo>
                  <a:pt x="1409" y="2862"/>
                </a:lnTo>
                <a:lnTo>
                  <a:pt x="1448" y="2831"/>
                </a:lnTo>
                <a:lnTo>
                  <a:pt x="1488" y="2802"/>
                </a:lnTo>
                <a:lnTo>
                  <a:pt x="1530" y="2776"/>
                </a:lnTo>
                <a:lnTo>
                  <a:pt x="1572" y="2752"/>
                </a:lnTo>
                <a:lnTo>
                  <a:pt x="1616" y="2729"/>
                </a:lnTo>
                <a:lnTo>
                  <a:pt x="1661" y="2709"/>
                </a:lnTo>
                <a:lnTo>
                  <a:pt x="1684" y="2700"/>
                </a:lnTo>
                <a:lnTo>
                  <a:pt x="1708" y="2690"/>
                </a:lnTo>
                <a:lnTo>
                  <a:pt x="1731" y="2682"/>
                </a:lnTo>
                <a:lnTo>
                  <a:pt x="1755" y="2674"/>
                </a:lnTo>
                <a:lnTo>
                  <a:pt x="1779" y="2667"/>
                </a:lnTo>
                <a:lnTo>
                  <a:pt x="1804" y="2661"/>
                </a:lnTo>
                <a:lnTo>
                  <a:pt x="1828" y="2655"/>
                </a:lnTo>
                <a:lnTo>
                  <a:pt x="1852" y="2649"/>
                </a:lnTo>
                <a:lnTo>
                  <a:pt x="1878" y="2645"/>
                </a:lnTo>
                <a:lnTo>
                  <a:pt x="1903" y="2640"/>
                </a:lnTo>
                <a:lnTo>
                  <a:pt x="1929" y="2636"/>
                </a:lnTo>
                <a:lnTo>
                  <a:pt x="1954" y="2633"/>
                </a:lnTo>
                <a:lnTo>
                  <a:pt x="1980" y="2631"/>
                </a:lnTo>
                <a:lnTo>
                  <a:pt x="2006" y="2629"/>
                </a:lnTo>
                <a:lnTo>
                  <a:pt x="2032" y="2628"/>
                </a:lnTo>
                <a:lnTo>
                  <a:pt x="2058" y="2628"/>
                </a:lnTo>
                <a:lnTo>
                  <a:pt x="2085" y="2628"/>
                </a:lnTo>
                <a:lnTo>
                  <a:pt x="2111" y="2629"/>
                </a:lnTo>
                <a:lnTo>
                  <a:pt x="2137" y="2631"/>
                </a:lnTo>
                <a:lnTo>
                  <a:pt x="2163" y="2633"/>
                </a:lnTo>
                <a:lnTo>
                  <a:pt x="2189" y="2636"/>
                </a:lnTo>
                <a:lnTo>
                  <a:pt x="2214" y="2640"/>
                </a:lnTo>
                <a:lnTo>
                  <a:pt x="2239" y="2645"/>
                </a:lnTo>
                <a:lnTo>
                  <a:pt x="2264" y="2649"/>
                </a:lnTo>
                <a:lnTo>
                  <a:pt x="2288" y="2655"/>
                </a:lnTo>
                <a:lnTo>
                  <a:pt x="2313" y="2661"/>
                </a:lnTo>
                <a:lnTo>
                  <a:pt x="2337" y="2667"/>
                </a:lnTo>
                <a:lnTo>
                  <a:pt x="2362" y="2674"/>
                </a:lnTo>
                <a:lnTo>
                  <a:pt x="2385" y="2682"/>
                </a:lnTo>
                <a:lnTo>
                  <a:pt x="2410" y="2690"/>
                </a:lnTo>
                <a:lnTo>
                  <a:pt x="2432" y="2700"/>
                </a:lnTo>
                <a:lnTo>
                  <a:pt x="2456" y="2709"/>
                </a:lnTo>
                <a:lnTo>
                  <a:pt x="2500" y="2729"/>
                </a:lnTo>
                <a:lnTo>
                  <a:pt x="2545" y="2752"/>
                </a:lnTo>
                <a:lnTo>
                  <a:pt x="2588" y="2776"/>
                </a:lnTo>
                <a:lnTo>
                  <a:pt x="2629" y="2802"/>
                </a:lnTo>
                <a:lnTo>
                  <a:pt x="2669" y="2831"/>
                </a:lnTo>
                <a:lnTo>
                  <a:pt x="2707" y="2862"/>
                </a:lnTo>
                <a:lnTo>
                  <a:pt x="2745" y="2894"/>
                </a:lnTo>
                <a:lnTo>
                  <a:pt x="2780" y="2928"/>
                </a:lnTo>
                <a:lnTo>
                  <a:pt x="2814" y="2963"/>
                </a:lnTo>
                <a:lnTo>
                  <a:pt x="2846" y="3000"/>
                </a:lnTo>
                <a:lnTo>
                  <a:pt x="2876" y="3039"/>
                </a:lnTo>
                <a:lnTo>
                  <a:pt x="2905" y="3079"/>
                </a:lnTo>
                <a:lnTo>
                  <a:pt x="2931" y="3120"/>
                </a:lnTo>
                <a:lnTo>
                  <a:pt x="2956" y="3163"/>
                </a:lnTo>
                <a:lnTo>
                  <a:pt x="2979" y="3207"/>
                </a:lnTo>
                <a:lnTo>
                  <a:pt x="3000" y="3252"/>
                </a:lnTo>
                <a:lnTo>
                  <a:pt x="3009" y="3275"/>
                </a:lnTo>
                <a:lnTo>
                  <a:pt x="3018" y="3299"/>
                </a:lnTo>
                <a:lnTo>
                  <a:pt x="3026" y="3322"/>
                </a:lnTo>
                <a:lnTo>
                  <a:pt x="3033" y="3346"/>
                </a:lnTo>
                <a:lnTo>
                  <a:pt x="3041" y="3370"/>
                </a:lnTo>
                <a:lnTo>
                  <a:pt x="3047" y="3394"/>
                </a:lnTo>
                <a:lnTo>
                  <a:pt x="3053" y="3419"/>
                </a:lnTo>
                <a:lnTo>
                  <a:pt x="3059" y="3444"/>
                </a:lnTo>
                <a:lnTo>
                  <a:pt x="3064" y="3469"/>
                </a:lnTo>
                <a:lnTo>
                  <a:pt x="3068" y="3494"/>
                </a:lnTo>
                <a:lnTo>
                  <a:pt x="3072" y="3520"/>
                </a:lnTo>
                <a:lnTo>
                  <a:pt x="3074" y="3545"/>
                </a:lnTo>
                <a:lnTo>
                  <a:pt x="3077" y="3571"/>
                </a:lnTo>
                <a:lnTo>
                  <a:pt x="3078" y="3597"/>
                </a:lnTo>
                <a:lnTo>
                  <a:pt x="3079" y="3622"/>
                </a:lnTo>
                <a:lnTo>
                  <a:pt x="3080" y="3649"/>
                </a:lnTo>
                <a:close/>
                <a:moveTo>
                  <a:pt x="0" y="0"/>
                </a:moveTo>
                <a:lnTo>
                  <a:pt x="0" y="462"/>
                </a:lnTo>
                <a:lnTo>
                  <a:pt x="4116" y="462"/>
                </a:lnTo>
                <a:lnTo>
                  <a:pt x="4116" y="0"/>
                </a:lnTo>
                <a:lnTo>
                  <a:pt x="0" y="0"/>
                </a:lnTo>
                <a:close/>
                <a:moveTo>
                  <a:pt x="2024" y="2698"/>
                </a:moveTo>
                <a:lnTo>
                  <a:pt x="1820" y="3321"/>
                </a:lnTo>
                <a:lnTo>
                  <a:pt x="1165" y="3321"/>
                </a:lnTo>
                <a:lnTo>
                  <a:pt x="1159" y="3321"/>
                </a:lnTo>
                <a:lnTo>
                  <a:pt x="1154" y="3323"/>
                </a:lnTo>
                <a:lnTo>
                  <a:pt x="1149" y="3325"/>
                </a:lnTo>
                <a:lnTo>
                  <a:pt x="1143" y="3328"/>
                </a:lnTo>
                <a:lnTo>
                  <a:pt x="1139" y="3331"/>
                </a:lnTo>
                <a:lnTo>
                  <a:pt x="1135" y="3335"/>
                </a:lnTo>
                <a:lnTo>
                  <a:pt x="1133" y="3340"/>
                </a:lnTo>
                <a:lnTo>
                  <a:pt x="1130" y="3345"/>
                </a:lnTo>
                <a:lnTo>
                  <a:pt x="1129" y="3352"/>
                </a:lnTo>
                <a:lnTo>
                  <a:pt x="1129" y="3357"/>
                </a:lnTo>
                <a:lnTo>
                  <a:pt x="1129" y="3363"/>
                </a:lnTo>
                <a:lnTo>
                  <a:pt x="1130" y="3368"/>
                </a:lnTo>
                <a:lnTo>
                  <a:pt x="1132" y="3373"/>
                </a:lnTo>
                <a:lnTo>
                  <a:pt x="1135" y="3378"/>
                </a:lnTo>
                <a:lnTo>
                  <a:pt x="1139" y="3382"/>
                </a:lnTo>
                <a:lnTo>
                  <a:pt x="1143" y="3386"/>
                </a:lnTo>
                <a:lnTo>
                  <a:pt x="1673" y="3772"/>
                </a:lnTo>
                <a:lnTo>
                  <a:pt x="1469" y="4400"/>
                </a:lnTo>
                <a:lnTo>
                  <a:pt x="1468" y="4405"/>
                </a:lnTo>
                <a:lnTo>
                  <a:pt x="1467" y="4411"/>
                </a:lnTo>
                <a:lnTo>
                  <a:pt x="1468" y="4416"/>
                </a:lnTo>
                <a:lnTo>
                  <a:pt x="1469" y="4422"/>
                </a:lnTo>
                <a:lnTo>
                  <a:pt x="1471" y="4427"/>
                </a:lnTo>
                <a:lnTo>
                  <a:pt x="1475" y="4431"/>
                </a:lnTo>
                <a:lnTo>
                  <a:pt x="1479" y="4436"/>
                </a:lnTo>
                <a:lnTo>
                  <a:pt x="1483" y="4439"/>
                </a:lnTo>
                <a:lnTo>
                  <a:pt x="1488" y="4442"/>
                </a:lnTo>
                <a:lnTo>
                  <a:pt x="1493" y="4444"/>
                </a:lnTo>
                <a:lnTo>
                  <a:pt x="1498" y="4446"/>
                </a:lnTo>
                <a:lnTo>
                  <a:pt x="1504" y="4446"/>
                </a:lnTo>
                <a:lnTo>
                  <a:pt x="1509" y="4446"/>
                </a:lnTo>
                <a:lnTo>
                  <a:pt x="1515" y="4444"/>
                </a:lnTo>
                <a:lnTo>
                  <a:pt x="1520" y="4442"/>
                </a:lnTo>
                <a:lnTo>
                  <a:pt x="1525" y="4439"/>
                </a:lnTo>
                <a:lnTo>
                  <a:pt x="2058" y="4052"/>
                </a:lnTo>
                <a:lnTo>
                  <a:pt x="2591" y="4439"/>
                </a:lnTo>
                <a:lnTo>
                  <a:pt x="2596" y="4442"/>
                </a:lnTo>
                <a:lnTo>
                  <a:pt x="2601" y="4444"/>
                </a:lnTo>
                <a:lnTo>
                  <a:pt x="2606" y="4446"/>
                </a:lnTo>
                <a:lnTo>
                  <a:pt x="2612" y="4446"/>
                </a:lnTo>
                <a:lnTo>
                  <a:pt x="2617" y="4446"/>
                </a:lnTo>
                <a:lnTo>
                  <a:pt x="2623" y="4444"/>
                </a:lnTo>
                <a:lnTo>
                  <a:pt x="2628" y="4442"/>
                </a:lnTo>
                <a:lnTo>
                  <a:pt x="2633" y="4439"/>
                </a:lnTo>
                <a:lnTo>
                  <a:pt x="2638" y="4436"/>
                </a:lnTo>
                <a:lnTo>
                  <a:pt x="2641" y="4431"/>
                </a:lnTo>
                <a:lnTo>
                  <a:pt x="2644" y="4427"/>
                </a:lnTo>
                <a:lnTo>
                  <a:pt x="2646" y="4422"/>
                </a:lnTo>
                <a:lnTo>
                  <a:pt x="2648" y="4416"/>
                </a:lnTo>
                <a:lnTo>
                  <a:pt x="2648" y="4411"/>
                </a:lnTo>
                <a:lnTo>
                  <a:pt x="2648" y="4405"/>
                </a:lnTo>
                <a:lnTo>
                  <a:pt x="2646" y="4400"/>
                </a:lnTo>
                <a:lnTo>
                  <a:pt x="2442" y="3772"/>
                </a:lnTo>
                <a:lnTo>
                  <a:pt x="2973" y="3386"/>
                </a:lnTo>
                <a:lnTo>
                  <a:pt x="2977" y="3382"/>
                </a:lnTo>
                <a:lnTo>
                  <a:pt x="2981" y="3378"/>
                </a:lnTo>
                <a:lnTo>
                  <a:pt x="2984" y="3373"/>
                </a:lnTo>
                <a:lnTo>
                  <a:pt x="2986" y="3368"/>
                </a:lnTo>
                <a:lnTo>
                  <a:pt x="2987" y="3363"/>
                </a:lnTo>
                <a:lnTo>
                  <a:pt x="2988" y="3357"/>
                </a:lnTo>
                <a:lnTo>
                  <a:pt x="2987" y="3352"/>
                </a:lnTo>
                <a:lnTo>
                  <a:pt x="2986" y="3345"/>
                </a:lnTo>
                <a:lnTo>
                  <a:pt x="2984" y="3340"/>
                </a:lnTo>
                <a:lnTo>
                  <a:pt x="2981" y="3335"/>
                </a:lnTo>
                <a:lnTo>
                  <a:pt x="2977" y="3331"/>
                </a:lnTo>
                <a:lnTo>
                  <a:pt x="2973" y="3328"/>
                </a:lnTo>
                <a:lnTo>
                  <a:pt x="2968" y="3325"/>
                </a:lnTo>
                <a:lnTo>
                  <a:pt x="2963" y="3323"/>
                </a:lnTo>
                <a:lnTo>
                  <a:pt x="2958" y="3321"/>
                </a:lnTo>
                <a:lnTo>
                  <a:pt x="2952" y="3321"/>
                </a:lnTo>
                <a:lnTo>
                  <a:pt x="2296" y="3321"/>
                </a:lnTo>
                <a:lnTo>
                  <a:pt x="2093" y="2698"/>
                </a:lnTo>
                <a:lnTo>
                  <a:pt x="2091" y="2691"/>
                </a:lnTo>
                <a:lnTo>
                  <a:pt x="2088" y="2687"/>
                </a:lnTo>
                <a:lnTo>
                  <a:pt x="2084" y="2682"/>
                </a:lnTo>
                <a:lnTo>
                  <a:pt x="2080" y="2679"/>
                </a:lnTo>
                <a:lnTo>
                  <a:pt x="2075" y="2676"/>
                </a:lnTo>
                <a:lnTo>
                  <a:pt x="2069" y="2674"/>
                </a:lnTo>
                <a:lnTo>
                  <a:pt x="2064" y="2673"/>
                </a:lnTo>
                <a:lnTo>
                  <a:pt x="2058" y="2672"/>
                </a:lnTo>
                <a:lnTo>
                  <a:pt x="2053" y="2673"/>
                </a:lnTo>
                <a:lnTo>
                  <a:pt x="2047" y="2674"/>
                </a:lnTo>
                <a:lnTo>
                  <a:pt x="2042" y="2676"/>
                </a:lnTo>
                <a:lnTo>
                  <a:pt x="2037" y="2679"/>
                </a:lnTo>
                <a:lnTo>
                  <a:pt x="2033" y="2682"/>
                </a:lnTo>
                <a:lnTo>
                  <a:pt x="2030" y="2687"/>
                </a:lnTo>
                <a:lnTo>
                  <a:pt x="2027" y="2691"/>
                </a:lnTo>
                <a:lnTo>
                  <a:pt x="2024" y="26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2" name="Google Shape;1292;p73"/>
          <p:cNvSpPr/>
          <p:nvPr/>
        </p:nvSpPr>
        <p:spPr>
          <a:xfrm>
            <a:off x="3059835" y="2132856"/>
            <a:ext cx="899237" cy="900738"/>
          </a:xfrm>
          <a:custGeom>
            <a:rect b="b" l="l" r="r" t="t"/>
            <a:pathLst>
              <a:path extrusionOk="0" h="4408" w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73"/>
          <p:cNvSpPr txBox="1"/>
          <p:nvPr/>
        </p:nvSpPr>
        <p:spPr>
          <a:xfrm>
            <a:off x="1061610" y="3104966"/>
            <a:ext cx="1215718" cy="3923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觀察焦點</a:t>
            </a:r>
            <a:endParaRPr b="0" i="0" sz="21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94" name="Google Shape;1294;p73"/>
          <p:cNvSpPr txBox="1"/>
          <p:nvPr/>
        </p:nvSpPr>
        <p:spPr>
          <a:xfrm>
            <a:off x="2897814" y="3104966"/>
            <a:ext cx="1215718" cy="3923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觀察工具</a:t>
            </a:r>
            <a:endParaRPr b="0" i="0" sz="21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95" name="Google Shape;1295;p73"/>
          <p:cNvSpPr txBox="1"/>
          <p:nvPr/>
        </p:nvSpPr>
        <p:spPr>
          <a:xfrm>
            <a:off x="2897814" y="5157194"/>
            <a:ext cx="1215718" cy="3923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成長內容</a:t>
            </a:r>
            <a:endParaRPr b="0" i="0" sz="21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96" name="Google Shape;1296;p73"/>
          <p:cNvSpPr txBox="1"/>
          <p:nvPr/>
        </p:nvSpPr>
        <p:spPr>
          <a:xfrm>
            <a:off x="1007604" y="5103188"/>
            <a:ext cx="1215718" cy="3923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成長指標</a:t>
            </a:r>
            <a:endParaRPr b="0" i="0" sz="21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97" name="Google Shape;1297;p73"/>
          <p:cNvSpPr/>
          <p:nvPr/>
        </p:nvSpPr>
        <p:spPr>
          <a:xfrm>
            <a:off x="5166067" y="3266983"/>
            <a:ext cx="355364" cy="355364"/>
          </a:xfrm>
          <a:custGeom>
            <a:rect b="b" l="l" r="r" t="t"/>
            <a:pathLst>
              <a:path extrusionOk="0" h="720080" w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2E648B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73"/>
          <p:cNvSpPr/>
          <p:nvPr/>
        </p:nvSpPr>
        <p:spPr>
          <a:xfrm>
            <a:off x="5166067" y="4185085"/>
            <a:ext cx="355364" cy="355364"/>
          </a:xfrm>
          <a:custGeom>
            <a:rect b="b" l="l" r="r" t="t"/>
            <a:pathLst>
              <a:path extrusionOk="0" h="720080" w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3A8898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73"/>
          <p:cNvSpPr/>
          <p:nvPr/>
        </p:nvSpPr>
        <p:spPr>
          <a:xfrm>
            <a:off x="5178407" y="4998818"/>
            <a:ext cx="355364" cy="355364"/>
          </a:xfrm>
          <a:custGeom>
            <a:rect b="b" l="l" r="r" t="t"/>
            <a:pathLst>
              <a:path extrusionOk="0" h="720080" w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C43C12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73"/>
          <p:cNvSpPr txBox="1"/>
          <p:nvPr/>
        </p:nvSpPr>
        <p:spPr>
          <a:xfrm>
            <a:off x="5652122" y="2402888"/>
            <a:ext cx="3100849" cy="3923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AE850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回應觀察焦點怎麼紀錄？</a:t>
            </a:r>
            <a:endParaRPr b="1" i="0" sz="2100" u="none" cap="none" strike="noStrike">
              <a:solidFill>
                <a:srgbClr val="AE850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01" name="Google Shape;1301;p73"/>
          <p:cNvSpPr txBox="1"/>
          <p:nvPr/>
        </p:nvSpPr>
        <p:spPr>
          <a:xfrm>
            <a:off x="5652122" y="3266984"/>
            <a:ext cx="3100849" cy="3923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E648B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內容是否引自觀察工具？</a:t>
            </a:r>
            <a:endParaRPr b="1" i="0" sz="2100" u="none" cap="none" strike="noStrike">
              <a:solidFill>
                <a:srgbClr val="2E648B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02" name="Google Shape;1302;p73"/>
          <p:cNvSpPr txBox="1"/>
          <p:nvPr/>
        </p:nvSpPr>
        <p:spPr>
          <a:xfrm>
            <a:off x="5652122" y="4185086"/>
            <a:ext cx="3100849" cy="3923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A889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成長計畫指標如何擬定？</a:t>
            </a:r>
            <a:endParaRPr b="1" i="0" sz="2100" u="none" cap="none" strike="noStrike">
              <a:solidFill>
                <a:srgbClr val="3A889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03" name="Google Shape;1303;p73"/>
          <p:cNvSpPr txBox="1"/>
          <p:nvPr/>
        </p:nvSpPr>
        <p:spPr>
          <a:xfrm>
            <a:off x="5706128" y="4995176"/>
            <a:ext cx="3100849" cy="3923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C43C1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成長內容如何落實指標？</a:t>
            </a:r>
            <a:endParaRPr b="1" i="0" sz="2100" u="none" cap="none" strike="noStrike">
              <a:solidFill>
                <a:srgbClr val="C43C1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1304" name="Google Shape;1304;p73"/>
          <p:cNvCxnSpPr/>
          <p:nvPr/>
        </p:nvCxnSpPr>
        <p:spPr>
          <a:xfrm>
            <a:off x="629564" y="1646802"/>
            <a:ext cx="7775575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5" name="Google Shape;1305;p73"/>
          <p:cNvSpPr/>
          <p:nvPr/>
        </p:nvSpPr>
        <p:spPr>
          <a:xfrm>
            <a:off x="305526" y="1106744"/>
            <a:ext cx="783087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66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乙式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認證案例研討</a:t>
            </a:r>
            <a:r>
              <a:rPr b="1" i="0" lang="en-US" sz="21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</a:t>
            </a:r>
            <a:r>
              <a:rPr b="1" i="0" lang="en-US" sz="2100" u="none" cap="none" strike="noStrike">
                <a:solidFill>
                  <a:srgbClr val="56AC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案1</a:t>
            </a:r>
            <a:r>
              <a:rPr b="1" i="0" lang="en-US" sz="21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回饋會談紀錄表）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74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1" name="Google Shape;1311;p74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1312" name="Google Shape;1312;p74"/>
          <p:cNvGrpSpPr/>
          <p:nvPr/>
        </p:nvGrpSpPr>
        <p:grpSpPr>
          <a:xfrm>
            <a:off x="685959" y="2402583"/>
            <a:ext cx="8150127" cy="2397096"/>
            <a:chOff x="3185" y="1340778"/>
            <a:chExt cx="10866836" cy="3196128"/>
          </a:xfrm>
        </p:grpSpPr>
        <p:sp>
          <p:nvSpPr>
            <p:cNvPr id="1313" name="Google Shape;1313;p74"/>
            <p:cNvSpPr/>
            <p:nvPr/>
          </p:nvSpPr>
          <p:spPr>
            <a:xfrm>
              <a:off x="3185" y="1340778"/>
              <a:ext cx="3196128" cy="3196128"/>
            </a:xfrm>
            <a:prstGeom prst="ellipse">
              <a:avLst/>
            </a:prstGeom>
            <a:solidFill>
              <a:schemeClr val="accent4">
                <a:alpha val="49411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74"/>
            <p:cNvSpPr txBox="1"/>
            <p:nvPr/>
          </p:nvSpPr>
          <p:spPr>
            <a:xfrm>
              <a:off x="471247" y="1808840"/>
              <a:ext cx="2260004" cy="2260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50" lIns="131900" spcFirstLastPara="1" rIns="131900" wrap="square" tIns="3045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觀察焦點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是什麼？陳述清楚嗎？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74"/>
            <p:cNvSpPr/>
            <p:nvPr/>
          </p:nvSpPr>
          <p:spPr>
            <a:xfrm>
              <a:off x="2560088" y="1340778"/>
              <a:ext cx="3196128" cy="3196128"/>
            </a:xfrm>
            <a:prstGeom prst="ellipse">
              <a:avLst/>
            </a:prstGeom>
            <a:solidFill>
              <a:srgbClr val="51EB15">
                <a:alpha val="49411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74"/>
            <p:cNvSpPr txBox="1"/>
            <p:nvPr/>
          </p:nvSpPr>
          <p:spPr>
            <a:xfrm>
              <a:off x="3028150" y="1808840"/>
              <a:ext cx="2260004" cy="2260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50" lIns="131900" spcFirstLastPara="1" rIns="131900" wrap="square" tIns="3045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課程脈絡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的描述對</a:t>
              </a:r>
              <a:r>
                <a:rPr b="1" i="0" lang="en-US" sz="2400" u="none" cap="none" strike="noStrike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觀察焦點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的瞭解有助益嗎？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74"/>
            <p:cNvSpPr/>
            <p:nvPr/>
          </p:nvSpPr>
          <p:spPr>
            <a:xfrm>
              <a:off x="5116991" y="1340778"/>
              <a:ext cx="3196128" cy="3196128"/>
            </a:xfrm>
            <a:prstGeom prst="ellipse">
              <a:avLst/>
            </a:prstGeom>
            <a:solidFill>
              <a:srgbClr val="2CD79F">
                <a:alpha val="49411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74"/>
            <p:cNvSpPr txBox="1"/>
            <p:nvPr/>
          </p:nvSpPr>
          <p:spPr>
            <a:xfrm>
              <a:off x="5585053" y="1808840"/>
              <a:ext cx="2260004" cy="2260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50" lIns="131900" spcFirstLastPara="1" rIns="131900" wrap="square" tIns="3045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軼事紀錄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可以蒐集到</a:t>
              </a:r>
              <a:r>
                <a:rPr b="1" i="0" lang="en-US" sz="2400" u="none" cap="none" strike="noStrike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觀察焦點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需要的事實嗎？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74"/>
            <p:cNvSpPr/>
            <p:nvPr/>
          </p:nvSpPr>
          <p:spPr>
            <a:xfrm>
              <a:off x="7673893" y="1340778"/>
              <a:ext cx="3196128" cy="3196128"/>
            </a:xfrm>
            <a:prstGeom prst="ellipse">
              <a:avLst/>
            </a:prstGeom>
            <a:solidFill>
              <a:srgbClr val="4371C3">
                <a:alpha val="49411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74"/>
            <p:cNvSpPr txBox="1"/>
            <p:nvPr/>
          </p:nvSpPr>
          <p:spPr>
            <a:xfrm>
              <a:off x="8141955" y="1808840"/>
              <a:ext cx="2260004" cy="2260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50" lIns="131900" spcFirstLastPara="1" rIns="131900" wrap="square" tIns="3045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觀課配合事宜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是否有助</a:t>
              </a:r>
              <a:r>
                <a:rPr b="1" i="0" lang="en-US" sz="2400" u="none" cap="none" strike="noStrike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觀察工具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的實施？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74"/>
          <p:cNvSpPr/>
          <p:nvPr/>
        </p:nvSpPr>
        <p:spPr>
          <a:xfrm>
            <a:off x="305526" y="1106744"/>
            <a:ext cx="783087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66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甲式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認證案例研討</a:t>
            </a:r>
            <a:r>
              <a:rPr b="1" i="0" lang="en-US" sz="21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</a:t>
            </a:r>
            <a:r>
              <a:rPr b="1" i="0" lang="en-US" sz="2100" u="none" cap="none" strike="noStrike">
                <a:solidFill>
                  <a:srgbClr val="56AC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案2</a:t>
            </a:r>
            <a:r>
              <a:rPr b="1" i="0" lang="en-US" sz="21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觀察前會談紀錄表）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2" name="Google Shape;1322;p74"/>
          <p:cNvCxnSpPr/>
          <p:nvPr/>
        </p:nvCxnSpPr>
        <p:spPr>
          <a:xfrm>
            <a:off x="467544" y="1808820"/>
            <a:ext cx="7919594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75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28" name="Google Shape;1328;p75"/>
          <p:cNvGrpSpPr/>
          <p:nvPr/>
        </p:nvGrpSpPr>
        <p:grpSpPr>
          <a:xfrm>
            <a:off x="197514" y="2348880"/>
            <a:ext cx="8802978" cy="3186354"/>
            <a:chOff x="767408" y="1811955"/>
            <a:chExt cx="10650577" cy="3107002"/>
          </a:xfrm>
        </p:grpSpPr>
        <p:grpSp>
          <p:nvGrpSpPr>
            <p:cNvPr id="1329" name="Google Shape;1329;p75"/>
            <p:cNvGrpSpPr/>
            <p:nvPr/>
          </p:nvGrpSpPr>
          <p:grpSpPr>
            <a:xfrm>
              <a:off x="767408" y="1811955"/>
              <a:ext cx="10650577" cy="3107002"/>
              <a:chOff x="623392" y="2153612"/>
              <a:chExt cx="10650577" cy="3107002"/>
            </a:xfrm>
          </p:grpSpPr>
          <p:grpSp>
            <p:nvGrpSpPr>
              <p:cNvPr id="1330" name="Google Shape;1330;p75"/>
              <p:cNvGrpSpPr/>
              <p:nvPr/>
            </p:nvGrpSpPr>
            <p:grpSpPr>
              <a:xfrm>
                <a:off x="1342471" y="2153612"/>
                <a:ext cx="1829298" cy="3107002"/>
                <a:chOff x="3207" y="931"/>
                <a:chExt cx="1436" cy="2439"/>
              </a:xfrm>
            </p:grpSpPr>
            <p:sp>
              <p:nvSpPr>
                <p:cNvPr id="1331" name="Google Shape;1331;p75"/>
                <p:cNvSpPr/>
                <p:nvPr/>
              </p:nvSpPr>
              <p:spPr>
                <a:xfrm>
                  <a:off x="3302" y="931"/>
                  <a:ext cx="1074" cy="2439"/>
                </a:xfrm>
                <a:custGeom>
                  <a:rect b="b" l="l" r="r" t="t"/>
                  <a:pathLst>
                    <a:path extrusionOk="0" h="2439" w="1074">
                      <a:moveTo>
                        <a:pt x="1074" y="0"/>
                      </a:moveTo>
                      <a:lnTo>
                        <a:pt x="1074" y="2153"/>
                      </a:lnTo>
                      <a:lnTo>
                        <a:pt x="537" y="2439"/>
                      </a:lnTo>
                      <a:lnTo>
                        <a:pt x="0" y="2153"/>
                      </a:lnTo>
                      <a:lnTo>
                        <a:pt x="0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close/>
                    </a:path>
                  </a:pathLst>
                </a:custGeom>
                <a:solidFill>
                  <a:srgbClr val="1CAE97"/>
                </a:solidFill>
                <a:ln>
                  <a:noFill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2" name="Google Shape;1332;p75"/>
                <p:cNvSpPr/>
                <p:nvPr/>
              </p:nvSpPr>
              <p:spPr>
                <a:xfrm>
                  <a:off x="3207" y="931"/>
                  <a:ext cx="1436" cy="2439"/>
                </a:xfrm>
                <a:custGeom>
                  <a:rect b="b" l="l" r="r" t="t"/>
                  <a:pathLst>
                    <a:path extrusionOk="0" h="2439" w="1074">
                      <a:moveTo>
                        <a:pt x="1074" y="0"/>
                      </a:moveTo>
                      <a:lnTo>
                        <a:pt x="1074" y="2153"/>
                      </a:lnTo>
                      <a:lnTo>
                        <a:pt x="537" y="2439"/>
                      </a:lnTo>
                      <a:lnTo>
                        <a:pt x="0" y="2153"/>
                      </a:lnTo>
                      <a:lnTo>
                        <a:pt x="0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close/>
                    </a:path>
                  </a:pathLst>
                </a:custGeom>
                <a:solidFill>
                  <a:srgbClr val="1CAE97"/>
                </a:solidFill>
                <a:ln cap="flat" cmpd="sng" w="165100">
                  <a:solidFill>
                    <a:srgbClr val="1CAE9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50" spcFirstLastPara="1" rIns="68550" wrap="square" tIns="8640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100" u="none" cap="none" strike="noStrike">
                      <a:solidFill>
                        <a:srgbClr val="FFFF00"/>
                      </a:solidFill>
                      <a:latin typeface="Microsoft JhengHei"/>
                      <a:ea typeface="Microsoft JhengHei"/>
                      <a:cs typeface="Microsoft JhengHei"/>
                      <a:sym typeface="Microsoft JhengHei"/>
                    </a:rPr>
                    <a:t>事實摘要敘述</a:t>
                  </a:r>
                  <a:r>
                    <a:rPr b="0" i="0" lang="en-US" sz="2100" u="none" cap="none" strike="noStrike">
                      <a:solidFill>
                        <a:schemeClr val="lt1"/>
                      </a:solidFill>
                      <a:latin typeface="Microsoft JhengHei"/>
                      <a:ea typeface="Microsoft JhengHei"/>
                      <a:cs typeface="Microsoft JhengHei"/>
                      <a:sym typeface="Microsoft JhengHei"/>
                    </a:rPr>
                    <a:t>是否具體客觀，未做價值判斷？</a:t>
                  </a:r>
                  <a:endParaRPr b="0" i="0" sz="2100" u="none" cap="none" strike="noStrike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</p:grpSp>
          <p:grpSp>
            <p:nvGrpSpPr>
              <p:cNvPr id="1333" name="Google Shape;1333;p75"/>
              <p:cNvGrpSpPr/>
              <p:nvPr/>
            </p:nvGrpSpPr>
            <p:grpSpPr>
              <a:xfrm>
                <a:off x="3759308" y="2153612"/>
                <a:ext cx="1829298" cy="3107002"/>
                <a:chOff x="3124" y="931"/>
                <a:chExt cx="1436" cy="2439"/>
              </a:xfrm>
            </p:grpSpPr>
            <p:sp>
              <p:nvSpPr>
                <p:cNvPr id="1334" name="Google Shape;1334;p75"/>
                <p:cNvSpPr/>
                <p:nvPr/>
              </p:nvSpPr>
              <p:spPr>
                <a:xfrm>
                  <a:off x="3302" y="931"/>
                  <a:ext cx="1074" cy="2439"/>
                </a:xfrm>
                <a:custGeom>
                  <a:rect b="b" l="l" r="r" t="t"/>
                  <a:pathLst>
                    <a:path extrusionOk="0" h="2439" w="1074">
                      <a:moveTo>
                        <a:pt x="1074" y="0"/>
                      </a:moveTo>
                      <a:lnTo>
                        <a:pt x="1074" y="2153"/>
                      </a:lnTo>
                      <a:lnTo>
                        <a:pt x="537" y="2439"/>
                      </a:lnTo>
                      <a:lnTo>
                        <a:pt x="0" y="2153"/>
                      </a:lnTo>
                      <a:lnTo>
                        <a:pt x="0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close/>
                    </a:path>
                  </a:pathLst>
                </a:custGeom>
                <a:solidFill>
                  <a:srgbClr val="ACC571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5" name="Google Shape;1335;p75"/>
                <p:cNvSpPr/>
                <p:nvPr/>
              </p:nvSpPr>
              <p:spPr>
                <a:xfrm>
                  <a:off x="3124" y="931"/>
                  <a:ext cx="1436" cy="2439"/>
                </a:xfrm>
                <a:custGeom>
                  <a:rect b="b" l="l" r="r" t="t"/>
                  <a:pathLst>
                    <a:path extrusionOk="0" h="2439" w="1074">
                      <a:moveTo>
                        <a:pt x="1074" y="0"/>
                      </a:moveTo>
                      <a:lnTo>
                        <a:pt x="1074" y="2153"/>
                      </a:lnTo>
                      <a:lnTo>
                        <a:pt x="537" y="2439"/>
                      </a:lnTo>
                      <a:lnTo>
                        <a:pt x="0" y="2153"/>
                      </a:lnTo>
                      <a:lnTo>
                        <a:pt x="0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close/>
                    </a:path>
                  </a:pathLst>
                </a:custGeom>
                <a:solidFill>
                  <a:srgbClr val="ACC571"/>
                </a:solidFill>
                <a:ln cap="flat" cmpd="sng" w="165100">
                  <a:solidFill>
                    <a:srgbClr val="ACC57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50" spcFirstLastPara="1" rIns="68550" wrap="square" tIns="8640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100" u="none" cap="none" strike="noStrike">
                      <a:solidFill>
                        <a:srgbClr val="FFFF00"/>
                      </a:solidFill>
                      <a:latin typeface="Microsoft JhengHei"/>
                      <a:ea typeface="Microsoft JhengHei"/>
                      <a:cs typeface="Microsoft JhengHei"/>
                      <a:sym typeface="Microsoft JhengHei"/>
                    </a:rPr>
                    <a:t>紀錄時間</a:t>
                  </a:r>
                  <a:r>
                    <a:rPr b="0" i="0" lang="en-US" sz="2100" u="none" cap="none" strike="noStrike">
                      <a:solidFill>
                        <a:schemeClr val="lt1"/>
                      </a:solidFill>
                      <a:latin typeface="Microsoft JhengHei"/>
                      <a:ea typeface="Microsoft JhengHei"/>
                      <a:cs typeface="Microsoft JhengHei"/>
                      <a:sym typeface="Microsoft JhengHei"/>
                    </a:rPr>
                    <a:t>是否達一節課？至少紀錄</a:t>
                  </a:r>
                  <a:r>
                    <a:rPr b="1" i="0" lang="en-US" sz="2100" u="none" cap="none" strike="noStrike">
                      <a:solidFill>
                        <a:srgbClr val="FFFF00"/>
                      </a:solidFill>
                      <a:latin typeface="Microsoft JhengHei"/>
                      <a:ea typeface="Microsoft JhengHei"/>
                      <a:cs typeface="Microsoft JhengHei"/>
                      <a:sym typeface="Microsoft JhengHei"/>
                    </a:rPr>
                    <a:t>6個軼事</a:t>
                  </a:r>
                  <a:r>
                    <a:rPr b="0" i="0" lang="en-US" sz="2100" u="none" cap="none" strike="noStrike">
                      <a:solidFill>
                        <a:schemeClr val="lt1"/>
                      </a:solidFill>
                      <a:latin typeface="Microsoft JhengHei"/>
                      <a:ea typeface="Microsoft JhengHei"/>
                      <a:cs typeface="Microsoft JhengHei"/>
                      <a:sym typeface="Microsoft JhengHei"/>
                    </a:rPr>
                    <a:t>？</a:t>
                  </a:r>
                  <a:endParaRPr b="0" i="0" sz="2100" u="none" cap="none" strike="noStrike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</p:grpSp>
          <p:grpSp>
            <p:nvGrpSpPr>
              <p:cNvPr id="1336" name="Google Shape;1336;p75"/>
              <p:cNvGrpSpPr/>
              <p:nvPr/>
            </p:nvGrpSpPr>
            <p:grpSpPr>
              <a:xfrm>
                <a:off x="6177418" y="2153612"/>
                <a:ext cx="2025476" cy="3107002"/>
                <a:chOff x="3042" y="931"/>
                <a:chExt cx="1590" cy="2439"/>
              </a:xfrm>
            </p:grpSpPr>
            <p:sp>
              <p:nvSpPr>
                <p:cNvPr id="1337" name="Google Shape;1337;p75"/>
                <p:cNvSpPr/>
                <p:nvPr/>
              </p:nvSpPr>
              <p:spPr>
                <a:xfrm>
                  <a:off x="3302" y="931"/>
                  <a:ext cx="1074" cy="2439"/>
                </a:xfrm>
                <a:custGeom>
                  <a:rect b="b" l="l" r="r" t="t"/>
                  <a:pathLst>
                    <a:path extrusionOk="0" h="2439" w="1074">
                      <a:moveTo>
                        <a:pt x="1074" y="0"/>
                      </a:moveTo>
                      <a:lnTo>
                        <a:pt x="1074" y="2153"/>
                      </a:lnTo>
                      <a:lnTo>
                        <a:pt x="537" y="2439"/>
                      </a:lnTo>
                      <a:lnTo>
                        <a:pt x="0" y="2153"/>
                      </a:lnTo>
                      <a:lnTo>
                        <a:pt x="0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close/>
                    </a:path>
                  </a:pathLst>
                </a:custGeom>
                <a:solidFill>
                  <a:srgbClr val="F6AC33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8" name="Google Shape;1338;p75"/>
                <p:cNvSpPr/>
                <p:nvPr/>
              </p:nvSpPr>
              <p:spPr>
                <a:xfrm>
                  <a:off x="3042" y="931"/>
                  <a:ext cx="1590" cy="2439"/>
                </a:xfrm>
                <a:custGeom>
                  <a:rect b="b" l="l" r="r" t="t"/>
                  <a:pathLst>
                    <a:path extrusionOk="0" h="2439" w="1074">
                      <a:moveTo>
                        <a:pt x="1074" y="0"/>
                      </a:moveTo>
                      <a:lnTo>
                        <a:pt x="1074" y="2153"/>
                      </a:lnTo>
                      <a:lnTo>
                        <a:pt x="537" y="2439"/>
                      </a:lnTo>
                      <a:lnTo>
                        <a:pt x="0" y="2153"/>
                      </a:lnTo>
                      <a:lnTo>
                        <a:pt x="0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close/>
                    </a:path>
                  </a:pathLst>
                </a:custGeom>
                <a:solidFill>
                  <a:srgbClr val="F6AC33"/>
                </a:solidFill>
                <a:ln cap="flat" cmpd="sng" w="165100">
                  <a:solidFill>
                    <a:srgbClr val="F6AC3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50" spcFirstLastPara="1" rIns="68550" wrap="square" tIns="8640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2100" u="none" cap="none" strike="noStrike">
                      <a:solidFill>
                        <a:schemeClr val="lt1"/>
                      </a:solidFill>
                      <a:latin typeface="Microsoft JhengHei"/>
                      <a:ea typeface="Microsoft JhengHei"/>
                      <a:cs typeface="Microsoft JhengHei"/>
                      <a:sym typeface="Microsoft JhengHei"/>
                    </a:rPr>
                    <a:t>紀錄內容是否有效蒐集</a:t>
                  </a:r>
                  <a:r>
                    <a:rPr b="1" i="0" lang="en-US" sz="2100" u="none" cap="none" strike="noStrike">
                      <a:solidFill>
                        <a:srgbClr val="FFFF00"/>
                      </a:solidFill>
                      <a:latin typeface="Microsoft JhengHei"/>
                      <a:ea typeface="Microsoft JhengHei"/>
                      <a:cs typeface="Microsoft JhengHei"/>
                      <a:sym typeface="Microsoft JhengHei"/>
                    </a:rPr>
                    <a:t>觀察焦點</a:t>
                  </a:r>
                  <a:r>
                    <a:rPr b="0" i="0" lang="en-US" sz="2100" u="none" cap="none" strike="noStrike">
                      <a:solidFill>
                        <a:schemeClr val="lt1"/>
                      </a:solidFill>
                      <a:latin typeface="Microsoft JhengHei"/>
                      <a:ea typeface="Microsoft JhengHei"/>
                      <a:cs typeface="Microsoft JhengHei"/>
                      <a:sym typeface="Microsoft JhengHei"/>
                    </a:rPr>
                    <a:t>所需事實？</a:t>
                  </a:r>
                  <a:endParaRPr b="0" i="0" sz="2100" u="none" cap="none" strike="noStrike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</p:grpSp>
          <p:grpSp>
            <p:nvGrpSpPr>
              <p:cNvPr id="1339" name="Google Shape;1339;p75"/>
              <p:cNvGrpSpPr/>
              <p:nvPr/>
            </p:nvGrpSpPr>
            <p:grpSpPr>
              <a:xfrm>
                <a:off x="8856676" y="2153612"/>
                <a:ext cx="1894266" cy="3107002"/>
                <a:chOff x="3165" y="931"/>
                <a:chExt cx="1487" cy="2439"/>
              </a:xfrm>
            </p:grpSpPr>
            <p:sp>
              <p:nvSpPr>
                <p:cNvPr id="1340" name="Google Shape;1340;p75"/>
                <p:cNvSpPr/>
                <p:nvPr/>
              </p:nvSpPr>
              <p:spPr>
                <a:xfrm>
                  <a:off x="3302" y="931"/>
                  <a:ext cx="1074" cy="2439"/>
                </a:xfrm>
                <a:custGeom>
                  <a:rect b="b" l="l" r="r" t="t"/>
                  <a:pathLst>
                    <a:path extrusionOk="0" h="2439" w="1074">
                      <a:moveTo>
                        <a:pt x="1074" y="0"/>
                      </a:moveTo>
                      <a:lnTo>
                        <a:pt x="1074" y="2153"/>
                      </a:lnTo>
                      <a:lnTo>
                        <a:pt x="537" y="2439"/>
                      </a:lnTo>
                      <a:lnTo>
                        <a:pt x="0" y="2153"/>
                      </a:lnTo>
                      <a:lnTo>
                        <a:pt x="0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close/>
                    </a:path>
                  </a:pathLst>
                </a:custGeom>
                <a:solidFill>
                  <a:srgbClr val="CB4D3E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50" spcFirstLastPara="1" rIns="6855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1" name="Google Shape;1341;p75"/>
                <p:cNvSpPr/>
                <p:nvPr/>
              </p:nvSpPr>
              <p:spPr>
                <a:xfrm>
                  <a:off x="3165" y="931"/>
                  <a:ext cx="1487" cy="2439"/>
                </a:xfrm>
                <a:custGeom>
                  <a:rect b="b" l="l" r="r" t="t"/>
                  <a:pathLst>
                    <a:path extrusionOk="0" h="2439" w="1074">
                      <a:moveTo>
                        <a:pt x="1074" y="0"/>
                      </a:moveTo>
                      <a:lnTo>
                        <a:pt x="1074" y="2153"/>
                      </a:lnTo>
                      <a:lnTo>
                        <a:pt x="537" y="2439"/>
                      </a:lnTo>
                      <a:lnTo>
                        <a:pt x="0" y="2153"/>
                      </a:lnTo>
                      <a:lnTo>
                        <a:pt x="0" y="0"/>
                      </a:lnTo>
                      <a:lnTo>
                        <a:pt x="1074" y="0"/>
                      </a:lnTo>
                      <a:lnTo>
                        <a:pt x="1074" y="0"/>
                      </a:lnTo>
                      <a:close/>
                    </a:path>
                  </a:pathLst>
                </a:custGeom>
                <a:solidFill>
                  <a:srgbClr val="CB4D3E"/>
                </a:solidFill>
                <a:ln cap="flat" cmpd="sng" w="165100">
                  <a:solidFill>
                    <a:srgbClr val="CB4D3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4275" lIns="68550" spcFirstLastPara="1" rIns="68550" wrap="square" tIns="8640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2100" u="none" cap="none" strike="noStrike">
                      <a:solidFill>
                        <a:schemeClr val="lt1"/>
                      </a:solidFill>
                      <a:latin typeface="Microsoft JhengHei"/>
                      <a:ea typeface="Microsoft JhengHei"/>
                      <a:cs typeface="Microsoft JhengHei"/>
                      <a:sym typeface="Microsoft JhengHei"/>
                    </a:rPr>
                    <a:t>還有沒有其他建議事項？</a:t>
                  </a:r>
                  <a:endParaRPr b="0" i="0" sz="2100" u="none" cap="none" strike="noStrike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</p:grpSp>
          <p:grpSp>
            <p:nvGrpSpPr>
              <p:cNvPr id="1342" name="Google Shape;1342;p75"/>
              <p:cNvGrpSpPr/>
              <p:nvPr/>
            </p:nvGrpSpPr>
            <p:grpSpPr>
              <a:xfrm>
                <a:off x="623392" y="2636912"/>
                <a:ext cx="10650577" cy="253954"/>
                <a:chOff x="623392" y="2462233"/>
                <a:chExt cx="10650577" cy="253954"/>
              </a:xfrm>
            </p:grpSpPr>
            <p:sp>
              <p:nvSpPr>
                <p:cNvPr id="1343" name="Google Shape;1343;p75"/>
                <p:cNvSpPr/>
                <p:nvPr/>
              </p:nvSpPr>
              <p:spPr>
                <a:xfrm>
                  <a:off x="623392" y="2462233"/>
                  <a:ext cx="10650577" cy="253954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txBody>
                <a:bodyPr anchorCtr="0" anchor="ctr" bIns="34275" lIns="68550" spcFirstLastPara="1" rIns="6855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344" name="Google Shape;1344;p75"/>
                <p:cNvCxnSpPr/>
                <p:nvPr/>
              </p:nvCxnSpPr>
              <p:spPr>
                <a:xfrm>
                  <a:off x="623392" y="2462233"/>
                  <a:ext cx="10650577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rgbClr val="ECECE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345" name="Google Shape;1345;p75"/>
                <p:cNvCxnSpPr/>
                <p:nvPr/>
              </p:nvCxnSpPr>
              <p:spPr>
                <a:xfrm>
                  <a:off x="623392" y="2716187"/>
                  <a:ext cx="10650577" cy="0"/>
                </a:xfrm>
                <a:prstGeom prst="straightConnector1">
                  <a:avLst/>
                </a:prstGeom>
                <a:noFill/>
                <a:ln cap="flat" cmpd="sng" w="22225">
                  <a:solidFill>
                    <a:srgbClr val="ECECE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346" name="Google Shape;1346;p75"/>
            <p:cNvSpPr/>
            <p:nvPr/>
          </p:nvSpPr>
          <p:spPr>
            <a:xfrm>
              <a:off x="9691455" y="1844114"/>
              <a:ext cx="335671" cy="306605"/>
            </a:xfrm>
            <a:custGeom>
              <a:rect b="b" l="l" r="r" t="t"/>
              <a:pathLst>
                <a:path extrusionOk="0" h="136" w="149">
                  <a:moveTo>
                    <a:pt x="75" y="60"/>
                  </a:moveTo>
                  <a:cubicBezTo>
                    <a:pt x="75" y="60"/>
                    <a:pt x="75" y="60"/>
                    <a:pt x="75" y="59"/>
                  </a:cubicBezTo>
                  <a:cubicBezTo>
                    <a:pt x="75" y="53"/>
                    <a:pt x="75" y="47"/>
                    <a:pt x="75" y="41"/>
                  </a:cubicBezTo>
                  <a:cubicBezTo>
                    <a:pt x="76" y="26"/>
                    <a:pt x="82" y="14"/>
                    <a:pt x="96" y="7"/>
                  </a:cubicBezTo>
                  <a:cubicBezTo>
                    <a:pt x="109" y="0"/>
                    <a:pt x="125" y="3"/>
                    <a:pt x="136" y="12"/>
                  </a:cubicBezTo>
                  <a:cubicBezTo>
                    <a:pt x="143" y="18"/>
                    <a:pt x="147" y="26"/>
                    <a:pt x="149" y="35"/>
                  </a:cubicBezTo>
                  <a:cubicBezTo>
                    <a:pt x="149" y="37"/>
                    <a:pt x="149" y="39"/>
                    <a:pt x="149" y="41"/>
                  </a:cubicBezTo>
                  <a:cubicBezTo>
                    <a:pt x="149" y="47"/>
                    <a:pt x="149" y="53"/>
                    <a:pt x="149" y="60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5" y="60"/>
                    <a:pt x="140" y="60"/>
                    <a:pt x="136" y="60"/>
                  </a:cubicBezTo>
                  <a:cubicBezTo>
                    <a:pt x="136" y="60"/>
                    <a:pt x="136" y="60"/>
                    <a:pt x="136" y="59"/>
                  </a:cubicBezTo>
                  <a:cubicBezTo>
                    <a:pt x="136" y="53"/>
                    <a:pt x="136" y="47"/>
                    <a:pt x="136" y="41"/>
                  </a:cubicBezTo>
                  <a:cubicBezTo>
                    <a:pt x="136" y="35"/>
                    <a:pt x="134" y="29"/>
                    <a:pt x="129" y="25"/>
                  </a:cubicBezTo>
                  <a:cubicBezTo>
                    <a:pt x="124" y="20"/>
                    <a:pt x="119" y="18"/>
                    <a:pt x="112" y="18"/>
                  </a:cubicBezTo>
                  <a:cubicBezTo>
                    <a:pt x="103" y="18"/>
                    <a:pt x="96" y="23"/>
                    <a:pt x="92" y="32"/>
                  </a:cubicBezTo>
                  <a:cubicBezTo>
                    <a:pt x="90" y="35"/>
                    <a:pt x="90" y="38"/>
                    <a:pt x="90" y="41"/>
                  </a:cubicBezTo>
                  <a:cubicBezTo>
                    <a:pt x="90" y="47"/>
                    <a:pt x="90" y="54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1" y="60"/>
                  </a:cubicBezTo>
                  <a:cubicBezTo>
                    <a:pt x="93" y="60"/>
                    <a:pt x="96" y="60"/>
                    <a:pt x="99" y="60"/>
                  </a:cubicBezTo>
                  <a:cubicBezTo>
                    <a:pt x="102" y="60"/>
                    <a:pt x="103" y="62"/>
                    <a:pt x="103" y="65"/>
                  </a:cubicBezTo>
                  <a:cubicBezTo>
                    <a:pt x="103" y="85"/>
                    <a:pt x="103" y="105"/>
                    <a:pt x="103" y="125"/>
                  </a:cubicBezTo>
                  <a:cubicBezTo>
                    <a:pt x="103" y="127"/>
                    <a:pt x="103" y="129"/>
                    <a:pt x="103" y="132"/>
                  </a:cubicBezTo>
                  <a:cubicBezTo>
                    <a:pt x="103" y="135"/>
                    <a:pt x="102" y="136"/>
                    <a:pt x="99" y="136"/>
                  </a:cubicBezTo>
                  <a:cubicBezTo>
                    <a:pt x="67" y="136"/>
                    <a:pt x="36" y="136"/>
                    <a:pt x="5" y="136"/>
                  </a:cubicBezTo>
                  <a:cubicBezTo>
                    <a:pt x="2" y="136"/>
                    <a:pt x="0" y="134"/>
                    <a:pt x="0" y="132"/>
                  </a:cubicBezTo>
                  <a:cubicBezTo>
                    <a:pt x="0" y="109"/>
                    <a:pt x="0" y="87"/>
                    <a:pt x="0" y="65"/>
                  </a:cubicBezTo>
                  <a:cubicBezTo>
                    <a:pt x="0" y="62"/>
                    <a:pt x="2" y="60"/>
                    <a:pt x="5" y="60"/>
                  </a:cubicBezTo>
                  <a:cubicBezTo>
                    <a:pt x="28" y="60"/>
                    <a:pt x="51" y="60"/>
                    <a:pt x="74" y="60"/>
                  </a:cubicBezTo>
                  <a:cubicBezTo>
                    <a:pt x="74" y="60"/>
                    <a:pt x="75" y="60"/>
                    <a:pt x="75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47" name="Google Shape;1347;p75"/>
            <p:cNvGrpSpPr/>
            <p:nvPr/>
          </p:nvGrpSpPr>
          <p:grpSpPr>
            <a:xfrm>
              <a:off x="7156705" y="1842527"/>
              <a:ext cx="360031" cy="360926"/>
              <a:chOff x="3638" y="1961"/>
              <a:chExt cx="402" cy="403"/>
            </a:xfrm>
          </p:grpSpPr>
          <p:sp>
            <p:nvSpPr>
              <p:cNvPr id="1348" name="Google Shape;1348;p75"/>
              <p:cNvSpPr/>
              <p:nvPr/>
            </p:nvSpPr>
            <p:spPr>
              <a:xfrm>
                <a:off x="3638" y="1961"/>
                <a:ext cx="402" cy="403"/>
              </a:xfrm>
              <a:custGeom>
                <a:rect b="b" l="l" r="r" t="t"/>
                <a:pathLst>
                  <a:path extrusionOk="0" h="167" w="167">
                    <a:moveTo>
                      <a:pt x="0" y="87"/>
                    </a:moveTo>
                    <a:cubicBezTo>
                      <a:pt x="0" y="84"/>
                      <a:pt x="0" y="82"/>
                      <a:pt x="0" y="80"/>
                    </a:cubicBezTo>
                    <a:cubicBezTo>
                      <a:pt x="1" y="78"/>
                      <a:pt x="1" y="75"/>
                      <a:pt x="1" y="73"/>
                    </a:cubicBezTo>
                    <a:cubicBezTo>
                      <a:pt x="2" y="65"/>
                      <a:pt x="4" y="57"/>
                      <a:pt x="7" y="50"/>
                    </a:cubicBezTo>
                    <a:cubicBezTo>
                      <a:pt x="12" y="39"/>
                      <a:pt x="19" y="30"/>
                      <a:pt x="28" y="22"/>
                    </a:cubicBezTo>
                    <a:cubicBezTo>
                      <a:pt x="42" y="9"/>
                      <a:pt x="58" y="2"/>
                      <a:pt x="77" y="0"/>
                    </a:cubicBezTo>
                    <a:cubicBezTo>
                      <a:pt x="85" y="0"/>
                      <a:pt x="92" y="0"/>
                      <a:pt x="100" y="2"/>
                    </a:cubicBezTo>
                    <a:cubicBezTo>
                      <a:pt x="108" y="3"/>
                      <a:pt x="115" y="6"/>
                      <a:pt x="122" y="10"/>
                    </a:cubicBezTo>
                    <a:cubicBezTo>
                      <a:pt x="132" y="15"/>
                      <a:pt x="141" y="22"/>
                      <a:pt x="148" y="30"/>
                    </a:cubicBezTo>
                    <a:cubicBezTo>
                      <a:pt x="159" y="44"/>
                      <a:pt x="165" y="59"/>
                      <a:pt x="167" y="77"/>
                    </a:cubicBezTo>
                    <a:cubicBezTo>
                      <a:pt x="167" y="84"/>
                      <a:pt x="167" y="92"/>
                      <a:pt x="165" y="100"/>
                    </a:cubicBezTo>
                    <a:cubicBezTo>
                      <a:pt x="164" y="108"/>
                      <a:pt x="161" y="115"/>
                      <a:pt x="157" y="122"/>
                    </a:cubicBezTo>
                    <a:cubicBezTo>
                      <a:pt x="152" y="132"/>
                      <a:pt x="145" y="141"/>
                      <a:pt x="137" y="148"/>
                    </a:cubicBezTo>
                    <a:cubicBezTo>
                      <a:pt x="123" y="158"/>
                      <a:pt x="108" y="165"/>
                      <a:pt x="90" y="166"/>
                    </a:cubicBezTo>
                    <a:cubicBezTo>
                      <a:pt x="83" y="167"/>
                      <a:pt x="75" y="166"/>
                      <a:pt x="67" y="165"/>
                    </a:cubicBezTo>
                    <a:cubicBezTo>
                      <a:pt x="59" y="163"/>
                      <a:pt x="51" y="160"/>
                      <a:pt x="44" y="156"/>
                    </a:cubicBezTo>
                    <a:cubicBezTo>
                      <a:pt x="37" y="152"/>
                      <a:pt x="30" y="147"/>
                      <a:pt x="24" y="141"/>
                    </a:cubicBezTo>
                    <a:cubicBezTo>
                      <a:pt x="18" y="135"/>
                      <a:pt x="13" y="128"/>
                      <a:pt x="9" y="120"/>
                    </a:cubicBezTo>
                    <a:cubicBezTo>
                      <a:pt x="5" y="111"/>
                      <a:pt x="2" y="102"/>
                      <a:pt x="1" y="92"/>
                    </a:cubicBezTo>
                    <a:cubicBezTo>
                      <a:pt x="1" y="90"/>
                      <a:pt x="1" y="88"/>
                      <a:pt x="0" y="87"/>
                    </a:cubicBezTo>
                    <a:close/>
                    <a:moveTo>
                      <a:pt x="84" y="146"/>
                    </a:moveTo>
                    <a:cubicBezTo>
                      <a:pt x="118" y="146"/>
                      <a:pt x="146" y="118"/>
                      <a:pt x="146" y="83"/>
                    </a:cubicBezTo>
                    <a:cubicBezTo>
                      <a:pt x="146" y="49"/>
                      <a:pt x="119" y="21"/>
                      <a:pt x="84" y="21"/>
                    </a:cubicBezTo>
                    <a:cubicBezTo>
                      <a:pt x="49" y="21"/>
                      <a:pt x="21" y="48"/>
                      <a:pt x="21" y="83"/>
                    </a:cubicBezTo>
                    <a:cubicBezTo>
                      <a:pt x="21" y="118"/>
                      <a:pt x="49" y="146"/>
                      <a:pt x="84" y="1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75"/>
              <p:cNvSpPr/>
              <p:nvPr/>
            </p:nvSpPr>
            <p:spPr>
              <a:xfrm>
                <a:off x="3775" y="2095"/>
                <a:ext cx="127" cy="130"/>
              </a:xfrm>
              <a:custGeom>
                <a:rect b="b" l="l" r="r" t="t"/>
                <a:pathLst>
                  <a:path extrusionOk="0" h="54" w="53">
                    <a:moveTo>
                      <a:pt x="21" y="33"/>
                    </a:moveTo>
                    <a:cubicBezTo>
                      <a:pt x="28" y="33"/>
                      <a:pt x="35" y="33"/>
                      <a:pt x="41" y="33"/>
                    </a:cubicBezTo>
                    <a:cubicBezTo>
                      <a:pt x="42" y="33"/>
                      <a:pt x="43" y="33"/>
                      <a:pt x="44" y="33"/>
                    </a:cubicBezTo>
                    <a:cubicBezTo>
                      <a:pt x="49" y="34"/>
                      <a:pt x="53" y="39"/>
                      <a:pt x="52" y="44"/>
                    </a:cubicBezTo>
                    <a:cubicBezTo>
                      <a:pt x="51" y="50"/>
                      <a:pt x="47" y="54"/>
                      <a:pt x="42" y="54"/>
                    </a:cubicBezTo>
                    <a:cubicBezTo>
                      <a:pt x="31" y="54"/>
                      <a:pt x="21" y="54"/>
                      <a:pt x="11" y="54"/>
                    </a:cubicBezTo>
                    <a:cubicBezTo>
                      <a:pt x="5" y="54"/>
                      <a:pt x="0" y="49"/>
                      <a:pt x="0" y="43"/>
                    </a:cubicBezTo>
                    <a:cubicBezTo>
                      <a:pt x="0" y="33"/>
                      <a:pt x="0" y="23"/>
                      <a:pt x="0" y="12"/>
                    </a:cubicBezTo>
                    <a:cubicBezTo>
                      <a:pt x="0" y="7"/>
                      <a:pt x="4" y="3"/>
                      <a:pt x="8" y="2"/>
                    </a:cubicBezTo>
                    <a:cubicBezTo>
                      <a:pt x="15" y="0"/>
                      <a:pt x="21" y="5"/>
                      <a:pt x="21" y="12"/>
                    </a:cubicBezTo>
                    <a:cubicBezTo>
                      <a:pt x="21" y="19"/>
                      <a:pt x="21" y="25"/>
                      <a:pt x="21" y="32"/>
                    </a:cubicBezTo>
                    <a:cubicBezTo>
                      <a:pt x="21" y="32"/>
                      <a:pt x="21" y="33"/>
                      <a:pt x="21" y="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0" name="Google Shape;1350;p75"/>
            <p:cNvGrpSpPr/>
            <p:nvPr/>
          </p:nvGrpSpPr>
          <p:grpSpPr>
            <a:xfrm>
              <a:off x="2097085" y="1851028"/>
              <a:ext cx="390525" cy="352425"/>
              <a:chOff x="1321" y="1166"/>
              <a:chExt cx="246" cy="222"/>
            </a:xfrm>
          </p:grpSpPr>
          <p:sp>
            <p:nvSpPr>
              <p:cNvPr id="1351" name="Google Shape;1351;p75"/>
              <p:cNvSpPr/>
              <p:nvPr/>
            </p:nvSpPr>
            <p:spPr>
              <a:xfrm>
                <a:off x="1321" y="1166"/>
                <a:ext cx="246" cy="134"/>
              </a:xfrm>
              <a:custGeom>
                <a:rect b="b" l="l" r="r" t="t"/>
                <a:pathLst>
                  <a:path extrusionOk="0" h="91" w="167">
                    <a:moveTo>
                      <a:pt x="0" y="64"/>
                    </a:moveTo>
                    <a:cubicBezTo>
                      <a:pt x="4" y="62"/>
                      <a:pt x="7" y="59"/>
                      <a:pt x="10" y="57"/>
                    </a:cubicBezTo>
                    <a:cubicBezTo>
                      <a:pt x="34" y="38"/>
                      <a:pt x="59" y="19"/>
                      <a:pt x="83" y="0"/>
                    </a:cubicBezTo>
                    <a:cubicBezTo>
                      <a:pt x="83" y="0"/>
                      <a:pt x="84" y="0"/>
                      <a:pt x="84" y="0"/>
                    </a:cubicBezTo>
                    <a:cubicBezTo>
                      <a:pt x="111" y="22"/>
                      <a:pt x="139" y="43"/>
                      <a:pt x="166" y="64"/>
                    </a:cubicBezTo>
                    <a:cubicBezTo>
                      <a:pt x="166" y="64"/>
                      <a:pt x="167" y="65"/>
                      <a:pt x="167" y="65"/>
                    </a:cubicBezTo>
                    <a:cubicBezTo>
                      <a:pt x="167" y="73"/>
                      <a:pt x="167" y="82"/>
                      <a:pt x="167" y="90"/>
                    </a:cubicBezTo>
                    <a:cubicBezTo>
                      <a:pt x="167" y="90"/>
                      <a:pt x="167" y="90"/>
                      <a:pt x="167" y="91"/>
                    </a:cubicBezTo>
                    <a:cubicBezTo>
                      <a:pt x="166" y="91"/>
                      <a:pt x="166" y="90"/>
                      <a:pt x="166" y="90"/>
                    </a:cubicBezTo>
                    <a:cubicBezTo>
                      <a:pt x="139" y="69"/>
                      <a:pt x="111" y="48"/>
                      <a:pt x="84" y="27"/>
                    </a:cubicBezTo>
                    <a:cubicBezTo>
                      <a:pt x="84" y="26"/>
                      <a:pt x="83" y="26"/>
                      <a:pt x="83" y="27"/>
                    </a:cubicBezTo>
                    <a:cubicBezTo>
                      <a:pt x="55" y="48"/>
                      <a:pt x="28" y="69"/>
                      <a:pt x="1" y="90"/>
                    </a:cubicBezTo>
                    <a:cubicBezTo>
                      <a:pt x="1" y="90"/>
                      <a:pt x="0" y="91"/>
                      <a:pt x="0" y="91"/>
                    </a:cubicBezTo>
                    <a:cubicBezTo>
                      <a:pt x="0" y="82"/>
                      <a:pt x="0" y="73"/>
                      <a:pt x="0" y="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75"/>
              <p:cNvSpPr/>
              <p:nvPr/>
            </p:nvSpPr>
            <p:spPr>
              <a:xfrm>
                <a:off x="1352" y="1228"/>
                <a:ext cx="184" cy="160"/>
              </a:xfrm>
              <a:custGeom>
                <a:rect b="b" l="l" r="r" t="t"/>
                <a:pathLst>
                  <a:path extrusionOk="0" h="109" w="125">
                    <a:moveTo>
                      <a:pt x="125" y="109"/>
                    </a:moveTo>
                    <a:cubicBezTo>
                      <a:pt x="111" y="109"/>
                      <a:pt x="97" y="109"/>
                      <a:pt x="83" y="109"/>
                    </a:cubicBezTo>
                    <a:cubicBezTo>
                      <a:pt x="83" y="95"/>
                      <a:pt x="83" y="81"/>
                      <a:pt x="83" y="67"/>
                    </a:cubicBezTo>
                    <a:cubicBezTo>
                      <a:pt x="69" y="67"/>
                      <a:pt x="56" y="67"/>
                      <a:pt x="42" y="67"/>
                    </a:cubicBezTo>
                    <a:cubicBezTo>
                      <a:pt x="42" y="81"/>
                      <a:pt x="42" y="95"/>
                      <a:pt x="42" y="109"/>
                    </a:cubicBezTo>
                    <a:cubicBezTo>
                      <a:pt x="28" y="109"/>
                      <a:pt x="14" y="109"/>
                      <a:pt x="0" y="109"/>
                    </a:cubicBezTo>
                    <a:cubicBezTo>
                      <a:pt x="0" y="109"/>
                      <a:pt x="0" y="108"/>
                      <a:pt x="0" y="108"/>
                    </a:cubicBezTo>
                    <a:cubicBezTo>
                      <a:pt x="0" y="88"/>
                      <a:pt x="0" y="68"/>
                      <a:pt x="0" y="47"/>
                    </a:cubicBezTo>
                    <a:cubicBezTo>
                      <a:pt x="0" y="47"/>
                      <a:pt x="0" y="46"/>
                      <a:pt x="1" y="46"/>
                    </a:cubicBezTo>
                    <a:cubicBezTo>
                      <a:pt x="21" y="31"/>
                      <a:pt x="41" y="15"/>
                      <a:pt x="62" y="0"/>
                    </a:cubicBezTo>
                    <a:cubicBezTo>
                      <a:pt x="62" y="0"/>
                      <a:pt x="63" y="0"/>
                      <a:pt x="63" y="0"/>
                    </a:cubicBezTo>
                    <a:cubicBezTo>
                      <a:pt x="83" y="15"/>
                      <a:pt x="104" y="31"/>
                      <a:pt x="124" y="46"/>
                    </a:cubicBezTo>
                    <a:cubicBezTo>
                      <a:pt x="125" y="46"/>
                      <a:pt x="125" y="47"/>
                      <a:pt x="125" y="47"/>
                    </a:cubicBezTo>
                    <a:cubicBezTo>
                      <a:pt x="125" y="67"/>
                      <a:pt x="125" y="88"/>
                      <a:pt x="125" y="108"/>
                    </a:cubicBezTo>
                    <a:cubicBezTo>
                      <a:pt x="125" y="108"/>
                      <a:pt x="125" y="108"/>
                      <a:pt x="125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3" name="Google Shape;1353;p75"/>
            <p:cNvGrpSpPr/>
            <p:nvPr/>
          </p:nvGrpSpPr>
          <p:grpSpPr>
            <a:xfrm>
              <a:off x="4629150" y="1865313"/>
              <a:ext cx="363537" cy="369887"/>
              <a:chOff x="2916" y="1175"/>
              <a:chExt cx="229" cy="233"/>
            </a:xfrm>
          </p:grpSpPr>
          <p:sp>
            <p:nvSpPr>
              <p:cNvPr id="1354" name="Google Shape;1354;p75"/>
              <p:cNvSpPr/>
              <p:nvPr/>
            </p:nvSpPr>
            <p:spPr>
              <a:xfrm>
                <a:off x="2916" y="1175"/>
                <a:ext cx="229" cy="233"/>
              </a:xfrm>
              <a:custGeom>
                <a:rect b="b" l="l" r="r" t="t"/>
                <a:pathLst>
                  <a:path extrusionOk="0" h="159" w="156">
                    <a:moveTo>
                      <a:pt x="106" y="127"/>
                    </a:moveTo>
                    <a:cubicBezTo>
                      <a:pt x="76" y="146"/>
                      <a:pt x="38" y="137"/>
                      <a:pt x="19" y="111"/>
                    </a:cubicBezTo>
                    <a:cubicBezTo>
                      <a:pt x="0" y="86"/>
                      <a:pt x="1" y="49"/>
                      <a:pt x="25" y="26"/>
                    </a:cubicBezTo>
                    <a:cubicBezTo>
                      <a:pt x="47" y="3"/>
                      <a:pt x="83" y="0"/>
                      <a:pt x="110" y="19"/>
                    </a:cubicBezTo>
                    <a:cubicBezTo>
                      <a:pt x="119" y="26"/>
                      <a:pt x="126" y="34"/>
                      <a:pt x="130" y="44"/>
                    </a:cubicBezTo>
                    <a:cubicBezTo>
                      <a:pt x="135" y="55"/>
                      <a:pt x="137" y="65"/>
                      <a:pt x="136" y="76"/>
                    </a:cubicBezTo>
                    <a:cubicBezTo>
                      <a:pt x="135" y="87"/>
                      <a:pt x="132" y="98"/>
                      <a:pt x="126" y="107"/>
                    </a:cubicBezTo>
                    <a:cubicBezTo>
                      <a:pt x="126" y="107"/>
                      <a:pt x="126" y="108"/>
                      <a:pt x="127" y="108"/>
                    </a:cubicBezTo>
                    <a:cubicBezTo>
                      <a:pt x="134" y="116"/>
                      <a:pt x="142" y="124"/>
                      <a:pt x="150" y="131"/>
                    </a:cubicBezTo>
                    <a:cubicBezTo>
                      <a:pt x="155" y="136"/>
                      <a:pt x="156" y="141"/>
                      <a:pt x="154" y="147"/>
                    </a:cubicBezTo>
                    <a:cubicBezTo>
                      <a:pt x="151" y="156"/>
                      <a:pt x="139" y="159"/>
                      <a:pt x="132" y="152"/>
                    </a:cubicBezTo>
                    <a:cubicBezTo>
                      <a:pt x="131" y="152"/>
                      <a:pt x="131" y="151"/>
                      <a:pt x="130" y="151"/>
                    </a:cubicBezTo>
                    <a:cubicBezTo>
                      <a:pt x="122" y="143"/>
                      <a:pt x="115" y="135"/>
                      <a:pt x="107" y="128"/>
                    </a:cubicBezTo>
                    <a:cubicBezTo>
                      <a:pt x="107" y="127"/>
                      <a:pt x="106" y="127"/>
                      <a:pt x="106" y="127"/>
                    </a:cubicBezTo>
                    <a:close/>
                    <a:moveTo>
                      <a:pt x="24" y="72"/>
                    </a:moveTo>
                    <a:cubicBezTo>
                      <a:pt x="24" y="98"/>
                      <a:pt x="45" y="119"/>
                      <a:pt x="71" y="119"/>
                    </a:cubicBezTo>
                    <a:cubicBezTo>
                      <a:pt x="97" y="119"/>
                      <a:pt x="118" y="98"/>
                      <a:pt x="118" y="72"/>
                    </a:cubicBezTo>
                    <a:cubicBezTo>
                      <a:pt x="118" y="46"/>
                      <a:pt x="97" y="25"/>
                      <a:pt x="71" y="25"/>
                    </a:cubicBezTo>
                    <a:cubicBezTo>
                      <a:pt x="45" y="25"/>
                      <a:pt x="24" y="46"/>
                      <a:pt x="24" y="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75"/>
              <p:cNvSpPr/>
              <p:nvPr/>
            </p:nvSpPr>
            <p:spPr>
              <a:xfrm>
                <a:off x="2977" y="1240"/>
                <a:ext cx="86" cy="82"/>
              </a:xfrm>
              <a:custGeom>
                <a:rect b="b" l="l" r="r" t="t"/>
                <a:pathLst>
                  <a:path extrusionOk="0" h="56" w="58">
                    <a:moveTo>
                      <a:pt x="20" y="19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5"/>
                      <a:pt x="20" y="12"/>
                      <a:pt x="20" y="9"/>
                    </a:cubicBezTo>
                    <a:cubicBezTo>
                      <a:pt x="20" y="4"/>
                      <a:pt x="23" y="1"/>
                      <a:pt x="28" y="0"/>
                    </a:cubicBezTo>
                    <a:cubicBezTo>
                      <a:pt x="33" y="0"/>
                      <a:pt x="37" y="3"/>
                      <a:pt x="38" y="7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8" y="12"/>
                      <a:pt x="38" y="15"/>
                      <a:pt x="38" y="18"/>
                    </a:cubicBezTo>
                    <a:cubicBezTo>
                      <a:pt x="38" y="18"/>
                      <a:pt x="38" y="18"/>
                      <a:pt x="38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2" y="19"/>
                      <a:pt x="45" y="19"/>
                      <a:pt x="48" y="19"/>
                    </a:cubicBezTo>
                    <a:cubicBezTo>
                      <a:pt x="52" y="19"/>
                      <a:pt x="56" y="22"/>
                      <a:pt x="57" y="27"/>
                    </a:cubicBezTo>
                    <a:cubicBezTo>
                      <a:pt x="58" y="31"/>
                      <a:pt x="55" y="35"/>
                      <a:pt x="50" y="37"/>
                    </a:cubicBezTo>
                    <a:cubicBezTo>
                      <a:pt x="50" y="37"/>
                      <a:pt x="48" y="37"/>
                      <a:pt x="47" y="37"/>
                    </a:cubicBezTo>
                    <a:cubicBezTo>
                      <a:pt x="45" y="37"/>
                      <a:pt x="42" y="37"/>
                      <a:pt x="39" y="37"/>
                    </a:cubicBezTo>
                    <a:cubicBezTo>
                      <a:pt x="39" y="37"/>
                      <a:pt x="39" y="37"/>
                      <a:pt x="38" y="37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41"/>
                      <a:pt x="38" y="44"/>
                      <a:pt x="38" y="46"/>
                    </a:cubicBezTo>
                    <a:cubicBezTo>
                      <a:pt x="38" y="52"/>
                      <a:pt x="34" y="56"/>
                      <a:pt x="28" y="56"/>
                    </a:cubicBezTo>
                    <a:cubicBezTo>
                      <a:pt x="24" y="56"/>
                      <a:pt x="20" y="52"/>
                      <a:pt x="20" y="47"/>
                    </a:cubicBezTo>
                    <a:cubicBezTo>
                      <a:pt x="20" y="44"/>
                      <a:pt x="20" y="41"/>
                      <a:pt x="20" y="38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6" y="37"/>
                      <a:pt x="13" y="37"/>
                      <a:pt x="10" y="37"/>
                    </a:cubicBezTo>
                    <a:cubicBezTo>
                      <a:pt x="6" y="37"/>
                      <a:pt x="2" y="34"/>
                      <a:pt x="1" y="29"/>
                    </a:cubicBezTo>
                    <a:cubicBezTo>
                      <a:pt x="0" y="25"/>
                      <a:pt x="3" y="21"/>
                      <a:pt x="7" y="19"/>
                    </a:cubicBezTo>
                    <a:cubicBezTo>
                      <a:pt x="8" y="19"/>
                      <a:pt x="10" y="19"/>
                      <a:pt x="11" y="19"/>
                    </a:cubicBezTo>
                    <a:cubicBezTo>
                      <a:pt x="13" y="19"/>
                      <a:pt x="16" y="19"/>
                      <a:pt x="19" y="19"/>
                    </a:cubicBezTo>
                    <a:cubicBezTo>
                      <a:pt x="19" y="19"/>
                      <a:pt x="19" y="19"/>
                      <a:pt x="20" y="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6" name="Google Shape;1356;p75"/>
          <p:cNvSpPr/>
          <p:nvPr/>
        </p:nvSpPr>
        <p:spPr>
          <a:xfrm>
            <a:off x="305526" y="1106744"/>
            <a:ext cx="783087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66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甲式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認證案例研討</a:t>
            </a:r>
            <a:r>
              <a:rPr b="1" i="0" lang="en-US" sz="21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</a:t>
            </a:r>
            <a:r>
              <a:rPr b="1" i="0" lang="en-US" sz="2100" u="none" cap="none" strike="noStrike">
                <a:solidFill>
                  <a:srgbClr val="56AC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案2</a:t>
            </a:r>
            <a:r>
              <a:rPr b="1" i="0" lang="en-US" sz="21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軼事紀錄表）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7" name="Google Shape;1357;p75"/>
          <p:cNvCxnSpPr/>
          <p:nvPr/>
        </p:nvCxnSpPr>
        <p:spPr>
          <a:xfrm>
            <a:off x="467544" y="1808820"/>
            <a:ext cx="7919594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76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3" name="Google Shape;1363;p76"/>
          <p:cNvSpPr txBox="1"/>
          <p:nvPr/>
        </p:nvSpPr>
        <p:spPr>
          <a:xfrm>
            <a:off x="7086600" y="571920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364" name="Google Shape;1364;p76"/>
          <p:cNvSpPr/>
          <p:nvPr/>
        </p:nvSpPr>
        <p:spPr>
          <a:xfrm>
            <a:off x="305526" y="998732"/>
            <a:ext cx="783087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66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甲式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認證案例研討</a:t>
            </a:r>
            <a:r>
              <a:rPr b="1" i="0" lang="en-US" sz="21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</a:t>
            </a:r>
            <a:r>
              <a:rPr b="1" i="0" lang="en-US" sz="2100" u="none" cap="none" strike="noStrike">
                <a:solidFill>
                  <a:srgbClr val="56AC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案2 </a:t>
            </a:r>
            <a:r>
              <a:rPr b="1" i="0" lang="en-US" sz="21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回饋會談紀錄表）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5" name="Google Shape;1365;p76"/>
          <p:cNvCxnSpPr/>
          <p:nvPr/>
        </p:nvCxnSpPr>
        <p:spPr>
          <a:xfrm>
            <a:off x="467544" y="1700808"/>
            <a:ext cx="7919594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66" name="Google Shape;1366;p76"/>
          <p:cNvGrpSpPr/>
          <p:nvPr/>
        </p:nvGrpSpPr>
        <p:grpSpPr>
          <a:xfrm>
            <a:off x="0" y="2272660"/>
            <a:ext cx="9144000" cy="3136320"/>
            <a:chOff x="0" y="618453"/>
            <a:chExt cx="12192000" cy="4181760"/>
          </a:xfrm>
        </p:grpSpPr>
        <p:sp>
          <p:nvSpPr>
            <p:cNvPr id="1367" name="Google Shape;1367;p76"/>
            <p:cNvSpPr/>
            <p:nvPr/>
          </p:nvSpPr>
          <p:spPr>
            <a:xfrm>
              <a:off x="0" y="1090773"/>
              <a:ext cx="12192000" cy="8064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76"/>
            <p:cNvSpPr/>
            <p:nvPr/>
          </p:nvSpPr>
          <p:spPr>
            <a:xfrm>
              <a:off x="609600" y="618453"/>
              <a:ext cx="8534400" cy="944640"/>
            </a:xfrm>
            <a:prstGeom prst="roundRect">
              <a:avLst>
                <a:gd fmla="val 16667" name="adj"/>
              </a:avLst>
            </a:prstGeom>
            <a:solidFill>
              <a:srgbClr val="528CB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76"/>
            <p:cNvSpPr txBox="1"/>
            <p:nvPr/>
          </p:nvSpPr>
          <p:spPr>
            <a:xfrm>
              <a:off x="655714" y="664567"/>
              <a:ext cx="8442172" cy="852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1925" spcFirstLastPara="1" rIns="2419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觀察資料紀錄是否</a:t>
              </a:r>
              <a:r>
                <a:rPr b="1" i="0" lang="en-US" sz="2400" u="none" cap="none" strike="noStrike">
                  <a:solidFill>
                    <a:srgbClr val="FFFF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回應觀察焦點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？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76"/>
            <p:cNvSpPr/>
            <p:nvPr/>
          </p:nvSpPr>
          <p:spPr>
            <a:xfrm>
              <a:off x="0" y="2542293"/>
              <a:ext cx="12192000" cy="8064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79A3D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76"/>
            <p:cNvSpPr/>
            <p:nvPr/>
          </p:nvSpPr>
          <p:spPr>
            <a:xfrm>
              <a:off x="609600" y="2069973"/>
              <a:ext cx="8534400" cy="944640"/>
            </a:xfrm>
            <a:prstGeom prst="roundRect">
              <a:avLst>
                <a:gd fmla="val 16667" name="adj"/>
              </a:avLst>
            </a:prstGeom>
            <a:solidFill>
              <a:srgbClr val="79A3D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76"/>
            <p:cNvSpPr txBox="1"/>
            <p:nvPr/>
          </p:nvSpPr>
          <p:spPr>
            <a:xfrm>
              <a:off x="655714" y="2116087"/>
              <a:ext cx="8442172" cy="852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1925" spcFirstLastPara="1" rIns="2419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是否紀錄授課教師與觀課人員的</a:t>
              </a:r>
              <a:r>
                <a:rPr b="1" i="0" lang="en-US" sz="2400" u="none" cap="none" strike="noStrike">
                  <a:solidFill>
                    <a:srgbClr val="FFFF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收穫與啟發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？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76"/>
            <p:cNvSpPr/>
            <p:nvPr/>
          </p:nvSpPr>
          <p:spPr>
            <a:xfrm>
              <a:off x="0" y="3993813"/>
              <a:ext cx="12192000" cy="8064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A3BFE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76"/>
            <p:cNvSpPr/>
            <p:nvPr/>
          </p:nvSpPr>
          <p:spPr>
            <a:xfrm>
              <a:off x="609600" y="3521493"/>
              <a:ext cx="8534400" cy="944640"/>
            </a:xfrm>
            <a:prstGeom prst="roundRect">
              <a:avLst>
                <a:gd fmla="val 16667" name="adj"/>
              </a:avLst>
            </a:prstGeom>
            <a:solidFill>
              <a:srgbClr val="A3BFE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76"/>
            <p:cNvSpPr txBox="1"/>
            <p:nvPr/>
          </p:nvSpPr>
          <p:spPr>
            <a:xfrm>
              <a:off x="655714" y="3567607"/>
              <a:ext cx="8442172" cy="852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1925" spcFirstLastPara="1" rIns="2419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是否依據觀課結果擬定</a:t>
              </a:r>
              <a:r>
                <a:rPr b="1" i="0" lang="en-US" sz="2400" u="none" cap="none" strike="noStrike">
                  <a:solidFill>
                    <a:srgbClr val="FFFF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後續行動策略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？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77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2" name="Google Shape;1382;p77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cxnSp>
        <p:nvCxnSpPr>
          <p:cNvPr id="1383" name="Google Shape;1383;p77"/>
          <p:cNvCxnSpPr/>
          <p:nvPr/>
        </p:nvCxnSpPr>
        <p:spPr>
          <a:xfrm>
            <a:off x="629564" y="1754814"/>
            <a:ext cx="7775575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4" name="Google Shape;1384;p77"/>
          <p:cNvSpPr txBox="1"/>
          <p:nvPr/>
        </p:nvSpPr>
        <p:spPr>
          <a:xfrm>
            <a:off x="629562" y="2078850"/>
            <a:ext cx="7938882" cy="29163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85" name="Google Shape;1385;p77"/>
          <p:cNvSpPr/>
          <p:nvPr/>
        </p:nvSpPr>
        <p:spPr>
          <a:xfrm>
            <a:off x="305526" y="1106744"/>
            <a:ext cx="783087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思考1：</a:t>
            </a:r>
            <a:r>
              <a:rPr b="1" i="0" lang="en-US" sz="3300" u="none" cap="none" strike="noStrike">
                <a:solidFill>
                  <a:srgbClr val="FF66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觀察焦點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的選擇</a:t>
            </a:r>
            <a:endParaRPr b="1" i="0" sz="18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386" name="Google Shape;1386;p77"/>
          <p:cNvGrpSpPr/>
          <p:nvPr/>
        </p:nvGrpSpPr>
        <p:grpSpPr>
          <a:xfrm>
            <a:off x="577292" y="1863783"/>
            <a:ext cx="4263005" cy="4136015"/>
            <a:chOff x="2234560" y="1272"/>
            <a:chExt cx="5684006" cy="5514687"/>
          </a:xfrm>
        </p:grpSpPr>
        <p:sp>
          <p:nvSpPr>
            <p:cNvPr id="1387" name="Google Shape;1387;p77"/>
            <p:cNvSpPr/>
            <p:nvPr/>
          </p:nvSpPr>
          <p:spPr>
            <a:xfrm rot="3682741">
              <a:off x="3520383" y="3902449"/>
              <a:ext cx="1026279" cy="36035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88" name="Google Shape;1388;p77"/>
            <p:cNvSpPr/>
            <p:nvPr/>
          </p:nvSpPr>
          <p:spPr>
            <a:xfrm rot="1312432">
              <a:off x="4084519" y="3162842"/>
              <a:ext cx="733481" cy="36035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89" name="Google Shape;1389;p77"/>
            <p:cNvSpPr/>
            <p:nvPr/>
          </p:nvSpPr>
          <p:spPr>
            <a:xfrm rot="-1312432">
              <a:off x="4084519" y="2318354"/>
              <a:ext cx="733481" cy="36035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90" name="Google Shape;1390;p77"/>
            <p:cNvSpPr/>
            <p:nvPr/>
          </p:nvSpPr>
          <p:spPr>
            <a:xfrm rot="-3682741">
              <a:off x="3520383" y="1578747"/>
              <a:ext cx="1026279" cy="36035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91" name="Google Shape;1391;p77"/>
            <p:cNvSpPr/>
            <p:nvPr/>
          </p:nvSpPr>
          <p:spPr>
            <a:xfrm>
              <a:off x="2234560" y="1700805"/>
              <a:ext cx="2329897" cy="2115620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77"/>
            <p:cNvSpPr/>
            <p:nvPr/>
          </p:nvSpPr>
          <p:spPr>
            <a:xfrm>
              <a:off x="3961635" y="1272"/>
              <a:ext cx="1219565" cy="1219565"/>
            </a:xfrm>
            <a:prstGeom prst="ellipse">
              <a:avLst/>
            </a:prstGeom>
            <a:solidFill>
              <a:srgbClr val="43AEB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77"/>
            <p:cNvSpPr txBox="1"/>
            <p:nvPr/>
          </p:nvSpPr>
          <p:spPr>
            <a:xfrm>
              <a:off x="4140236" y="179873"/>
              <a:ext cx="862363" cy="862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25" lIns="13325" spcFirstLastPara="1" rIns="13325" wrap="square" tIns="13325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課堂規範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77"/>
            <p:cNvSpPr/>
            <p:nvPr/>
          </p:nvSpPr>
          <p:spPr>
            <a:xfrm>
              <a:off x="5303157" y="1272"/>
              <a:ext cx="1829347" cy="1219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77"/>
            <p:cNvSpPr txBox="1"/>
            <p:nvPr/>
          </p:nvSpPr>
          <p:spPr>
            <a:xfrm>
              <a:off x="5303157" y="1272"/>
              <a:ext cx="1829347" cy="1219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14313" lvl="1" marL="214313" marR="0" rtl="0" algn="l">
                <a:lnSpc>
                  <a:spcPct val="10714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icrosoft JhengHei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建立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14313" lvl="1" marL="214313" marR="0" rtl="0" algn="l">
                <a:lnSpc>
                  <a:spcPct val="107142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icrosoft JhengHei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落實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77"/>
            <p:cNvSpPr/>
            <p:nvPr/>
          </p:nvSpPr>
          <p:spPr>
            <a:xfrm>
              <a:off x="4747697" y="1362771"/>
              <a:ext cx="1219565" cy="1219565"/>
            </a:xfrm>
            <a:prstGeom prst="ellipse">
              <a:avLst/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77"/>
            <p:cNvSpPr txBox="1"/>
            <p:nvPr/>
          </p:nvSpPr>
          <p:spPr>
            <a:xfrm>
              <a:off x="4926298" y="1541372"/>
              <a:ext cx="862363" cy="862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25" lIns="13325" spcFirstLastPara="1" rIns="13325" wrap="square" tIns="13325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回應學生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77"/>
            <p:cNvSpPr/>
            <p:nvPr/>
          </p:nvSpPr>
          <p:spPr>
            <a:xfrm>
              <a:off x="4747697" y="2934895"/>
              <a:ext cx="1219565" cy="1219565"/>
            </a:xfrm>
            <a:prstGeom prst="ellipse">
              <a:avLst/>
            </a:prstGeom>
            <a:solidFill>
              <a:srgbClr val="45B15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77"/>
            <p:cNvSpPr txBox="1"/>
            <p:nvPr/>
          </p:nvSpPr>
          <p:spPr>
            <a:xfrm>
              <a:off x="4926298" y="3113496"/>
              <a:ext cx="862363" cy="862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25" lIns="13325" spcFirstLastPara="1" rIns="13325" wrap="square" tIns="13325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教學環境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77"/>
            <p:cNvSpPr/>
            <p:nvPr/>
          </p:nvSpPr>
          <p:spPr>
            <a:xfrm>
              <a:off x="6089219" y="2934895"/>
              <a:ext cx="1829347" cy="1219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77"/>
            <p:cNvSpPr txBox="1"/>
            <p:nvPr/>
          </p:nvSpPr>
          <p:spPr>
            <a:xfrm>
              <a:off x="6089219" y="2934895"/>
              <a:ext cx="1829347" cy="1219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14313" lvl="1" marL="214313" marR="0" rtl="0" algn="l">
                <a:lnSpc>
                  <a:spcPct val="10714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icrosoft JhengHei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規劃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14313" lvl="1" marL="214313" marR="0" rtl="0" algn="l">
                <a:lnSpc>
                  <a:spcPct val="107142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icrosoft JhengHei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運用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77"/>
            <p:cNvSpPr/>
            <p:nvPr/>
          </p:nvSpPr>
          <p:spPr>
            <a:xfrm>
              <a:off x="3961635" y="4296394"/>
              <a:ext cx="1219565" cy="1219565"/>
            </a:xfrm>
            <a:prstGeom prst="ellipse">
              <a:avLst/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77"/>
            <p:cNvSpPr txBox="1"/>
            <p:nvPr/>
          </p:nvSpPr>
          <p:spPr>
            <a:xfrm>
              <a:off x="4140236" y="4474995"/>
              <a:ext cx="862363" cy="862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25" lIns="13325" spcFirstLastPara="1" rIns="13325" wrap="square" tIns="13325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學習氣氛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77"/>
            <p:cNvSpPr/>
            <p:nvPr/>
          </p:nvSpPr>
          <p:spPr>
            <a:xfrm>
              <a:off x="5303157" y="4296394"/>
              <a:ext cx="1829347" cy="1219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77"/>
            <p:cNvSpPr txBox="1"/>
            <p:nvPr/>
          </p:nvSpPr>
          <p:spPr>
            <a:xfrm>
              <a:off x="5303157" y="4296394"/>
              <a:ext cx="1829347" cy="1219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14313" lvl="1" marL="214313" marR="0" rtl="0" algn="l">
                <a:lnSpc>
                  <a:spcPct val="10714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icrosoft JhengHei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營造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14313" lvl="1" marL="214313" marR="0" rtl="0" algn="l">
                <a:lnSpc>
                  <a:spcPct val="107142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icrosoft JhengHei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促進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6" name="Google Shape;1406;p77"/>
          <p:cNvSpPr txBox="1"/>
          <p:nvPr/>
        </p:nvSpPr>
        <p:spPr>
          <a:xfrm>
            <a:off x="791580" y="3537012"/>
            <a:ext cx="1242138" cy="900216"/>
          </a:xfrm>
          <a:prstGeom prst="rect">
            <a:avLst/>
          </a:prstGeom>
          <a:solidFill>
            <a:srgbClr val="537DC9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觀察焦點舉隅：</a:t>
            </a:r>
            <a:endParaRPr b="1" i="0" sz="18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班級經營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7" name="Google Shape;1407;p77"/>
          <p:cNvGrpSpPr/>
          <p:nvPr/>
        </p:nvGrpSpPr>
        <p:grpSpPr>
          <a:xfrm>
            <a:off x="3437875" y="2888940"/>
            <a:ext cx="1372010" cy="914674"/>
            <a:chOff x="6014897" y="2934895"/>
            <a:chExt cx="1829347" cy="1219565"/>
          </a:xfrm>
        </p:grpSpPr>
        <p:sp>
          <p:nvSpPr>
            <p:cNvPr id="1408" name="Google Shape;1408;p77"/>
            <p:cNvSpPr/>
            <p:nvPr/>
          </p:nvSpPr>
          <p:spPr>
            <a:xfrm>
              <a:off x="6014897" y="2934895"/>
              <a:ext cx="1829347" cy="1219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77"/>
            <p:cNvSpPr/>
            <p:nvPr/>
          </p:nvSpPr>
          <p:spPr>
            <a:xfrm>
              <a:off x="6014897" y="2934895"/>
              <a:ext cx="1829347" cy="1219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14313" lvl="1" marL="214313" marR="0" rtl="0" algn="l">
                <a:lnSpc>
                  <a:spcPct val="10714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icrosoft JhengHei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引導</a:t>
              </a:r>
              <a:endParaRPr b="0" i="0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-214313" lvl="1" marL="214313" marR="0" rtl="0" algn="l">
                <a:lnSpc>
                  <a:spcPct val="107142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icrosoft JhengHei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回應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0" name="Google Shape;1410;p77"/>
          <p:cNvSpPr txBox="1"/>
          <p:nvPr/>
        </p:nvSpPr>
        <p:spPr>
          <a:xfrm>
            <a:off x="4572000" y="2132858"/>
            <a:ext cx="4320480" cy="4102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1.範疇汲取需</a:t>
            </a:r>
            <a:r>
              <a:rPr b="1" i="0" lang="en-US" sz="24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「大題小作」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  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5763" lvl="0" marL="385763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越具體聚焦，越能期待收益。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2.焦點內涵需</a:t>
            </a:r>
            <a:r>
              <a:rPr b="1" i="0" lang="en-US" sz="24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可見於教學歷程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3.觀察焦點需具</a:t>
            </a:r>
            <a:r>
              <a:rPr b="1" i="0" lang="en-US" sz="24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待回答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之特色，  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已知答案不適合當焦點問題。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</a:t>
            </a:r>
            <a:r>
              <a:rPr b="1" i="0" lang="en-US" sz="24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焦點過多</a:t>
            </a: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易提高觀察資料蒐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集難度，也易分散回饋深度。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78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6" name="Google Shape;1416;p78"/>
          <p:cNvSpPr txBox="1"/>
          <p:nvPr/>
        </p:nvSpPr>
        <p:spPr>
          <a:xfrm>
            <a:off x="619439" y="2276702"/>
            <a:ext cx="2101095" cy="253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177800" lvl="0" marL="17145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觀察學生在課程學習上的參與度與理解情。</a:t>
            </a:r>
            <a:endParaRPr b="0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17" name="Google Shape;1417;p78"/>
          <p:cNvSpPr txBox="1"/>
          <p:nvPr/>
        </p:nvSpPr>
        <p:spPr>
          <a:xfrm>
            <a:off x="6516218" y="2564907"/>
            <a:ext cx="2101095" cy="253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177800" lvl="0" marL="17145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課堂時間安排是否合宜？</a:t>
            </a:r>
            <a:endParaRPr b="0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18" name="Google Shape;1418;p78"/>
          <p:cNvSpPr txBox="1"/>
          <p:nvPr/>
        </p:nvSpPr>
        <p:spPr>
          <a:xfrm>
            <a:off x="6516218" y="3969063"/>
            <a:ext cx="2101095" cy="4697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17780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如何提高學生的投籃命中率？</a:t>
            </a:r>
            <a:endParaRPr b="0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419" name="Google Shape;1419;p78"/>
          <p:cNvGrpSpPr/>
          <p:nvPr/>
        </p:nvGrpSpPr>
        <p:grpSpPr>
          <a:xfrm rot="10800000">
            <a:off x="3537786" y="2156207"/>
            <a:ext cx="2006322" cy="3217011"/>
            <a:chOff x="1928773" y="4699114"/>
            <a:chExt cx="2935287" cy="4768850"/>
          </a:xfrm>
        </p:grpSpPr>
        <p:sp>
          <p:nvSpPr>
            <p:cNvPr id="1420" name="Google Shape;1420;p78"/>
            <p:cNvSpPr/>
            <p:nvPr/>
          </p:nvSpPr>
          <p:spPr>
            <a:xfrm rot="10800000">
              <a:off x="2366922" y="6362813"/>
              <a:ext cx="1174751" cy="1339851"/>
            </a:xfrm>
            <a:custGeom>
              <a:rect b="b" l="l" r="r" t="t"/>
              <a:pathLst>
                <a:path extrusionOk="0" h="483" w="423">
                  <a:moveTo>
                    <a:pt x="336" y="0"/>
                  </a:moveTo>
                  <a:cubicBezTo>
                    <a:pt x="334" y="16"/>
                    <a:pt x="326" y="31"/>
                    <a:pt x="313" y="42"/>
                  </a:cubicBezTo>
                  <a:cubicBezTo>
                    <a:pt x="299" y="55"/>
                    <a:pt x="281" y="62"/>
                    <a:pt x="262" y="62"/>
                  </a:cubicBezTo>
                  <a:cubicBezTo>
                    <a:pt x="242" y="62"/>
                    <a:pt x="224" y="55"/>
                    <a:pt x="210" y="42"/>
                  </a:cubicBezTo>
                  <a:cubicBezTo>
                    <a:pt x="198" y="31"/>
                    <a:pt x="190" y="16"/>
                    <a:pt x="18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90"/>
                    <a:pt x="63" y="190"/>
                    <a:pt x="63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24" y="193"/>
                    <a:pt x="0" y="219"/>
                    <a:pt x="0" y="250"/>
                  </a:cubicBezTo>
                  <a:cubicBezTo>
                    <a:pt x="0" y="281"/>
                    <a:pt x="24" y="307"/>
                    <a:pt x="55" y="309"/>
                  </a:cubicBezTo>
                  <a:cubicBezTo>
                    <a:pt x="63" y="310"/>
                    <a:pt x="63" y="310"/>
                    <a:pt x="63" y="310"/>
                  </a:cubicBezTo>
                  <a:cubicBezTo>
                    <a:pt x="63" y="483"/>
                    <a:pt x="63" y="483"/>
                    <a:pt x="63" y="483"/>
                  </a:cubicBezTo>
                  <a:cubicBezTo>
                    <a:pt x="216" y="483"/>
                    <a:pt x="216" y="483"/>
                    <a:pt x="216" y="483"/>
                  </a:cubicBezTo>
                  <a:cubicBezTo>
                    <a:pt x="231" y="419"/>
                    <a:pt x="260" y="321"/>
                    <a:pt x="319" y="195"/>
                  </a:cubicBezTo>
                  <a:cubicBezTo>
                    <a:pt x="328" y="175"/>
                    <a:pt x="341" y="153"/>
                    <a:pt x="356" y="127"/>
                  </a:cubicBezTo>
                  <a:cubicBezTo>
                    <a:pt x="378" y="90"/>
                    <a:pt x="404" y="45"/>
                    <a:pt x="423" y="0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78"/>
            <p:cNvSpPr/>
            <p:nvPr/>
          </p:nvSpPr>
          <p:spPr>
            <a:xfrm rot="10800000">
              <a:off x="3413085" y="6362815"/>
              <a:ext cx="1012825" cy="1511300"/>
            </a:xfrm>
            <a:custGeom>
              <a:rect b="b" l="l" r="r" t="t"/>
              <a:pathLst>
                <a:path extrusionOk="0" h="545" w="365">
                  <a:moveTo>
                    <a:pt x="365" y="387"/>
                  </a:moveTo>
                  <a:cubicBezTo>
                    <a:pt x="349" y="384"/>
                    <a:pt x="335" y="376"/>
                    <a:pt x="323" y="363"/>
                  </a:cubicBezTo>
                  <a:cubicBezTo>
                    <a:pt x="310" y="349"/>
                    <a:pt x="303" y="331"/>
                    <a:pt x="303" y="312"/>
                  </a:cubicBezTo>
                  <a:cubicBezTo>
                    <a:pt x="303" y="293"/>
                    <a:pt x="310" y="274"/>
                    <a:pt x="323" y="260"/>
                  </a:cubicBezTo>
                  <a:cubicBezTo>
                    <a:pt x="335" y="248"/>
                    <a:pt x="349" y="240"/>
                    <a:pt x="365" y="237"/>
                  </a:cubicBezTo>
                  <a:cubicBezTo>
                    <a:pt x="365" y="62"/>
                    <a:pt x="365" y="62"/>
                    <a:pt x="365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8" y="24"/>
                    <a:pt x="201" y="0"/>
                    <a:pt x="170" y="0"/>
                  </a:cubicBezTo>
                  <a:cubicBezTo>
                    <a:pt x="140" y="0"/>
                    <a:pt x="113" y="24"/>
                    <a:pt x="111" y="55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9" y="107"/>
                    <a:pt x="45" y="152"/>
                    <a:pt x="66" y="189"/>
                  </a:cubicBezTo>
                  <a:cubicBezTo>
                    <a:pt x="81" y="215"/>
                    <a:pt x="94" y="237"/>
                    <a:pt x="103" y="257"/>
                  </a:cubicBezTo>
                  <a:cubicBezTo>
                    <a:pt x="162" y="383"/>
                    <a:pt x="192" y="481"/>
                    <a:pt x="206" y="545"/>
                  </a:cubicBezTo>
                  <a:cubicBezTo>
                    <a:pt x="365" y="545"/>
                    <a:pt x="365" y="545"/>
                    <a:pt x="365" y="545"/>
                  </a:cubicBezTo>
                  <a:lnTo>
                    <a:pt x="365" y="3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78"/>
            <p:cNvSpPr/>
            <p:nvPr/>
          </p:nvSpPr>
          <p:spPr>
            <a:xfrm rot="10800000">
              <a:off x="2295485" y="7574078"/>
              <a:ext cx="1069975" cy="1527175"/>
            </a:xfrm>
            <a:custGeom>
              <a:rect b="b" l="l" r="r" t="t"/>
              <a:pathLst>
                <a:path extrusionOk="0" h="551" w="386">
                  <a:moveTo>
                    <a:pt x="0" y="164"/>
                  </a:moveTo>
                  <a:cubicBezTo>
                    <a:pt x="16" y="167"/>
                    <a:pt x="31" y="175"/>
                    <a:pt x="42" y="187"/>
                  </a:cubicBezTo>
                  <a:cubicBezTo>
                    <a:pt x="55" y="201"/>
                    <a:pt x="62" y="220"/>
                    <a:pt x="62" y="239"/>
                  </a:cubicBezTo>
                  <a:cubicBezTo>
                    <a:pt x="62" y="258"/>
                    <a:pt x="55" y="276"/>
                    <a:pt x="42" y="291"/>
                  </a:cubicBezTo>
                  <a:cubicBezTo>
                    <a:pt x="31" y="303"/>
                    <a:pt x="16" y="311"/>
                    <a:pt x="0" y="314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139" y="488"/>
                    <a:pt x="139" y="488"/>
                    <a:pt x="139" y="488"/>
                  </a:cubicBezTo>
                  <a:cubicBezTo>
                    <a:pt x="139" y="496"/>
                    <a:pt x="139" y="496"/>
                    <a:pt x="139" y="496"/>
                  </a:cubicBezTo>
                  <a:cubicBezTo>
                    <a:pt x="142" y="527"/>
                    <a:pt x="168" y="551"/>
                    <a:pt x="199" y="551"/>
                  </a:cubicBezTo>
                  <a:cubicBezTo>
                    <a:pt x="230" y="551"/>
                    <a:pt x="256" y="527"/>
                    <a:pt x="258" y="496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366" y="488"/>
                    <a:pt x="366" y="488"/>
                    <a:pt x="366" y="488"/>
                  </a:cubicBezTo>
                  <a:cubicBezTo>
                    <a:pt x="378" y="457"/>
                    <a:pt x="386" y="426"/>
                    <a:pt x="386" y="397"/>
                  </a:cubicBezTo>
                  <a:cubicBezTo>
                    <a:pt x="386" y="182"/>
                    <a:pt x="214" y="6"/>
                    <a:pt x="0" y="0"/>
                  </a:cubicBezTo>
                  <a:lnTo>
                    <a:pt x="0" y="1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78"/>
            <p:cNvSpPr/>
            <p:nvPr/>
          </p:nvSpPr>
          <p:spPr>
            <a:xfrm rot="10800000">
              <a:off x="3238460" y="7747113"/>
              <a:ext cx="1260475" cy="1354139"/>
            </a:xfrm>
            <a:custGeom>
              <a:rect b="b" l="l" r="r" t="t"/>
              <a:pathLst>
                <a:path extrusionOk="0" h="489" w="454">
                  <a:moveTo>
                    <a:pt x="122" y="489"/>
                  </a:moveTo>
                  <a:cubicBezTo>
                    <a:pt x="125" y="473"/>
                    <a:pt x="133" y="458"/>
                    <a:pt x="145" y="447"/>
                  </a:cubicBezTo>
                  <a:cubicBezTo>
                    <a:pt x="159" y="434"/>
                    <a:pt x="177" y="426"/>
                    <a:pt x="196" y="426"/>
                  </a:cubicBezTo>
                  <a:cubicBezTo>
                    <a:pt x="216" y="426"/>
                    <a:pt x="234" y="434"/>
                    <a:pt x="248" y="447"/>
                  </a:cubicBezTo>
                  <a:cubicBezTo>
                    <a:pt x="260" y="458"/>
                    <a:pt x="268" y="473"/>
                    <a:pt x="271" y="489"/>
                  </a:cubicBezTo>
                  <a:cubicBezTo>
                    <a:pt x="391" y="489"/>
                    <a:pt x="391" y="489"/>
                    <a:pt x="391" y="489"/>
                  </a:cubicBezTo>
                  <a:cubicBezTo>
                    <a:pt x="391" y="299"/>
                    <a:pt x="391" y="299"/>
                    <a:pt x="391" y="299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30" y="296"/>
                    <a:pt x="454" y="270"/>
                    <a:pt x="454" y="239"/>
                  </a:cubicBezTo>
                  <a:cubicBezTo>
                    <a:pt x="454" y="208"/>
                    <a:pt x="430" y="182"/>
                    <a:pt x="399" y="179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175" y="3"/>
                    <a:pt x="0" y="180"/>
                    <a:pt x="0" y="397"/>
                  </a:cubicBezTo>
                  <a:cubicBezTo>
                    <a:pt x="0" y="426"/>
                    <a:pt x="7" y="457"/>
                    <a:pt x="19" y="489"/>
                  </a:cubicBezTo>
                  <a:lnTo>
                    <a:pt x="122" y="4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78"/>
            <p:cNvSpPr txBox="1"/>
            <p:nvPr/>
          </p:nvSpPr>
          <p:spPr>
            <a:xfrm rot="10800000">
              <a:off x="3725635" y="8077106"/>
              <a:ext cx="542490" cy="410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5" name="Google Shape;1425;p78"/>
            <p:cNvGrpSpPr/>
            <p:nvPr/>
          </p:nvGrpSpPr>
          <p:grpSpPr>
            <a:xfrm>
              <a:off x="1928773" y="4699114"/>
              <a:ext cx="2935287" cy="4768850"/>
              <a:chOff x="4649788" y="967712"/>
              <a:chExt cx="2935287" cy="4768850"/>
            </a:xfrm>
          </p:grpSpPr>
          <p:sp>
            <p:nvSpPr>
              <p:cNvPr id="1426" name="Google Shape;1426;p78"/>
              <p:cNvSpPr/>
              <p:nvPr/>
            </p:nvSpPr>
            <p:spPr>
              <a:xfrm rot="10800000">
                <a:off x="4649788" y="2266287"/>
                <a:ext cx="2935287" cy="3470275"/>
              </a:xfrm>
              <a:custGeom>
                <a:rect b="b" l="l" r="r" t="t"/>
                <a:pathLst>
                  <a:path extrusionOk="0" h="1252" w="1058">
                    <a:moveTo>
                      <a:pt x="774" y="1252"/>
                    </a:moveTo>
                    <a:cubicBezTo>
                      <a:pt x="283" y="1252"/>
                      <a:pt x="283" y="1252"/>
                      <a:pt x="283" y="1252"/>
                    </a:cubicBezTo>
                    <a:cubicBezTo>
                      <a:pt x="264" y="1252"/>
                      <a:pt x="249" y="1237"/>
                      <a:pt x="248" y="1218"/>
                    </a:cubicBezTo>
                    <a:cubicBezTo>
                      <a:pt x="247" y="1217"/>
                      <a:pt x="239" y="1097"/>
                      <a:pt x="142" y="887"/>
                    </a:cubicBezTo>
                    <a:cubicBezTo>
                      <a:pt x="135" y="873"/>
                      <a:pt x="123" y="853"/>
                      <a:pt x="110" y="831"/>
                    </a:cubicBezTo>
                    <a:cubicBezTo>
                      <a:pt x="66" y="755"/>
                      <a:pt x="0" y="640"/>
                      <a:pt x="0" y="529"/>
                    </a:cubicBezTo>
                    <a:cubicBezTo>
                      <a:pt x="0" y="238"/>
                      <a:pt x="237" y="0"/>
                      <a:pt x="529" y="0"/>
                    </a:cubicBezTo>
                    <a:cubicBezTo>
                      <a:pt x="820" y="0"/>
                      <a:pt x="1058" y="238"/>
                      <a:pt x="1058" y="529"/>
                    </a:cubicBezTo>
                    <a:cubicBezTo>
                      <a:pt x="1058" y="640"/>
                      <a:pt x="991" y="755"/>
                      <a:pt x="947" y="831"/>
                    </a:cubicBezTo>
                    <a:cubicBezTo>
                      <a:pt x="934" y="853"/>
                      <a:pt x="923" y="873"/>
                      <a:pt x="916" y="887"/>
                    </a:cubicBezTo>
                    <a:cubicBezTo>
                      <a:pt x="818" y="1097"/>
                      <a:pt x="810" y="1217"/>
                      <a:pt x="810" y="1218"/>
                    </a:cubicBezTo>
                    <a:cubicBezTo>
                      <a:pt x="809" y="1237"/>
                      <a:pt x="793" y="1252"/>
                      <a:pt x="774" y="1252"/>
                    </a:cubicBezTo>
                    <a:close/>
                    <a:moveTo>
                      <a:pt x="315" y="1180"/>
                    </a:moveTo>
                    <a:cubicBezTo>
                      <a:pt x="742" y="1180"/>
                      <a:pt x="742" y="1180"/>
                      <a:pt x="742" y="1180"/>
                    </a:cubicBezTo>
                    <a:cubicBezTo>
                      <a:pt x="751" y="1127"/>
                      <a:pt x="776" y="1017"/>
                      <a:pt x="851" y="857"/>
                    </a:cubicBezTo>
                    <a:cubicBezTo>
                      <a:pt x="859" y="840"/>
                      <a:pt x="871" y="819"/>
                      <a:pt x="885" y="794"/>
                    </a:cubicBezTo>
                    <a:cubicBezTo>
                      <a:pt x="928" y="721"/>
                      <a:pt x="986" y="621"/>
                      <a:pt x="986" y="529"/>
                    </a:cubicBezTo>
                    <a:cubicBezTo>
                      <a:pt x="986" y="277"/>
                      <a:pt x="781" y="72"/>
                      <a:pt x="529" y="72"/>
                    </a:cubicBezTo>
                    <a:cubicBezTo>
                      <a:pt x="277" y="72"/>
                      <a:pt x="72" y="277"/>
                      <a:pt x="72" y="529"/>
                    </a:cubicBezTo>
                    <a:cubicBezTo>
                      <a:pt x="72" y="621"/>
                      <a:pt x="130" y="721"/>
                      <a:pt x="172" y="794"/>
                    </a:cubicBezTo>
                    <a:cubicBezTo>
                      <a:pt x="187" y="819"/>
                      <a:pt x="199" y="840"/>
                      <a:pt x="207" y="857"/>
                    </a:cubicBezTo>
                    <a:cubicBezTo>
                      <a:pt x="281" y="1017"/>
                      <a:pt x="307" y="1127"/>
                      <a:pt x="315" y="1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78"/>
              <p:cNvSpPr/>
              <p:nvPr/>
            </p:nvSpPr>
            <p:spPr>
              <a:xfrm rot="10800000">
                <a:off x="5346701" y="967712"/>
                <a:ext cx="1500187" cy="1203325"/>
              </a:xfrm>
              <a:custGeom>
                <a:rect b="b" l="l" r="r" t="t"/>
                <a:pathLst>
                  <a:path extrusionOk="0" h="434" w="541">
                    <a:moveTo>
                      <a:pt x="495" y="223"/>
                    </a:moveTo>
                    <a:cubicBezTo>
                      <a:pt x="521" y="218"/>
                      <a:pt x="540" y="195"/>
                      <a:pt x="540" y="168"/>
                    </a:cubicBezTo>
                    <a:cubicBezTo>
                      <a:pt x="540" y="140"/>
                      <a:pt x="520" y="117"/>
                      <a:pt x="494" y="112"/>
                    </a:cubicBezTo>
                    <a:cubicBezTo>
                      <a:pt x="520" y="107"/>
                      <a:pt x="540" y="84"/>
                      <a:pt x="540" y="57"/>
                    </a:cubicBezTo>
                    <a:cubicBezTo>
                      <a:pt x="540" y="26"/>
                      <a:pt x="514" y="0"/>
                      <a:pt x="483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84"/>
                      <a:pt x="20" y="107"/>
                      <a:pt x="46" y="112"/>
                    </a:cubicBezTo>
                    <a:cubicBezTo>
                      <a:pt x="20" y="117"/>
                      <a:pt x="0" y="140"/>
                      <a:pt x="0" y="167"/>
                    </a:cubicBezTo>
                    <a:cubicBezTo>
                      <a:pt x="0" y="195"/>
                      <a:pt x="20" y="218"/>
                      <a:pt x="46" y="223"/>
                    </a:cubicBezTo>
                    <a:cubicBezTo>
                      <a:pt x="20" y="228"/>
                      <a:pt x="1" y="250"/>
                      <a:pt x="1" y="278"/>
                    </a:cubicBezTo>
                    <a:cubicBezTo>
                      <a:pt x="1" y="309"/>
                      <a:pt x="26" y="334"/>
                      <a:pt x="57" y="334"/>
                    </a:cubicBezTo>
                    <a:cubicBezTo>
                      <a:pt x="157" y="334"/>
                      <a:pt x="157" y="334"/>
                      <a:pt x="157" y="334"/>
                    </a:cubicBezTo>
                    <a:cubicBezTo>
                      <a:pt x="158" y="340"/>
                      <a:pt x="159" y="345"/>
                      <a:pt x="161" y="351"/>
                    </a:cubicBezTo>
                    <a:cubicBezTo>
                      <a:pt x="175" y="399"/>
                      <a:pt x="219" y="434"/>
                      <a:pt x="272" y="433"/>
                    </a:cubicBezTo>
                    <a:cubicBezTo>
                      <a:pt x="331" y="433"/>
                      <a:pt x="380" y="392"/>
                      <a:pt x="383" y="335"/>
                    </a:cubicBezTo>
                    <a:cubicBezTo>
                      <a:pt x="484" y="335"/>
                      <a:pt x="484" y="335"/>
                      <a:pt x="484" y="335"/>
                    </a:cubicBezTo>
                    <a:cubicBezTo>
                      <a:pt x="515" y="335"/>
                      <a:pt x="541" y="309"/>
                      <a:pt x="541" y="278"/>
                    </a:cubicBezTo>
                    <a:cubicBezTo>
                      <a:pt x="541" y="251"/>
                      <a:pt x="521" y="228"/>
                      <a:pt x="495" y="223"/>
                    </a:cubicBezTo>
                    <a:close/>
                    <a:moveTo>
                      <a:pt x="423" y="241"/>
                    </a:move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10" y="241"/>
                      <a:pt x="104" y="234"/>
                      <a:pt x="104" y="227"/>
                    </a:cubicBezTo>
                    <a:cubicBezTo>
                      <a:pt x="104" y="219"/>
                      <a:pt x="110" y="213"/>
                      <a:pt x="118" y="213"/>
                    </a:cubicBezTo>
                    <a:cubicBezTo>
                      <a:pt x="423" y="213"/>
                      <a:pt x="423" y="213"/>
                      <a:pt x="423" y="213"/>
                    </a:cubicBezTo>
                    <a:cubicBezTo>
                      <a:pt x="431" y="213"/>
                      <a:pt x="437" y="219"/>
                      <a:pt x="437" y="227"/>
                    </a:cubicBezTo>
                    <a:cubicBezTo>
                      <a:pt x="437" y="234"/>
                      <a:pt x="431" y="241"/>
                      <a:pt x="423" y="241"/>
                    </a:cubicBezTo>
                    <a:close/>
                    <a:moveTo>
                      <a:pt x="423" y="116"/>
                    </a:moveTo>
                    <a:cubicBezTo>
                      <a:pt x="118" y="116"/>
                      <a:pt x="118" y="116"/>
                      <a:pt x="118" y="116"/>
                    </a:cubicBezTo>
                    <a:cubicBezTo>
                      <a:pt x="110" y="116"/>
                      <a:pt x="104" y="110"/>
                      <a:pt x="104" y="102"/>
                    </a:cubicBezTo>
                    <a:cubicBezTo>
                      <a:pt x="104" y="95"/>
                      <a:pt x="110" y="88"/>
                      <a:pt x="118" y="88"/>
                    </a:cubicBezTo>
                    <a:cubicBezTo>
                      <a:pt x="423" y="88"/>
                      <a:pt x="423" y="88"/>
                      <a:pt x="423" y="88"/>
                    </a:cubicBezTo>
                    <a:cubicBezTo>
                      <a:pt x="431" y="88"/>
                      <a:pt x="437" y="95"/>
                      <a:pt x="437" y="102"/>
                    </a:cubicBezTo>
                    <a:cubicBezTo>
                      <a:pt x="437" y="110"/>
                      <a:pt x="431" y="116"/>
                      <a:pt x="423" y="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8" name="Google Shape;1428;p78"/>
          <p:cNvSpPr/>
          <p:nvPr/>
        </p:nvSpPr>
        <p:spPr>
          <a:xfrm>
            <a:off x="305526" y="1106744"/>
            <a:ext cx="783087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思考2：</a:t>
            </a:r>
            <a:r>
              <a:rPr b="1" i="0" lang="en-US" sz="3300" u="none" cap="none" strike="noStrike">
                <a:solidFill>
                  <a:srgbClr val="FF66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觀察焦點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</a:t>
            </a:r>
            <a:r>
              <a:rPr b="1" i="0" lang="en-US" sz="3300" u="none" cap="none" strike="noStrike">
                <a:solidFill>
                  <a:srgbClr val="FF66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觀察工具</a:t>
            </a: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的選擇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舉隅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78"/>
          <p:cNvSpPr txBox="1"/>
          <p:nvPr/>
        </p:nvSpPr>
        <p:spPr>
          <a:xfrm>
            <a:off x="1871700" y="5319212"/>
            <a:ext cx="6264696" cy="64540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上面的觀察焦點選擇那些觀察工具較適當？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30" name="Google Shape;143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5948" y="2610057"/>
            <a:ext cx="658425" cy="61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8994" y="2691791"/>
            <a:ext cx="658425" cy="61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0534" y="4295512"/>
            <a:ext cx="653853" cy="61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" name="Google Shape;1433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69619" y="3948768"/>
            <a:ext cx="653853" cy="61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4" name="Google Shape;1434;p78"/>
          <p:cNvSpPr/>
          <p:nvPr/>
        </p:nvSpPr>
        <p:spPr>
          <a:xfrm>
            <a:off x="511860" y="3898436"/>
            <a:ext cx="2310855" cy="1420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教師的教學引導能否幫助學生統整段落大意</a:t>
            </a: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？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79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0" name="Google Shape;1440;p79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41" name="Google Shape;1441;p79"/>
          <p:cNvSpPr txBox="1"/>
          <p:nvPr/>
        </p:nvSpPr>
        <p:spPr>
          <a:xfrm>
            <a:off x="2573778" y="1268760"/>
            <a:ext cx="3780420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結     語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79"/>
          <p:cNvSpPr txBox="1"/>
          <p:nvPr/>
        </p:nvSpPr>
        <p:spPr>
          <a:xfrm>
            <a:off x="4031940" y="2402890"/>
            <a:ext cx="4158462" cy="438551"/>
          </a:xfrm>
          <a:prstGeom prst="rect">
            <a:avLst/>
          </a:prstGeom>
          <a:solidFill>
            <a:srgbClr val="387FC6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師學，師長--成就每一個孩子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3" name="Google Shape;1443;p79"/>
          <p:cNvCxnSpPr/>
          <p:nvPr/>
        </p:nvCxnSpPr>
        <p:spPr>
          <a:xfrm>
            <a:off x="1615683" y="1808560"/>
            <a:ext cx="5859065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444" name="Google Shape;1444;p79"/>
          <p:cNvGrpSpPr/>
          <p:nvPr/>
        </p:nvGrpSpPr>
        <p:grpSpPr>
          <a:xfrm>
            <a:off x="953926" y="2241196"/>
            <a:ext cx="3239702" cy="3239702"/>
            <a:chOff x="1008550" y="438"/>
            <a:chExt cx="4319602" cy="4319602"/>
          </a:xfrm>
        </p:grpSpPr>
        <p:sp>
          <p:nvSpPr>
            <p:cNvPr id="1445" name="Google Shape;1445;p79"/>
            <p:cNvSpPr/>
            <p:nvPr/>
          </p:nvSpPr>
          <p:spPr>
            <a:xfrm>
              <a:off x="2476822" y="438"/>
              <a:ext cx="1383059" cy="1383059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79"/>
            <p:cNvSpPr txBox="1"/>
            <p:nvPr/>
          </p:nvSpPr>
          <p:spPr>
            <a:xfrm>
              <a:off x="2679366" y="202982"/>
              <a:ext cx="977971" cy="9779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25" lIns="33325" spcFirstLastPara="1" rIns="33325" wrap="square" tIns="3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25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行動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79"/>
            <p:cNvSpPr/>
            <p:nvPr/>
          </p:nvSpPr>
          <p:spPr>
            <a:xfrm rot="2700000">
              <a:off x="3711385" y="1185358"/>
              <a:ext cx="367496" cy="46678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79"/>
            <p:cNvSpPr txBox="1"/>
            <p:nvPr/>
          </p:nvSpPr>
          <p:spPr>
            <a:xfrm rot="2700000">
              <a:off x="3727531" y="1239735"/>
              <a:ext cx="257247" cy="280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79"/>
            <p:cNvSpPr/>
            <p:nvPr/>
          </p:nvSpPr>
          <p:spPr>
            <a:xfrm>
              <a:off x="3945093" y="1468710"/>
              <a:ext cx="1383059" cy="1383059"/>
            </a:xfrm>
            <a:prstGeom prst="ellipse">
              <a:avLst/>
            </a:prstGeom>
            <a:solidFill>
              <a:srgbClr val="51EB1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79"/>
            <p:cNvSpPr txBox="1"/>
            <p:nvPr/>
          </p:nvSpPr>
          <p:spPr>
            <a:xfrm>
              <a:off x="4147637" y="1671254"/>
              <a:ext cx="977971" cy="9779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25" lIns="33325" spcFirstLastPara="1" rIns="33325" wrap="square" tIns="3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25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反思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79"/>
            <p:cNvSpPr/>
            <p:nvPr/>
          </p:nvSpPr>
          <p:spPr>
            <a:xfrm rot="8100000">
              <a:off x="3726094" y="2653629"/>
              <a:ext cx="367496" cy="46678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51EB15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79"/>
            <p:cNvSpPr txBox="1"/>
            <p:nvPr/>
          </p:nvSpPr>
          <p:spPr>
            <a:xfrm rot="-2700000">
              <a:off x="3820197" y="2708006"/>
              <a:ext cx="257247" cy="280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79"/>
            <p:cNvSpPr/>
            <p:nvPr/>
          </p:nvSpPr>
          <p:spPr>
            <a:xfrm>
              <a:off x="2476822" y="2936981"/>
              <a:ext cx="1383059" cy="1383059"/>
            </a:xfrm>
            <a:prstGeom prst="ellipse">
              <a:avLst/>
            </a:prstGeom>
            <a:solidFill>
              <a:srgbClr val="2CD79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79"/>
            <p:cNvSpPr txBox="1"/>
            <p:nvPr/>
          </p:nvSpPr>
          <p:spPr>
            <a:xfrm>
              <a:off x="2679366" y="3139525"/>
              <a:ext cx="977971" cy="9779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25" lIns="33325" spcFirstLastPara="1" rIns="33325" wrap="square" tIns="3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25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調整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79"/>
            <p:cNvSpPr/>
            <p:nvPr/>
          </p:nvSpPr>
          <p:spPr>
            <a:xfrm rot="-8100000">
              <a:off x="2257822" y="2668338"/>
              <a:ext cx="367496" cy="46678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2CD79F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79"/>
            <p:cNvSpPr txBox="1"/>
            <p:nvPr/>
          </p:nvSpPr>
          <p:spPr>
            <a:xfrm rot="2700000">
              <a:off x="2351925" y="2800673"/>
              <a:ext cx="257247" cy="280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79"/>
            <p:cNvSpPr/>
            <p:nvPr/>
          </p:nvSpPr>
          <p:spPr>
            <a:xfrm>
              <a:off x="1008550" y="1468710"/>
              <a:ext cx="1383059" cy="1383059"/>
            </a:xfrm>
            <a:prstGeom prst="ellipse">
              <a:avLst/>
            </a:prstGeom>
            <a:solidFill>
              <a:srgbClr val="4371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79"/>
            <p:cNvSpPr txBox="1"/>
            <p:nvPr/>
          </p:nvSpPr>
          <p:spPr>
            <a:xfrm>
              <a:off x="1211094" y="1671254"/>
              <a:ext cx="977971" cy="9779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25" lIns="33325" spcFirstLastPara="1" rIns="33325" wrap="square" tIns="3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25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學習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79"/>
            <p:cNvSpPr/>
            <p:nvPr/>
          </p:nvSpPr>
          <p:spPr>
            <a:xfrm rot="-2700000">
              <a:off x="2243113" y="1200067"/>
              <a:ext cx="367496" cy="46678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371C3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79"/>
            <p:cNvSpPr txBox="1"/>
            <p:nvPr/>
          </p:nvSpPr>
          <p:spPr>
            <a:xfrm rot="-2700000">
              <a:off x="2259259" y="1332402"/>
              <a:ext cx="257247" cy="280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D:\天使\5.家庭\1.群圖庫\粉紅大象與小動物.jpg" id="1461" name="Google Shape;1461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15" y="3158972"/>
            <a:ext cx="3402376" cy="238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62" name="Google Shape;1462;p79"/>
          <p:cNvSpPr txBox="1"/>
          <p:nvPr/>
        </p:nvSpPr>
        <p:spPr>
          <a:xfrm>
            <a:off x="7434318" y="5157194"/>
            <a:ext cx="432048" cy="276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Meddon"/>
                <a:ea typeface="Meddon"/>
                <a:cs typeface="Meddon"/>
                <a:sym typeface="Meddon"/>
              </a:rPr>
              <a:t>Atu</a:t>
            </a:r>
            <a:endParaRPr b="0" i="0" sz="1350" u="none" cap="none" strike="noStrike">
              <a:solidFill>
                <a:schemeClr val="dk1"/>
              </a:solidFill>
              <a:latin typeface="Meddon"/>
              <a:ea typeface="Meddon"/>
              <a:cs typeface="Meddon"/>
              <a:sym typeface="Meddo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31" name="Google Shape;231;p8"/>
          <p:cNvGrpSpPr/>
          <p:nvPr/>
        </p:nvGrpSpPr>
        <p:grpSpPr>
          <a:xfrm>
            <a:off x="2660295" y="1965388"/>
            <a:ext cx="3867100" cy="3848168"/>
            <a:chOff x="1065757" y="68485"/>
            <a:chExt cx="5156133" cy="5130890"/>
          </a:xfrm>
        </p:grpSpPr>
        <p:sp>
          <p:nvSpPr>
            <p:cNvPr id="232" name="Google Shape;232;p8"/>
            <p:cNvSpPr/>
            <p:nvPr/>
          </p:nvSpPr>
          <p:spPr>
            <a:xfrm>
              <a:off x="1522343" y="342429"/>
              <a:ext cx="4425238" cy="4425238"/>
            </a:xfrm>
            <a:prstGeom prst="pie">
              <a:avLst>
                <a:gd fmla="val 16200000" name="adj1"/>
                <a:gd fmla="val 1800000" name="adj2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 txBox="1"/>
            <p:nvPr/>
          </p:nvSpPr>
          <p:spPr>
            <a:xfrm>
              <a:off x="3854549" y="1280158"/>
              <a:ext cx="1580442" cy="1317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625" lIns="47625" spcFirstLastPara="1" rIns="47625" wrap="square" tIns="4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5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備課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1431204" y="500473"/>
              <a:ext cx="4425238" cy="4425238"/>
            </a:xfrm>
            <a:prstGeom prst="pie">
              <a:avLst>
                <a:gd fmla="val 1800000" name="adj1"/>
                <a:gd fmla="val 9000000" name="adj2"/>
              </a:avLst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8"/>
            <p:cNvSpPr txBox="1"/>
            <p:nvPr/>
          </p:nvSpPr>
          <p:spPr>
            <a:xfrm>
              <a:off x="2484832" y="3371610"/>
              <a:ext cx="2370663" cy="1158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625" lIns="47625" spcFirstLastPara="1" rIns="47625" wrap="square" tIns="4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5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觀課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340065" y="342429"/>
              <a:ext cx="4425238" cy="4425238"/>
            </a:xfrm>
            <a:prstGeom prst="pie">
              <a:avLst>
                <a:gd fmla="val 9000000" name="adj1"/>
                <a:gd fmla="val 16200000" name="adj2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8"/>
            <p:cNvSpPr txBox="1"/>
            <p:nvPr/>
          </p:nvSpPr>
          <p:spPr>
            <a:xfrm>
              <a:off x="1852656" y="1280158"/>
              <a:ext cx="1580442" cy="1317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625" lIns="47625" spcFirstLastPara="1" rIns="47625" wrap="square" tIns="4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5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議課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1248765" y="68485"/>
              <a:ext cx="4973125" cy="4973125"/>
            </a:xfrm>
            <a:custGeom>
              <a:rect b="b" l="l" r="r" t="t"/>
              <a:pathLst>
                <a:path extrusionOk="0" h="120000" w="120000">
                  <a:moveTo>
                    <a:pt x="59991" y="4067"/>
                  </a:moveTo>
                  <a:lnTo>
                    <a:pt x="59991" y="4067"/>
                  </a:lnTo>
                  <a:cubicBezTo>
                    <a:pt x="79078" y="4064"/>
                    <a:pt x="96849" y="13795"/>
                    <a:pt x="107129" y="29878"/>
                  </a:cubicBezTo>
                  <a:cubicBezTo>
                    <a:pt x="117408" y="45960"/>
                    <a:pt x="118776" y="66175"/>
                    <a:pt x="110758" y="83496"/>
                  </a:cubicBezTo>
                  <a:lnTo>
                    <a:pt x="114269" y="85523"/>
                  </a:lnTo>
                  <a:lnTo>
                    <a:pt x="105797" y="86441"/>
                  </a:lnTo>
                  <a:lnTo>
                    <a:pt x="101940" y="78405"/>
                  </a:lnTo>
                  <a:lnTo>
                    <a:pt x="105449" y="80431"/>
                  </a:lnTo>
                  <a:cubicBezTo>
                    <a:pt x="112382" y="65011"/>
                    <a:pt x="111022" y="47127"/>
                    <a:pt x="101838" y="32932"/>
                  </a:cubicBezTo>
                  <a:cubicBezTo>
                    <a:pt x="92654" y="18737"/>
                    <a:pt x="76899" y="10167"/>
                    <a:pt x="59992" y="10169"/>
                  </a:cubicBezTo>
                  <a:close/>
                </a:path>
              </a:pathLst>
            </a:custGeom>
            <a:solidFill>
              <a:srgbClr val="4372C3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1157261" y="226250"/>
              <a:ext cx="4973125" cy="4973125"/>
            </a:xfrm>
            <a:custGeom>
              <a:rect b="b" l="l" r="r" t="t"/>
              <a:pathLst>
                <a:path extrusionOk="0" h="120000" w="120000">
                  <a:moveTo>
                    <a:pt x="108435" y="87973"/>
                  </a:moveTo>
                  <a:cubicBezTo>
                    <a:pt x="98891" y="104498"/>
                    <a:pt x="81581" y="115017"/>
                    <a:pt x="62518" y="115876"/>
                  </a:cubicBezTo>
                  <a:cubicBezTo>
                    <a:pt x="43454" y="116735"/>
                    <a:pt x="25269" y="107816"/>
                    <a:pt x="14277" y="92216"/>
                  </a:cubicBezTo>
                  <a:lnTo>
                    <a:pt x="10766" y="94244"/>
                  </a:lnTo>
                  <a:lnTo>
                    <a:pt x="14207" y="86447"/>
                  </a:lnTo>
                  <a:lnTo>
                    <a:pt x="23095" y="87124"/>
                  </a:lnTo>
                  <a:lnTo>
                    <a:pt x="19585" y="89151"/>
                  </a:lnTo>
                  <a:cubicBezTo>
                    <a:pt x="29474" y="102860"/>
                    <a:pt x="45637" y="110621"/>
                    <a:pt x="62519" y="109767"/>
                  </a:cubicBezTo>
                  <a:cubicBezTo>
                    <a:pt x="79400" y="108913"/>
                    <a:pt x="94697" y="99559"/>
                    <a:pt x="103151" y="84922"/>
                  </a:cubicBezTo>
                  <a:close/>
                </a:path>
              </a:pathLst>
            </a:custGeom>
            <a:solidFill>
              <a:srgbClr val="44B78C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065757" y="68485"/>
              <a:ext cx="4973125" cy="4973125"/>
            </a:xfrm>
            <a:custGeom>
              <a:rect b="b" l="l" r="r" t="t"/>
              <a:pathLst>
                <a:path extrusionOk="0" h="120000" w="120000">
                  <a:moveTo>
                    <a:pt x="11561" y="87966"/>
                  </a:moveTo>
                  <a:cubicBezTo>
                    <a:pt x="2017" y="71436"/>
                    <a:pt x="1562" y="51181"/>
                    <a:pt x="10353" y="34238"/>
                  </a:cubicBezTo>
                  <a:cubicBezTo>
                    <a:pt x="19144" y="17296"/>
                    <a:pt x="35968" y="6007"/>
                    <a:pt x="54979" y="4293"/>
                  </a:cubicBezTo>
                  <a:lnTo>
                    <a:pt x="54979" y="239"/>
                  </a:lnTo>
                  <a:lnTo>
                    <a:pt x="60009" y="7118"/>
                  </a:lnTo>
                  <a:lnTo>
                    <a:pt x="54977" y="14476"/>
                  </a:lnTo>
                  <a:lnTo>
                    <a:pt x="54978" y="10423"/>
                  </a:lnTo>
                  <a:cubicBezTo>
                    <a:pt x="38157" y="12127"/>
                    <a:pt x="23347" y="22244"/>
                    <a:pt x="15643" y="37294"/>
                  </a:cubicBezTo>
                  <a:cubicBezTo>
                    <a:pt x="7939" y="52344"/>
                    <a:pt x="8392" y="70273"/>
                    <a:pt x="16845" y="84915"/>
                  </a:cubicBezTo>
                  <a:close/>
                </a:path>
              </a:pathLst>
            </a:custGeom>
            <a:solidFill>
              <a:srgbClr val="6FAA47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8"/>
          <p:cNvSpPr/>
          <p:nvPr/>
        </p:nvSpPr>
        <p:spPr>
          <a:xfrm>
            <a:off x="6499229" y="1826597"/>
            <a:ext cx="2286177" cy="13619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5864" y="31692"/>
                </a:moveTo>
                <a:lnTo>
                  <a:pt x="-20000" y="31386"/>
                </a:lnTo>
                <a:lnTo>
                  <a:pt x="-37380" y="92958"/>
                </a:lnTo>
              </a:path>
            </a:pathLst>
          </a:custGeom>
          <a:solidFill>
            <a:srgbClr val="C4E0B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包含：</a:t>
            </a:r>
            <a:endParaRPr b="1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共備、自備、</a:t>
            </a:r>
            <a:endParaRPr b="1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說課或觀察前會談</a:t>
            </a:r>
            <a:endParaRPr b="1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33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（15-20分鐘)</a:t>
            </a:r>
            <a:endParaRPr b="0" i="0" sz="21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6479029" y="4554223"/>
            <a:ext cx="2054844" cy="131090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7901" y="71215"/>
                </a:moveTo>
                <a:lnTo>
                  <a:pt x="-18742" y="72348"/>
                </a:lnTo>
                <a:lnTo>
                  <a:pt x="-65299" y="54548"/>
                </a:lnTo>
              </a:path>
            </a:pathLst>
          </a:custGeom>
          <a:solidFill>
            <a:srgbClr val="C4E0B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包含：</a:t>
            </a:r>
            <a:r>
              <a:rPr b="0" i="0" lang="en-US" sz="2100" u="none" cap="none" strike="noStrike">
                <a:solidFill>
                  <a:srgbClr val="0033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（1節）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課堂觀察、</a:t>
            </a:r>
            <a:endParaRPr b="1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蒐集客觀事實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8"/>
          <p:cNvSpPr/>
          <p:nvPr/>
        </p:nvSpPr>
        <p:spPr>
          <a:xfrm flipH="1">
            <a:off x="251520" y="2618910"/>
            <a:ext cx="2387518" cy="13619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5534" y="39236"/>
                </a:moveTo>
                <a:lnTo>
                  <a:pt x="-20627" y="37375"/>
                </a:lnTo>
                <a:lnTo>
                  <a:pt x="-33438" y="69728"/>
                </a:lnTo>
              </a:path>
            </a:pathLst>
          </a:custGeom>
          <a:solidFill>
            <a:srgbClr val="C4E0B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包含：</a:t>
            </a:r>
            <a:endParaRPr b="1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觀察後回饋會談、</a:t>
            </a:r>
            <a:endParaRPr b="1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未來行動策略擬定</a:t>
            </a:r>
            <a:endParaRPr b="1" i="0" sz="21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F386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（15-20分鐘）</a:t>
            </a:r>
            <a:endParaRPr b="1" i="0" sz="2100" u="none" cap="none" strike="noStrike">
              <a:solidFill>
                <a:srgbClr val="1F386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217089" y="595773"/>
            <a:ext cx="8616255" cy="9925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實施歷程—授課教師主導公開授課(TDO)</a:t>
            </a:r>
            <a:endParaRPr b="1" i="0" sz="3600" u="none" cap="none" strike="noStrike">
              <a:solidFill>
                <a:srgbClr val="0066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8618173" y="5712643"/>
            <a:ext cx="5258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 txBox="1"/>
          <p:nvPr>
            <p:ph idx="12" type="sldNum"/>
          </p:nvPr>
        </p:nvSpPr>
        <p:spPr>
          <a:xfrm>
            <a:off x="7086600" y="571921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:\transparentteacher\TDO漫畫JPG檔\續作漫畫-TDO的課堂風景_頁面_1.jpg" id="251" name="Google Shape;2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5646" y="1700808"/>
            <a:ext cx="6264696" cy="405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PT母版">
  <a:themeElements>
    <a:clrScheme name="PPT母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PT母版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</cp:coreProperties>
</file>