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8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</p:sldIdLst>
  <p:sldSz cx="12192000" cy="6858000"/>
  <p:notesSz cx="6858000" cy="9144000"/>
  <p:embeddedFontLs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Gill Sans" panose="02020500000000000000" charset="0"/>
      <p:regular r:id="rId87"/>
      <p:bold r:id="rId88"/>
    </p:embeddedFont>
    <p:embeddedFont>
      <p:font typeface="Helvetica Neue" panose="02020500000000000000" charset="0"/>
      <p:regular r:id="rId89"/>
      <p:bold r:id="rId90"/>
      <p:italic r:id="rId91"/>
      <p:boldItalic r:id="rId92"/>
    </p:embeddedFont>
    <p:embeddedFont>
      <p:font typeface="Nunito" panose="02020500000000000000" charset="0"/>
      <p:regular r:id="rId93"/>
      <p:bold r:id="rId94"/>
      <p:italic r:id="rId95"/>
      <p:boldItalic r:id="rId96"/>
    </p:embeddedFont>
    <p:embeddedFont>
      <p:font typeface="Open Sans" panose="02020500000000000000" charset="0"/>
      <p:regular r:id="rId97"/>
      <p:bold r:id="rId98"/>
      <p:italic r:id="rId99"/>
      <p:boldItalic r:id="rId100"/>
    </p:embeddedFont>
    <p:embeddedFont>
      <p:font typeface="Roboto" panose="02020500000000000000" charset="0"/>
      <p:regular r:id="rId101"/>
      <p:bold r:id="rId102"/>
      <p:italic r:id="rId103"/>
      <p:boldItalic r:id="rId10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45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20.fntdata"/><Relationship Id="rId5" Type="http://schemas.openxmlformats.org/officeDocument/2006/relationships/slide" Target="slides/slide4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21.fntdata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openxmlformats.org/officeDocument/2006/relationships/font" Target="fonts/font17.fntdata"/><Relationship Id="rId10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5.fntdata"/><Relationship Id="rId104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8.fntdata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1.fntdata"/><Relationship Id="rId98" Type="http://schemas.openxmlformats.org/officeDocument/2006/relationships/font" Target="fonts/font16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8c5edebb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f8c5edebb2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f8c5edebb2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p.1-p.27</a:t>
            </a:r>
            <a:endParaRPr/>
          </a:p>
        </p:txBody>
      </p:sp>
      <p:sp>
        <p:nvSpPr>
          <p:cNvPr id="306" name="Google Shape;30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8c5edebb2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f8c5edebb2_1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f8c5edebb2_1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8c5edebb2_1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8c5edebb2_1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f8c5edebb2_1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f8c5edebb2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f8c5edebb2_2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f8c5edebb2_2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f8c5edebb2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f8c5edebb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f8c5edebb2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gf8c5edebb2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f8c5edebb2_1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f8c5edebb2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f8c5edebb2_1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gf8c5edebb2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f8c5edebb2_1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gf8c5edebb2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f8c5edebb2_1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f8c5edebb2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f8c5edebb2_1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f8c5edebb2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f8c5edebb2_1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gf8c5edebb2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f8c5edebb2_1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p.28-p.59</a:t>
            </a:r>
            <a:endParaRPr/>
          </a:p>
        </p:txBody>
      </p:sp>
      <p:sp>
        <p:nvSpPr>
          <p:cNvPr id="593" name="Google Shape;593;gf8c5edebb2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8c5edebb2_7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f8c5edebb2_7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f8c5edebb2_7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f8c5edebb2_6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f8c5edebb2_6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gf8c5edebb2_6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f8c5edebb2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f8c5edebb2_1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gf8c5edebb2_1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f8c5edebb2_7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f8c5edebb2_7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gf8c5edebb2_7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f8c5edebb2_6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f8c5edebb2_6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老師準備小組的白板及白板筆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f8c5edebb2_6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f8c5edebb2_6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f8c5edebb2_7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f8c5edebb2_7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f8c5edebb2_7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f8c5edebb2_6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f8c5edebb2_6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f8c5edebb2_6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f8c5edebb2_6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f8c5edebb2_6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f8c5edebb2_6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f8c5edebb2_6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f8c5edebb2_6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f8c5edebb2_6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f8c5edebb2_6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f8c5edebb2_6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f8c5edebb2_6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f8c5edebb2_6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f8c5edebb2_6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f8c5edebb2_6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f8c5edebb2_6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f8c5edebb2_6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f8c5edebb2_6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f8c5edebb2_6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f8c5edebb2_6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f8c5edebb2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f8c5edebb2_6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f8c5edebb2_6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2417779" y="802298"/>
            <a:ext cx="8637000" cy="25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Gill Sans"/>
              <a:buNone/>
              <a:defRPr sz="6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417780" y="3531204"/>
            <a:ext cx="8637000" cy="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lvl="1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ftr" idx="11"/>
          </p:nvPr>
        </p:nvSpPr>
        <p:spPr>
          <a:xfrm>
            <a:off x="2416500" y="329307"/>
            <a:ext cx="49740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1437664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" name="Google Shape;24;p2"/>
          <p:cNvCxnSpPr/>
          <p:nvPr/>
        </p:nvCxnSpPr>
        <p:spPr>
          <a:xfrm>
            <a:off x="2417780" y="3528542"/>
            <a:ext cx="86370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1"/>
          </p:nvPr>
        </p:nvSpPr>
        <p:spPr>
          <a:xfrm rot="5400000">
            <a:off x="4527904" y="-1060618"/>
            <a:ext cx="3450600" cy="9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2" name="Google Shape;92;p11"/>
          <p:cNvCxnSpPr/>
          <p:nvPr/>
        </p:nvCxnSpPr>
        <p:spPr>
          <a:xfrm>
            <a:off x="1453896" y="1847088"/>
            <a:ext cx="96075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title"/>
          </p:nvPr>
        </p:nvSpPr>
        <p:spPr>
          <a:xfrm rot="5400000">
            <a:off x="7917003" y="2321023"/>
            <a:ext cx="4659900" cy="16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body" idx="1"/>
          </p:nvPr>
        </p:nvSpPr>
        <p:spPr>
          <a:xfrm rot="5400000">
            <a:off x="3029152" y="-785477"/>
            <a:ext cx="4659900" cy="7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9" name="Google Shape;99;p12"/>
          <p:cNvCxnSpPr/>
          <p:nvPr/>
        </p:nvCxnSpPr>
        <p:spPr>
          <a:xfrm>
            <a:off x="9439111" y="798973"/>
            <a:ext cx="0" cy="465990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700" cy="127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10007700" cy="326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rtl="0"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1pPr>
            <a:lvl2pPr marL="914400" lvl="1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17500" rtl="0"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6pPr>
            <a:lvl7pPr marL="3200400" lvl="6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7pPr>
            <a:lvl8pPr marL="3657600" lvl="7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8pPr>
            <a:lvl9pPr marL="4114800" lvl="8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300" cy="3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" name="Google Shape;31;p3"/>
          <p:cNvCxnSpPr/>
          <p:nvPr/>
        </p:nvCxnSpPr>
        <p:spPr>
          <a:xfrm>
            <a:off x="1453896" y="1847088"/>
            <a:ext cx="96075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1454239" y="1756130"/>
            <a:ext cx="8643300" cy="18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1454239" y="3806195"/>
            <a:ext cx="86304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" name="Google Shape;38;p4"/>
          <p:cNvCxnSpPr/>
          <p:nvPr/>
        </p:nvCxnSpPr>
        <p:spPr>
          <a:xfrm>
            <a:off x="1454239" y="3804985"/>
            <a:ext cx="86304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1449217" y="804889"/>
            <a:ext cx="96057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1447331" y="2010878"/>
            <a:ext cx="4645200" cy="3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2"/>
          </p:nvPr>
        </p:nvSpPr>
        <p:spPr>
          <a:xfrm>
            <a:off x="6413771" y="2017343"/>
            <a:ext cx="4645200" cy="3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" name="Google Shape;46;p5"/>
          <p:cNvCxnSpPr/>
          <p:nvPr/>
        </p:nvCxnSpPr>
        <p:spPr>
          <a:xfrm>
            <a:off x="1453896" y="1847088"/>
            <a:ext cx="96075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447191" y="804163"/>
            <a:ext cx="9607800" cy="10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1447191" y="2019549"/>
            <a:ext cx="4645200" cy="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1447191" y="2824269"/>
            <a:ext cx="4645200" cy="26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3"/>
          </p:nvPr>
        </p:nvSpPr>
        <p:spPr>
          <a:xfrm>
            <a:off x="6412362" y="2023003"/>
            <a:ext cx="46452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 cap="none">
                <a:solidFill>
                  <a:schemeClr val="accent1"/>
                </a:solidFill>
              </a:defRPr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4"/>
          </p:nvPr>
        </p:nvSpPr>
        <p:spPr>
          <a:xfrm>
            <a:off x="6412362" y="2821491"/>
            <a:ext cx="4645200" cy="26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6" name="Google Shape;56;p6"/>
          <p:cNvCxnSpPr/>
          <p:nvPr/>
        </p:nvCxnSpPr>
        <p:spPr>
          <a:xfrm>
            <a:off x="1453896" y="1847088"/>
            <a:ext cx="96075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2" name="Google Shape;62;p7"/>
          <p:cNvCxnSpPr/>
          <p:nvPr/>
        </p:nvCxnSpPr>
        <p:spPr>
          <a:xfrm>
            <a:off x="1453896" y="1847088"/>
            <a:ext cx="96075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內容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1444671" y="798973"/>
            <a:ext cx="3273000" cy="22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1"/>
          </p:nvPr>
        </p:nvSpPr>
        <p:spPr>
          <a:xfrm>
            <a:off x="5043714" y="798974"/>
            <a:ext cx="6012600" cy="46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2"/>
          </p:nvPr>
        </p:nvSpPr>
        <p:spPr>
          <a:xfrm>
            <a:off x="1444671" y="3205491"/>
            <a:ext cx="3275100" cy="22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4" name="Google Shape;74;p9"/>
          <p:cNvCxnSpPr/>
          <p:nvPr/>
        </p:nvCxnSpPr>
        <p:spPr>
          <a:xfrm>
            <a:off x="1448280" y="3205491"/>
            <a:ext cx="32694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圖片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0"/>
          <p:cNvGrpSpPr/>
          <p:nvPr/>
        </p:nvGrpSpPr>
        <p:grpSpPr>
          <a:xfrm>
            <a:off x="7477387" y="482170"/>
            <a:ext cx="4074600" cy="5149200"/>
            <a:chOff x="7477387" y="482170"/>
            <a:chExt cx="4074600" cy="5149200"/>
          </a:xfrm>
        </p:grpSpPr>
        <p:sp>
          <p:nvSpPr>
            <p:cNvPr id="77" name="Google Shape;77;p10"/>
            <p:cNvSpPr/>
            <p:nvPr/>
          </p:nvSpPr>
          <p:spPr>
            <a:xfrm>
              <a:off x="7477387" y="482170"/>
              <a:ext cx="4074600" cy="5149200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12" scaled="0"/>
            </a:gradFill>
            <a:ln>
              <a:noFill/>
            </a:ln>
            <a:effectLst>
              <a:outerShdw blurRad="127000" dist="228600" dir="4740000" sx="98000" sy="98000" algn="tl" rotWithShape="0">
                <a:srgbClr val="000000">
                  <a:alpha val="337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7790446" y="812506"/>
              <a:ext cx="3450300" cy="4466400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38" scaled="0"/>
            </a:gradFill>
            <a:ln w="50800" cap="flat" cmpd="sng">
              <a:solidFill>
                <a:srgbClr val="19191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1451206" y="1129513"/>
            <a:ext cx="5532300" cy="18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>
            <a:spLocks noGrp="1"/>
          </p:cNvSpPr>
          <p:nvPr>
            <p:ph type="pic" idx="2"/>
          </p:nvPr>
        </p:nvSpPr>
        <p:spPr>
          <a:xfrm>
            <a:off x="8124389" y="1122542"/>
            <a:ext cx="2791200" cy="3866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1" name="Google Shape;81;p10"/>
          <p:cNvSpPr txBox="1">
            <a:spLocks noGrp="1"/>
          </p:cNvSpPr>
          <p:nvPr>
            <p:ph type="body" idx="1"/>
          </p:nvPr>
        </p:nvSpPr>
        <p:spPr>
          <a:xfrm>
            <a:off x="1450329" y="3145992"/>
            <a:ext cx="5524500" cy="20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dt" idx="10"/>
          </p:nvPr>
        </p:nvSpPr>
        <p:spPr>
          <a:xfrm>
            <a:off x="1447382" y="5469856"/>
            <a:ext cx="55275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ftr" idx="11"/>
          </p:nvPr>
        </p:nvSpPr>
        <p:spPr>
          <a:xfrm>
            <a:off x="1447382" y="318640"/>
            <a:ext cx="55410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5" name="Google Shape;85;p10"/>
          <p:cNvCxnSpPr/>
          <p:nvPr/>
        </p:nvCxnSpPr>
        <p:spPr>
          <a:xfrm>
            <a:off x="1447382" y="3143605"/>
            <a:ext cx="55275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2019476"/>
            <a:ext cx="12192000" cy="4105800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4">
            <a:alphaModFix/>
          </a:blip>
          <a:srcRect t="1540" b="-1539"/>
          <a:stretch/>
        </p:blipFill>
        <p:spPr>
          <a:xfrm>
            <a:off x="0" y="6126480"/>
            <a:ext cx="121920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300" cy="3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048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2800" b="0" i="0" u="none" strike="noStrike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" name="Google Shape;17;p1"/>
          <p:cNvCxnSpPr/>
          <p:nvPr/>
        </p:nvCxnSpPr>
        <p:spPr>
          <a:xfrm>
            <a:off x="0" y="6128413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tw.blog.voicetube.com/archives/34865/%E9%BA%B5%E5%8C%85%E8%8B%B1%E6%96%87bread-%E5%AD%B8%E6%9C%83%E6%AF%8F%E5%A4%A9%E5%9C%A8%E5%90%83%E7%9A%84%E5%85%B6%E4%BB%96%E9%BA%B5%E5%8C%85%E5%96%AE%E5%AD%97/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knews.cc/baby/z5pb2p.html" TargetMode="Externa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gpc0f9QyR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hyperlink" Target="https://www.youtube.com/watch?v=ypEQwhbJJQA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s://food.ltn.com.tw/article/9265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www.youtube.com/watch?v=OU8OloE_rGA&amp;t=9s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s://www.facebook.com/watch/?v=1854882297881892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www.youtube.com/watch?v=3v6ujnRawSg" TargetMode="External"/><Relationship Id="rId4" Type="http://schemas.openxmlformats.org/officeDocument/2006/relationships/hyperlink" Target="https://www.how-living.com/p/21274/%E9%AC%86%E9%A4%85%E7%B2%89%E6%BC%A2%E5%A0%A1%E9%8A%85%E9%91%BC%E7%87%9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hyperlink" Target="https://www.youtube.com/watch?v=aM0uB8YjZ-M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6%97%A5%E6%9C%AC" TargetMode="External"/><Relationship Id="rId7" Type="http://schemas.openxmlformats.org/officeDocument/2006/relationships/hyperlink" Target="https://zh.wiktionary.org/wiki/%E5%AE%88%E3%82%8B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5%AF%BA%E9%99%A2" TargetMode="External"/><Relationship Id="rId5" Type="http://schemas.openxmlformats.org/officeDocument/2006/relationships/hyperlink" Target="https://zh.wikipedia.org/wiki/%E7%A5%9E%E7%A4%BE" TargetMode="External"/><Relationship Id="rId4" Type="http://schemas.openxmlformats.org/officeDocument/2006/relationships/hyperlink" Target="https://zh.wikipedia.org/wiki/%E8%AD%B7%E8%BA%AB%E7%AC%A6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sicooking.com/2019/04/burger-bun-recipe.html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8%97%A5%E7%94%A8%E9%BC%A0%E5%B0%BE%E8%8D%8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w.blog.voicetube.com/archives/34865/%E9%BA%B5%E5%8C%85%E8%8B%B1%E6%96%87bread-%E5%AD%B8%E6%9C%83%E6%AF%8F%E5%A4%A9%E5%9C%A8%E5%90%83%E7%9A%84%E5%85%B6%E4%BB%96%E9%BA%B5%E5%8C%85%E5%96%AE%E5%AD%97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>
            <a:spLocks noGrp="1"/>
          </p:cNvSpPr>
          <p:nvPr>
            <p:ph type="ctrTitle"/>
          </p:nvPr>
        </p:nvSpPr>
        <p:spPr>
          <a:xfrm>
            <a:off x="2236304" y="4712743"/>
            <a:ext cx="2240045" cy="194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r>
              <a:rPr lang="en-US"/>
              <a:t>標題</a:t>
            </a:r>
            <a:r>
              <a:rPr lang="en-US" sz="8000"/>
              <a:t>OREM IPSUM</a:t>
            </a:r>
            <a:endParaRPr/>
          </a:p>
        </p:txBody>
      </p:sp>
      <p:pic>
        <p:nvPicPr>
          <p:cNvPr id="112" name="Google Shape;112;p14" descr="免費的食物和飲料PowerPoint模板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8" y="1325"/>
            <a:ext cx="12181536" cy="685667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/>
          <p:nvPr/>
        </p:nvSpPr>
        <p:spPr>
          <a:xfrm>
            <a:off x="3727174" y="2425148"/>
            <a:ext cx="4850296" cy="19480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58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Amazing Bun</a:t>
            </a:r>
            <a:endParaRPr sz="60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>
            <a:spLocks noGrp="1"/>
          </p:cNvSpPr>
          <p:nvPr>
            <p:ph type="body" idx="4294967295"/>
          </p:nvPr>
        </p:nvSpPr>
        <p:spPr>
          <a:xfrm>
            <a:off x="1153400" y="2564300"/>
            <a:ext cx="100623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200" b="0" i="1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croissant --</a:t>
            </a:r>
            <a:r>
              <a:rPr lang="en-US" sz="3200" b="1" i="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可頌</a:t>
            </a:r>
            <a:r>
              <a:rPr lang="en-US" sz="3200" b="0" i="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（croissant 其實是法文單字，英文的讀音聽起來跟法文類似，不過重音放在第二音節而且t不發音）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3200" b="0" i="1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donut</a:t>
            </a:r>
            <a:r>
              <a:rPr lang="en-US" sz="3200" b="0" i="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--</a:t>
            </a:r>
            <a:r>
              <a:rPr lang="en-US" sz="3200" b="1" i="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甜甜圈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3200" b="0" i="1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bagle</a:t>
            </a:r>
            <a:r>
              <a:rPr lang="en-US" sz="3200" b="0" i="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--</a:t>
            </a:r>
            <a:r>
              <a:rPr lang="en-US" sz="3200" b="1" i="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貝果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3200" b="0" i="1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baguette</a:t>
            </a:r>
            <a:r>
              <a:rPr lang="en-US" sz="3200" b="0" i="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--</a:t>
            </a:r>
            <a:r>
              <a:rPr lang="en-US" sz="3200" b="1" i="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法式長棍</a:t>
            </a:r>
            <a:r>
              <a:rPr lang="en-US" sz="3200" b="0" i="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（這個也是法文單字喔！拼音是/bæˈɡɛt/）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3200" b="0" i="1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swiss roll --</a:t>
            </a:r>
            <a:r>
              <a:rPr lang="en-US" sz="3200" b="1" i="0">
                <a:solidFill>
                  <a:srgbClr val="3A3A3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瑞士卷</a:t>
            </a:r>
            <a:endParaRPr b="1"/>
          </a:p>
        </p:txBody>
      </p:sp>
      <p:pic>
        <p:nvPicPr>
          <p:cNvPr id="185" name="Google Shape;185;p23" descr="新鮮現烤-日安可頌|星巴克| Starbucks Taiw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2489" y="433766"/>
            <a:ext cx="1528348" cy="2011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962" y="433765"/>
            <a:ext cx="1528348" cy="201125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8" name="Google Shape;188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9907" y="433766"/>
            <a:ext cx="1528348" cy="201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 descr="法式長棍麵包(中種法) – Yummieh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66852" y="419683"/>
            <a:ext cx="1528348" cy="201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23797" y="419684"/>
            <a:ext cx="1528348" cy="2011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/>
          <p:nvPr/>
        </p:nvSpPr>
        <p:spPr>
          <a:xfrm>
            <a:off x="1198880" y="1503680"/>
            <a:ext cx="10139680" cy="515022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96" name="Google Shape;196;p24" descr="丰富的迷你小汉堡怎么做_丰富的迷你小汉堡的做法_豆果美食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371181" y="775790"/>
            <a:ext cx="3449638" cy="344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 descr="堅果雜糧小漢堡by 里仁好食光- 愛料理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941" y="360298"/>
            <a:ext cx="3436392" cy="228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 descr="羊小漢堡- 10個裝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5833" y="3675436"/>
            <a:ext cx="3413071" cy="228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 descr="台南市新營國小- 午餐資訊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941" y="2882811"/>
            <a:ext cx="3413071" cy="228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 descr="牛肉小汉堡- 牛肉小汉堡做法、功效、食材- 网上厨房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25489" y="1268875"/>
            <a:ext cx="3413071" cy="228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/>
          <p:nvPr/>
        </p:nvSpPr>
        <p:spPr>
          <a:xfrm>
            <a:off x="0" y="0"/>
            <a:ext cx="12192000" cy="6122504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1152678" y="968299"/>
            <a:ext cx="10643412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AMAZING BUN 準備重點</a:t>
            </a:r>
            <a:endParaRPr/>
          </a:p>
        </p:txBody>
      </p:sp>
      <p:sp>
        <p:nvSpPr>
          <p:cNvPr id="207" name="Google Shape;207;p25"/>
          <p:cNvSpPr txBox="1">
            <a:spLocks noGrp="1"/>
          </p:cNvSpPr>
          <p:nvPr>
            <p:ph type="body" idx="1"/>
          </p:nvPr>
        </p:nvSpPr>
        <p:spPr>
          <a:xfrm>
            <a:off x="1197119" y="1923436"/>
            <a:ext cx="2753139" cy="363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/>
              <a:t>1.適合分食</a:t>
            </a:r>
            <a:endParaRPr sz="32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3200"/>
              <a:t>2.容易取用</a:t>
            </a:r>
            <a:endParaRPr sz="32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3200"/>
              <a:t>3.製作簡單</a:t>
            </a:r>
            <a:endParaRPr sz="32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3200"/>
              <a:t>4.大眾口味</a:t>
            </a:r>
            <a:endParaRPr sz="32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en-US" sz="3200"/>
              <a:t>5.吸引目光</a:t>
            </a:r>
            <a:endParaRPr/>
          </a:p>
        </p:txBody>
      </p:sp>
      <p:sp>
        <p:nvSpPr>
          <p:cNvPr id="208" name="Google Shape;208;p25"/>
          <p:cNvSpPr txBox="1"/>
          <p:nvPr/>
        </p:nvSpPr>
        <p:spPr>
          <a:xfrm>
            <a:off x="0" y="6420678"/>
            <a:ext cx="12192000" cy="43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 sz="20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https://tw.blog.voicetube.com/archives/34865/%E9%BA%B5%E5%8C%85%E8%8B%B1%E6%96%87bread-%E5%AD%B8%E6%9C%83%E6%AF%8F%E5%A4%A9%E5%9C%A8%E5%90%83%E7%9A%84%E5%85%B6%E4%BB%96%E9%BA%B5%E5%8C%85%E5%96%AE%E5%AD%97/</a:t>
            </a:r>
            <a:endParaRPr sz="2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9" name="Google Shape;20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0077" y="1129852"/>
            <a:ext cx="557042" cy="44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 descr="Hot Cross Bun向量圖形及更多小麵包圖片- iSt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4879" y="4060951"/>
            <a:ext cx="2600325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63170" y="2241812"/>
            <a:ext cx="1810003" cy="162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31014" y="4255109"/>
            <a:ext cx="1765890" cy="1364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41744" y="2615031"/>
            <a:ext cx="1650393" cy="1640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66539" y="3950327"/>
            <a:ext cx="1481166" cy="1415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sp>
        <p:nvSpPr>
          <p:cNvPr id="220" name="Google Shape;220;p26"/>
          <p:cNvSpPr txBox="1">
            <a:spLocks noGrp="1"/>
          </p:cNvSpPr>
          <p:nvPr>
            <p:ph type="body" idx="1"/>
          </p:nvPr>
        </p:nvSpPr>
        <p:spPr>
          <a:xfrm>
            <a:off x="1450975" y="733585"/>
            <a:ext cx="96033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900"/>
              <a:buNone/>
            </a:pPr>
            <a:r>
              <a:rPr lang="en-US" sz="4900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看看別人的作品</a:t>
            </a:r>
            <a:endParaRPr/>
          </a:p>
        </p:txBody>
      </p:sp>
      <p:pic>
        <p:nvPicPr>
          <p:cNvPr id="221" name="Google Shape;22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933" y="1106980"/>
            <a:ext cx="557042" cy="44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 descr="藝術作品向量素材下載，很卡通圖下載| 素材下載聯盟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4138" y="1741054"/>
            <a:ext cx="4016340" cy="401634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6"/>
          <p:cNvSpPr txBox="1"/>
          <p:nvPr/>
        </p:nvSpPr>
        <p:spPr>
          <a:xfrm>
            <a:off x="914398" y="2043170"/>
            <a:ext cx="6321289" cy="261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天才的第一步從「模仿」開始</a:t>
            </a:r>
            <a:endParaRPr sz="3600" b="1" i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模仿是我們每個人從出生開始天生會的「技能」，很多的能力、作品的形成都是從模仿開始…</a:t>
            </a: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4" name="Google Shape;224;p26"/>
          <p:cNvSpPr txBox="1"/>
          <p:nvPr/>
        </p:nvSpPr>
        <p:spPr>
          <a:xfrm>
            <a:off x="0" y="6323593"/>
            <a:ext cx="61026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原文網址：</a:t>
            </a:r>
            <a:r>
              <a:rPr lang="en-US" sz="1800" b="0" i="0" u="sng" strike="noStrik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https://kknews.cc/baby/z5pb2p.html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>
            <a:spLocks noGrp="1"/>
          </p:cNvSpPr>
          <p:nvPr>
            <p:ph type="title"/>
          </p:nvPr>
        </p:nvSpPr>
        <p:spPr>
          <a:xfrm>
            <a:off x="1666644" y="625342"/>
            <a:ext cx="851179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Arial"/>
              <a:buNone/>
            </a:pPr>
            <a:r>
              <a:rPr lang="en-US" sz="54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世界上造型最奇特的創意漢堡</a:t>
            </a:r>
            <a:br>
              <a:rPr lang="en-US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30" name="Google Shape;230;p27"/>
          <p:cNvSpPr/>
          <p:nvPr/>
        </p:nvSpPr>
        <p:spPr>
          <a:xfrm>
            <a:off x="864704" y="1773361"/>
            <a:ext cx="10674626" cy="212399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1" name="Google Shape;231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09602" y="1654089"/>
            <a:ext cx="3280014" cy="405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http://big5.cri.cn/gate/big5/news.cri.cn/2015-3-4/5e08324f-92dc-4183-99c4-a4510037740c.html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33" name="Google Shape;233;p27" descr="世界上造型最奇特的創意漢堡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1403" y="1654089"/>
            <a:ext cx="3518222" cy="405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3890" y="1654089"/>
            <a:ext cx="3071175" cy="405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602" y="818674"/>
            <a:ext cx="557042" cy="44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241" name="Google Shape;241;p28" descr="鲜美小汉堡用海鲜沙拉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973" y="261108"/>
            <a:ext cx="8816146" cy="56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9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247" name="Google Shape;247;p29" descr="台北】鬆餅變裝成小漢堡！ 台北隱藏版「療癒系鬆餅店」必朝聖卡哇伊「起司漢堡排」太欠嗑- Foody 吃貨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973" y="261108"/>
            <a:ext cx="8816147" cy="561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253" name="Google Shape;25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974" y="255557"/>
            <a:ext cx="8816147" cy="561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259" name="Google Shape;259;p31" descr="mini小汉堡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973" y="288441"/>
            <a:ext cx="8816147" cy="5585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265" name="Google Shape;26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973" y="288441"/>
            <a:ext cx="8816146" cy="5585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ctrTitle"/>
          </p:nvPr>
        </p:nvSpPr>
        <p:spPr>
          <a:xfrm>
            <a:off x="2417779" y="802298"/>
            <a:ext cx="8637000" cy="2541300"/>
          </a:xfrm>
          <a:prstGeom prst="rect">
            <a:avLst/>
          </a:prstGeom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/>
              <a:t>感恩節</a:t>
            </a:r>
            <a:endParaRPr sz="11000"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2417780" y="3531204"/>
            <a:ext cx="8637000" cy="9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Thanksgiving Day</a:t>
            </a:r>
            <a:endParaRPr sz="5100"/>
          </a:p>
        </p:txBody>
      </p:sp>
      <p:pic>
        <p:nvPicPr>
          <p:cNvPr id="121" name="Google Shape;12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675" y="224150"/>
            <a:ext cx="2340100" cy="23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8176" y="346399"/>
            <a:ext cx="3574400" cy="242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0100" y="3894724"/>
            <a:ext cx="3116250" cy="20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271" name="Google Shape;27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973" y="288441"/>
            <a:ext cx="8816146" cy="5585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/>
          <p:nvPr/>
        </p:nvSpPr>
        <p:spPr>
          <a:xfrm>
            <a:off x="1172817" y="1550504"/>
            <a:ext cx="10028583" cy="616226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77" name="Google Shape;277;p34" descr="驚人好吃的鴨肝牛肉起司小漢堡| 漢堡麵包非常香酥，肥滋滋鴨肝煎得金黃，口感柔嫩，帶著鴨油的清香搭配起司的飽滿牛肉，牛… | Flick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600" y="125875"/>
            <a:ext cx="9264674" cy="586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283" name="Google Shape;28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7525" y="125875"/>
            <a:ext cx="9220299" cy="58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6000" y="140375"/>
            <a:ext cx="7302876" cy="58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3049" y="240220"/>
            <a:ext cx="4305901" cy="5582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1632" y="267338"/>
            <a:ext cx="4363059" cy="5687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9" descr="台南【MMM brunch】。超可愛的手掌尺寸小漢堡，和姊妹們分食剛剛好！菜色選擇多的全日早午餐::: 羊吠吠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5286" y="350072"/>
            <a:ext cx="3667539" cy="549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0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309" name="Google Shape;30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0973" y="288441"/>
            <a:ext cx="8816146" cy="5585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1"/>
          <p:cNvSpPr txBox="1"/>
          <p:nvPr/>
        </p:nvSpPr>
        <p:spPr>
          <a:xfrm>
            <a:off x="1422875" y="361463"/>
            <a:ext cx="69558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7030A0"/>
                </a:solidFill>
              </a:rPr>
              <a:t>我的</a:t>
            </a: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Amazing Bun</a:t>
            </a:r>
            <a:endParaRPr sz="4900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846" y="562214"/>
            <a:ext cx="557042" cy="445101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1"/>
          <p:cNvSpPr txBox="1"/>
          <p:nvPr/>
        </p:nvSpPr>
        <p:spPr>
          <a:xfrm>
            <a:off x="1363750" y="2264650"/>
            <a:ext cx="3042000" cy="3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1.  準備食材</a:t>
            </a:r>
            <a:endParaRPr sz="4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2.  討論分工</a:t>
            </a:r>
            <a:endParaRPr sz="4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3.  製作卡片</a:t>
            </a:r>
            <a:endParaRPr sz="4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4.  BUN料理</a:t>
            </a:r>
            <a:endParaRPr sz="4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5.  表示感謝</a:t>
            </a:r>
            <a:endParaRPr sz="4000"/>
          </a:p>
        </p:txBody>
      </p:sp>
      <p:pic>
        <p:nvPicPr>
          <p:cNvPr id="317" name="Google Shape;31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0400" y="1330225"/>
            <a:ext cx="6030725" cy="458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2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2021/10/14</a:t>
            </a:r>
            <a:endParaRPr/>
          </a:p>
        </p:txBody>
      </p:sp>
      <p:sp>
        <p:nvSpPr>
          <p:cNvPr id="323" name="Google Shape;323;p42"/>
          <p:cNvSpPr/>
          <p:nvPr/>
        </p:nvSpPr>
        <p:spPr>
          <a:xfrm>
            <a:off x="576470" y="1262270"/>
            <a:ext cx="10793895" cy="1003852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4" name="Google Shape;324;p42" descr="食譜:餅乾三明治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0145" y="506896"/>
            <a:ext cx="5248224" cy="5208864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2"/>
          <p:cNvSpPr txBox="1"/>
          <p:nvPr/>
        </p:nvSpPr>
        <p:spPr>
          <a:xfrm>
            <a:off x="5824694" y="458619"/>
            <a:ext cx="6102626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【材　料】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水煮蛋            </a:t>
            </a:r>
            <a:r>
              <a:rPr lang="en-US" sz="2400"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2顆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奇福餅乾        </a:t>
            </a:r>
            <a:r>
              <a:rPr lang="en-US" sz="2400"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8片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起司片             </a:t>
            </a:r>
            <a:r>
              <a:rPr lang="en-US" sz="2400"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小黃瓜圓片    </a:t>
            </a:r>
            <a:r>
              <a:rPr lang="en-US" sz="2400"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8片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蝦卵                 </a:t>
            </a:r>
            <a:r>
              <a:rPr lang="en-US" sz="2400"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少許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有鹽奶油        </a:t>
            </a: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少許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【做　法】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1.水煮蛋切成圓片狀；起司片以和水煮蛋圓片大小相近的壓花模壓出起司花片，備用。</a:t>
            </a:r>
            <a:b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2.依序將奇福餅乾放上作法1水煮蛋圓片、起司片花片以及小黃瓜片，最後再擺上少許蝦卵即可。</a:t>
            </a:r>
            <a:endParaRPr/>
          </a:p>
        </p:txBody>
      </p:sp>
      <p:sp>
        <p:nvSpPr>
          <p:cNvPr id="326" name="Google Shape;326;p42"/>
          <p:cNvSpPr txBox="1"/>
          <p:nvPr/>
        </p:nvSpPr>
        <p:spPr>
          <a:xfrm>
            <a:off x="92578" y="6399381"/>
            <a:ext cx="66063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https://www.ytower.com.tw/recipe/iframe-recipe.asp?seq=C01-0827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 txBox="1">
            <a:spLocks noGrp="1"/>
          </p:cNvSpPr>
          <p:nvPr>
            <p:ph type="ctrTitle" idx="4294967295"/>
          </p:nvPr>
        </p:nvSpPr>
        <p:spPr>
          <a:xfrm>
            <a:off x="906325" y="394124"/>
            <a:ext cx="8637000" cy="121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看完短片後......</a:t>
            </a:r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4294967295"/>
          </p:nvPr>
        </p:nvSpPr>
        <p:spPr>
          <a:xfrm>
            <a:off x="1413750" y="1471675"/>
            <a:ext cx="10164900" cy="211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000"/>
              <a:t>你知道感恩節原本想要感謝的對象是誰嗎？</a:t>
            </a:r>
            <a:endParaRPr sz="6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6000"/>
              <a:t>   猜猜看後來感恩節衍生的意義是什麼?</a:t>
            </a:r>
            <a:endParaRPr sz="6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600"/>
          </a:p>
        </p:txBody>
      </p:sp>
      <p:pic>
        <p:nvPicPr>
          <p:cNvPr id="131" name="Google Shape;13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550" y="3172400"/>
            <a:ext cx="4957050" cy="330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3"/>
          <p:cNvSpPr/>
          <p:nvPr/>
        </p:nvSpPr>
        <p:spPr>
          <a:xfrm>
            <a:off x="576470" y="1262270"/>
            <a:ext cx="10793895" cy="1003852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2" name="Google Shape;332;p43"/>
          <p:cNvSpPr txBox="1"/>
          <p:nvPr/>
        </p:nvSpPr>
        <p:spPr>
          <a:xfrm>
            <a:off x="6089374" y="276188"/>
            <a:ext cx="6102626" cy="5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看圖說話(邏輯解題)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【材　料】有哪些…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1.油漬鮪魚罐頭</a:t>
            </a:r>
            <a:endParaRPr sz="2400" b="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2.洋蔥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3.沙拉醬</a:t>
            </a:r>
            <a:endParaRPr sz="2400" b="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4.巴西利碎末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【做　法】是...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1.油漬鮪魚瀝掉油。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2.洋蔥切成細粒，泡水，瀝乾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2400" b="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3.將鮪魚、洋蔥粒、沙拉醬拌勻。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4.放於奇福餅乾，上面撒上巴西利碎末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2400" b="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Ps:餅乾上先放起士片增加美感</a:t>
            </a:r>
            <a:endParaRPr sz="2400" b="0" i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43"/>
          <p:cNvSpPr txBox="1"/>
          <p:nvPr/>
        </p:nvSpPr>
        <p:spPr>
          <a:xfrm>
            <a:off x="92578" y="6399381"/>
            <a:ext cx="66063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https://www.ytower.com.tw/recipe/iframe-recipe.asp?seq=C01-0827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34" name="Google Shape;33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096" y="351336"/>
            <a:ext cx="5324061" cy="5244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4"/>
          <p:cNvSpPr/>
          <p:nvPr/>
        </p:nvSpPr>
        <p:spPr>
          <a:xfrm>
            <a:off x="576470" y="1262270"/>
            <a:ext cx="10793895" cy="1003852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0" name="Google Shape;340;p44"/>
          <p:cNvSpPr txBox="1"/>
          <p:nvPr/>
        </p:nvSpPr>
        <p:spPr>
          <a:xfrm>
            <a:off x="5973417" y="790914"/>
            <a:ext cx="5910470" cy="5016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大致上分為平葉和捲葉兩種。在日本如果只說「巴西利」的話通常指的是捲葉巴西利，平葉巴西利則被叫作「義大利巴西利」；但是在歐美如果只說「巴西利」的話，反而是指平葉的巴西利，捲葉巴西利則需特別加上curly這個「捲」字以作區別。雖然兩者外觀不同，但是風味相似，所以在料理時可以相互替代。</a:t>
            </a:r>
            <a:endParaRPr sz="32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4"/>
          <p:cNvSpPr txBox="1"/>
          <p:nvPr/>
        </p:nvSpPr>
        <p:spPr>
          <a:xfrm>
            <a:off x="92578" y="6399381"/>
            <a:ext cx="66063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https://www.ytower.com.tw/recipe/iframe-recipe.asp?seq=C01-0827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42" name="Google Shape;34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470" y="1838103"/>
            <a:ext cx="5087060" cy="318179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4"/>
          <p:cNvSpPr txBox="1"/>
          <p:nvPr/>
        </p:nvSpPr>
        <p:spPr>
          <a:xfrm>
            <a:off x="576470" y="763205"/>
            <a:ext cx="508706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巴西利(或稱洋香菜)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349" name="Google Shape;349;p45" descr="銅鑼燒的詳細做法- 大廚網簡易食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8077" y="327991"/>
            <a:ext cx="8849042" cy="5545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6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355" name="Google Shape;355;p46" descr="湳雅夜市小林家銅鑼燒板橋外送| 菜單| Uber Ea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8076" y="327991"/>
            <a:ext cx="8849041" cy="5545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7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361" name="Google Shape;361;p47" descr="新鮮水果入料銅鑼燒，東京高級甜品專賣店「EBISU 青果堂」水果版銅鑼燒新鮮出擊！ ┃JapanWalker  ．TaipeiWalker．WalkerLa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8076" y="327991"/>
            <a:ext cx="8849040" cy="5545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8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367" name="Google Shape;36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8075" y="327991"/>
            <a:ext cx="8849039" cy="5545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9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373" name="Google Shape;37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7058" y="248479"/>
            <a:ext cx="8849204" cy="5545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0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379" name="Google Shape;37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6727" y="316092"/>
            <a:ext cx="8849204" cy="551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1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385" name="Google Shape;385;p51" descr="馬卡龍| missca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7214" y="290693"/>
            <a:ext cx="8849204" cy="551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2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391" name="Google Shape;391;p52" descr="馬卡猴甜點企劃部-創意馬卡龍- Home | Faceboo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8270" y="247507"/>
            <a:ext cx="4462669" cy="5572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>
            <a:spLocks noGrp="1"/>
          </p:cNvSpPr>
          <p:nvPr>
            <p:ph type="ctrTitle" idx="4294967295"/>
          </p:nvPr>
        </p:nvSpPr>
        <p:spPr>
          <a:xfrm>
            <a:off x="565525" y="406824"/>
            <a:ext cx="8637000" cy="121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再來想想......</a:t>
            </a:r>
            <a:endParaRPr sz="3600"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4294967295"/>
          </p:nvPr>
        </p:nvSpPr>
        <p:spPr>
          <a:xfrm>
            <a:off x="570025" y="1635100"/>
            <a:ext cx="11037000" cy="221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/>
              <a:t>想想看，回顧</a:t>
            </a:r>
            <a:r>
              <a:rPr lang="en-US" sz="3200" b="1">
                <a:latin typeface="Arial"/>
                <a:ea typeface="Arial"/>
                <a:cs typeface="Arial"/>
                <a:sym typeface="Arial"/>
              </a:rPr>
              <a:t>這一年(含小六到國中)你的周遭發生了那些事?</a:t>
            </a:r>
            <a:endParaRPr sz="32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200"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這些事情可能會讓你的心情有所起伏，會有想要感謝的人。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600" b="1">
                <a:latin typeface="Arial"/>
                <a:ea typeface="Arial"/>
                <a:cs typeface="Arial"/>
                <a:sym typeface="Arial"/>
              </a:rPr>
              <a:t>   現在想要感謝的人有哪些?</a:t>
            </a:r>
            <a:endParaRPr sz="4600" b="1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3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397" name="Google Shape;397;p53" descr="這開心果藍莓馬卡龍根本是小漢堡吧 清境山上竟有這麼精緻的甜點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8075" y="327991"/>
            <a:ext cx="8849039" cy="5545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4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403" name="Google Shape;40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652" y="769141"/>
            <a:ext cx="557042" cy="45891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4"/>
          <p:cNvSpPr txBox="1"/>
          <p:nvPr/>
        </p:nvSpPr>
        <p:spPr>
          <a:xfrm>
            <a:off x="1136650" y="491179"/>
            <a:ext cx="6102626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教學影片1</a:t>
            </a:r>
            <a:endParaRPr sz="49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54"/>
          <p:cNvSpPr txBox="1"/>
          <p:nvPr/>
        </p:nvSpPr>
        <p:spPr>
          <a:xfrm>
            <a:off x="7712764" y="1587481"/>
            <a:ext cx="3962584" cy="381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90秒教你做：小漢堡(璐露野)</a:t>
            </a:r>
            <a:endParaRPr sz="3200" b="0" i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4"/>
              </a:rPr>
              <a:t>https://www.youtube.com/watch?v=ypEQwhbJJQA</a:t>
            </a: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白色野餐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06" name="Google Shape;406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652" y="1651249"/>
            <a:ext cx="6917817" cy="3869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5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412" name="Google Shape;412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652" y="769141"/>
            <a:ext cx="557042" cy="45891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5"/>
          <p:cNvSpPr txBox="1"/>
          <p:nvPr/>
        </p:nvSpPr>
        <p:spPr>
          <a:xfrm>
            <a:off x="1136650" y="491179"/>
            <a:ext cx="9918700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教學影片2-1(紙本做法+影片)</a:t>
            </a:r>
            <a:endParaRPr sz="49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55"/>
          <p:cNvSpPr txBox="1"/>
          <p:nvPr/>
        </p:nvSpPr>
        <p:spPr>
          <a:xfrm>
            <a:off x="7748794" y="1587481"/>
            <a:ext cx="4240879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8分鐘吃早餐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美式早餐小漢堡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示範／周維民2019/07/06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https://food.ltn.com.tw/article/9265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15" name="Google Shape;415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652" y="1651248"/>
            <a:ext cx="6917817" cy="3869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652" y="769141"/>
            <a:ext cx="557042" cy="45891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6"/>
          <p:cNvSpPr txBox="1"/>
          <p:nvPr/>
        </p:nvSpPr>
        <p:spPr>
          <a:xfrm>
            <a:off x="1136650" y="491179"/>
            <a:ext cx="6102626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教學影片2-2</a:t>
            </a:r>
            <a:endParaRPr sz="49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56"/>
          <p:cNvSpPr txBox="1"/>
          <p:nvPr/>
        </p:nvSpPr>
        <p:spPr>
          <a:xfrm>
            <a:off x="6776720" y="1493539"/>
            <a:ext cx="2590800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Roboto"/>
              <a:buNone/>
            </a:pPr>
            <a:r>
              <a:rPr lang="en-US" sz="360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食材</a:t>
            </a:r>
            <a:endParaRPr sz="360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</a:pPr>
            <a:endParaRPr sz="100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蛋 3顆</a:t>
            </a:r>
            <a:endParaRPr/>
          </a:p>
          <a:p>
            <a:pPr marL="4572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餐包 4個</a:t>
            </a:r>
            <a:endParaRPr/>
          </a:p>
          <a:p>
            <a:pPr marL="4572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小黃瓜 1根</a:t>
            </a:r>
            <a:endParaRPr/>
          </a:p>
          <a:p>
            <a:pPr marL="4572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火腿 2片</a:t>
            </a:r>
            <a:endParaRPr/>
          </a:p>
          <a:p>
            <a:pPr marL="4572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番茄醬 適量</a:t>
            </a:r>
            <a:endParaRPr/>
          </a:p>
          <a:p>
            <a:pPr marL="4572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 sz="3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3" name="Google Shape;423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652" y="1593786"/>
            <a:ext cx="5873988" cy="411179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6"/>
          <p:cNvSpPr/>
          <p:nvPr/>
        </p:nvSpPr>
        <p:spPr>
          <a:xfrm>
            <a:off x="0" y="-276999"/>
            <a:ext cx="48626266" cy="5539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4077950" tIns="0" rIns="2407795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6"/>
          <p:cNvSpPr txBox="1"/>
          <p:nvPr/>
        </p:nvSpPr>
        <p:spPr>
          <a:xfrm>
            <a:off x="9732645" y="1553544"/>
            <a:ext cx="2459355" cy="227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Roboto"/>
              <a:buNone/>
            </a:pPr>
            <a:r>
              <a:rPr lang="en-US" sz="360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調味料</a:t>
            </a:r>
            <a:endParaRPr sz="360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Gill Sans"/>
              <a:buNone/>
            </a:pPr>
            <a:endParaRPr sz="100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鹽巴 少許</a:t>
            </a:r>
            <a:endParaRPr/>
          </a:p>
          <a:p>
            <a:pPr marL="4572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起司絲 30g</a:t>
            </a:r>
            <a:endParaRPr/>
          </a:p>
          <a:p>
            <a:pPr marL="4572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牛奶 30cc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7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431" name="Google Shape;431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652" y="769141"/>
            <a:ext cx="557042" cy="45891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7"/>
          <p:cNvSpPr txBox="1"/>
          <p:nvPr/>
        </p:nvSpPr>
        <p:spPr>
          <a:xfrm>
            <a:off x="1136650" y="491179"/>
            <a:ext cx="6102626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教學影片2-3</a:t>
            </a:r>
            <a:endParaRPr sz="49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57"/>
          <p:cNvSpPr txBox="1"/>
          <p:nvPr/>
        </p:nvSpPr>
        <p:spPr>
          <a:xfrm>
            <a:off x="6704965" y="1575261"/>
            <a:ext cx="5141612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料理步驟一: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雞蛋加入鹽、起司絲、牛奶攪勻。起一鍋，下少許油熱鍋，倒入打勻的蛋汁，邊緣熟成凝固後，向中央撥動至半熟（如圖），關火，靜置備用。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34" name="Google Shape;434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652" y="1593786"/>
            <a:ext cx="5873988" cy="4111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8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440" name="Google Shape;440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652" y="769141"/>
            <a:ext cx="557042" cy="45891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8"/>
          <p:cNvSpPr txBox="1"/>
          <p:nvPr/>
        </p:nvSpPr>
        <p:spPr>
          <a:xfrm>
            <a:off x="1136650" y="491179"/>
            <a:ext cx="6102626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教學影片2-4</a:t>
            </a:r>
            <a:endParaRPr sz="49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58"/>
          <p:cNvSpPr txBox="1"/>
          <p:nvPr/>
        </p:nvSpPr>
        <p:spPr>
          <a:xfrm>
            <a:off x="6774539" y="1503158"/>
            <a:ext cx="4814486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料理步驟二: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小黃瓜切片，火腿片對半斜切，餐包側面切半，備用。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43" name="Google Shape;443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652" y="1541740"/>
            <a:ext cx="5873988" cy="4111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9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449" name="Google Shape;449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652" y="769141"/>
            <a:ext cx="557042" cy="45891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9"/>
          <p:cNvSpPr txBox="1"/>
          <p:nvPr/>
        </p:nvSpPr>
        <p:spPr>
          <a:xfrm>
            <a:off x="1136650" y="491179"/>
            <a:ext cx="6102626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教學影片2-5</a:t>
            </a:r>
            <a:endParaRPr sz="49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9"/>
          <p:cNvSpPr txBox="1"/>
          <p:nvPr/>
        </p:nvSpPr>
        <p:spPr>
          <a:xfrm>
            <a:off x="6828182" y="1483280"/>
            <a:ext cx="5009321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料理步驟三: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餐包放上火腿片、小黃瓜片、煎好的雞蛋，擠上番茄醬即可。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52" name="Google Shape;452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652" y="1541740"/>
            <a:ext cx="5873990" cy="4111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0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458" name="Google Shape;45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652" y="769141"/>
            <a:ext cx="557042" cy="45891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0"/>
          <p:cNvSpPr txBox="1"/>
          <p:nvPr/>
        </p:nvSpPr>
        <p:spPr>
          <a:xfrm>
            <a:off x="1136650" y="491179"/>
            <a:ext cx="6102626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教學影片2-6</a:t>
            </a:r>
            <a:endParaRPr sz="49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60"/>
          <p:cNvSpPr txBox="1"/>
          <p:nvPr/>
        </p:nvSpPr>
        <p:spPr>
          <a:xfrm>
            <a:off x="8556979" y="1503158"/>
            <a:ext cx="3435211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8分鐘吃早餐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美式早餐小漢堡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示範／周維民2019/07/06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https://www.youtube.com/watch?v=OU8OloE_rGA&amp;t=9s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61" name="Google Shape;461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134" y="1541740"/>
            <a:ext cx="7701820" cy="4320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1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467" name="Google Shape;46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7593" y="818677"/>
            <a:ext cx="557042" cy="445101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1"/>
          <p:cNvSpPr txBox="1"/>
          <p:nvPr/>
        </p:nvSpPr>
        <p:spPr>
          <a:xfrm>
            <a:off x="1994635" y="483145"/>
            <a:ext cx="6102626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教學影片</a:t>
            </a:r>
            <a:endParaRPr/>
          </a:p>
        </p:txBody>
      </p:sp>
      <p:sp>
        <p:nvSpPr>
          <p:cNvPr id="469" name="Google Shape;469;p61"/>
          <p:cNvSpPr txBox="1"/>
          <p:nvPr/>
        </p:nvSpPr>
        <p:spPr>
          <a:xfrm>
            <a:off x="7752522" y="1587481"/>
            <a:ext cx="3766930" cy="535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奇福餅乾運用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https://www.facebook.com/watch/?v=1854882297881892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70" name="Google Shape;470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652" y="1659354"/>
            <a:ext cx="6917817" cy="3861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2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476" name="Google Shape;47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652" y="806633"/>
            <a:ext cx="557042" cy="445101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2"/>
          <p:cNvSpPr txBox="1"/>
          <p:nvPr/>
        </p:nvSpPr>
        <p:spPr>
          <a:xfrm>
            <a:off x="1073694" y="483145"/>
            <a:ext cx="7023567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教學影片3</a:t>
            </a:r>
            <a:endParaRPr sz="49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62"/>
          <p:cNvSpPr txBox="1"/>
          <p:nvPr/>
        </p:nvSpPr>
        <p:spPr>
          <a:xfrm>
            <a:off x="7772399" y="1587481"/>
            <a:ext cx="4075043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鬆餅粉漢堡銅鑼燒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u="sng">
              <a:solidFill>
                <a:schemeClr val="hlink"/>
              </a:solidFill>
              <a:latin typeface="Roboto"/>
              <a:ea typeface="Roboto"/>
              <a:cs typeface="Roboto"/>
              <a:sym typeface="Roboto"/>
              <a:hlinkClick r:id="rId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https://www.youtube.com/watch?v=3v6ujnRawSg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79" name="Google Shape;479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652" y="1659353"/>
            <a:ext cx="6917817" cy="3861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/>
          <p:nvPr/>
        </p:nvSpPr>
        <p:spPr>
          <a:xfrm>
            <a:off x="1394675" y="765075"/>
            <a:ext cx="9647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Gill Sans"/>
                <a:ea typeface="Gill Sans"/>
                <a:cs typeface="Gill Sans"/>
                <a:sym typeface="Gill Sans"/>
              </a:rPr>
              <a:t>從影片或日常生活中，你知道感恩節會吃哪些食物嗎？</a:t>
            </a:r>
            <a:endParaRPr sz="40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45" name="Google Shape;14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4299" y="2738725"/>
            <a:ext cx="5095475" cy="336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3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485" name="Google Shape;485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652" y="806633"/>
            <a:ext cx="557042" cy="445101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63"/>
          <p:cNvSpPr txBox="1"/>
          <p:nvPr/>
        </p:nvSpPr>
        <p:spPr>
          <a:xfrm>
            <a:off x="1073694" y="483145"/>
            <a:ext cx="7023567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教學影片4</a:t>
            </a:r>
            <a:endParaRPr sz="49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63"/>
          <p:cNvSpPr txBox="1"/>
          <p:nvPr/>
        </p:nvSpPr>
        <p:spPr>
          <a:xfrm>
            <a:off x="7772400" y="1587481"/>
            <a:ext cx="3747052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迷保堡—街頭美食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u="sng">
              <a:solidFill>
                <a:schemeClr val="hlink"/>
              </a:solidFill>
              <a:latin typeface="Roboto"/>
              <a:ea typeface="Roboto"/>
              <a:cs typeface="Roboto"/>
              <a:sym typeface="Roboto"/>
              <a:hlinkClick r:id="rId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https://www.youtube.com/watch?v=aM0uB8YjZ-M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88" name="Google Shape;488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652" y="1659352"/>
            <a:ext cx="6917817" cy="3861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4"/>
          <p:cNvSpPr txBox="1">
            <a:spLocks noGrp="1"/>
          </p:cNvSpPr>
          <p:nvPr>
            <p:ph type="title"/>
          </p:nvPr>
        </p:nvSpPr>
        <p:spPr>
          <a:xfrm>
            <a:off x="1080387" y="660700"/>
            <a:ext cx="8630100" cy="9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AMAZING BUN胚體的材料</a:t>
            </a:r>
            <a:endParaRPr/>
          </a:p>
        </p:txBody>
      </p:sp>
      <p:pic>
        <p:nvPicPr>
          <p:cNvPr id="494" name="Google Shape;494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9331" y="2846040"/>
            <a:ext cx="3291840" cy="246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64" descr="在事件承办酒席的很多小汉堡库存照片. 图片包括有苹果酱, 汉堡包, 装饰, 美食, 承办酒席, 烹调- 1310989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025" y="2846040"/>
            <a:ext cx="3705636" cy="246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41839" y="2847316"/>
            <a:ext cx="3786758" cy="246887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64"/>
          <p:cNvSpPr/>
          <p:nvPr/>
        </p:nvSpPr>
        <p:spPr>
          <a:xfrm>
            <a:off x="864704" y="1773361"/>
            <a:ext cx="10674600" cy="2124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8" name="Google Shape;498;p64"/>
          <p:cNvSpPr/>
          <p:nvPr/>
        </p:nvSpPr>
        <p:spPr>
          <a:xfrm>
            <a:off x="4976365" y="1949314"/>
            <a:ext cx="2239200" cy="742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5875" cap="flat" cmpd="sng">
            <a:solidFill>
              <a:srgbClr val="851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B6F5E"/>
                </a:solidFill>
                <a:latin typeface="Gill Sans"/>
                <a:ea typeface="Gill Sans"/>
                <a:cs typeface="Gill Sans"/>
                <a:sym typeface="Gill Sans"/>
              </a:rPr>
              <a:t>鬆餅粉</a:t>
            </a:r>
            <a:endParaRPr sz="3600">
              <a:solidFill>
                <a:srgbClr val="7B6F5E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9" name="Google Shape;499;p64"/>
          <p:cNvSpPr/>
          <p:nvPr/>
        </p:nvSpPr>
        <p:spPr>
          <a:xfrm>
            <a:off x="8815587" y="1938243"/>
            <a:ext cx="2239200" cy="706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5875" cap="flat" cmpd="sng">
            <a:solidFill>
              <a:srgbClr val="851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B6F5E"/>
                </a:solidFill>
                <a:latin typeface="Gill Sans"/>
                <a:ea typeface="Gill Sans"/>
                <a:cs typeface="Gill Sans"/>
                <a:sym typeface="Gill Sans"/>
              </a:rPr>
              <a:t>米  飯</a:t>
            </a:r>
            <a:endParaRPr/>
          </a:p>
        </p:txBody>
      </p:sp>
      <p:sp>
        <p:nvSpPr>
          <p:cNvPr id="500" name="Google Shape;500;p64"/>
          <p:cNvSpPr/>
          <p:nvPr/>
        </p:nvSpPr>
        <p:spPr>
          <a:xfrm>
            <a:off x="1286794" y="1938243"/>
            <a:ext cx="2089500" cy="742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5875" cap="flat" cmpd="sng">
            <a:solidFill>
              <a:srgbClr val="851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B6F5E"/>
                </a:solidFill>
                <a:latin typeface="Gill Sans"/>
                <a:ea typeface="Gill Sans"/>
                <a:cs typeface="Gill Sans"/>
                <a:sym typeface="Gill Sans"/>
              </a:rPr>
              <a:t>麵  包</a:t>
            </a:r>
            <a:endParaRPr sz="3600">
              <a:solidFill>
                <a:srgbClr val="7B6F5E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01" name="Google Shape;501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3025" y="860195"/>
            <a:ext cx="517361" cy="413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5"/>
          <p:cNvSpPr txBox="1">
            <a:spLocks noGrp="1"/>
          </p:cNvSpPr>
          <p:nvPr>
            <p:ph type="title"/>
          </p:nvPr>
        </p:nvSpPr>
        <p:spPr>
          <a:xfrm>
            <a:off x="1297951" y="733429"/>
            <a:ext cx="72894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AMAZING BUN的內餡</a:t>
            </a:r>
            <a:endParaRPr/>
          </a:p>
        </p:txBody>
      </p:sp>
      <p:sp>
        <p:nvSpPr>
          <p:cNvPr id="507" name="Google Shape;507;p65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08" name="Google Shape;508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931" y="2541103"/>
            <a:ext cx="1490870" cy="198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2827" y="3593461"/>
            <a:ext cx="1490870" cy="198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97852" y="3595363"/>
            <a:ext cx="1490870" cy="198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4773" y="2495596"/>
            <a:ext cx="1482315" cy="198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3310" y="3593462"/>
            <a:ext cx="1509505" cy="198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22727" y="2473780"/>
            <a:ext cx="1509505" cy="1987826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5"/>
          <p:cNvSpPr/>
          <p:nvPr/>
        </p:nvSpPr>
        <p:spPr>
          <a:xfrm>
            <a:off x="9752827" y="3018181"/>
            <a:ext cx="1491000" cy="516900"/>
          </a:xfrm>
          <a:prstGeom prst="rect">
            <a:avLst/>
          </a:prstGeom>
          <a:solidFill>
            <a:schemeClr val="lt2"/>
          </a:solidFill>
          <a:ln w="15875" cap="flat" cmpd="sng">
            <a:solidFill>
              <a:srgbClr val="851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rPr>
              <a:t>沙拉醬</a:t>
            </a:r>
            <a:endParaRPr/>
          </a:p>
        </p:txBody>
      </p:sp>
      <p:sp>
        <p:nvSpPr>
          <p:cNvPr id="515" name="Google Shape;515;p65"/>
          <p:cNvSpPr/>
          <p:nvPr/>
        </p:nvSpPr>
        <p:spPr>
          <a:xfrm>
            <a:off x="2608363" y="3018182"/>
            <a:ext cx="1491000" cy="516900"/>
          </a:xfrm>
          <a:prstGeom prst="rect">
            <a:avLst/>
          </a:prstGeom>
          <a:solidFill>
            <a:schemeClr val="lt2"/>
          </a:solidFill>
          <a:ln w="15875" cap="flat" cmpd="sng">
            <a:solidFill>
              <a:srgbClr val="851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rPr>
              <a:t>蔬菜</a:t>
            </a:r>
            <a:endParaRPr/>
          </a:p>
        </p:txBody>
      </p:sp>
      <p:sp>
        <p:nvSpPr>
          <p:cNvPr id="516" name="Google Shape;516;p65"/>
          <p:cNvSpPr/>
          <p:nvPr/>
        </p:nvSpPr>
        <p:spPr>
          <a:xfrm>
            <a:off x="6292628" y="3025691"/>
            <a:ext cx="1491000" cy="516900"/>
          </a:xfrm>
          <a:prstGeom prst="rect">
            <a:avLst/>
          </a:prstGeom>
          <a:solidFill>
            <a:schemeClr val="lt2"/>
          </a:solidFill>
          <a:ln w="15875" cap="flat" cmpd="sng">
            <a:solidFill>
              <a:srgbClr val="851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rPr>
              <a:t>醃黃瓜</a:t>
            </a:r>
            <a:endParaRPr/>
          </a:p>
        </p:txBody>
      </p:sp>
      <p:sp>
        <p:nvSpPr>
          <p:cNvPr id="517" name="Google Shape;517;p65"/>
          <p:cNvSpPr/>
          <p:nvPr/>
        </p:nvSpPr>
        <p:spPr>
          <a:xfrm>
            <a:off x="864704" y="1773361"/>
            <a:ext cx="10674600" cy="2124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8" name="Google Shape;518;p65"/>
          <p:cNvSpPr/>
          <p:nvPr/>
        </p:nvSpPr>
        <p:spPr>
          <a:xfrm>
            <a:off x="740931" y="1926858"/>
            <a:ext cx="1491000" cy="516900"/>
          </a:xfrm>
          <a:prstGeom prst="rect">
            <a:avLst/>
          </a:prstGeom>
          <a:solidFill>
            <a:schemeClr val="lt2"/>
          </a:solidFill>
          <a:ln w="15875" cap="flat" cmpd="sng">
            <a:solidFill>
              <a:srgbClr val="851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rPr>
              <a:t>起士</a:t>
            </a:r>
            <a:endParaRPr/>
          </a:p>
        </p:txBody>
      </p:sp>
      <p:sp>
        <p:nvSpPr>
          <p:cNvPr id="519" name="Google Shape;519;p65"/>
          <p:cNvSpPr/>
          <p:nvPr/>
        </p:nvSpPr>
        <p:spPr>
          <a:xfrm>
            <a:off x="4450495" y="1904140"/>
            <a:ext cx="1491000" cy="516900"/>
          </a:xfrm>
          <a:prstGeom prst="rect">
            <a:avLst/>
          </a:prstGeom>
          <a:solidFill>
            <a:schemeClr val="lt2"/>
          </a:solidFill>
          <a:ln w="15875" cap="flat" cmpd="sng">
            <a:solidFill>
              <a:srgbClr val="851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rPr>
              <a:t>番茄片</a:t>
            </a:r>
            <a:endParaRPr/>
          </a:p>
        </p:txBody>
      </p:sp>
      <p:sp>
        <p:nvSpPr>
          <p:cNvPr id="520" name="Google Shape;520;p65"/>
          <p:cNvSpPr/>
          <p:nvPr/>
        </p:nvSpPr>
        <p:spPr>
          <a:xfrm>
            <a:off x="8036286" y="1879560"/>
            <a:ext cx="1491000" cy="516900"/>
          </a:xfrm>
          <a:prstGeom prst="rect">
            <a:avLst/>
          </a:prstGeom>
          <a:solidFill>
            <a:schemeClr val="lt2"/>
          </a:solidFill>
          <a:ln w="15875" cap="flat" cmpd="sng">
            <a:solidFill>
              <a:srgbClr val="851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rPr>
              <a:t>紫洋蔥</a:t>
            </a:r>
            <a:endParaRPr/>
          </a:p>
        </p:txBody>
      </p:sp>
      <p:pic>
        <p:nvPicPr>
          <p:cNvPr id="521" name="Google Shape;521;p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0931" y="893063"/>
            <a:ext cx="557020" cy="445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6"/>
          <p:cNvSpPr txBox="1">
            <a:spLocks noGrp="1"/>
          </p:cNvSpPr>
          <p:nvPr>
            <p:ph type="title"/>
          </p:nvPr>
        </p:nvSpPr>
        <p:spPr>
          <a:xfrm>
            <a:off x="1066237" y="614504"/>
            <a:ext cx="7079400" cy="9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AMAZING BUN的包裝</a:t>
            </a:r>
            <a:endParaRPr/>
          </a:p>
        </p:txBody>
      </p:sp>
      <p:sp>
        <p:nvSpPr>
          <p:cNvPr id="527" name="Google Shape;527;p66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28" name="Google Shape;52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8051" y="2430841"/>
            <a:ext cx="4235898" cy="290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640" y="2448558"/>
            <a:ext cx="3323124" cy="3323124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6"/>
          <p:cNvSpPr/>
          <p:nvPr/>
        </p:nvSpPr>
        <p:spPr>
          <a:xfrm>
            <a:off x="864704" y="1773361"/>
            <a:ext cx="10674600" cy="2124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1" name="Google Shape;531;p66"/>
          <p:cNvSpPr/>
          <p:nvPr/>
        </p:nvSpPr>
        <p:spPr>
          <a:xfrm>
            <a:off x="1066237" y="1707338"/>
            <a:ext cx="2000700" cy="579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5875" cap="flat" cmpd="sng">
            <a:solidFill>
              <a:srgbClr val="851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B6F5E"/>
                </a:solidFill>
                <a:latin typeface="Gill Sans"/>
                <a:ea typeface="Gill Sans"/>
                <a:cs typeface="Gill Sans"/>
                <a:sym typeface="Gill Sans"/>
              </a:rPr>
              <a:t>塑膠盒</a:t>
            </a:r>
            <a:endParaRPr sz="3200">
              <a:solidFill>
                <a:srgbClr val="7B6F5E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2" name="Google Shape;532;p66"/>
          <p:cNvSpPr/>
          <p:nvPr/>
        </p:nvSpPr>
        <p:spPr>
          <a:xfrm>
            <a:off x="4288152" y="1699750"/>
            <a:ext cx="3569700" cy="579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5875" cap="flat" cmpd="sng">
            <a:solidFill>
              <a:srgbClr val="851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B6F5E"/>
                </a:solidFill>
                <a:latin typeface="Gill Sans"/>
                <a:ea typeface="Gill Sans"/>
                <a:cs typeface="Gill Sans"/>
                <a:sym typeface="Gill Sans"/>
              </a:rPr>
              <a:t>牛皮淋膜纸盒</a:t>
            </a:r>
            <a:endParaRPr/>
          </a:p>
        </p:txBody>
      </p:sp>
      <p:sp>
        <p:nvSpPr>
          <p:cNvPr id="533" name="Google Shape;533;p66"/>
          <p:cNvSpPr/>
          <p:nvPr/>
        </p:nvSpPr>
        <p:spPr>
          <a:xfrm>
            <a:off x="8714188" y="1658784"/>
            <a:ext cx="2765100" cy="579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5875" cap="flat" cmpd="sng">
            <a:solidFill>
              <a:srgbClr val="851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7B6F5E"/>
                </a:solidFill>
                <a:latin typeface="Gill Sans"/>
                <a:ea typeface="Gill Sans"/>
                <a:cs typeface="Gill Sans"/>
                <a:sym typeface="Gill Sans"/>
              </a:rPr>
              <a:t>鐵絲捲邊袋</a:t>
            </a:r>
            <a:endParaRPr/>
          </a:p>
        </p:txBody>
      </p:sp>
      <p:pic>
        <p:nvPicPr>
          <p:cNvPr id="534" name="Google Shape;534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0519" y="2430841"/>
            <a:ext cx="3232463" cy="3323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6640" y="739711"/>
            <a:ext cx="569597" cy="455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7"/>
          <p:cNvSpPr txBox="1">
            <a:spLocks noGrp="1"/>
          </p:cNvSpPr>
          <p:nvPr>
            <p:ph type="title"/>
          </p:nvPr>
        </p:nvSpPr>
        <p:spPr>
          <a:xfrm>
            <a:off x="992952" y="764070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ill Sans"/>
              <a:buNone/>
            </a:pPr>
            <a:r>
              <a:rPr lang="en-US" sz="5400"/>
              <a:t>  </a:t>
            </a: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AMAZING BUN菜單設計</a:t>
            </a:r>
            <a:endParaRPr/>
          </a:p>
        </p:txBody>
      </p:sp>
      <p:pic>
        <p:nvPicPr>
          <p:cNvPr id="541" name="Google Shape;541;p6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41090" y="1974082"/>
            <a:ext cx="3555600" cy="40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358" y="961140"/>
            <a:ext cx="554036" cy="442699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67"/>
          <p:cNvSpPr txBox="1"/>
          <p:nvPr/>
        </p:nvSpPr>
        <p:spPr>
          <a:xfrm>
            <a:off x="9151275" y="1974082"/>
            <a:ext cx="18921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酸黃瓜</a:t>
            </a:r>
            <a:endParaRPr sz="3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生菜</a:t>
            </a:r>
            <a:endParaRPr sz="3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起士</a:t>
            </a:r>
            <a:endParaRPr sz="3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沙拉醬</a:t>
            </a:r>
            <a:endParaRPr/>
          </a:p>
        </p:txBody>
      </p:sp>
      <p:cxnSp>
        <p:nvCxnSpPr>
          <p:cNvPr id="544" name="Google Shape;544;p67"/>
          <p:cNvCxnSpPr/>
          <p:nvPr/>
        </p:nvCxnSpPr>
        <p:spPr>
          <a:xfrm rot="10800000" flipH="1">
            <a:off x="6857999" y="2414755"/>
            <a:ext cx="2293200" cy="1397700"/>
          </a:xfrm>
          <a:prstGeom prst="straightConnector1">
            <a:avLst/>
          </a:prstGeom>
          <a:noFill/>
          <a:ln w="19050" cap="flat" cmpd="sng">
            <a:solidFill>
              <a:srgbClr val="7B6F5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5" name="Google Shape;545;p67"/>
          <p:cNvCxnSpPr/>
          <p:nvPr/>
        </p:nvCxnSpPr>
        <p:spPr>
          <a:xfrm>
            <a:off x="3260433" y="2845110"/>
            <a:ext cx="1344900" cy="878400"/>
          </a:xfrm>
          <a:prstGeom prst="straightConnector1">
            <a:avLst/>
          </a:prstGeom>
          <a:noFill/>
          <a:ln w="19050" cap="flat" cmpd="sng">
            <a:solidFill>
              <a:srgbClr val="7B6F5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6" name="Google Shape;546;p67"/>
          <p:cNvCxnSpPr/>
          <p:nvPr/>
        </p:nvCxnSpPr>
        <p:spPr>
          <a:xfrm>
            <a:off x="3222666" y="3927846"/>
            <a:ext cx="1711500" cy="371400"/>
          </a:xfrm>
          <a:prstGeom prst="straightConnector1">
            <a:avLst/>
          </a:prstGeom>
          <a:noFill/>
          <a:ln w="19050" cap="flat" cmpd="sng">
            <a:solidFill>
              <a:srgbClr val="7B6F5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7" name="Google Shape;547;p67"/>
          <p:cNvCxnSpPr/>
          <p:nvPr/>
        </p:nvCxnSpPr>
        <p:spPr>
          <a:xfrm rot="10800000" flipH="1">
            <a:off x="6857999" y="3428949"/>
            <a:ext cx="2293200" cy="729600"/>
          </a:xfrm>
          <a:prstGeom prst="straightConnector1">
            <a:avLst/>
          </a:prstGeom>
          <a:noFill/>
          <a:ln w="19050" cap="flat" cmpd="sng">
            <a:solidFill>
              <a:srgbClr val="7B6F5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8" name="Google Shape;548;p67"/>
          <p:cNvCxnSpPr/>
          <p:nvPr/>
        </p:nvCxnSpPr>
        <p:spPr>
          <a:xfrm rot="10800000" flipH="1">
            <a:off x="6155494" y="4553825"/>
            <a:ext cx="2995800" cy="40800"/>
          </a:xfrm>
          <a:prstGeom prst="straightConnector1">
            <a:avLst/>
          </a:prstGeom>
          <a:noFill/>
          <a:ln w="19050" cap="flat" cmpd="sng">
            <a:solidFill>
              <a:srgbClr val="7B6F5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9" name="Google Shape;549;p67"/>
          <p:cNvCxnSpPr/>
          <p:nvPr/>
        </p:nvCxnSpPr>
        <p:spPr>
          <a:xfrm rot="10800000" flipH="1">
            <a:off x="2751959" y="4733794"/>
            <a:ext cx="2714700" cy="355200"/>
          </a:xfrm>
          <a:prstGeom prst="straightConnector1">
            <a:avLst/>
          </a:prstGeom>
          <a:noFill/>
          <a:ln w="19050" cap="flat" cmpd="sng">
            <a:solidFill>
              <a:srgbClr val="7B6F5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0" name="Google Shape;550;p67"/>
          <p:cNvSpPr txBox="1"/>
          <p:nvPr/>
        </p:nvSpPr>
        <p:spPr>
          <a:xfrm>
            <a:off x="1687457" y="1923878"/>
            <a:ext cx="18921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紫洋蔥</a:t>
            </a:r>
            <a:endParaRPr sz="3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蕃茄片</a:t>
            </a:r>
            <a:endParaRPr sz="3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肉片</a:t>
            </a:r>
            <a:endParaRPr sz="3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551" name="Google Shape;551;p67"/>
          <p:cNvCxnSpPr/>
          <p:nvPr/>
        </p:nvCxnSpPr>
        <p:spPr>
          <a:xfrm>
            <a:off x="6639339" y="4950815"/>
            <a:ext cx="2511900" cy="684600"/>
          </a:xfrm>
          <a:prstGeom prst="straightConnector1">
            <a:avLst/>
          </a:prstGeom>
          <a:noFill/>
          <a:ln w="19050" cap="flat" cmpd="sng">
            <a:solidFill>
              <a:srgbClr val="7B6F5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2" name="Google Shape;552;p67"/>
          <p:cNvSpPr/>
          <p:nvPr/>
        </p:nvSpPr>
        <p:spPr>
          <a:xfrm>
            <a:off x="864704" y="1773361"/>
            <a:ext cx="10674600" cy="2124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8"/>
          <p:cNvSpPr/>
          <p:nvPr/>
        </p:nvSpPr>
        <p:spPr>
          <a:xfrm>
            <a:off x="0" y="-88209"/>
            <a:ext cx="12192000" cy="61821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8" name="Google Shape;558;p68"/>
          <p:cNvSpPr txBox="1">
            <a:spLocks noGrp="1"/>
          </p:cNvSpPr>
          <p:nvPr>
            <p:ph type="title"/>
          </p:nvPr>
        </p:nvSpPr>
        <p:spPr>
          <a:xfrm>
            <a:off x="958377" y="354745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ill Sans"/>
              <a:buNone/>
            </a:pPr>
            <a:r>
              <a:rPr lang="en-US" sz="5400"/>
              <a:t>  </a:t>
            </a: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AMAZING BUN菜單設計</a:t>
            </a:r>
            <a:endParaRPr/>
          </a:p>
        </p:txBody>
      </p:sp>
      <p:pic>
        <p:nvPicPr>
          <p:cNvPr id="559" name="Google Shape;559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358" y="961140"/>
            <a:ext cx="554036" cy="442699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68"/>
          <p:cNvSpPr/>
          <p:nvPr/>
        </p:nvSpPr>
        <p:spPr>
          <a:xfrm>
            <a:off x="864704" y="1773361"/>
            <a:ext cx="10674600" cy="2124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61" name="Google Shape;561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7702" y="1403839"/>
            <a:ext cx="4915586" cy="460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68" descr="汉堡制作图片-汉堡制作素材-汉堡制作插画-摄图新视界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42559" y="2995051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9"/>
          <p:cNvSpPr/>
          <p:nvPr/>
        </p:nvSpPr>
        <p:spPr>
          <a:xfrm>
            <a:off x="0" y="-122582"/>
            <a:ext cx="12192000" cy="61821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68" name="Google Shape;568;p69"/>
          <p:cNvSpPr/>
          <p:nvPr/>
        </p:nvSpPr>
        <p:spPr>
          <a:xfrm>
            <a:off x="864704" y="1773361"/>
            <a:ext cx="10674600" cy="2124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69" name="Google Shape;569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358" y="961140"/>
            <a:ext cx="554036" cy="44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9" descr="手绘汉堡图片_手绘汉堡素材_手绘汉堡模板免费下载-六图网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5956" y="1086678"/>
            <a:ext cx="4684643" cy="4684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69" descr="手绘汉堡图片_手绘汉堡素材_手绘汉堡模板免费下载-六图网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1135" y="806312"/>
            <a:ext cx="5287618" cy="5287618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69"/>
          <p:cNvSpPr txBox="1"/>
          <p:nvPr/>
        </p:nvSpPr>
        <p:spPr>
          <a:xfrm>
            <a:off x="1062127" y="354745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ill Sans"/>
              <a:buNone/>
            </a:pPr>
            <a:r>
              <a:rPr lang="en-US" sz="5400" b="0" i="0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</a:t>
            </a:r>
            <a:r>
              <a:rPr lang="en-US" sz="4900" b="0" i="0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AMAZING BUN菜單設計</a:t>
            </a:r>
            <a:r>
              <a:rPr lang="en-US" sz="4900">
                <a:solidFill>
                  <a:srgbClr val="7030A0"/>
                </a:solidFill>
              </a:rPr>
              <a:t>實作</a:t>
            </a:r>
            <a:endParaRPr sz="4900" b="0" i="0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0"/>
          <p:cNvSpPr/>
          <p:nvPr/>
        </p:nvSpPr>
        <p:spPr>
          <a:xfrm>
            <a:off x="0" y="-122582"/>
            <a:ext cx="12192000" cy="61821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78" name="Google Shape;578;p70"/>
          <p:cNvSpPr/>
          <p:nvPr/>
        </p:nvSpPr>
        <p:spPr>
          <a:xfrm>
            <a:off x="864704" y="1773361"/>
            <a:ext cx="10674600" cy="2124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79" name="Google Shape;579;p70" descr="奇異果創意設計工作室- 插畫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80" name="Google Shape;58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205" y="206558"/>
            <a:ext cx="10163590" cy="5836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1"/>
          <p:cNvSpPr/>
          <p:nvPr/>
        </p:nvSpPr>
        <p:spPr>
          <a:xfrm>
            <a:off x="0" y="0"/>
            <a:ext cx="12192000" cy="61182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86" name="Google Shape;586;p71"/>
          <p:cNvSpPr txBox="1">
            <a:spLocks noGrp="1"/>
          </p:cNvSpPr>
          <p:nvPr>
            <p:ph type="title"/>
          </p:nvPr>
        </p:nvSpPr>
        <p:spPr>
          <a:xfrm>
            <a:off x="1066237" y="614504"/>
            <a:ext cx="7292700" cy="9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AMAZING BUN菜單設計</a:t>
            </a:r>
            <a:endParaRPr/>
          </a:p>
        </p:txBody>
      </p:sp>
      <p:sp>
        <p:nvSpPr>
          <p:cNvPr id="587" name="Google Shape;587;p71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88" name="Google Shape;588;p71"/>
          <p:cNvSpPr/>
          <p:nvPr/>
        </p:nvSpPr>
        <p:spPr>
          <a:xfrm>
            <a:off x="864704" y="1773361"/>
            <a:ext cx="10674600" cy="2124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89" name="Google Shape;589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640" y="739711"/>
            <a:ext cx="569597" cy="455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8129" y="1656992"/>
            <a:ext cx="8392452" cy="4332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2"/>
          <p:cNvSpPr/>
          <p:nvPr/>
        </p:nvSpPr>
        <p:spPr>
          <a:xfrm>
            <a:off x="57953" y="1"/>
            <a:ext cx="12192000" cy="61323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96" name="Google Shape;596;p72"/>
          <p:cNvSpPr txBox="1">
            <a:spLocks noGrp="1"/>
          </p:cNvSpPr>
          <p:nvPr>
            <p:ph type="title"/>
          </p:nvPr>
        </p:nvSpPr>
        <p:spPr>
          <a:xfrm>
            <a:off x="1218582" y="707909"/>
            <a:ext cx="90036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AMAZING BUN小組工作分配</a:t>
            </a:r>
            <a:endParaRPr/>
          </a:p>
        </p:txBody>
      </p:sp>
      <p:sp>
        <p:nvSpPr>
          <p:cNvPr id="597" name="Google Shape;597;p72"/>
          <p:cNvSpPr/>
          <p:nvPr/>
        </p:nvSpPr>
        <p:spPr>
          <a:xfrm>
            <a:off x="1172817" y="1590261"/>
            <a:ext cx="10038600" cy="4284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98" name="Google Shape;598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2792" y="2449603"/>
            <a:ext cx="3409122" cy="364594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72"/>
          <p:cNvSpPr/>
          <p:nvPr/>
        </p:nvSpPr>
        <p:spPr>
          <a:xfrm>
            <a:off x="8052201" y="2299417"/>
            <a:ext cx="2169900" cy="6240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5875" cap="flat" cmpd="sng">
            <a:solidFill>
              <a:srgbClr val="3D37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rPr>
              <a:t>我帶起士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00" name="Google Shape;600;p72"/>
          <p:cNvSpPr/>
          <p:nvPr/>
        </p:nvSpPr>
        <p:spPr>
          <a:xfrm>
            <a:off x="8754438" y="3340415"/>
            <a:ext cx="2169900" cy="6240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5875" cap="flat" cmpd="sng">
            <a:solidFill>
              <a:srgbClr val="3D37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rPr>
              <a:t>我帶洋蔥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01" name="Google Shape;601;p72"/>
          <p:cNvSpPr/>
          <p:nvPr/>
        </p:nvSpPr>
        <p:spPr>
          <a:xfrm>
            <a:off x="5562930" y="1563908"/>
            <a:ext cx="2670300" cy="6792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5875" cap="flat" cmpd="sng">
            <a:solidFill>
              <a:srgbClr val="3D37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rPr>
              <a:t>我帶番茄片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02" name="Google Shape;602;p72"/>
          <p:cNvSpPr/>
          <p:nvPr/>
        </p:nvSpPr>
        <p:spPr>
          <a:xfrm flipH="1">
            <a:off x="1470034" y="2033962"/>
            <a:ext cx="2746500" cy="6984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5875" cap="flat" cmpd="sng">
            <a:solidFill>
              <a:srgbClr val="3D37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rPr>
              <a:t>我帶醃黃瓜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03" name="Google Shape;603;p72"/>
          <p:cNvSpPr/>
          <p:nvPr/>
        </p:nvSpPr>
        <p:spPr>
          <a:xfrm flipH="1">
            <a:off x="736163" y="3315123"/>
            <a:ext cx="2727300" cy="6984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5875" cap="flat" cmpd="sng">
            <a:solidFill>
              <a:srgbClr val="3D372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D372F"/>
                </a:solidFill>
                <a:latin typeface="Gill Sans"/>
                <a:ea typeface="Gill Sans"/>
                <a:cs typeface="Gill Sans"/>
                <a:sym typeface="Gill Sans"/>
              </a:rPr>
              <a:t>我帶沙拉醬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604" name="Google Shape;604;p72"/>
          <p:cNvCxnSpPr>
            <a:stCxn id="601" idx="4"/>
            <a:endCxn id="598" idx="0"/>
          </p:cNvCxnSpPr>
          <p:nvPr/>
        </p:nvCxnSpPr>
        <p:spPr>
          <a:xfrm flipH="1">
            <a:off x="6147376" y="2328008"/>
            <a:ext cx="194400" cy="121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5" name="Google Shape;605;p72"/>
          <p:cNvCxnSpPr>
            <a:stCxn id="599" idx="0"/>
          </p:cNvCxnSpPr>
          <p:nvPr/>
        </p:nvCxnSpPr>
        <p:spPr>
          <a:xfrm flipH="1">
            <a:off x="7232431" y="2611417"/>
            <a:ext cx="826500" cy="312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6" name="Google Shape;606;p72"/>
          <p:cNvCxnSpPr/>
          <p:nvPr/>
        </p:nvCxnSpPr>
        <p:spPr>
          <a:xfrm flipH="1">
            <a:off x="7756339" y="3664333"/>
            <a:ext cx="998100" cy="349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7" name="Google Shape;607;p72"/>
          <p:cNvCxnSpPr/>
          <p:nvPr/>
        </p:nvCxnSpPr>
        <p:spPr>
          <a:xfrm rot="10800000">
            <a:off x="4091426" y="2472108"/>
            <a:ext cx="868200" cy="45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8" name="Google Shape;608;p72"/>
          <p:cNvCxnSpPr>
            <a:endCxn id="603" idx="0"/>
          </p:cNvCxnSpPr>
          <p:nvPr/>
        </p:nvCxnSpPr>
        <p:spPr>
          <a:xfrm rot="10800000">
            <a:off x="3455003" y="3664323"/>
            <a:ext cx="1084500" cy="45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9" name="Google Shape;609;p72"/>
          <p:cNvSpPr txBox="1"/>
          <p:nvPr/>
        </p:nvSpPr>
        <p:spPr>
          <a:xfrm>
            <a:off x="5372848" y="3733474"/>
            <a:ext cx="155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討論內容:</a:t>
            </a:r>
            <a:endParaRPr sz="24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10" name="Google Shape;610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081" y="870450"/>
            <a:ext cx="536192" cy="428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/>
          <p:nvPr/>
        </p:nvSpPr>
        <p:spPr>
          <a:xfrm>
            <a:off x="8473450" y="822950"/>
            <a:ext cx="980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875" y="290400"/>
            <a:ext cx="10512951" cy="5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3"/>
          <p:cNvSpPr txBox="1"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/>
          </a:p>
        </p:txBody>
      </p:sp>
      <p:pic>
        <p:nvPicPr>
          <p:cNvPr id="616" name="Google Shape;616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652" y="806633"/>
            <a:ext cx="557042" cy="445101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73"/>
          <p:cNvSpPr txBox="1"/>
          <p:nvPr/>
        </p:nvSpPr>
        <p:spPr>
          <a:xfrm>
            <a:off x="1073694" y="483145"/>
            <a:ext cx="7023567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好幫手—模具運用</a:t>
            </a:r>
            <a:endParaRPr/>
          </a:p>
        </p:txBody>
      </p:sp>
      <p:pic>
        <p:nvPicPr>
          <p:cNvPr id="618" name="Google Shape;618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652" y="1654556"/>
            <a:ext cx="7174081" cy="4169773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73"/>
          <p:cNvSpPr txBox="1"/>
          <p:nvPr/>
        </p:nvSpPr>
        <p:spPr>
          <a:xfrm>
            <a:off x="7928296" y="1714623"/>
            <a:ext cx="3958904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1.起士、火腿…造型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2.用模具塑形</a:t>
            </a: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(米飯+保鮮膜)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3.不同大小堆疊高度(金字塔型)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74"/>
          <p:cNvSpPr txBox="1">
            <a:spLocks noGrp="1"/>
          </p:cNvSpPr>
          <p:nvPr>
            <p:ph type="title"/>
          </p:nvPr>
        </p:nvSpPr>
        <p:spPr>
          <a:xfrm>
            <a:off x="1252599" y="804863"/>
            <a:ext cx="9802751" cy="1049337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老師的研發能力</a:t>
            </a:r>
            <a:endParaRPr sz="4900"/>
          </a:p>
        </p:txBody>
      </p:sp>
      <p:pic>
        <p:nvPicPr>
          <p:cNvPr id="625" name="Google Shape;625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2139" y="337931"/>
            <a:ext cx="5526157" cy="540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557" y="1106980"/>
            <a:ext cx="557042" cy="445101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74"/>
          <p:cNvSpPr txBox="1"/>
          <p:nvPr/>
        </p:nvSpPr>
        <p:spPr>
          <a:xfrm>
            <a:off x="483704" y="2266122"/>
            <a:ext cx="533068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這是</a:t>
            </a:r>
            <a:r>
              <a:rPr lang="en-US" sz="4000" b="1" i="1">
                <a:solidFill>
                  <a:srgbClr val="0070C0"/>
                </a:solidFill>
                <a:latin typeface="Gill Sans"/>
                <a:ea typeface="Gill Sans"/>
                <a:cs typeface="Gill Sans"/>
                <a:sym typeface="Gill Sans"/>
              </a:rPr>
              <a:t>萬聖節的小掃帚</a:t>
            </a:r>
            <a:endParaRPr sz="4000" b="1" i="1">
              <a:solidFill>
                <a:srgbClr val="0070C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猜猜看怎麼做出來的?</a:t>
            </a:r>
            <a:endParaRPr sz="4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5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大量採購真的比較便宜</a:t>
            </a:r>
            <a:endParaRPr/>
          </a:p>
        </p:txBody>
      </p:sp>
      <p:sp>
        <p:nvSpPr>
          <p:cNvPr id="633" name="Google Shape;633;p75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2021/10/14</a:t>
            </a:r>
            <a:endParaRPr/>
          </a:p>
        </p:txBody>
      </p:sp>
      <p:sp>
        <p:nvSpPr>
          <p:cNvPr id="634" name="Google Shape;634;p75"/>
          <p:cNvSpPr/>
          <p:nvPr/>
        </p:nvSpPr>
        <p:spPr>
          <a:xfrm>
            <a:off x="944217" y="1639957"/>
            <a:ext cx="10555357" cy="309201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35" name="Google Shape;635;p7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77440" y="1639957"/>
            <a:ext cx="6092201" cy="4293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6"/>
          <p:cNvSpPr txBox="1">
            <a:spLocks noGrp="1"/>
          </p:cNvSpPr>
          <p:nvPr>
            <p:ph type="title"/>
          </p:nvPr>
        </p:nvSpPr>
        <p:spPr>
          <a:xfrm>
            <a:off x="1500925" y="1180125"/>
            <a:ext cx="6580200" cy="1830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感恩的心 感謝有你</a:t>
            </a:r>
            <a:endParaRPr sz="5000"/>
          </a:p>
        </p:txBody>
      </p:sp>
      <p:pic>
        <p:nvPicPr>
          <p:cNvPr id="642" name="Google Shape;64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400" y="436075"/>
            <a:ext cx="4685125" cy="546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76"/>
          <p:cNvPicPr preferRelativeResize="0"/>
          <p:nvPr/>
        </p:nvPicPr>
        <p:blipFill rotWithShape="1">
          <a:blip r:embed="rId4">
            <a:alphaModFix/>
          </a:blip>
          <a:srcRect b="7697"/>
          <a:stretch/>
        </p:blipFill>
        <p:spPr>
          <a:xfrm>
            <a:off x="2054200" y="3163150"/>
            <a:ext cx="4262100" cy="27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7"/>
          <p:cNvSpPr/>
          <p:nvPr/>
        </p:nvSpPr>
        <p:spPr>
          <a:xfrm>
            <a:off x="0" y="0"/>
            <a:ext cx="12191999" cy="6097728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49" name="Google Shape;649;p77"/>
          <p:cNvSpPr txBox="1">
            <a:spLocks noGrp="1"/>
          </p:cNvSpPr>
          <p:nvPr>
            <p:ph type="title"/>
          </p:nvPr>
        </p:nvSpPr>
        <p:spPr>
          <a:xfrm>
            <a:off x="434228" y="268764"/>
            <a:ext cx="9603275" cy="76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御守卡片</a:t>
            </a:r>
            <a:endParaRPr/>
          </a:p>
        </p:txBody>
      </p:sp>
      <p:sp>
        <p:nvSpPr>
          <p:cNvPr id="650" name="Google Shape;650;p77"/>
          <p:cNvSpPr/>
          <p:nvPr/>
        </p:nvSpPr>
        <p:spPr>
          <a:xfrm>
            <a:off x="944217" y="1639957"/>
            <a:ext cx="10555357" cy="309201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51" name="Google Shape;651;p77"/>
          <p:cNvSpPr txBox="1"/>
          <p:nvPr/>
        </p:nvSpPr>
        <p:spPr>
          <a:xfrm>
            <a:off x="4671820" y="5356599"/>
            <a:ext cx="11280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3公分</a:t>
            </a:r>
            <a:endParaRPr/>
          </a:p>
        </p:txBody>
      </p:sp>
      <p:sp>
        <p:nvSpPr>
          <p:cNvPr id="652" name="Google Shape;652;p77"/>
          <p:cNvSpPr txBox="1"/>
          <p:nvPr/>
        </p:nvSpPr>
        <p:spPr>
          <a:xfrm>
            <a:off x="6175928" y="2914422"/>
            <a:ext cx="25841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9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公分</a:t>
            </a:r>
            <a:endParaRPr/>
          </a:p>
        </p:txBody>
      </p:sp>
      <p:cxnSp>
        <p:nvCxnSpPr>
          <p:cNvPr id="653" name="Google Shape;653;p77"/>
          <p:cNvCxnSpPr/>
          <p:nvPr/>
        </p:nvCxnSpPr>
        <p:spPr>
          <a:xfrm>
            <a:off x="4411443" y="5487225"/>
            <a:ext cx="0" cy="26196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4" name="Google Shape;654;p77"/>
          <p:cNvCxnSpPr/>
          <p:nvPr/>
        </p:nvCxnSpPr>
        <p:spPr>
          <a:xfrm rot="10800000">
            <a:off x="4452112" y="5628761"/>
            <a:ext cx="20872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5" name="Google Shape;655;p77"/>
          <p:cNvCxnSpPr/>
          <p:nvPr/>
        </p:nvCxnSpPr>
        <p:spPr>
          <a:xfrm rot="10800000">
            <a:off x="5684565" y="5605090"/>
            <a:ext cx="20872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6" name="Google Shape;656;p77"/>
          <p:cNvCxnSpPr/>
          <p:nvPr/>
        </p:nvCxnSpPr>
        <p:spPr>
          <a:xfrm>
            <a:off x="5912253" y="5503345"/>
            <a:ext cx="0" cy="26196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7" name="Google Shape;657;p77"/>
          <p:cNvCxnSpPr/>
          <p:nvPr/>
        </p:nvCxnSpPr>
        <p:spPr>
          <a:xfrm>
            <a:off x="6117969" y="5391375"/>
            <a:ext cx="34787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8" name="Google Shape;658;p77"/>
          <p:cNvCxnSpPr>
            <a:stCxn id="652" idx="2"/>
          </p:cNvCxnSpPr>
          <p:nvPr/>
        </p:nvCxnSpPr>
        <p:spPr>
          <a:xfrm>
            <a:off x="6305137" y="4299417"/>
            <a:ext cx="0" cy="108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9" name="Google Shape;659;p77"/>
          <p:cNvCxnSpPr/>
          <p:nvPr/>
        </p:nvCxnSpPr>
        <p:spPr>
          <a:xfrm flipH="1">
            <a:off x="6303502" y="1286109"/>
            <a:ext cx="1" cy="132335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0" name="Google Shape;660;p77"/>
          <p:cNvCxnSpPr/>
          <p:nvPr/>
        </p:nvCxnSpPr>
        <p:spPr>
          <a:xfrm>
            <a:off x="6095998" y="1306392"/>
            <a:ext cx="34787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1" name="Google Shape;661;p77"/>
          <p:cNvSpPr/>
          <p:nvPr/>
        </p:nvSpPr>
        <p:spPr>
          <a:xfrm>
            <a:off x="4412356" y="1313746"/>
            <a:ext cx="1480931" cy="4084983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62" name="Google Shape;662;p77"/>
          <p:cNvSpPr/>
          <p:nvPr/>
        </p:nvSpPr>
        <p:spPr>
          <a:xfrm>
            <a:off x="7213267" y="1265951"/>
            <a:ext cx="1480931" cy="4084983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663" name="Google Shape;663;p77"/>
          <p:cNvCxnSpPr>
            <a:stCxn id="662" idx="1"/>
            <a:endCxn id="662" idx="3"/>
          </p:cNvCxnSpPr>
          <p:nvPr/>
        </p:nvCxnSpPr>
        <p:spPr>
          <a:xfrm>
            <a:off x="7213267" y="3308442"/>
            <a:ext cx="14808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64" name="Google Shape;664;p77"/>
          <p:cNvSpPr txBox="1"/>
          <p:nvPr/>
        </p:nvSpPr>
        <p:spPr>
          <a:xfrm>
            <a:off x="7362597" y="2684534"/>
            <a:ext cx="12672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對折線</a:t>
            </a:r>
            <a:endParaRPr/>
          </a:p>
        </p:txBody>
      </p:sp>
      <p:sp>
        <p:nvSpPr>
          <p:cNvPr id="665" name="Google Shape;665;p77"/>
          <p:cNvSpPr/>
          <p:nvPr/>
        </p:nvSpPr>
        <p:spPr>
          <a:xfrm>
            <a:off x="9800525" y="1333350"/>
            <a:ext cx="1468900" cy="2062644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666" name="Google Shape;666;p77"/>
          <p:cNvCxnSpPr/>
          <p:nvPr/>
        </p:nvCxnSpPr>
        <p:spPr>
          <a:xfrm flipH="1">
            <a:off x="9808431" y="1319520"/>
            <a:ext cx="407503" cy="62218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67" name="Google Shape;667;p77"/>
          <p:cNvCxnSpPr/>
          <p:nvPr/>
        </p:nvCxnSpPr>
        <p:spPr>
          <a:xfrm>
            <a:off x="10872357" y="1338164"/>
            <a:ext cx="402539" cy="59359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68" name="Google Shape;668;p77"/>
          <p:cNvSpPr/>
          <p:nvPr/>
        </p:nvSpPr>
        <p:spPr>
          <a:xfrm>
            <a:off x="10412453" y="1515085"/>
            <a:ext cx="235222" cy="165333"/>
          </a:xfrm>
          <a:prstGeom prst="ellipse">
            <a:avLst/>
          </a:prstGeom>
          <a:solidFill>
            <a:schemeClr val="lt1"/>
          </a:solidFill>
          <a:ln w="158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69" name="Google Shape;669;p77"/>
          <p:cNvSpPr/>
          <p:nvPr/>
        </p:nvSpPr>
        <p:spPr>
          <a:xfrm>
            <a:off x="343283" y="1161158"/>
            <a:ext cx="3570507" cy="48320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御守</a:t>
            </a:r>
            <a:r>
              <a:rPr lang="en-US" sz="2800" b="0" i="0" u="none" strike="noStrike" cap="non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（日語：お守り／おまもり</a:t>
            </a:r>
            <a:r>
              <a:rPr lang="en-US" sz="2800" b="0" i="0" u="none" strike="noStrike" cap="none" baseline="30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800" b="0" i="1" u="none" strike="noStrike" cap="none" baseline="300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omamori</a:t>
            </a:r>
            <a:r>
              <a:rPr lang="en-US" sz="2800" b="0" i="0" u="none" strike="noStrike" cap="non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）是</a:t>
            </a:r>
            <a:r>
              <a:rPr lang="en-US" sz="28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指</a:t>
            </a:r>
            <a:r>
              <a:rPr lang="en-US" sz="2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日本</a:t>
            </a:r>
            <a:r>
              <a:rPr lang="en-US" sz="2800" b="0" i="0" u="none" strike="noStrike" cap="non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地區的一種</a:t>
            </a:r>
            <a:r>
              <a:rPr lang="en-US" sz="2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護身符</a:t>
            </a:r>
            <a:r>
              <a:rPr lang="en-US" sz="2800" b="0" i="0" u="none" strike="noStrike" cap="non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，經常在</a:t>
            </a:r>
            <a:r>
              <a:rPr lang="en-US" sz="2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神社</a:t>
            </a:r>
            <a:r>
              <a:rPr lang="en-US" sz="2800" b="0" i="0" u="none" strike="noStrike" cap="non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en-US" sz="2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寺院</a:t>
            </a:r>
            <a:r>
              <a:rPr lang="en-US" sz="2800" b="0" i="0" u="none" strike="noStrike" cap="none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中可以見到或購買到，通常為可輕易握在手掌裡的大小。</a:t>
            </a:r>
            <a:endParaRPr sz="2800" b="0" i="0" u="none" strike="noStrike" cap="none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800"/>
              <a:buFont typeface="Arial"/>
              <a:buNone/>
            </a:pPr>
            <a:r>
              <a:rPr lang="en-US" sz="2800" b="0" i="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日文</a:t>
            </a:r>
            <a:r>
              <a:rPr lang="en-US" sz="2800" b="0" i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守り</a:t>
            </a:r>
            <a:r>
              <a:rPr lang="en-US" sz="2800" b="0" i="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(mamori)是「守護」、「保護」的意思。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0" name="Google Shape;670;p77"/>
          <p:cNvCxnSpPr/>
          <p:nvPr/>
        </p:nvCxnSpPr>
        <p:spPr>
          <a:xfrm rot="10800000" flipH="1">
            <a:off x="9808431" y="1316332"/>
            <a:ext cx="1495667" cy="735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78"/>
          <p:cNvSpPr txBox="1">
            <a:spLocks noGrp="1"/>
          </p:cNvSpPr>
          <p:nvPr>
            <p:ph type="title" idx="4294967295"/>
          </p:nvPr>
        </p:nvSpPr>
        <p:spPr>
          <a:xfrm>
            <a:off x="1410629" y="272269"/>
            <a:ext cx="9603300" cy="104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>
                <a:latin typeface="Calibri"/>
                <a:ea typeface="Calibri"/>
                <a:cs typeface="Calibri"/>
                <a:sym typeface="Calibri"/>
              </a:rPr>
              <a:t>感謝卡內容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78"/>
          <p:cNvSpPr txBox="1">
            <a:spLocks noGrp="1"/>
          </p:cNvSpPr>
          <p:nvPr>
            <p:ph type="body" idx="4294967295"/>
          </p:nvPr>
        </p:nvSpPr>
        <p:spPr>
          <a:xfrm>
            <a:off x="2341200" y="1140150"/>
            <a:ext cx="8797200" cy="4577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3200" u="sng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u="sng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633" u="sng">
                <a:latin typeface="Calibri"/>
                <a:ea typeface="Calibri"/>
                <a:cs typeface="Calibri"/>
                <a:sym typeface="Calibri"/>
              </a:rPr>
              <a:t>            (稱謂)</a:t>
            </a: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：</a:t>
            </a:r>
            <a:endParaRPr sz="9633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33217"/>
              <a:buFont typeface="Arial"/>
              <a:buNone/>
            </a:pPr>
            <a:endParaRPr sz="9633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33217"/>
              <a:buFont typeface="Arial"/>
              <a:buNone/>
            </a:pP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非常感謝你，因為</a:t>
            </a:r>
            <a:r>
              <a:rPr lang="en-US" sz="9633" u="sng">
                <a:latin typeface="Calibri"/>
                <a:ea typeface="Calibri"/>
                <a:cs typeface="Calibri"/>
                <a:sym typeface="Calibri"/>
              </a:rPr>
              <a:t>                   </a:t>
            </a: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(事件)，</a:t>
            </a:r>
            <a:endParaRPr sz="9633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33217"/>
              <a:buFont typeface="Arial"/>
              <a:buNone/>
            </a:pP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讓我覺得</a:t>
            </a:r>
            <a:r>
              <a:rPr lang="en-US" sz="9633" u="sng">
                <a:latin typeface="Calibri"/>
                <a:ea typeface="Calibri"/>
                <a:cs typeface="Calibri"/>
                <a:sym typeface="Calibri"/>
              </a:rPr>
              <a:t>                  </a:t>
            </a: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(感受)，</a:t>
            </a:r>
            <a:endParaRPr sz="9633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33217"/>
              <a:buFont typeface="Arial"/>
              <a:buNone/>
            </a:pP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因此我精心準備了</a:t>
            </a:r>
            <a:r>
              <a:rPr lang="en-US" sz="9633" u="sng"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(禮物名稱)，</a:t>
            </a:r>
            <a:endParaRPr sz="9633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33217"/>
              <a:buFont typeface="Arial"/>
              <a:buNone/>
            </a:pP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裡面有</a:t>
            </a:r>
            <a:r>
              <a:rPr lang="en-US" sz="9633" u="sng">
                <a:latin typeface="Calibri"/>
                <a:ea typeface="Calibri"/>
                <a:cs typeface="Calibri"/>
                <a:sym typeface="Calibri"/>
              </a:rPr>
              <a:t>                     </a:t>
            </a: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(材料)，</a:t>
            </a:r>
            <a:endParaRPr sz="9633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代表</a:t>
            </a:r>
            <a:r>
              <a:rPr lang="en-US" sz="9633" u="sng"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(抽象的名詞)</a:t>
            </a:r>
            <a:endParaRPr sz="9633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希望你會喜歡。                             </a:t>
            </a:r>
            <a:endParaRPr sz="9633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最後，</a:t>
            </a:r>
            <a:r>
              <a:rPr lang="en-US" sz="9633" u="sng">
                <a:latin typeface="Calibri"/>
                <a:ea typeface="Calibri"/>
                <a:cs typeface="Calibri"/>
                <a:sym typeface="Calibri"/>
              </a:rPr>
              <a:t>                            </a:t>
            </a: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(其他補充的話)</a:t>
            </a:r>
            <a:endParaRPr sz="9633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祝   </a:t>
            </a:r>
            <a:r>
              <a:rPr lang="en-US" sz="9633" u="sng">
                <a:latin typeface="Calibri"/>
                <a:ea typeface="Calibri"/>
                <a:cs typeface="Calibri"/>
                <a:sym typeface="Calibri"/>
              </a:rPr>
              <a:t>                   </a:t>
            </a: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(祝福的話)</a:t>
            </a:r>
            <a:endParaRPr sz="9633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33217"/>
              <a:buFont typeface="Arial"/>
              <a:buNone/>
            </a:pP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</a:t>
            </a:r>
            <a:r>
              <a:rPr lang="en-US" sz="9633" u="sng"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lang="en-US" sz="9633">
                <a:latin typeface="Calibri"/>
                <a:ea typeface="Calibri"/>
                <a:cs typeface="Calibri"/>
                <a:sym typeface="Calibri"/>
              </a:rPr>
              <a:t>(署名)   </a:t>
            </a:r>
            <a:r>
              <a:rPr lang="en-US" sz="8033"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sz="8033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79"/>
          <p:cNvSpPr txBox="1">
            <a:spLocks noGrp="1"/>
          </p:cNvSpPr>
          <p:nvPr>
            <p:ph type="body" idx="4294967295"/>
          </p:nvPr>
        </p:nvSpPr>
        <p:spPr>
          <a:xfrm>
            <a:off x="1127650" y="2098725"/>
            <a:ext cx="6997800" cy="2003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900"/>
              <a:t>前置作業(桌面淨空擺食材)5min</a:t>
            </a:r>
            <a:endParaRPr sz="3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900"/>
              <a:t>製作時間(含包裝)30min</a:t>
            </a:r>
            <a:endParaRPr sz="3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900"/>
              <a:t>清潔時間(環境復原)10min</a:t>
            </a:r>
            <a:endParaRPr sz="3900"/>
          </a:p>
        </p:txBody>
      </p:sp>
      <p:pic>
        <p:nvPicPr>
          <p:cNvPr id="684" name="Google Shape;684;p7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79699" y="1518151"/>
            <a:ext cx="3201000" cy="36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79"/>
          <p:cNvSpPr txBox="1"/>
          <p:nvPr/>
        </p:nvSpPr>
        <p:spPr>
          <a:xfrm>
            <a:off x="1294352" y="469045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ill Sans"/>
              <a:buNone/>
            </a:pPr>
            <a:r>
              <a:rPr lang="en-US" sz="5400" b="0" i="0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</a:t>
            </a:r>
            <a:r>
              <a:rPr lang="en-US" sz="4900" b="0" i="0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AMAZING BUN</a:t>
            </a:r>
            <a:r>
              <a:rPr lang="en-US" sz="4900">
                <a:solidFill>
                  <a:srgbClr val="7030A0"/>
                </a:solidFill>
              </a:rPr>
              <a:t>製作時程</a:t>
            </a:r>
            <a:endParaRPr sz="4900" b="0" i="0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Google Shape;686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607" y="2161080"/>
            <a:ext cx="557042" cy="44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607" y="2801830"/>
            <a:ext cx="557042" cy="44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0607" y="3442580"/>
            <a:ext cx="557042" cy="44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80"/>
          <p:cNvSpPr txBox="1">
            <a:spLocks noGrp="1"/>
          </p:cNvSpPr>
          <p:nvPr>
            <p:ph type="title"/>
          </p:nvPr>
        </p:nvSpPr>
        <p:spPr>
          <a:xfrm>
            <a:off x="378153" y="639571"/>
            <a:ext cx="9603275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自己做漢堡麵包BURGER BUN</a:t>
            </a:r>
            <a:endParaRPr sz="49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80"/>
          <p:cNvSpPr txBox="1">
            <a:spLocks noGrp="1"/>
          </p:cNvSpPr>
          <p:nvPr>
            <p:ph type="body" idx="1"/>
          </p:nvPr>
        </p:nvSpPr>
        <p:spPr>
          <a:xfrm>
            <a:off x="483705" y="5705062"/>
            <a:ext cx="3375736" cy="20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4000" u="sng">
                <a:solidFill>
                  <a:schemeClr val="hlink"/>
                </a:solidFill>
                <a:hlinkClick r:id="rId3"/>
              </a:rPr>
              <a:t>https://www.sisicooking.com/2019/04/burger-bun-recipe.html</a:t>
            </a:r>
            <a:endParaRPr sz="400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695" name="Google Shape;695;p80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2021/10/14</a:t>
            </a:r>
            <a:endParaRPr/>
          </a:p>
        </p:txBody>
      </p:sp>
      <p:sp>
        <p:nvSpPr>
          <p:cNvPr id="696" name="Google Shape;696;p80"/>
          <p:cNvSpPr/>
          <p:nvPr/>
        </p:nvSpPr>
        <p:spPr>
          <a:xfrm>
            <a:off x="1137146" y="1550504"/>
            <a:ext cx="10104011" cy="465228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7" name="Google Shape;697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391" y="1537139"/>
            <a:ext cx="3375736" cy="2252249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80"/>
          <p:cNvSpPr txBox="1"/>
          <p:nvPr/>
        </p:nvSpPr>
        <p:spPr>
          <a:xfrm>
            <a:off x="4106364" y="1457745"/>
            <a:ext cx="2146852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[食材]  </a:t>
            </a:r>
            <a:r>
              <a:rPr lang="en-US" sz="2000" b="1" i="0" u="sng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份量:4個</a:t>
            </a:r>
            <a:b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sng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(麵包體)</a:t>
            </a:r>
            <a:endParaRPr sz="2000"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高筋麵粉 200g</a:t>
            </a:r>
            <a:endParaRPr sz="2000"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無鹽奶油(液狀) 15g</a:t>
            </a:r>
            <a:b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蛋 1個</a:t>
            </a:r>
            <a:b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糖 1茶匙</a:t>
            </a:r>
            <a:b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鹽 1/2茶匙</a:t>
            </a:r>
            <a:b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速發酵母粉 5g</a:t>
            </a:r>
            <a:b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溫牛奶 90ml</a:t>
            </a:r>
            <a:b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----------------------</a:t>
            </a:r>
            <a:b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(麵包表面)</a:t>
            </a:r>
            <a:b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蛋 1個</a:t>
            </a:r>
            <a:b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生芝麻 酌量</a:t>
            </a:r>
            <a:endParaRPr/>
          </a:p>
        </p:txBody>
      </p:sp>
      <p:sp>
        <p:nvSpPr>
          <p:cNvPr id="699" name="Google Shape;699;p80"/>
          <p:cNvSpPr txBox="1"/>
          <p:nvPr/>
        </p:nvSpPr>
        <p:spPr>
          <a:xfrm>
            <a:off x="6703620" y="1457745"/>
            <a:ext cx="5037627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[作法]</a:t>
            </a:r>
            <a:endParaRPr sz="2000"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1.將麵粉、糖、鹽放入大碗裡，將酵母粉加入溫牛奶中，再與雞蛋、奶油倒入大碗裡攪拌，最後倒在桌上開始用手揉。</a:t>
            </a:r>
            <a:endParaRPr sz="2000"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2.用手將麵團揉均勻約10分鐘(這款麵團的觸感略帶濕黏，需要一些手粉輔助揉麵)。</a:t>
            </a:r>
            <a:endParaRPr sz="20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3.將麵團放入碗中，蓋上濕布發酵1小時。</a:t>
            </a:r>
            <a:endParaRPr sz="2000"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4.將麵團取出均分成四等分。</a:t>
            </a:r>
            <a:endParaRPr sz="20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5.將麵團揉成圓形放在烤盤上。</a:t>
            </a:r>
            <a:b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6.在四個麵團上蓋上濕布，發酵30~40分鐘。</a:t>
            </a:r>
            <a:endParaRPr sz="2000"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7.預熱烤箱200度。</a:t>
            </a:r>
            <a:b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8.將麵團刷上蛋液，撒上生芝麻。</a:t>
            </a:r>
            <a:endParaRPr sz="2000"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9.放入烤箱用上下火200度烤15分鐘即完成。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81"/>
          <p:cNvSpPr txBox="1">
            <a:spLocks noGrp="1"/>
          </p:cNvSpPr>
          <p:nvPr>
            <p:ph type="ctrTitle"/>
          </p:nvPr>
        </p:nvSpPr>
        <p:spPr>
          <a:xfrm>
            <a:off x="2521804" y="1159544"/>
            <a:ext cx="7148400" cy="1930800"/>
          </a:xfrm>
          <a:prstGeom prst="rect">
            <a:avLst/>
          </a:prstGeom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/>
              <a:t>回憶大考驗</a:t>
            </a:r>
            <a:endParaRPr sz="8000"/>
          </a:p>
        </p:txBody>
      </p:sp>
      <p:sp>
        <p:nvSpPr>
          <p:cNvPr id="705" name="Google Shape;705;p81"/>
          <p:cNvSpPr txBox="1">
            <a:spLocks noGrp="1"/>
          </p:cNvSpPr>
          <p:nvPr>
            <p:ph type="subTitle" idx="1"/>
          </p:nvPr>
        </p:nvSpPr>
        <p:spPr>
          <a:xfrm>
            <a:off x="592667" y="3894700"/>
            <a:ext cx="11091600" cy="1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/>
              <a:t>請小組討論以下題目，將討論的答案寫在白板上</a:t>
            </a:r>
            <a:endParaRPr sz="40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000"/>
              <a:t>當老師說請舉牌時，務必舉起白板，逾時者棄權</a:t>
            </a:r>
            <a:endParaRPr sz="40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82"/>
          <p:cNvSpPr txBox="1">
            <a:spLocks noGrp="1"/>
          </p:cNvSpPr>
          <p:nvPr>
            <p:ph type="title" idx="4294967295"/>
          </p:nvPr>
        </p:nvSpPr>
        <p:spPr>
          <a:xfrm>
            <a:off x="1092200" y="1466133"/>
            <a:ext cx="10007700" cy="374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請問第一節課</a:t>
            </a:r>
            <a:endParaRPr sz="6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我們認識美國哪個節日</a:t>
            </a:r>
            <a:endParaRPr sz="6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的由來?</a:t>
            </a:r>
            <a:endParaRPr sz="6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/>
          <p:nvPr/>
        </p:nvSpPr>
        <p:spPr>
          <a:xfrm>
            <a:off x="335275" y="731525"/>
            <a:ext cx="5394900" cy="4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50">
                <a:solidFill>
                  <a:srgbClr val="202122"/>
                </a:solidFill>
                <a:highlight>
                  <a:srgbClr val="FFFFFF"/>
                </a:highlight>
              </a:rPr>
              <a:t>大部分感恩節火雞都會填塞</a:t>
            </a:r>
            <a:r>
              <a:rPr lang="en-US" sz="3350">
                <a:solidFill>
                  <a:schemeClr val="dk1"/>
                </a:solidFill>
                <a:highlight>
                  <a:srgbClr val="FFFFFF"/>
                </a:highlight>
              </a:rPr>
              <a:t>麵包混合物才烘烤。傳統填料裡會添加</a:t>
            </a:r>
            <a:r>
              <a:rPr lang="en-US" sz="335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鼠尾草</a:t>
            </a:r>
            <a:r>
              <a:rPr lang="en-US" sz="3350">
                <a:solidFill>
                  <a:srgbClr val="202122"/>
                </a:solidFill>
                <a:highlight>
                  <a:srgbClr val="FFFFFF"/>
                </a:highlight>
              </a:rPr>
              <a:t>（也稱dressing，不填塞至火雞中），還會加切碎的芹菜、胡蘿蔔和洋蔥。也可以添加其它材料：切碎的栗子或其它堅果、碎香腸或培根、蔓越莓、葡萄乾或蘋果。</a:t>
            </a:r>
            <a:endParaRPr sz="3600"/>
          </a:p>
        </p:txBody>
      </p:sp>
      <p:sp>
        <p:nvSpPr>
          <p:cNvPr id="159" name="Google Shape;159;p20"/>
          <p:cNvSpPr txBox="1"/>
          <p:nvPr/>
        </p:nvSpPr>
        <p:spPr>
          <a:xfrm>
            <a:off x="8473450" y="822950"/>
            <a:ext cx="980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60" name="Google Shape;16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9375" y="1347125"/>
            <a:ext cx="5755275" cy="34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3"/>
          <p:cNvSpPr txBox="1">
            <a:spLocks noGrp="1"/>
          </p:cNvSpPr>
          <p:nvPr>
            <p:ph type="title" idx="4294967295"/>
          </p:nvPr>
        </p:nvSpPr>
        <p:spPr>
          <a:xfrm>
            <a:off x="1092200" y="1466133"/>
            <a:ext cx="10007700" cy="374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請問美國該節日的代表食物是什麼?至少寫2個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84"/>
          <p:cNvSpPr txBox="1">
            <a:spLocks noGrp="1"/>
          </p:cNvSpPr>
          <p:nvPr>
            <p:ph type="title" idx="4294967295"/>
          </p:nvPr>
        </p:nvSpPr>
        <p:spPr>
          <a:xfrm>
            <a:off x="1092200" y="1698967"/>
            <a:ext cx="10007700" cy="340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請問成功國中</a:t>
            </a:r>
            <a:endParaRPr sz="6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感恩的代表食物是什麼?</a:t>
            </a:r>
            <a:endParaRPr sz="6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85"/>
          <p:cNvSpPr txBox="1">
            <a:spLocks noGrp="1"/>
          </p:cNvSpPr>
          <p:nvPr>
            <p:ph type="title" idx="4294967295"/>
          </p:nvPr>
        </p:nvSpPr>
        <p:spPr>
          <a:xfrm>
            <a:off x="1092200" y="1720133"/>
            <a:ext cx="10007700" cy="3084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在這個課程中，表達感恩</a:t>
            </a:r>
            <a:endParaRPr sz="6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我們除了送感恩食物</a:t>
            </a:r>
            <a:endParaRPr sz="6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還送了什麼?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86"/>
          <p:cNvSpPr txBox="1">
            <a:spLocks noGrp="1"/>
          </p:cNvSpPr>
          <p:nvPr>
            <p:ph type="title" idx="4294967295"/>
          </p:nvPr>
        </p:nvSpPr>
        <p:spPr>
          <a:xfrm>
            <a:off x="1092200" y="1127467"/>
            <a:ext cx="10007700" cy="482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>
                <a:solidFill>
                  <a:schemeClr val="accent6"/>
                </a:solidFill>
              </a:rPr>
              <a:t>請小組討論並寫下</a:t>
            </a:r>
            <a:endParaRPr sz="64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我們在這次課程中表現最好的地方是?</a:t>
            </a:r>
            <a:endParaRPr sz="6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7"/>
          <p:cNvSpPr txBox="1">
            <a:spLocks noGrp="1"/>
          </p:cNvSpPr>
          <p:nvPr>
            <p:ph type="title" idx="4294967295"/>
          </p:nvPr>
        </p:nvSpPr>
        <p:spPr>
          <a:xfrm>
            <a:off x="1092200" y="1127467"/>
            <a:ext cx="10007700" cy="460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>
                <a:solidFill>
                  <a:schemeClr val="accent6"/>
                </a:solidFill>
              </a:rPr>
              <a:t>請小組討論並寫下</a:t>
            </a:r>
            <a:endParaRPr sz="64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我們在這次課程中，幫助我們小組最多的人是?Why?</a:t>
            </a:r>
            <a:endParaRPr sz="6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4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88"/>
          <p:cNvSpPr txBox="1">
            <a:spLocks noGrp="1"/>
          </p:cNvSpPr>
          <p:nvPr>
            <p:ph type="title" idx="4294967295"/>
          </p:nvPr>
        </p:nvSpPr>
        <p:spPr>
          <a:xfrm>
            <a:off x="1092200" y="566200"/>
            <a:ext cx="10007700" cy="574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>
                <a:solidFill>
                  <a:schemeClr val="accent6"/>
                </a:solidFill>
              </a:rPr>
              <a:t>請每位同學</a:t>
            </a:r>
            <a:endParaRPr sz="64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參考以下的情緒詞語</a:t>
            </a:r>
            <a:endParaRPr sz="6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針對這次的感恩課程</a:t>
            </a:r>
            <a:endParaRPr sz="6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挑1~2個屬於自己的感受</a:t>
            </a:r>
            <a:endParaRPr sz="6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/>
              <a:t>請寫在小組白板上</a:t>
            </a:r>
            <a:endParaRPr sz="64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oogle Shape;74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467" y="-429083"/>
            <a:ext cx="10007601" cy="75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89"/>
          <p:cNvSpPr/>
          <p:nvPr/>
        </p:nvSpPr>
        <p:spPr>
          <a:xfrm>
            <a:off x="0" y="102602"/>
            <a:ext cx="4332258" cy="2297646"/>
          </a:xfrm>
          <a:prstGeom prst="irregularSeal2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WHY?</a:t>
            </a:r>
            <a:endParaRPr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90"/>
          <p:cNvSpPr txBox="1">
            <a:spLocks noGrp="1"/>
          </p:cNvSpPr>
          <p:nvPr>
            <p:ph type="title" idx="4294967295"/>
          </p:nvPr>
        </p:nvSpPr>
        <p:spPr>
          <a:xfrm>
            <a:off x="1092200" y="2922500"/>
            <a:ext cx="10007700" cy="127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6"/>
                </a:solidFill>
              </a:rPr>
              <a:t>小組分享</a:t>
            </a:r>
            <a:endParaRPr sz="80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91"/>
          <p:cNvSpPr txBox="1">
            <a:spLocks noGrp="1"/>
          </p:cNvSpPr>
          <p:nvPr>
            <p:ph type="title" idx="4294967295"/>
          </p:nvPr>
        </p:nvSpPr>
        <p:spPr>
          <a:xfrm>
            <a:off x="877400" y="2577800"/>
            <a:ext cx="10007700" cy="127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accent6"/>
                </a:solidFill>
              </a:rPr>
              <a:t>班級分享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92"/>
          <p:cNvSpPr txBox="1">
            <a:spLocks noGrp="1"/>
          </p:cNvSpPr>
          <p:nvPr>
            <p:ph type="title" idx="4294967295"/>
          </p:nvPr>
        </p:nvSpPr>
        <p:spPr>
          <a:xfrm>
            <a:off x="1092200" y="590467"/>
            <a:ext cx="10007700" cy="127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>
                <a:solidFill>
                  <a:schemeClr val="accent6"/>
                </a:solidFill>
              </a:rPr>
              <a:t>經過這五週的課程，我還想說</a:t>
            </a:r>
            <a:endParaRPr/>
          </a:p>
        </p:txBody>
      </p:sp>
      <p:pic>
        <p:nvPicPr>
          <p:cNvPr id="762" name="Google Shape;76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7018" y="1466485"/>
            <a:ext cx="5617633" cy="3738267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92"/>
          <p:cNvSpPr txBox="1"/>
          <p:nvPr/>
        </p:nvSpPr>
        <p:spPr>
          <a:xfrm>
            <a:off x="1549575" y="5204750"/>
            <a:ext cx="9681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從課程中學到的技能，未來我還可以</a:t>
            </a:r>
            <a:endParaRPr sz="4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/>
          <p:nvPr/>
        </p:nvSpPr>
        <p:spPr>
          <a:xfrm>
            <a:off x="266050" y="872025"/>
            <a:ext cx="117207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當年送給印地安人的火雞中，填塞的材料都是印地安人教新移民種植的材料。</a:t>
            </a:r>
            <a:endParaRPr sz="36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Gill Sans"/>
                <a:ea typeface="Gill Sans"/>
                <a:cs typeface="Gill Sans"/>
                <a:sym typeface="Gill Sans"/>
              </a:rPr>
              <a:t>而這些填充物，即充滿著贈與者的</a:t>
            </a:r>
            <a:r>
              <a:rPr lang="en-US" sz="3600" b="1" u="sng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感恩與心意</a:t>
            </a:r>
            <a:endParaRPr sz="3600" u="sng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9800" y="4041675"/>
            <a:ext cx="3042199" cy="203416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/>
          <p:nvPr/>
        </p:nvSpPr>
        <p:spPr>
          <a:xfrm>
            <a:off x="1064175" y="4130375"/>
            <a:ext cx="74937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準備要製作的AMAZING BUN</a:t>
            </a:r>
            <a:endParaRPr sz="3600" b="1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也將會富含著你/妳的感謝與珍惜</a:t>
            </a:r>
            <a:endParaRPr sz="1800" b="1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93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2021/10/14</a:t>
            </a:r>
            <a:endParaRPr/>
          </a:p>
        </p:txBody>
      </p:sp>
      <p:sp>
        <p:nvSpPr>
          <p:cNvPr id="769" name="Google Shape;769;p93"/>
          <p:cNvSpPr/>
          <p:nvPr/>
        </p:nvSpPr>
        <p:spPr>
          <a:xfrm>
            <a:off x="944217" y="1639957"/>
            <a:ext cx="10555357" cy="309201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70" name="Google Shape;770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7217" y="231296"/>
            <a:ext cx="7161198" cy="5712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/>
          <p:nvPr/>
        </p:nvSpPr>
        <p:spPr>
          <a:xfrm>
            <a:off x="0" y="0"/>
            <a:ext cx="12192000" cy="6122504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1152678" y="968299"/>
            <a:ext cx="10643412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900"/>
              <a:buFont typeface="Arial"/>
              <a:buNone/>
            </a:pPr>
            <a:r>
              <a:rPr lang="en-US" sz="49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麵包除了 BREAD 之外，還會用…</a:t>
            </a:r>
            <a:endParaRPr sz="490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2"/>
          <p:cNvSpPr txBox="1">
            <a:spLocks noGrp="1"/>
          </p:cNvSpPr>
          <p:nvPr>
            <p:ph type="body" idx="1"/>
          </p:nvPr>
        </p:nvSpPr>
        <p:spPr>
          <a:xfrm>
            <a:off x="3935896" y="2346262"/>
            <a:ext cx="7424530" cy="363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4300" b="0" i="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bread是麵包的統稱，不可數。一般來說 bread 是指 size 較大的麵包。</a:t>
            </a:r>
            <a:endParaRPr sz="4300" b="0" i="0">
              <a:solidFill>
                <a:srgbClr val="3F3F3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sz="4300" b="0" i="0">
              <a:solidFill>
                <a:srgbClr val="3F3F3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4300" b="0" i="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bun 的 size 比 bread 小，一般是個人食用的份量。還有一種簡單方法記 bun 該怎麼用，就是 bun 通常會包餡料！</a:t>
            </a:r>
            <a:endParaRPr sz="4300" b="0" i="0">
              <a:solidFill>
                <a:srgbClr val="3F3F3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 sz="1300" b="0" i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lvl="0" indent="-130175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176" name="Google Shape;176;p22"/>
          <p:cNvSpPr txBox="1"/>
          <p:nvPr/>
        </p:nvSpPr>
        <p:spPr>
          <a:xfrm>
            <a:off x="0" y="6420678"/>
            <a:ext cx="12192000" cy="43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 sz="2000" b="0" i="0" u="sng" strike="noStrike" cap="non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https://tw.blog.voicetube.com/archives/34865/%E9%BA%B5%E5%8C%85%E8%8B%B1%E6%96%87bread-%E5%AD%B8%E6%9C%83%E6%AF%8F%E5%A4%A9%E5%9C%A8%E5%90%83%E7%9A%84%E5%85%B6%E4%BB%96%E9%BA%B5%E5%8C%85%E5%96%AE%E5%AD%97/</a:t>
            </a:r>
            <a:endParaRPr sz="2000" b="0" i="0" u="none" strike="noStrike" cap="non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marR="0" lvl="0" indent="-158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7" name="Google Shape;17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636" y="2107724"/>
            <a:ext cx="2923777" cy="1550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4419" y="3841277"/>
            <a:ext cx="1886213" cy="135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077" y="1180161"/>
            <a:ext cx="557042" cy="44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圖庫">
  <a:themeElements>
    <a:clrScheme name="圖庫">
      <a:dk1>
        <a:srgbClr val="000000"/>
      </a:dk1>
      <a:lt1>
        <a:srgbClr val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1216</Words>
  <Application>Microsoft Office PowerPoint</Application>
  <PresentationFormat>寬螢幕</PresentationFormat>
  <Paragraphs>279</Paragraphs>
  <Slides>80</Slides>
  <Notes>80</Notes>
  <HiddenSlides>15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80</vt:i4>
      </vt:variant>
    </vt:vector>
  </HeadingPairs>
  <TitlesOfParts>
    <vt:vector size="88" baseType="lpstr">
      <vt:lpstr>Gill Sans</vt:lpstr>
      <vt:lpstr>Nunito</vt:lpstr>
      <vt:lpstr>Roboto</vt:lpstr>
      <vt:lpstr>Arial</vt:lpstr>
      <vt:lpstr>Calibri</vt:lpstr>
      <vt:lpstr>Helvetica Neue</vt:lpstr>
      <vt:lpstr>Open Sans</vt:lpstr>
      <vt:lpstr>圖庫</vt:lpstr>
      <vt:lpstr>標題OREM IPSUM</vt:lpstr>
      <vt:lpstr>感恩節</vt:lpstr>
      <vt:lpstr>看完短片後......</vt:lpstr>
      <vt:lpstr>再來想想......</vt:lpstr>
      <vt:lpstr>PowerPoint 簡報</vt:lpstr>
      <vt:lpstr>PowerPoint 簡報</vt:lpstr>
      <vt:lpstr>PowerPoint 簡報</vt:lpstr>
      <vt:lpstr>PowerPoint 簡報</vt:lpstr>
      <vt:lpstr>麵包除了 BREAD 之外，還會用…</vt:lpstr>
      <vt:lpstr>PowerPoint 簡報</vt:lpstr>
      <vt:lpstr>PowerPoint 簡報</vt:lpstr>
      <vt:lpstr>AMAZING BUN 準備重點</vt:lpstr>
      <vt:lpstr>PowerPoint 簡報</vt:lpstr>
      <vt:lpstr>世界上造型最奇特的創意漢堡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AMAZING BUN胚體的材料</vt:lpstr>
      <vt:lpstr>AMAZING BUN的內餡</vt:lpstr>
      <vt:lpstr>AMAZING BUN的包裝</vt:lpstr>
      <vt:lpstr>  AMAZING BUN菜單設計</vt:lpstr>
      <vt:lpstr>  AMAZING BUN菜單設計</vt:lpstr>
      <vt:lpstr>PowerPoint 簡報</vt:lpstr>
      <vt:lpstr>PowerPoint 簡報</vt:lpstr>
      <vt:lpstr>AMAZING BUN菜單設計</vt:lpstr>
      <vt:lpstr>AMAZING BUN小組工作分配</vt:lpstr>
      <vt:lpstr>PowerPoint 簡報</vt:lpstr>
      <vt:lpstr>老師的研發能力</vt:lpstr>
      <vt:lpstr>大量採購真的比較便宜</vt:lpstr>
      <vt:lpstr>感恩的心 感謝有你</vt:lpstr>
      <vt:lpstr>御守卡片</vt:lpstr>
      <vt:lpstr>感謝卡內容 </vt:lpstr>
      <vt:lpstr>PowerPoint 簡報</vt:lpstr>
      <vt:lpstr>自己做漢堡麵包BURGER BUN</vt:lpstr>
      <vt:lpstr>回憶大考驗</vt:lpstr>
      <vt:lpstr>請問第一節課 我們認識美國哪個節日 的由來?</vt:lpstr>
      <vt:lpstr>請問美國該節日的代表食物是什麼?至少寫2個</vt:lpstr>
      <vt:lpstr>請問成功國中 感恩的代表食物是什麼? </vt:lpstr>
      <vt:lpstr>在這個課程中，表達感恩 我們除了送感恩食物 還送了什麼?</vt:lpstr>
      <vt:lpstr>請小組討論並寫下 我們在這次課程中表現最好的地方是?  </vt:lpstr>
      <vt:lpstr>請小組討論並寫下 我們在這次課程中，幫助我們小組最多的人是?Why? </vt:lpstr>
      <vt:lpstr>請每位同學 參考以下的情緒詞語 針對這次的感恩課程 挑1~2個屬於自己的感受 請寫在小組白板上</vt:lpstr>
      <vt:lpstr>PowerPoint 簡報</vt:lpstr>
      <vt:lpstr>小組分享</vt:lpstr>
      <vt:lpstr>班級分享</vt:lpstr>
      <vt:lpstr>經過這五週的課程，我還想說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標題OREM IPSUM</dc:title>
  <dc:creator>Administrator</dc:creator>
  <cp:lastModifiedBy>Administrator</cp:lastModifiedBy>
  <cp:revision>1</cp:revision>
  <dcterms:modified xsi:type="dcterms:W3CDTF">2021-10-18T02:35:30Z</dcterms:modified>
</cp:coreProperties>
</file>