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62" r:id="rId4"/>
    <p:sldId id="263" r:id="rId5"/>
    <p:sldId id="264" r:id="rId6"/>
    <p:sldId id="266" r:id="rId7"/>
    <p:sldId id="267" r:id="rId8"/>
    <p:sldId id="279" r:id="rId9"/>
    <p:sldId id="282" r:id="rId10"/>
    <p:sldId id="281" r:id="rId11"/>
    <p:sldId id="260" r:id="rId12"/>
    <p:sldId id="269" r:id="rId13"/>
    <p:sldId id="270" r:id="rId14"/>
    <p:sldId id="271" r:id="rId15"/>
    <p:sldId id="273" r:id="rId16"/>
    <p:sldId id="274" r:id="rId17"/>
    <p:sldId id="275" r:id="rId18"/>
    <p:sldId id="283" r:id="rId19"/>
    <p:sldId id="284" r:id="rId20"/>
    <p:sldId id="285" r:id="rId21"/>
    <p:sldId id="265" r:id="rId22"/>
    <p:sldId id="286" r:id="rId23"/>
    <p:sldId id="287" r:id="rId24"/>
    <p:sldId id="289" r:id="rId25"/>
    <p:sldId id="290" r:id="rId26"/>
    <p:sldId id="280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99FF"/>
    <a:srgbClr val="A9D18E"/>
    <a:srgbClr val="C5E0B4"/>
    <a:srgbClr val="E2F0D9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87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4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41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15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72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54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36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90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11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91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21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FEB9-D3FF-4D51-A11D-9EFBD2CB6B15}" type="datetimeFigureOut">
              <a:rPr lang="zh-TW" altLang="en-US" smtClean="0"/>
              <a:t>2021/11/3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A672-4990-4D5E-859A-1E74FEDE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39368" r="88186" b="28811"/>
          <a:stretch/>
        </p:blipFill>
        <p:spPr>
          <a:xfrm>
            <a:off x="70339" y="1784840"/>
            <a:ext cx="2662518" cy="40341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5130" t="39368" r="55416" b="28811"/>
          <a:stretch/>
        </p:blipFill>
        <p:spPr>
          <a:xfrm>
            <a:off x="2479429" y="1787411"/>
            <a:ext cx="2130669" cy="40341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42254" t="13679" b="17887"/>
          <a:stretch/>
        </p:blipFill>
        <p:spPr>
          <a:xfrm>
            <a:off x="6194324" y="2136531"/>
            <a:ext cx="5676757" cy="37842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42059" t="23754" r="3843" b="14540"/>
          <a:stretch/>
        </p:blipFill>
        <p:spPr>
          <a:xfrm>
            <a:off x="6194324" y="2136531"/>
            <a:ext cx="5729654" cy="36762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51" y="1237150"/>
            <a:ext cx="5715000" cy="4295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443753" y="5233986"/>
            <a:ext cx="2332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29.632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公里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=1.852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公里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194292" y="340962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發現畢氏定理</a:t>
            </a:r>
            <a:r>
              <a:rPr lang="en-US" altLang="zh-TW" sz="2800" dirty="0"/>
              <a:t>1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3624" r="19130" b="2408"/>
          <a:stretch/>
        </p:blipFill>
        <p:spPr>
          <a:xfrm rot="16200000">
            <a:off x="3489959" y="-1366522"/>
            <a:ext cx="3596643" cy="9154160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1991360" y="2357120"/>
            <a:ext cx="1005840" cy="1330960"/>
            <a:chOff x="4368800" y="2357120"/>
            <a:chExt cx="1005840" cy="1330960"/>
          </a:xfrm>
        </p:grpSpPr>
        <p:cxnSp>
          <p:nvCxnSpPr>
            <p:cNvPr id="9" name="直線接點 8"/>
            <p:cNvCxnSpPr/>
            <p:nvPr/>
          </p:nvCxnSpPr>
          <p:spPr>
            <a:xfrm>
              <a:off x="4368800" y="3688080"/>
              <a:ext cx="985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5374640" y="2377440"/>
              <a:ext cx="0" cy="130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4368800" y="2357120"/>
              <a:ext cx="985520" cy="13309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3004166" y="2387600"/>
            <a:ext cx="1283354" cy="1300480"/>
          </a:xfrm>
          <a:prstGeom prst="rect">
            <a:avLst/>
          </a:prstGeom>
          <a:solidFill>
            <a:srgbClr val="C5E0B4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18369650">
            <a:off x="1018217" y="1744273"/>
            <a:ext cx="1614658" cy="1601651"/>
          </a:xfrm>
          <a:prstGeom prst="rect">
            <a:avLst/>
          </a:prstGeom>
          <a:solidFill>
            <a:srgbClr val="FF99FF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991360" y="3700753"/>
            <a:ext cx="985520" cy="985520"/>
          </a:xfrm>
          <a:prstGeom prst="rect">
            <a:avLst/>
          </a:prstGeom>
          <a:solidFill>
            <a:schemeClr val="accent1">
              <a:lumMod val="60000"/>
              <a:lumOff val="40000"/>
              <a:alpha val="65882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直角三角形 1"/>
          <p:cNvSpPr/>
          <p:nvPr/>
        </p:nvSpPr>
        <p:spPr>
          <a:xfrm flipH="1">
            <a:off x="5273039" y="3058160"/>
            <a:ext cx="650239" cy="650240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933437" y="3058160"/>
            <a:ext cx="650242" cy="642593"/>
          </a:xfrm>
          <a:prstGeom prst="rect">
            <a:avLst/>
          </a:prstGeom>
          <a:solidFill>
            <a:srgbClr val="A9D18E">
              <a:alpha val="6196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242557" y="3708400"/>
            <a:ext cx="670563" cy="650240"/>
          </a:xfrm>
          <a:prstGeom prst="rect">
            <a:avLst/>
          </a:prstGeom>
          <a:solidFill>
            <a:schemeClr val="accent1">
              <a:lumMod val="60000"/>
              <a:lumOff val="40000"/>
              <a:alpha val="61961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 rot="2676235">
            <a:off x="4829384" y="2584938"/>
            <a:ext cx="894556" cy="945551"/>
          </a:xfrm>
          <a:prstGeom prst="rect">
            <a:avLst/>
          </a:prstGeom>
          <a:solidFill>
            <a:srgbClr val="FF99FF">
              <a:alpha val="6196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/>
          <p:cNvSpPr/>
          <p:nvPr/>
        </p:nvSpPr>
        <p:spPr>
          <a:xfrm flipH="1">
            <a:off x="7863837" y="2730526"/>
            <a:ext cx="711200" cy="977873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8571215" y="2730526"/>
            <a:ext cx="989513" cy="977873"/>
          </a:xfrm>
          <a:prstGeom prst="rect">
            <a:avLst/>
          </a:prstGeom>
          <a:solidFill>
            <a:srgbClr val="A9D18E">
              <a:alpha val="6196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7873997" y="3708400"/>
            <a:ext cx="670563" cy="650240"/>
          </a:xfrm>
          <a:prstGeom prst="rect">
            <a:avLst/>
          </a:prstGeom>
          <a:solidFill>
            <a:schemeClr val="accent1">
              <a:lumMod val="60000"/>
              <a:lumOff val="40000"/>
              <a:alpha val="61961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 rot="2114301">
            <a:off x="7149760" y="2294758"/>
            <a:ext cx="1160294" cy="1202530"/>
          </a:xfrm>
          <a:prstGeom prst="rect">
            <a:avLst/>
          </a:prstGeom>
          <a:solidFill>
            <a:srgbClr val="FF99FF">
              <a:alpha val="6196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306026" y="39836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20064" y="38770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041343" y="38121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26102" y="27024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116728" y="28268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564209" y="23142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487703" y="28389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076490" y="3164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8887662" y="29797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58672"/>
              </p:ext>
            </p:extLst>
          </p:nvPr>
        </p:nvGraphicFramePr>
        <p:xfrm>
          <a:off x="1356064" y="517752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516">
                  <a:extLst>
                    <a:ext uri="{9D8B030D-6E8A-4147-A177-3AD203B41FA5}">
                      <a16:colId xmlns:a16="http://schemas.microsoft.com/office/drawing/2014/main" val="3655636155"/>
                    </a:ext>
                  </a:extLst>
                </a:gridCol>
                <a:gridCol w="2363828">
                  <a:extLst>
                    <a:ext uri="{9D8B030D-6E8A-4147-A177-3AD203B41FA5}">
                      <a16:colId xmlns:a16="http://schemas.microsoft.com/office/drawing/2014/main" val="1584958434"/>
                    </a:ext>
                  </a:extLst>
                </a:gridCol>
                <a:gridCol w="2363828">
                  <a:extLst>
                    <a:ext uri="{9D8B030D-6E8A-4147-A177-3AD203B41FA5}">
                      <a16:colId xmlns:a16="http://schemas.microsoft.com/office/drawing/2014/main" val="1338069748"/>
                    </a:ext>
                  </a:extLst>
                </a:gridCol>
                <a:gridCol w="2363828">
                  <a:extLst>
                    <a:ext uri="{9D8B030D-6E8A-4147-A177-3AD203B41FA5}">
                      <a16:colId xmlns:a16="http://schemas.microsoft.com/office/drawing/2014/main" val="1146712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的面積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的面積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的面積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9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圖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13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圖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0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圖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1834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9065971" y="5919206"/>
            <a:ext cx="325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Q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zh-TW" altLang="en-US" dirty="0" smtClean="0">
                <a:solidFill>
                  <a:srgbClr val="FF0000"/>
                </a:solidFill>
              </a:rPr>
              <a:t>之間的關係？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>
            <a:off x="1604999" y="503696"/>
            <a:ext cx="1171601" cy="2264722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936863" y="2687001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55287" y="16360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90799" y="152134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76019" y="1886241"/>
            <a:ext cx="3437792" cy="3437792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784812" y="5178519"/>
            <a:ext cx="131885" cy="131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776019" y="1886241"/>
            <a:ext cx="131885" cy="131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9071142" y="5171809"/>
            <a:ext cx="131885" cy="131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9081926" y="1886241"/>
            <a:ext cx="131885" cy="131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5911953" y="18068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894719" y="468779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8730726" y="188624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8678304" y="475623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1380548" y="3189773"/>
            <a:ext cx="1421313" cy="2583415"/>
            <a:chOff x="1399624" y="2946861"/>
            <a:chExt cx="1421313" cy="2583415"/>
          </a:xfrm>
        </p:grpSpPr>
        <p:sp>
          <p:nvSpPr>
            <p:cNvPr id="39" name="直角三角形 38"/>
            <p:cNvSpPr/>
            <p:nvPr/>
          </p:nvSpPr>
          <p:spPr>
            <a:xfrm>
              <a:off x="1649336" y="2946861"/>
              <a:ext cx="1171601" cy="2264722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981200" y="513016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1399624" y="407922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235136" y="3964511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3114653" y="3189773"/>
            <a:ext cx="1421313" cy="2583415"/>
            <a:chOff x="1399624" y="2946861"/>
            <a:chExt cx="1421313" cy="2583415"/>
          </a:xfrm>
        </p:grpSpPr>
        <p:sp>
          <p:nvSpPr>
            <p:cNvPr id="44" name="直角三角形 43"/>
            <p:cNvSpPr/>
            <p:nvPr/>
          </p:nvSpPr>
          <p:spPr>
            <a:xfrm>
              <a:off x="1649336" y="2946861"/>
              <a:ext cx="1171601" cy="2264722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981200" y="513016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1399624" y="407922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2235136" y="3964511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3023458" y="462988"/>
            <a:ext cx="1421313" cy="2583415"/>
            <a:chOff x="1399624" y="2946861"/>
            <a:chExt cx="1421313" cy="2583415"/>
          </a:xfrm>
        </p:grpSpPr>
        <p:sp>
          <p:nvSpPr>
            <p:cNvPr id="49" name="直角三角形 48"/>
            <p:cNvSpPr/>
            <p:nvPr/>
          </p:nvSpPr>
          <p:spPr>
            <a:xfrm>
              <a:off x="1649336" y="2946861"/>
              <a:ext cx="1171601" cy="2264722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1981200" y="513016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399624" y="407922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2235136" y="3964511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9137084" y="528538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發現畢氏定理</a:t>
            </a:r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2982680" y="6026550"/>
            <a:ext cx="6478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取出附件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：正方形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個、直角三角形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個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70948" y="1388305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9211948" y="3470154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弧形 56"/>
          <p:cNvSpPr/>
          <p:nvPr/>
        </p:nvSpPr>
        <p:spPr>
          <a:xfrm flipH="1">
            <a:off x="5784812" y="1653450"/>
            <a:ext cx="1394929" cy="430688"/>
          </a:xfrm>
          <a:prstGeom prst="arc">
            <a:avLst>
              <a:gd name="adj1" fmla="val 1643042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弧形 57"/>
          <p:cNvSpPr/>
          <p:nvPr/>
        </p:nvSpPr>
        <p:spPr>
          <a:xfrm>
            <a:off x="7813524" y="1665304"/>
            <a:ext cx="1394929" cy="430688"/>
          </a:xfrm>
          <a:prstGeom prst="arc">
            <a:avLst>
              <a:gd name="adj1" fmla="val 1643042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弧形 58"/>
          <p:cNvSpPr/>
          <p:nvPr/>
        </p:nvSpPr>
        <p:spPr>
          <a:xfrm rot="5400000">
            <a:off x="8514483" y="4409868"/>
            <a:ext cx="1394929" cy="430688"/>
          </a:xfrm>
          <a:prstGeom prst="arc">
            <a:avLst>
              <a:gd name="adj1" fmla="val 1643042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弧形 59"/>
          <p:cNvSpPr/>
          <p:nvPr/>
        </p:nvSpPr>
        <p:spPr>
          <a:xfrm rot="16200000" flipV="1">
            <a:off x="8525139" y="2372668"/>
            <a:ext cx="1394929" cy="430688"/>
          </a:xfrm>
          <a:prstGeom prst="arc">
            <a:avLst>
              <a:gd name="adj1" fmla="val 1643042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6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001132" y="1145535"/>
            <a:ext cx="4304541" cy="4434605"/>
            <a:chOff x="1001132" y="1145535"/>
            <a:chExt cx="4304541" cy="4434605"/>
          </a:xfrm>
        </p:grpSpPr>
        <p:sp>
          <p:nvSpPr>
            <p:cNvPr id="4" name="矩形 3"/>
            <p:cNvSpPr/>
            <p:nvPr/>
          </p:nvSpPr>
          <p:spPr>
            <a:xfrm>
              <a:off x="1434563" y="1670296"/>
              <a:ext cx="3437792" cy="34377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 rot="7031580">
              <a:off x="1894830" y="2104532"/>
              <a:ext cx="2545788" cy="2545788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9664" y="1147545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017746" y="4911395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824451" y="1217781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766508" y="4962284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747469" y="2318393"/>
              <a:ext cx="34336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848478" y="131011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850850" y="1332210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126811" y="4309503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115095" y="502605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828156" y="1998137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141074" y="238285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852938" y="392671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295902" y="502605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743978" y="4963433"/>
              <a:ext cx="131884" cy="1318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441247" y="1682362"/>
              <a:ext cx="131884" cy="1318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445753" y="4968237"/>
              <a:ext cx="131884" cy="1318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4734242" y="1675068"/>
              <a:ext cx="131884" cy="1318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1001132" y="357814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zh-TW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503895" y="4995365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824522" y="2503059"/>
              <a:ext cx="3067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TW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429383" y="1145535"/>
              <a:ext cx="3067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zh-TW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3895563" y="1888694"/>
              <a:ext cx="34336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330880" y="3608921"/>
              <a:ext cx="34336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2198080" y="4283909"/>
              <a:ext cx="34336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9232977" y="534392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發現畢氏定理</a:t>
            </a:r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418305" y="1936582"/>
            <a:ext cx="36567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拼成左邊圖形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用筆畫出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條藍色線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EFGH</a:t>
            </a:r>
            <a:r>
              <a:rPr lang="zh-TW" altLang="en-US" sz="2800" dirty="0" smtClean="0"/>
              <a:t>是否為正方形？</a:t>
            </a:r>
            <a:endParaRPr lang="zh-TW" altLang="en-US" sz="2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418305" y="3870531"/>
            <a:ext cx="24421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正方形的條件？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直線接點 8"/>
          <p:cNvCxnSpPr>
            <a:stCxn id="40" idx="2"/>
          </p:cNvCxnSpPr>
          <p:nvPr/>
        </p:nvCxnSpPr>
        <p:spPr>
          <a:xfrm flipH="1">
            <a:off x="1448441" y="1730310"/>
            <a:ext cx="1134320" cy="21964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3734758" y="2843989"/>
            <a:ext cx="1134320" cy="21964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453821" y="3892290"/>
            <a:ext cx="2308341" cy="12146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2588141" y="1649472"/>
            <a:ext cx="2308341" cy="12146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52732" y="1749671"/>
            <a:ext cx="3437792" cy="3437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7031580">
            <a:off x="2012999" y="2183907"/>
            <a:ext cx="2545788" cy="2545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47833" y="122692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35915" y="499077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42620" y="129715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84677" y="504165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62147" y="5042808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559416" y="1761737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1563922" y="5047612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852411" y="1754443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1119301" y="365751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622064" y="507474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942691" y="2582434"/>
            <a:ext cx="30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2547552" y="1224910"/>
            <a:ext cx="30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8784570" y="604975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發現畢氏定理</a:t>
            </a:r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326420" y="17258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083103" y="16906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522403" y="3390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647195" y="1769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073867" y="1893621"/>
                <a:ext cx="339708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800" dirty="0" smtClean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△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AEH</a:t>
                </a:r>
                <a:r>
                  <a:rPr lang="zh-TW" altLang="en-US" sz="2800" dirty="0" smtClean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為直角三角形</a:t>
                </a:r>
                <a:endParaRPr lang="en-US" altLang="zh-TW" sz="2800" dirty="0" smtClean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為直角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867" y="1893621"/>
                <a:ext cx="3397084" cy="1815882"/>
              </a:xfrm>
              <a:prstGeom prst="rect">
                <a:avLst/>
              </a:prstGeom>
              <a:blipFill>
                <a:blip r:embed="rId2"/>
                <a:stretch>
                  <a:fillRect l="-3584" t="-3691" r="-1971" b="-8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直角三角形 6"/>
          <p:cNvSpPr/>
          <p:nvPr/>
        </p:nvSpPr>
        <p:spPr>
          <a:xfrm rot="10800000" flipH="1">
            <a:off x="1571989" y="1734106"/>
            <a:ext cx="1167453" cy="2264870"/>
          </a:xfrm>
          <a:prstGeom prst="rtTriangle">
            <a:avLst/>
          </a:prstGeom>
          <a:solidFill>
            <a:srgbClr val="5B9BD5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1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52732" y="1749671"/>
            <a:ext cx="3437792" cy="3437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7031580">
            <a:off x="2012999" y="2183907"/>
            <a:ext cx="2545788" cy="2545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47833" y="122692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35915" y="499077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42620" y="129715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84677" y="504165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62147" y="5042808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559416" y="1761737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1563922" y="5047612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852411" y="1754443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1119301" y="365751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622064" y="507474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942691" y="2582434"/>
            <a:ext cx="30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8881285" y="631351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發現畢氏定理</a:t>
            </a:r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425669" y="16602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029048" y="16602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522403" y="3390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635872" y="16972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073867" y="1893621"/>
                <a:ext cx="23791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AHD</a:t>
                </a:r>
                <a:r>
                  <a:rPr lang="zh-TW" altLang="en-US" sz="2800" dirty="0" smtClean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平角</a:t>
                </a:r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altLang="zh-TW" sz="28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867" y="1893621"/>
                <a:ext cx="2379177" cy="1384995"/>
              </a:xfrm>
              <a:prstGeom prst="rect">
                <a:avLst/>
              </a:prstGeom>
              <a:blipFill>
                <a:blip r:embed="rId2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弧形接點 20"/>
          <p:cNvCxnSpPr/>
          <p:nvPr/>
        </p:nvCxnSpPr>
        <p:spPr>
          <a:xfrm rot="10800000">
            <a:off x="2270760" y="1737361"/>
            <a:ext cx="5968" cy="351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2118360" y="1270846"/>
            <a:ext cx="1333500" cy="1002551"/>
            <a:chOff x="2118360" y="1270846"/>
            <a:chExt cx="1333500" cy="1002551"/>
          </a:xfrm>
        </p:grpSpPr>
        <p:sp>
          <p:nvSpPr>
            <p:cNvPr id="26" name="橢圓 25"/>
            <p:cNvSpPr/>
            <p:nvPr/>
          </p:nvSpPr>
          <p:spPr>
            <a:xfrm>
              <a:off x="2257855" y="1270846"/>
              <a:ext cx="1056116" cy="1002551"/>
            </a:xfrm>
            <a:prstGeom prst="ellipse">
              <a:avLst/>
            </a:prstGeom>
            <a:solidFill>
              <a:srgbClr val="5B9BD5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118360" y="1270846"/>
              <a:ext cx="1333500" cy="4588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2553750" y="1221238"/>
            <a:ext cx="30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52732" y="1749671"/>
            <a:ext cx="3437792" cy="3437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7031580">
            <a:off x="2012999" y="2183907"/>
            <a:ext cx="2545788" cy="2545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47833" y="122692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35915" y="499077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42620" y="129715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84677" y="504165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62147" y="5042808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559416" y="1761737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1563922" y="5047612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852411" y="1754443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1119301" y="365751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TW" alt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622064" y="507474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TW" alt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942691" y="2582434"/>
            <a:ext cx="30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TW" alt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325047" y="701690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發現畢氏定理</a:t>
            </a:r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194499" y="1792241"/>
            <a:ext cx="3016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029048" y="16602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635872" y="16972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073867" y="1893621"/>
            <a:ext cx="4634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理可知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正方形的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皆為直角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弧形接點 20"/>
          <p:cNvCxnSpPr/>
          <p:nvPr/>
        </p:nvCxnSpPr>
        <p:spPr>
          <a:xfrm rot="10800000">
            <a:off x="2270760" y="1737361"/>
            <a:ext cx="5968" cy="351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2553750" y="1221238"/>
            <a:ext cx="30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522403" y="3202028"/>
            <a:ext cx="3513117" cy="2051365"/>
            <a:chOff x="1522403" y="3202028"/>
            <a:chExt cx="3513117" cy="2051365"/>
          </a:xfrm>
        </p:grpSpPr>
        <p:sp>
          <p:nvSpPr>
            <p:cNvPr id="33" name="文字方塊 32"/>
            <p:cNvSpPr txBox="1"/>
            <p:nvPr/>
          </p:nvSpPr>
          <p:spPr>
            <a:xfrm>
              <a:off x="1522403" y="33909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216424" y="48840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733834" y="32020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字方塊 30"/>
          <p:cNvSpPr txBox="1"/>
          <p:nvPr/>
        </p:nvSpPr>
        <p:spPr>
          <a:xfrm>
            <a:off x="1594695" y="4201183"/>
            <a:ext cx="3016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048332" y="4770125"/>
            <a:ext cx="30414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716401" y="2327673"/>
            <a:ext cx="2462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620700" y="2847251"/>
            <a:ext cx="3335450" cy="2292401"/>
            <a:chOff x="1620700" y="2847251"/>
            <a:chExt cx="3335450" cy="2292401"/>
          </a:xfrm>
        </p:grpSpPr>
        <p:sp>
          <p:nvSpPr>
            <p:cNvPr id="8" name="矩形 7"/>
            <p:cNvSpPr/>
            <p:nvPr/>
          </p:nvSpPr>
          <p:spPr>
            <a:xfrm rot="1677212">
              <a:off x="1620700" y="3870922"/>
              <a:ext cx="189190" cy="189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 rot="1677212">
              <a:off x="3705826" y="4950462"/>
              <a:ext cx="189190" cy="189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 rot="1677212">
              <a:off x="4766960" y="2847251"/>
              <a:ext cx="189190" cy="189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6177297" y="3202028"/>
            <a:ext cx="32976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EFGH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四邊等長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皆為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等大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皆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為直角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EFGH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為正方形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1927396" y="2435395"/>
            <a:ext cx="34336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2338794" y="4308905"/>
            <a:ext cx="34336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287444" y="3871405"/>
            <a:ext cx="34336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3864949" y="1971956"/>
            <a:ext cx="34336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52732" y="1749671"/>
            <a:ext cx="3437792" cy="3437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7031580">
            <a:off x="2012999" y="2183907"/>
            <a:ext cx="2545788" cy="2545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147833" y="122692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35915" y="499077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42620" y="129715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84677" y="504165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62147" y="5042808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559416" y="1761737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1563922" y="5047612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852411" y="1754443"/>
            <a:ext cx="131884" cy="13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1119301" y="365751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622064" y="507474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305943" y="2746459"/>
            <a:ext cx="30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325047" y="701690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發現畢氏定理</a:t>
            </a:r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073867" y="1893621"/>
            <a:ext cx="5153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正方形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EFGH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的面積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正方形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ABCD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個直角三角形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1" name="弧形接點 20"/>
          <p:cNvCxnSpPr/>
          <p:nvPr/>
        </p:nvCxnSpPr>
        <p:spPr>
          <a:xfrm rot="10800000">
            <a:off x="2270760" y="1737361"/>
            <a:ext cx="5968" cy="351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2526171" y="1889637"/>
            <a:ext cx="30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 rot="1677212">
            <a:off x="1620700" y="3870922"/>
            <a:ext cx="189190" cy="189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 rot="1677212">
            <a:off x="3705826" y="4950462"/>
            <a:ext cx="189190" cy="189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 rot="1677212">
            <a:off x="2681939" y="1795042"/>
            <a:ext cx="189190" cy="189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 rot="1677212">
            <a:off x="4757817" y="2870951"/>
            <a:ext cx="189190" cy="189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2993103" y="125309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弧形 50"/>
          <p:cNvSpPr/>
          <p:nvPr/>
        </p:nvSpPr>
        <p:spPr>
          <a:xfrm flipH="1">
            <a:off x="1606967" y="1518237"/>
            <a:ext cx="1394929" cy="430688"/>
          </a:xfrm>
          <a:prstGeom prst="arc">
            <a:avLst>
              <a:gd name="adj1" fmla="val 1643042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弧形 53"/>
          <p:cNvSpPr/>
          <p:nvPr/>
        </p:nvSpPr>
        <p:spPr>
          <a:xfrm>
            <a:off x="3635679" y="1530091"/>
            <a:ext cx="1394929" cy="430688"/>
          </a:xfrm>
          <a:prstGeom prst="arc">
            <a:avLst>
              <a:gd name="adj1" fmla="val 1643042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弧形 54"/>
          <p:cNvSpPr/>
          <p:nvPr/>
        </p:nvSpPr>
        <p:spPr>
          <a:xfrm rot="5400000">
            <a:off x="4336638" y="4274655"/>
            <a:ext cx="1394929" cy="430688"/>
          </a:xfrm>
          <a:prstGeom prst="arc">
            <a:avLst>
              <a:gd name="adj1" fmla="val 1643042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弧形 55"/>
          <p:cNvSpPr/>
          <p:nvPr/>
        </p:nvSpPr>
        <p:spPr>
          <a:xfrm rot="16200000" flipV="1">
            <a:off x="4347294" y="2237455"/>
            <a:ext cx="1394929" cy="430688"/>
          </a:xfrm>
          <a:prstGeom prst="arc">
            <a:avLst>
              <a:gd name="adj1" fmla="val 1643042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451436" y="3238120"/>
                <a:ext cx="2655407" cy="2284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436" y="3238120"/>
                <a:ext cx="2655407" cy="2284343"/>
              </a:xfrm>
              <a:prstGeom prst="rect">
                <a:avLst/>
              </a:prstGeom>
              <a:blipFill>
                <a:blip r:embed="rId2"/>
                <a:stretch>
                  <a:fillRect l="-22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332371" y="6022742"/>
                <a:ext cx="3834383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前情提要：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71" y="6022742"/>
                <a:ext cx="3834383" cy="369332"/>
              </a:xfrm>
              <a:prstGeom prst="rect">
                <a:avLst/>
              </a:prstGeom>
              <a:blipFill>
                <a:blip r:embed="rId3"/>
                <a:stretch>
                  <a:fillRect l="-1268" t="-7937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5166754" y="3195854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字方塊 40"/>
          <p:cNvSpPr txBox="1"/>
          <p:nvPr/>
        </p:nvSpPr>
        <p:spPr>
          <a:xfrm>
            <a:off x="1992405" y="7737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畢氏定理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00562" y="5126154"/>
                <a:ext cx="260464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562" y="5126154"/>
                <a:ext cx="2604641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接點 28"/>
          <p:cNvCxnSpPr/>
          <p:nvPr/>
        </p:nvCxnSpPr>
        <p:spPr>
          <a:xfrm rot="13347557" flipH="1">
            <a:off x="1709711" y="3566869"/>
            <a:ext cx="1667874" cy="15732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rot="13347557">
            <a:off x="2796667" y="2308014"/>
            <a:ext cx="1681104" cy="1681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 rot="13347557">
            <a:off x="3523262" y="1947669"/>
            <a:ext cx="95461" cy="95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接點 31"/>
          <p:cNvCxnSpPr/>
          <p:nvPr/>
        </p:nvCxnSpPr>
        <p:spPr>
          <a:xfrm rot="13347557">
            <a:off x="2500296" y="1531736"/>
            <a:ext cx="2" cy="32675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2459579" y="424472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627907" y="304395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 rot="21391523">
            <a:off x="2023905" y="2622877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直線接點 44"/>
          <p:cNvCxnSpPr/>
          <p:nvPr/>
        </p:nvCxnSpPr>
        <p:spPr>
          <a:xfrm rot="13347557" flipV="1">
            <a:off x="3500627" y="4073261"/>
            <a:ext cx="158496" cy="137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rot="13347557">
            <a:off x="3390809" y="4157465"/>
            <a:ext cx="158498" cy="1731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 rot="21391523">
            <a:off x="3381043" y="133937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946249" y="412052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字方塊 56"/>
          <p:cNvSpPr txBox="1"/>
          <p:nvPr/>
        </p:nvSpPr>
        <p:spPr>
          <a:xfrm rot="21391523">
            <a:off x="3542689" y="41694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831129" y="5189447"/>
                <a:ext cx="5827236" cy="13234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三邊長滿足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畢氏定理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的三角形必定是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直角三角形。</a:t>
                </a:r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三角形若三邊長 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a,b,c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符合</a:t>
                </a:r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  即為 直角三角形</a:t>
                </a:r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29" y="5189447"/>
                <a:ext cx="5827236" cy="1323439"/>
              </a:xfrm>
              <a:prstGeom prst="rect">
                <a:avLst/>
              </a:prstGeom>
              <a:blipFill>
                <a:blip r:embed="rId3"/>
                <a:stretch>
                  <a:fillRect l="-1045" t="-1826" r="-104" b="-68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5831129" y="3582193"/>
                <a:ext cx="5732584" cy="132343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直角三角形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三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邊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長必滿足畢氏定理</a:t>
                </a:r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直角三角形之三邊長</a:t>
                </a:r>
                <a:r>
                  <a:rPr lang="en-US" altLang="zh-TW" sz="2000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a,b,c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必符合</a:t>
                </a:r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  </a:t>
                </a:r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29" y="3582193"/>
                <a:ext cx="5732584" cy="1323439"/>
              </a:xfrm>
              <a:prstGeom prst="rect">
                <a:avLst/>
              </a:prstGeom>
              <a:blipFill>
                <a:blip r:embed="rId4"/>
                <a:stretch>
                  <a:fillRect l="-1062" t="-22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831129" y="1325332"/>
                <a:ext cx="5732584" cy="126188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為直角三角形 </a:t>
                </a:r>
                <a:r>
                  <a:rPr lang="zh-TW" altLang="en-US" sz="3600" dirty="0" smtClean="0">
                    <a:solidFill>
                      <a:schemeClr val="bg1"/>
                    </a:solidFill>
                  </a:rPr>
                  <a:t>⇔</a:t>
                </a:r>
                <a:r>
                  <a:rPr lang="zh-TW" altLang="en-US" sz="20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29" y="1325332"/>
                <a:ext cx="5732584" cy="12618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4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427039" y="81574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畢氏定理與面積的關係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3183" r="19130" b="48622"/>
          <a:stretch/>
        </p:blipFill>
        <p:spPr>
          <a:xfrm rot="16200000">
            <a:off x="2105467" y="1478470"/>
            <a:ext cx="3596643" cy="4695092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538806" y="2990166"/>
            <a:ext cx="1005840" cy="1330960"/>
            <a:chOff x="4368800" y="2357120"/>
            <a:chExt cx="1005840" cy="1330960"/>
          </a:xfrm>
        </p:grpSpPr>
        <p:cxnSp>
          <p:nvCxnSpPr>
            <p:cNvPr id="9" name="直線接點 8"/>
            <p:cNvCxnSpPr/>
            <p:nvPr/>
          </p:nvCxnSpPr>
          <p:spPr>
            <a:xfrm>
              <a:off x="4368800" y="3688080"/>
              <a:ext cx="985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5374640" y="2377440"/>
              <a:ext cx="0" cy="130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4368800" y="2357120"/>
              <a:ext cx="985520" cy="13309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4541909" y="3027092"/>
            <a:ext cx="1288739" cy="1300480"/>
          </a:xfrm>
          <a:prstGeom prst="rect">
            <a:avLst/>
          </a:prstGeom>
          <a:solidFill>
            <a:srgbClr val="C5E0B4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18369650">
            <a:off x="2565663" y="2377319"/>
            <a:ext cx="1614658" cy="1601651"/>
          </a:xfrm>
          <a:prstGeom prst="rect">
            <a:avLst/>
          </a:prstGeom>
          <a:solidFill>
            <a:srgbClr val="FF99FF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538806" y="4333799"/>
            <a:ext cx="985520" cy="985520"/>
          </a:xfrm>
          <a:prstGeom prst="rect">
            <a:avLst/>
          </a:prstGeom>
          <a:solidFill>
            <a:schemeClr val="accent1">
              <a:lumMod val="60000"/>
              <a:lumOff val="40000"/>
              <a:alpha val="65882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2772257" y="36391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999750" y="36682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881213" y="34464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754558" y="42371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2250066" y="3332285"/>
            <a:ext cx="0" cy="988841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2250066" y="4321126"/>
            <a:ext cx="128874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3862289" y="45957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110811" y="29271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73059" y="4161806"/>
            <a:ext cx="164488" cy="1494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675684" y="2400300"/>
                <a:ext cx="2892138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</a:t>
                </a:r>
                <a:r>
                  <a:rPr lang="zh-TW" altLang="en-US" dirty="0" smtClean="0"/>
                  <a:t>的面積</a:t>
                </a:r>
                <a:r>
                  <a:rPr lang="en-US" altLang="zh-TW" dirty="0" smtClean="0"/>
                  <a:t>+Q</a:t>
                </a:r>
                <a:r>
                  <a:rPr lang="zh-TW" altLang="en-US" dirty="0" smtClean="0"/>
                  <a:t>的面積</a:t>
                </a:r>
                <a:r>
                  <a:rPr lang="en-US" altLang="zh-TW" dirty="0" smtClean="0"/>
                  <a:t>=R</a:t>
                </a:r>
                <a:r>
                  <a:rPr lang="zh-TW" altLang="en-US" dirty="0" smtClean="0"/>
                  <a:t>的面積</a:t>
                </a:r>
                <a:endParaRPr lang="en-US" altLang="zh-TW" dirty="0" smtClean="0"/>
              </a:p>
              <a:p>
                <a:r>
                  <a:rPr lang="zh-TW" altLang="en-US" dirty="0" smtClean="0"/>
                  <a:t>    </a:t>
                </a:r>
                <a:r>
                  <a:rPr lang="en-US" altLang="zh-TW" dirty="0" smtClean="0"/>
                  <a:t>9</a:t>
                </a:r>
                <a:r>
                  <a:rPr lang="zh-TW" altLang="en-US" dirty="0" smtClean="0"/>
                  <a:t>         </a:t>
                </a:r>
                <a:r>
                  <a:rPr lang="en-US" altLang="zh-TW" dirty="0" smtClean="0"/>
                  <a:t>+</a:t>
                </a: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16</a:t>
                </a: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25</a:t>
                </a:r>
              </a:p>
              <a:p>
                <a:r>
                  <a:rPr lang="zh-TW" altLang="en-US" dirty="0"/>
                  <a:t> </a:t>
                </a:r>
                <a:r>
                  <a:rPr lang="zh-TW" alt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684" y="2400300"/>
                <a:ext cx="2892138" cy="946991"/>
              </a:xfrm>
              <a:prstGeom prst="rect">
                <a:avLst/>
              </a:prstGeom>
              <a:blipFill>
                <a:blip r:embed="rId3"/>
                <a:stretch>
                  <a:fillRect l="-1684" t="-3871" r="-1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/>
          <p:cNvSpPr txBox="1"/>
          <p:nvPr/>
        </p:nvSpPr>
        <p:spPr>
          <a:xfrm>
            <a:off x="4277209" y="50527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564079" y="298483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084354" y="21539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427039" y="81574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畢氏定理與面積的關係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3183" r="19130" b="48622"/>
          <a:stretch/>
        </p:blipFill>
        <p:spPr>
          <a:xfrm rot="16200000">
            <a:off x="2105467" y="1478470"/>
            <a:ext cx="3596643" cy="4695092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538806" y="2990166"/>
            <a:ext cx="1005840" cy="1330960"/>
            <a:chOff x="4368800" y="2357120"/>
            <a:chExt cx="1005840" cy="1330960"/>
          </a:xfrm>
        </p:grpSpPr>
        <p:cxnSp>
          <p:nvCxnSpPr>
            <p:cNvPr id="9" name="直線接點 8"/>
            <p:cNvCxnSpPr/>
            <p:nvPr/>
          </p:nvCxnSpPr>
          <p:spPr>
            <a:xfrm>
              <a:off x="4368800" y="3688080"/>
              <a:ext cx="985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5374640" y="2377440"/>
              <a:ext cx="0" cy="130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4368800" y="2357120"/>
              <a:ext cx="985520" cy="13309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4541909" y="3027092"/>
            <a:ext cx="1288739" cy="1300480"/>
          </a:xfrm>
          <a:prstGeom prst="rect">
            <a:avLst/>
          </a:prstGeom>
          <a:solidFill>
            <a:srgbClr val="C5E0B4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18369650">
            <a:off x="2565663" y="2377319"/>
            <a:ext cx="1614658" cy="1601651"/>
          </a:xfrm>
          <a:prstGeom prst="rect">
            <a:avLst/>
          </a:prstGeom>
          <a:solidFill>
            <a:srgbClr val="FF99FF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538806" y="4333799"/>
            <a:ext cx="985520" cy="985520"/>
          </a:xfrm>
          <a:prstGeom prst="rect">
            <a:avLst/>
          </a:prstGeom>
          <a:solidFill>
            <a:schemeClr val="accent1">
              <a:lumMod val="60000"/>
              <a:lumOff val="40000"/>
              <a:alpha val="65882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3896398" y="35544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881213" y="34464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862289" y="45957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110811" y="29271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73059" y="4161806"/>
            <a:ext cx="164488" cy="1494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675684" y="2400300"/>
                <a:ext cx="289213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</a:t>
                </a:r>
                <a:r>
                  <a:rPr lang="zh-TW" altLang="en-US" dirty="0" smtClean="0"/>
                  <a:t>的面積</a:t>
                </a:r>
                <a:r>
                  <a:rPr lang="en-US" altLang="zh-TW" dirty="0" smtClean="0"/>
                  <a:t>+Q</a:t>
                </a:r>
                <a:r>
                  <a:rPr lang="zh-TW" altLang="en-US" dirty="0" smtClean="0"/>
                  <a:t>的面積</a:t>
                </a:r>
                <a:r>
                  <a:rPr lang="en-US" altLang="zh-TW" dirty="0" smtClean="0"/>
                  <a:t>=R</a:t>
                </a:r>
                <a:r>
                  <a:rPr lang="zh-TW" altLang="en-US" dirty="0" smtClean="0"/>
                  <a:t>的面積</a:t>
                </a:r>
                <a:endParaRPr lang="en-US" altLang="zh-TW" dirty="0" smtClean="0"/>
              </a:p>
              <a:p>
                <a:r>
                  <a:rPr lang="zh-TW" altLang="en-US" dirty="0" smtClean="0"/>
                  <a:t>    </a:t>
                </a:r>
                <a:r>
                  <a:rPr lang="en-US" altLang="zh-TW" dirty="0" smtClean="0"/>
                  <a:t>9</a:t>
                </a:r>
                <a:r>
                  <a:rPr lang="zh-TW" altLang="en-US" dirty="0" smtClean="0"/>
                  <a:t>         </a:t>
                </a:r>
                <a:r>
                  <a:rPr lang="en-US" altLang="zh-TW" dirty="0" smtClean="0"/>
                  <a:t>+</a:t>
                </a: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16</a:t>
                </a: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25</a:t>
                </a:r>
              </a:p>
              <a:p>
                <a:r>
                  <a:rPr lang="zh-TW" altLang="en-US" dirty="0"/>
                  <a:t> </a:t>
                </a:r>
                <a:r>
                  <a:rPr lang="zh-TW" alt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zh-TW" alt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684" y="2400300"/>
                <a:ext cx="2892138" cy="1477328"/>
              </a:xfrm>
              <a:prstGeom prst="rect">
                <a:avLst/>
              </a:prstGeom>
              <a:blipFill>
                <a:blip r:embed="rId3"/>
                <a:stretch>
                  <a:fillRect l="-1684" t="-2479" r="-1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/>
          <p:cNvSpPr txBox="1"/>
          <p:nvPr/>
        </p:nvSpPr>
        <p:spPr>
          <a:xfrm>
            <a:off x="4277209" y="50527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564079" y="298483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084354" y="21539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267299" y="35586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30733" y="3957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177160" y="4595726"/>
            <a:ext cx="997048" cy="1309395"/>
            <a:chOff x="7177160" y="4595726"/>
            <a:chExt cx="997048" cy="1309395"/>
          </a:xfrm>
        </p:grpSpPr>
        <p:sp>
          <p:nvSpPr>
            <p:cNvPr id="49" name="矩形 48"/>
            <p:cNvSpPr/>
            <p:nvPr/>
          </p:nvSpPr>
          <p:spPr>
            <a:xfrm>
              <a:off x="8009720" y="5755652"/>
              <a:ext cx="164488" cy="1494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直角三角形 1"/>
            <p:cNvSpPr/>
            <p:nvPr/>
          </p:nvSpPr>
          <p:spPr>
            <a:xfrm flipH="1">
              <a:off x="7177160" y="4595726"/>
              <a:ext cx="997048" cy="1309395"/>
            </a:xfrm>
            <a:prstGeom prst="rtTriangl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7354364" y="486666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7521156" y="576944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8174208" y="5052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8055037" y="413626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828222" y="5727051"/>
            <a:ext cx="98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8186074" y="5830386"/>
            <a:ext cx="98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35" b="84127" l="25625" r="71875">
                        <a14:foregroundMark x1="29375" y1="74603" x2="29375" y2="74603"/>
                        <a14:foregroundMark x1="68125" y1="84127" x2="68125" y2="84127"/>
                        <a14:foregroundMark x1="52500" y1="21905" x2="52500" y2="2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8" t="13371" r="21923" b="12198"/>
          <a:stretch/>
        </p:blipFill>
        <p:spPr>
          <a:xfrm>
            <a:off x="4632047" y="429481"/>
            <a:ext cx="464756" cy="11687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8" b="95423" l="2771" r="97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029">
            <a:off x="2346802" y="1266343"/>
            <a:ext cx="5277986" cy="53267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949" y1="54545" x2="55949" y2="54545"/>
                        <a14:foregroundMark x1="57215" y1="49091" x2="57215" y2="49091"/>
                        <a14:foregroundMark x1="52911" y1="45455" x2="52911" y2="45455"/>
                        <a14:foregroundMark x1="53165" y1="40606" x2="53165" y2="40606"/>
                        <a14:foregroundMark x1="52152" y1="41818" x2="52152" y2="41818"/>
                        <a14:foregroundMark x1="50633" y1="40000" x2="50633" y2="40000"/>
                        <a14:foregroundMark x1="57722" y1="53939" x2="57722" y2="53939"/>
                        <a14:foregroundMark x1="74684" y1="53939" x2="74684" y2="53939"/>
                        <a14:foregroundMark x1="63797" y1="56364" x2="63797" y2="56364"/>
                        <a14:foregroundMark x1="62025" y1="56364" x2="62025" y2="56364"/>
                        <a14:foregroundMark x1="60759" y1="56970" x2="60759" y2="56970"/>
                        <a14:foregroundMark x1="59494" y1="56364" x2="59747" y2="56364"/>
                        <a14:foregroundMark x1="15949" y1="55152" x2="15949" y2="55152"/>
                        <a14:foregroundMark x1="16962" y1="52727" x2="16962" y2="52727"/>
                        <a14:foregroundMark x1="44810" y1="31515" x2="44810" y2="31515"/>
                        <a14:foregroundMark x1="44557" y1="34545" x2="44557" y2="34545"/>
                        <a14:foregroundMark x1="40253" y1="26061" x2="40253" y2="26061"/>
                        <a14:foregroundMark x1="38987" y1="30303" x2="38987" y2="30303"/>
                        <a14:foregroundMark x1="54684" y1="76970" x2="54684" y2="76970"/>
                        <a14:foregroundMark x1="65316" y1="78182" x2="65570" y2="7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1892">
            <a:off x="2273209" y="1895950"/>
            <a:ext cx="1799618" cy="751740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 flipH="1">
            <a:off x="3104234" y="531081"/>
            <a:ext cx="1760192" cy="16391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392094" y="1079724"/>
            <a:ext cx="414241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船員第一次看到燈塔的燈時，船離燈塔</a:t>
            </a:r>
            <a:r>
              <a:rPr lang="en-US" altLang="zh-TW" sz="2400" dirty="0" smtClean="0">
                <a:solidFill>
                  <a:schemeClr val="tx1"/>
                </a:solidFill>
              </a:rPr>
              <a:t>(a)</a:t>
            </a:r>
            <a:r>
              <a:rPr lang="zh-TW" altLang="en-US" sz="2400" dirty="0" smtClean="0">
                <a:solidFill>
                  <a:schemeClr val="tx1"/>
                </a:solidFill>
              </a:rPr>
              <a:t>有多遠？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 rot="19203570">
            <a:off x="3504734" y="104387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90139" y="53108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任務說明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547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一般五邊形 34"/>
          <p:cNvSpPr/>
          <p:nvPr/>
        </p:nvSpPr>
        <p:spPr>
          <a:xfrm rot="19510194">
            <a:off x="3042768" y="4510993"/>
            <a:ext cx="1691879" cy="1534811"/>
          </a:xfrm>
          <a:prstGeom prst="pentagon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356701" y="1035553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畢氏定理與面積的關係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148897" y="2549769"/>
            <a:ext cx="35397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分別以直角三角形三邊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向外作正五邊形甲、乙、丙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若甲的面積為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、乙的面積為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225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則丙的面積為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466806" y="3320842"/>
            <a:ext cx="997048" cy="1309395"/>
            <a:chOff x="7177160" y="4595726"/>
            <a:chExt cx="997048" cy="1309395"/>
          </a:xfrm>
        </p:grpSpPr>
        <p:sp>
          <p:nvSpPr>
            <p:cNvPr id="49" name="矩形 48"/>
            <p:cNvSpPr/>
            <p:nvPr/>
          </p:nvSpPr>
          <p:spPr>
            <a:xfrm>
              <a:off x="8009720" y="5755652"/>
              <a:ext cx="164488" cy="1494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直角三角形 1"/>
            <p:cNvSpPr/>
            <p:nvPr/>
          </p:nvSpPr>
          <p:spPr>
            <a:xfrm flipH="1">
              <a:off x="7177160" y="4595726"/>
              <a:ext cx="997048" cy="1309395"/>
            </a:xfrm>
            <a:prstGeom prst="rtTriangl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3466806" y="5137058"/>
            <a:ext cx="106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=64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一般五邊形 5"/>
          <p:cNvSpPr/>
          <p:nvPr/>
        </p:nvSpPr>
        <p:spPr>
          <a:xfrm rot="18405478">
            <a:off x="1622033" y="2014174"/>
            <a:ext cx="2706889" cy="2455592"/>
          </a:xfrm>
          <a:prstGeom prst="pentagon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一般五邊形 32"/>
          <p:cNvSpPr/>
          <p:nvPr/>
        </p:nvSpPr>
        <p:spPr>
          <a:xfrm rot="18253264">
            <a:off x="4203101" y="2865303"/>
            <a:ext cx="2209501" cy="2004379"/>
          </a:xfrm>
          <a:prstGeom prst="pentagon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4665940" y="3744706"/>
            <a:ext cx="162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=225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678041" y="3090009"/>
            <a:ext cx="86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丙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840279" y="78057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畢氏定理例題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1(P95)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角三角形 4"/>
          <p:cNvSpPr/>
          <p:nvPr/>
        </p:nvSpPr>
        <p:spPr>
          <a:xfrm flipH="1">
            <a:off x="1389184" y="2470638"/>
            <a:ext cx="1266092" cy="1907931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直角三角形 5"/>
          <p:cNvSpPr/>
          <p:nvPr/>
        </p:nvSpPr>
        <p:spPr>
          <a:xfrm>
            <a:off x="4510455" y="3077307"/>
            <a:ext cx="2593729" cy="1301262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角三角形 6"/>
          <p:cNvSpPr/>
          <p:nvPr/>
        </p:nvSpPr>
        <p:spPr>
          <a:xfrm rot="19721106" flipH="1">
            <a:off x="8525621" y="3047726"/>
            <a:ext cx="1528090" cy="921627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802423" y="30773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72189" y="42905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31579" y="34246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97948" y="36531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07237" y="42905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803691" y="34246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548439" y="3837786"/>
            <a:ext cx="28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853854" y="3130415"/>
            <a:ext cx="51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924444" y="2892641"/>
            <a:ext cx="51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18301" y="20487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243431" y="210136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599057" y="19878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 rot="3447906">
            <a:off x="9989893" y="3398216"/>
            <a:ext cx="161299" cy="161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504627" y="4214908"/>
            <a:ext cx="150042" cy="150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97013" y="4228527"/>
            <a:ext cx="150042" cy="150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2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840279" y="780576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畢氏定理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隨堂練習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(P95)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角三角形 4"/>
          <p:cNvSpPr/>
          <p:nvPr/>
        </p:nvSpPr>
        <p:spPr>
          <a:xfrm rot="5400000">
            <a:off x="2148573" y="2994162"/>
            <a:ext cx="1266092" cy="1907931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直角三角形 5"/>
          <p:cNvSpPr/>
          <p:nvPr/>
        </p:nvSpPr>
        <p:spPr>
          <a:xfrm>
            <a:off x="5264762" y="2958638"/>
            <a:ext cx="947021" cy="1301262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角三角形 6"/>
          <p:cNvSpPr/>
          <p:nvPr/>
        </p:nvSpPr>
        <p:spPr>
          <a:xfrm rot="12450086">
            <a:off x="8525621" y="3038934"/>
            <a:ext cx="1528090" cy="921627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712984" y="38027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61965" y="36847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93579" y="29848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05178" y="34641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07237" y="42905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048662" y="36092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053027" y="3499747"/>
            <a:ext cx="28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370466" y="2800227"/>
            <a:ext cx="51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922696" y="3763461"/>
            <a:ext cx="51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18301" y="20487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243431" y="210136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599057" y="19878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36915" y="3309470"/>
            <a:ext cx="150042" cy="1500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264762" y="4092846"/>
            <a:ext cx="150042" cy="1500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 rot="1585665">
            <a:off x="10019606" y="3391305"/>
            <a:ext cx="129039" cy="1447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3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726" t="36536" r="38480" b="27404"/>
          <a:stretch/>
        </p:blipFill>
        <p:spPr>
          <a:xfrm>
            <a:off x="1511930" y="265231"/>
            <a:ext cx="8678355" cy="41133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189533" y="861648"/>
            <a:ext cx="23255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畢達哥拉</a:t>
            </a:r>
            <a:r>
              <a:rPr lang="zh-TW" altLang="en-US" dirty="0" smtClean="0"/>
              <a:t>斯</a:t>
            </a:r>
            <a:endParaRPr lang="en-US" altLang="zh-TW" dirty="0" smtClean="0"/>
          </a:p>
          <a:p>
            <a:r>
              <a:rPr lang="en-US" altLang="zh-TW" dirty="0"/>
              <a:t>Pythagoras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32484" y="1652222"/>
            <a:ext cx="2428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/>
              <a:t>希帕索</a:t>
            </a:r>
            <a:r>
              <a:rPr lang="zh-TW" altLang="en-US" dirty="0" smtClean="0"/>
              <a:t>斯</a:t>
            </a:r>
            <a:endParaRPr lang="en-US" altLang="zh-TW" dirty="0" smtClean="0"/>
          </a:p>
          <a:p>
            <a:pPr algn="r"/>
            <a:r>
              <a:rPr lang="en-US" altLang="zh-TW" dirty="0" err="1" smtClean="0"/>
              <a:t>Hippasus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48407" y="4089069"/>
            <a:ext cx="5512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畢</a:t>
            </a:r>
            <a:r>
              <a:rPr lang="zh-TW" altLang="en-US" dirty="0"/>
              <a:t>達哥拉斯</a:t>
            </a:r>
            <a:r>
              <a:rPr lang="zh-TW" altLang="en-US" dirty="0" smtClean="0"/>
              <a:t>學派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認為</a:t>
            </a:r>
            <a:r>
              <a:rPr lang="zh-TW" altLang="en-US" dirty="0"/>
              <a:t>數是真實物質對象的終極組成部分</a:t>
            </a:r>
            <a:r>
              <a:rPr lang="en-US" altLang="zh-TW" dirty="0" smtClean="0"/>
              <a:t>…</a:t>
            </a:r>
          </a:p>
          <a:p>
            <a:r>
              <a:rPr lang="zh-TW" altLang="en-US" dirty="0"/>
              <a:t>認為萬物都包含數，甚至萬物都是數</a:t>
            </a:r>
            <a:r>
              <a:rPr lang="en-US" altLang="zh-TW" dirty="0"/>
              <a:t>…</a:t>
            </a:r>
            <a:r>
              <a:rPr lang="zh-TW" altLang="en-US" dirty="0"/>
              <a:t>他們認為上帝通過數來統治宇宙</a:t>
            </a:r>
            <a:r>
              <a:rPr lang="en-US" altLang="zh-TW" dirty="0" smtClean="0"/>
              <a:t>…</a:t>
            </a:r>
            <a:endParaRPr lang="en-US" altLang="zh-TW" dirty="0"/>
          </a:p>
          <a:p>
            <a:r>
              <a:rPr lang="zh-TW" altLang="en-US" dirty="0" smtClean="0"/>
              <a:t>任何</a:t>
            </a:r>
            <a:r>
              <a:rPr lang="zh-TW" altLang="en-US" dirty="0"/>
              <a:t>數都可以用整數或整數的比來</a:t>
            </a:r>
            <a:r>
              <a:rPr lang="zh-TW" altLang="en-US" dirty="0" smtClean="0"/>
              <a:t>表示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22619" y="4969584"/>
            <a:ext cx="5773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有一次，希帕索斯打算用自己的行動證明老師的</a:t>
            </a:r>
            <a:r>
              <a:rPr lang="zh-TW" altLang="en-US" dirty="0" smtClean="0"/>
              <a:t>觀點</a:t>
            </a:r>
            <a:r>
              <a:rPr lang="en-US" altLang="zh-TW" dirty="0" smtClean="0"/>
              <a:t>『</a:t>
            </a:r>
            <a:r>
              <a:rPr lang="zh-TW" altLang="en-US" dirty="0">
                <a:solidFill>
                  <a:srgbClr val="FF0000"/>
                </a:solidFill>
              </a:rPr>
              <a:t>任何數都可以用整數或整數的比來表示</a:t>
            </a:r>
            <a:r>
              <a:rPr lang="en-US" altLang="zh-TW" dirty="0"/>
              <a:t>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於是</a:t>
            </a:r>
            <a:r>
              <a:rPr lang="zh-TW" altLang="en-US" dirty="0"/>
              <a:t>他從老師最引以為傲的畢達哥拉斯定理（勾股定理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可是</a:t>
            </a:r>
            <a:r>
              <a:rPr lang="zh-TW" altLang="en-US" dirty="0"/>
              <a:t>不久就出現了一個問題：</a:t>
            </a:r>
            <a:r>
              <a:rPr lang="zh-TW" altLang="en-US" b="1" dirty="0">
                <a:solidFill>
                  <a:srgbClr val="7030A0"/>
                </a:solidFill>
              </a:rPr>
              <a:t>當正方形的邊長是</a:t>
            </a:r>
            <a:r>
              <a:rPr lang="en-US" altLang="zh-TW" b="1" dirty="0">
                <a:solidFill>
                  <a:srgbClr val="7030A0"/>
                </a:solidFill>
              </a:rPr>
              <a:t>1</a:t>
            </a:r>
            <a:r>
              <a:rPr lang="zh-TW" altLang="en-US" b="1" dirty="0">
                <a:solidFill>
                  <a:srgbClr val="7030A0"/>
                </a:solidFill>
              </a:rPr>
              <a:t>時，對角線長多少？</a:t>
            </a:r>
            <a:r>
              <a:rPr lang="en-US" altLang="zh-TW" b="1" dirty="0">
                <a:solidFill>
                  <a:srgbClr val="7030A0"/>
                </a:solidFill>
              </a:rPr>
              <a:t>…</a:t>
            </a:r>
            <a:r>
              <a:rPr lang="zh-TW" altLang="en-US" b="1" dirty="0">
                <a:solidFill>
                  <a:srgbClr val="7030A0"/>
                </a:solidFill>
              </a:rPr>
              <a:t>是整數呢，還是分數</a:t>
            </a:r>
            <a:r>
              <a:rPr lang="zh-TW" altLang="en-US" b="1" dirty="0" smtClean="0">
                <a:solidFill>
                  <a:srgbClr val="7030A0"/>
                </a:solidFill>
              </a:rPr>
              <a:t>？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/>
        </p:blipFill>
        <p:spPr>
          <a:xfrm>
            <a:off x="2963959" y="5566397"/>
            <a:ext cx="3182814" cy="12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35" b="84127" l="25625" r="71875">
                        <a14:foregroundMark x1="29375" y1="74603" x2="29375" y2="74603"/>
                        <a14:foregroundMark x1="68125" y1="84127" x2="68125" y2="84127"/>
                        <a14:foregroundMark x1="52500" y1="21905" x2="52500" y2="2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8" t="13371" r="21923" b="12198"/>
          <a:stretch/>
        </p:blipFill>
        <p:spPr>
          <a:xfrm>
            <a:off x="2838416" y="429481"/>
            <a:ext cx="464756" cy="116879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693354" y="1598272"/>
            <a:ext cx="4754880" cy="475488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949" y1="54545" x2="55949" y2="54545"/>
                        <a14:foregroundMark x1="57215" y1="49091" x2="57215" y2="49091"/>
                        <a14:foregroundMark x1="52911" y1="45455" x2="52911" y2="45455"/>
                        <a14:foregroundMark x1="53165" y1="40606" x2="53165" y2="40606"/>
                        <a14:foregroundMark x1="52152" y1="41818" x2="52152" y2="41818"/>
                        <a14:foregroundMark x1="50633" y1="40000" x2="50633" y2="40000"/>
                        <a14:foregroundMark x1="57722" y1="53939" x2="57722" y2="53939"/>
                        <a14:foregroundMark x1="74684" y1="53939" x2="74684" y2="53939"/>
                        <a14:foregroundMark x1="63797" y1="56364" x2="63797" y2="56364"/>
                        <a14:foregroundMark x1="62025" y1="56364" x2="62025" y2="56364"/>
                        <a14:foregroundMark x1="60759" y1="56970" x2="60759" y2="56970"/>
                        <a14:foregroundMark x1="59494" y1="56364" x2="59747" y2="56364"/>
                        <a14:foregroundMark x1="15949" y1="55152" x2="15949" y2="55152"/>
                        <a14:foregroundMark x1="16962" y1="52727" x2="16962" y2="52727"/>
                        <a14:foregroundMark x1="44810" y1="31515" x2="44810" y2="31515"/>
                        <a14:foregroundMark x1="44557" y1="34545" x2="44557" y2="34545"/>
                        <a14:foregroundMark x1="40253" y1="26061" x2="40253" y2="26061"/>
                        <a14:foregroundMark x1="38987" y1="30303" x2="38987" y2="30303"/>
                        <a14:foregroundMark x1="54684" y1="76970" x2="54684" y2="76970"/>
                        <a14:foregroundMark x1="65316" y1="78182" x2="65570" y2="7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1892">
            <a:off x="418618" y="1834990"/>
            <a:ext cx="1799618" cy="751740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 flipH="1">
            <a:off x="1310603" y="531081"/>
            <a:ext cx="1760192" cy="16391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310603" y="2170219"/>
            <a:ext cx="1760191" cy="18054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3009834" y="3893480"/>
            <a:ext cx="95461" cy="95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stCxn id="4" idx="0"/>
          </p:cNvCxnSpPr>
          <p:nvPr/>
        </p:nvCxnSpPr>
        <p:spPr>
          <a:xfrm flipH="1">
            <a:off x="3057564" y="429481"/>
            <a:ext cx="13230" cy="35594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 rot="19203570">
            <a:off x="1711103" y="104387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67961" y="290435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地球半徑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=b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9834" y="2205487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地球半徑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燈塔高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=c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78529" y="4917244"/>
            <a:ext cx="414241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船員第一次看到燈塔的燈時，船離燈塔約</a:t>
            </a:r>
            <a:r>
              <a:rPr lang="en-US" altLang="zh-TW" sz="2400" dirty="0" smtClean="0">
                <a:solidFill>
                  <a:schemeClr val="tx1"/>
                </a:solidFill>
              </a:rPr>
              <a:t>22.58</a:t>
            </a:r>
            <a:r>
              <a:rPr lang="zh-TW" altLang="en-US" sz="2400" dirty="0" smtClean="0">
                <a:solidFill>
                  <a:schemeClr val="tx1"/>
                </a:solidFill>
              </a:rPr>
              <a:t>公里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582974" y="1350650"/>
                <a:ext cx="5133521" cy="3124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zh-TW" sz="2400" dirty="0"/>
                  <a:t>地球半徑</a:t>
                </a:r>
                <a:r>
                  <a:rPr lang="zh-TW" altLang="zh-TW" sz="2400" dirty="0" smtClean="0"/>
                  <a:t>：</a:t>
                </a:r>
                <a:r>
                  <a:rPr lang="zh-TW" altLang="en-US" sz="2400" dirty="0" smtClean="0"/>
                  <a:t>約</a:t>
                </a:r>
                <a:r>
                  <a:rPr lang="en-US" altLang="zh-TW" sz="2400" dirty="0" smtClean="0"/>
                  <a:t>6378</a:t>
                </a:r>
                <a:r>
                  <a:rPr lang="zh-TW" altLang="zh-TW" sz="2400" dirty="0"/>
                  <a:t>公里</a:t>
                </a:r>
              </a:p>
              <a:p>
                <a:r>
                  <a:rPr lang="zh-TW" altLang="zh-TW" sz="2400" dirty="0"/>
                  <a:t>燈塔高度：</a:t>
                </a:r>
                <a:r>
                  <a:rPr lang="en-US" altLang="zh-TW" sz="2400" dirty="0"/>
                  <a:t>40</a:t>
                </a:r>
                <a:r>
                  <a:rPr lang="zh-TW" altLang="zh-TW" sz="2400" dirty="0"/>
                  <a:t>公尺</a:t>
                </a:r>
                <a:r>
                  <a:rPr lang="en-US" altLang="zh-TW" sz="2400" dirty="0"/>
                  <a:t>(</a:t>
                </a:r>
                <a:r>
                  <a:rPr lang="zh-TW" altLang="zh-TW" sz="2400" dirty="0"/>
                  <a:t>燈離地</a:t>
                </a:r>
                <a:r>
                  <a:rPr lang="en-US" altLang="zh-TW" sz="2400" dirty="0"/>
                  <a:t>)</a:t>
                </a:r>
                <a:endParaRPr lang="zh-TW" altLang="zh-TW" sz="2400" dirty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b=6378</a:t>
                </a:r>
              </a:p>
              <a:p>
                <a:r>
                  <a:rPr lang="en-US" altLang="zh-TW" sz="2400" dirty="0" smtClean="0"/>
                  <a:t>c=6378+0.04=6378.04</a:t>
                </a:r>
              </a:p>
              <a:p>
                <a:endParaRPr lang="en-US" altLang="zh-TW" sz="2400" dirty="0" smtClean="0"/>
              </a:p>
              <a:p>
                <a:r>
                  <a:rPr lang="zh-TW" altLang="zh-TW" sz="2400" dirty="0"/>
                  <a:t>依據畢氏定理：</a:t>
                </a:r>
              </a:p>
              <a:p>
                <a:r>
                  <a:rPr lang="en-US" altLang="zh-TW" sz="2400" dirty="0"/>
                  <a:t>a=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6378.04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6378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TW" sz="2400" dirty="0"/>
                  <a:t> </a:t>
                </a:r>
                <a:r>
                  <a:rPr lang="zh-TW" altLang="zh-TW" sz="2400" dirty="0"/>
                  <a:t>約 </a:t>
                </a:r>
                <a:r>
                  <a:rPr lang="en-US" altLang="zh-TW" sz="2400" dirty="0"/>
                  <a:t>22.58</a:t>
                </a:r>
                <a:r>
                  <a:rPr lang="zh-TW" altLang="zh-TW" sz="2400" dirty="0"/>
                  <a:t>公里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974" y="1350650"/>
                <a:ext cx="5133521" cy="3124894"/>
              </a:xfrm>
              <a:prstGeom prst="rect">
                <a:avLst/>
              </a:prstGeom>
              <a:blipFill>
                <a:blip r:embed="rId6"/>
                <a:stretch>
                  <a:fillRect l="-1900" t="-1758" r="-713" b="-37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3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39368" r="88186" b="28811"/>
          <a:stretch/>
        </p:blipFill>
        <p:spPr>
          <a:xfrm>
            <a:off x="70339" y="1784840"/>
            <a:ext cx="2662518" cy="40341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9350" t="39368" r="55416" b="28811"/>
          <a:stretch/>
        </p:blipFill>
        <p:spPr>
          <a:xfrm>
            <a:off x="2715272" y="1784840"/>
            <a:ext cx="3433482" cy="40341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42254" t="13679" b="17887"/>
          <a:stretch/>
        </p:blipFill>
        <p:spPr>
          <a:xfrm>
            <a:off x="6194324" y="2136531"/>
            <a:ext cx="5676757" cy="37842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42059" t="23754" r="3843" b="14540"/>
          <a:stretch/>
        </p:blipFill>
        <p:spPr>
          <a:xfrm>
            <a:off x="6194324" y="2136531"/>
            <a:ext cx="5729654" cy="36762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51" y="1237150"/>
            <a:ext cx="5715000" cy="4295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543299" y="5458807"/>
            <a:ext cx="2332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29.632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公里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=1.852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公里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94324" y="5621457"/>
            <a:ext cx="553622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船員第一次看到燈塔的燈時，船離燈塔約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22.58</a:t>
            </a:r>
            <a:r>
              <a:rPr lang="zh-TW" altLang="en-US" sz="2400" dirty="0" smtClean="0">
                <a:solidFill>
                  <a:schemeClr val="tx1"/>
                </a:solidFill>
              </a:rPr>
              <a:t>公里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690309" y="2697300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隨堂測驗</a:t>
            </a:r>
            <a:endParaRPr lang="zh-TW" altLang="en-US" sz="8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36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35" b="84127" l="25625" r="71875">
                        <a14:foregroundMark x1="29375" y1="74603" x2="29375" y2="74603"/>
                        <a14:foregroundMark x1="68125" y1="84127" x2="68125" y2="84127"/>
                        <a14:foregroundMark x1="52500" y1="21905" x2="52500" y2="2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8" t="13371" r="21923" b="12198"/>
          <a:stretch/>
        </p:blipFill>
        <p:spPr>
          <a:xfrm>
            <a:off x="4632047" y="429481"/>
            <a:ext cx="464756" cy="116879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486985" y="1598272"/>
            <a:ext cx="4754880" cy="475488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949" y1="54545" x2="55949" y2="54545"/>
                        <a14:foregroundMark x1="57215" y1="49091" x2="57215" y2="49091"/>
                        <a14:foregroundMark x1="52911" y1="45455" x2="52911" y2="45455"/>
                        <a14:foregroundMark x1="53165" y1="40606" x2="53165" y2="40606"/>
                        <a14:foregroundMark x1="52152" y1="41818" x2="52152" y2="41818"/>
                        <a14:foregroundMark x1="50633" y1="40000" x2="50633" y2="40000"/>
                        <a14:foregroundMark x1="57722" y1="53939" x2="57722" y2="53939"/>
                        <a14:foregroundMark x1="74684" y1="53939" x2="74684" y2="53939"/>
                        <a14:foregroundMark x1="63797" y1="56364" x2="63797" y2="56364"/>
                        <a14:foregroundMark x1="62025" y1="56364" x2="62025" y2="56364"/>
                        <a14:foregroundMark x1="60759" y1="56970" x2="60759" y2="56970"/>
                        <a14:foregroundMark x1="59494" y1="56364" x2="59747" y2="56364"/>
                        <a14:foregroundMark x1="15949" y1="55152" x2="15949" y2="55152"/>
                        <a14:foregroundMark x1="16962" y1="52727" x2="16962" y2="52727"/>
                        <a14:foregroundMark x1="44810" y1="31515" x2="44810" y2="31515"/>
                        <a14:foregroundMark x1="44557" y1="34545" x2="44557" y2="34545"/>
                        <a14:foregroundMark x1="40253" y1="26061" x2="40253" y2="26061"/>
                        <a14:foregroundMark x1="38987" y1="30303" x2="38987" y2="30303"/>
                        <a14:foregroundMark x1="54684" y1="76970" x2="54684" y2="76970"/>
                        <a14:foregroundMark x1="65316" y1="78182" x2="65570" y2="7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1892">
            <a:off x="2212249" y="1834990"/>
            <a:ext cx="1799618" cy="751740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 flipH="1">
            <a:off x="3104234" y="531081"/>
            <a:ext cx="1760192" cy="16391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 rot="19203570">
            <a:off x="3504734" y="104387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99813" y="767275"/>
            <a:ext cx="414241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船員第一次看到燈塔的燈時，船離燈塔</a:t>
            </a:r>
            <a:r>
              <a:rPr lang="en-US" altLang="zh-TW" sz="2400" dirty="0" smtClean="0">
                <a:solidFill>
                  <a:schemeClr val="tx1"/>
                </a:solidFill>
              </a:rPr>
              <a:t>(a)</a:t>
            </a:r>
            <a:r>
              <a:rPr lang="zh-TW" altLang="en-US" sz="2400" dirty="0" smtClean="0">
                <a:solidFill>
                  <a:schemeClr val="tx1"/>
                </a:solidFill>
              </a:rPr>
              <a:t>有多遠？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90139" y="53108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任務說明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586775" y="5277728"/>
            <a:ext cx="414241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已知：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</a:rPr>
              <a:t> 地球半徑</a:t>
            </a:r>
            <a:r>
              <a:rPr lang="en-US" altLang="zh-TW" sz="2400" dirty="0">
                <a:solidFill>
                  <a:schemeClr val="tx1"/>
                </a:solidFill>
              </a:rPr>
              <a:t>(6378</a:t>
            </a:r>
            <a:r>
              <a:rPr lang="zh-TW" altLang="en-US" sz="2400" dirty="0">
                <a:solidFill>
                  <a:schemeClr val="tx1"/>
                </a:solidFill>
              </a:rPr>
              <a:t>公里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</a:rPr>
              <a:t> 燈塔高度</a:t>
            </a:r>
            <a:r>
              <a:rPr lang="en-US" altLang="zh-TW" sz="2400" dirty="0" smtClean="0">
                <a:solidFill>
                  <a:schemeClr val="tx1"/>
                </a:solidFill>
              </a:rPr>
              <a:t>(40</a:t>
            </a:r>
            <a:r>
              <a:rPr lang="zh-TW" altLang="en-US" sz="2400" dirty="0" smtClean="0">
                <a:solidFill>
                  <a:schemeClr val="tx1"/>
                </a:solidFill>
              </a:rPr>
              <a:t>公尺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35" b="84127" l="25625" r="71875">
                        <a14:foregroundMark x1="29375" y1="74603" x2="29375" y2="74603"/>
                        <a14:foregroundMark x1="68125" y1="84127" x2="68125" y2="84127"/>
                        <a14:foregroundMark x1="52500" y1="21905" x2="52500" y2="2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8" t="13371" r="21923" b="12198"/>
          <a:stretch/>
        </p:blipFill>
        <p:spPr>
          <a:xfrm>
            <a:off x="4632047" y="429481"/>
            <a:ext cx="464756" cy="116879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521486" y="1563770"/>
            <a:ext cx="4754880" cy="475488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949" y1="54545" x2="55949" y2="54545"/>
                        <a14:foregroundMark x1="57215" y1="49091" x2="57215" y2="49091"/>
                        <a14:foregroundMark x1="52911" y1="45455" x2="52911" y2="45455"/>
                        <a14:foregroundMark x1="53165" y1="40606" x2="53165" y2="40606"/>
                        <a14:foregroundMark x1="52152" y1="41818" x2="52152" y2="41818"/>
                        <a14:foregroundMark x1="50633" y1="40000" x2="50633" y2="40000"/>
                        <a14:foregroundMark x1="57722" y1="53939" x2="57722" y2="53939"/>
                        <a14:foregroundMark x1="74684" y1="53939" x2="74684" y2="53939"/>
                        <a14:foregroundMark x1="63797" y1="56364" x2="63797" y2="56364"/>
                        <a14:foregroundMark x1="62025" y1="56364" x2="62025" y2="56364"/>
                        <a14:foregroundMark x1="60759" y1="56970" x2="60759" y2="56970"/>
                        <a14:foregroundMark x1="59494" y1="56364" x2="59747" y2="56364"/>
                        <a14:foregroundMark x1="15949" y1="55152" x2="15949" y2="55152"/>
                        <a14:foregroundMark x1="16962" y1="52727" x2="16962" y2="52727"/>
                        <a14:foregroundMark x1="44810" y1="31515" x2="44810" y2="31515"/>
                        <a14:foregroundMark x1="44557" y1="34545" x2="44557" y2="34545"/>
                        <a14:foregroundMark x1="40253" y1="26061" x2="40253" y2="26061"/>
                        <a14:foregroundMark x1="38987" y1="30303" x2="38987" y2="30303"/>
                        <a14:foregroundMark x1="54684" y1="76970" x2="54684" y2="76970"/>
                        <a14:foregroundMark x1="65316" y1="78182" x2="65570" y2="7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1892">
            <a:off x="2212249" y="1834990"/>
            <a:ext cx="1799618" cy="751740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 flipH="1">
            <a:off x="3104234" y="531081"/>
            <a:ext cx="1760192" cy="16391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104234" y="2170219"/>
            <a:ext cx="1760191" cy="18054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4803465" y="3893480"/>
            <a:ext cx="95461" cy="95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stCxn id="4" idx="0"/>
          </p:cNvCxnSpPr>
          <p:nvPr/>
        </p:nvCxnSpPr>
        <p:spPr>
          <a:xfrm flipH="1">
            <a:off x="4851195" y="429481"/>
            <a:ext cx="13230" cy="35594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 rot="19203570">
            <a:off x="3504734" y="104387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761592" y="2963319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地球半徑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869448" y="2033482"/>
            <a:ext cx="3236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地球半徑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燈塔高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90139" y="53108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任務說明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399813" y="767275"/>
            <a:ext cx="414241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船員第一次看到燈塔的燈時，船離燈塔</a:t>
            </a:r>
            <a:r>
              <a:rPr lang="en-US" altLang="zh-TW" sz="2400" dirty="0" smtClean="0">
                <a:solidFill>
                  <a:schemeClr val="tx1"/>
                </a:solidFill>
              </a:rPr>
              <a:t>(a)</a:t>
            </a:r>
            <a:r>
              <a:rPr lang="zh-TW" altLang="en-US" sz="2400" dirty="0" smtClean="0">
                <a:solidFill>
                  <a:schemeClr val="tx1"/>
                </a:solidFill>
              </a:rPr>
              <a:t>有多遠？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586775" y="5277728"/>
            <a:ext cx="414241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已知：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</a:rPr>
              <a:t> 地球半徑</a:t>
            </a:r>
            <a:r>
              <a:rPr lang="en-US" altLang="zh-TW" sz="2400" dirty="0">
                <a:solidFill>
                  <a:schemeClr val="tx1"/>
                </a:solidFill>
              </a:rPr>
              <a:t>(6378</a:t>
            </a:r>
            <a:r>
              <a:rPr lang="zh-TW" altLang="en-US" sz="2400" dirty="0">
                <a:solidFill>
                  <a:schemeClr val="tx1"/>
                </a:solidFill>
              </a:rPr>
              <a:t>公里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</a:rPr>
              <a:t> 燈塔高度</a:t>
            </a:r>
            <a:r>
              <a:rPr lang="en-US" altLang="zh-TW" sz="2400" dirty="0" smtClean="0">
                <a:solidFill>
                  <a:schemeClr val="tx1"/>
                </a:solidFill>
              </a:rPr>
              <a:t>(40</a:t>
            </a:r>
            <a:r>
              <a:rPr lang="zh-TW" altLang="en-US" sz="2400" dirty="0" smtClean="0">
                <a:solidFill>
                  <a:schemeClr val="tx1"/>
                </a:solidFill>
              </a:rPr>
              <a:t>公尺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2486985" y="1598272"/>
            <a:ext cx="4754880" cy="475488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endCxn id="8" idx="1"/>
          </p:cNvCxnSpPr>
          <p:nvPr/>
        </p:nvCxnSpPr>
        <p:spPr>
          <a:xfrm flipH="1">
            <a:off x="3183321" y="721360"/>
            <a:ext cx="1667874" cy="15732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stCxn id="8" idx="1"/>
          </p:cNvCxnSpPr>
          <p:nvPr/>
        </p:nvCxnSpPr>
        <p:spPr>
          <a:xfrm>
            <a:off x="3183321" y="2294608"/>
            <a:ext cx="1681104" cy="1681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4803465" y="3893480"/>
            <a:ext cx="95461" cy="95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4851195" y="721360"/>
            <a:ext cx="2" cy="32675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 rot="19203570">
            <a:off x="3525055" y="120643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 rot="227647">
            <a:off x="3084352" y="2875709"/>
            <a:ext cx="13516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已知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893033" y="2002220"/>
            <a:ext cx="1332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已知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 flipV="1">
            <a:off x="3316224" y="2294607"/>
            <a:ext cx="158496" cy="137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328414" y="2127504"/>
            <a:ext cx="158498" cy="1731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90139" y="53108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任務說明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43774" y="1136607"/>
            <a:ext cx="414241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已知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想知道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的</a:t>
            </a:r>
            <a:r>
              <a:rPr lang="zh-TW" altLang="en-US" sz="2400" dirty="0" smtClean="0">
                <a:solidFill>
                  <a:schemeClr val="tx1"/>
                </a:solidFill>
              </a:rPr>
              <a:t>距離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183321" y="721360"/>
            <a:ext cx="2077120" cy="3267581"/>
            <a:chOff x="3183321" y="721360"/>
            <a:chExt cx="2077120" cy="3267581"/>
          </a:xfrm>
        </p:grpSpPr>
        <p:cxnSp>
          <p:nvCxnSpPr>
            <p:cNvPr id="9" name="直線接點 8"/>
            <p:cNvCxnSpPr>
              <a:endCxn id="8" idx="1"/>
            </p:cNvCxnSpPr>
            <p:nvPr/>
          </p:nvCxnSpPr>
          <p:spPr>
            <a:xfrm flipH="1">
              <a:off x="3183321" y="721360"/>
              <a:ext cx="1667874" cy="157324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>
              <a:stCxn id="8" idx="1"/>
            </p:cNvCxnSpPr>
            <p:nvPr/>
          </p:nvCxnSpPr>
          <p:spPr>
            <a:xfrm>
              <a:off x="3183321" y="2294608"/>
              <a:ext cx="1681104" cy="16811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橢圓 12"/>
            <p:cNvSpPr/>
            <p:nvPr/>
          </p:nvSpPr>
          <p:spPr>
            <a:xfrm>
              <a:off x="4803465" y="3893480"/>
              <a:ext cx="95461" cy="954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4851195" y="721360"/>
              <a:ext cx="2" cy="32675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 rot="19203570">
              <a:off x="3525055" y="1206436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 rot="19203570">
              <a:off x="3565252" y="282954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893033" y="2002220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線接點 22"/>
            <p:cNvCxnSpPr/>
            <p:nvPr/>
          </p:nvCxnSpPr>
          <p:spPr>
            <a:xfrm flipV="1">
              <a:off x="3316224" y="2294607"/>
              <a:ext cx="158496" cy="1376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3328414" y="2127504"/>
              <a:ext cx="158498" cy="1731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/>
          <p:cNvSpPr txBox="1"/>
          <p:nvPr/>
        </p:nvSpPr>
        <p:spPr>
          <a:xfrm>
            <a:off x="7235751" y="1301766"/>
            <a:ext cx="414241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想知道直角三角形的三邊長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r>
              <a:rPr lang="zh-TW" altLang="en-US" sz="2400" dirty="0" smtClean="0">
                <a:solidFill>
                  <a:schemeClr val="tx1"/>
                </a:solidFill>
              </a:rPr>
              <a:t>、</a:t>
            </a:r>
            <a:r>
              <a:rPr lang="en-US" altLang="zh-TW" sz="2400" dirty="0" smtClean="0">
                <a:solidFill>
                  <a:schemeClr val="tx1"/>
                </a:solidFill>
              </a:rPr>
              <a:t>b</a:t>
            </a:r>
            <a:r>
              <a:rPr lang="zh-TW" altLang="en-US" sz="2400" dirty="0" smtClean="0">
                <a:solidFill>
                  <a:schemeClr val="tx1"/>
                </a:solidFill>
              </a:rPr>
              <a:t>、</a:t>
            </a:r>
            <a:r>
              <a:rPr lang="en-US" altLang="zh-TW" sz="2400" dirty="0" smtClean="0">
                <a:solidFill>
                  <a:schemeClr val="tx1"/>
                </a:solidFill>
              </a:rPr>
              <a:t>c </a:t>
            </a:r>
            <a:r>
              <a:rPr lang="zh-TW" altLang="en-US" sz="2400" dirty="0" smtClean="0">
                <a:solidFill>
                  <a:schemeClr val="tx1"/>
                </a:solidFill>
              </a:rPr>
              <a:t>之間的關係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0139" y="53108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任務說明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54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>
          <a:xfrm rot="13347557" flipH="1">
            <a:off x="4804606" y="3808772"/>
            <a:ext cx="1667874" cy="15732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rot="13347557">
            <a:off x="5891562" y="2549917"/>
            <a:ext cx="1681104" cy="1681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 rot="13347557">
            <a:off x="6618157" y="2189572"/>
            <a:ext cx="95461" cy="95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 rot="13347557">
            <a:off x="5595191" y="1773639"/>
            <a:ext cx="2" cy="32675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186840" y="4559615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未知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722802" y="3285854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已知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 rot="21391523">
            <a:off x="4430586" y="2728077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已知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 rot="13347557" flipV="1">
            <a:off x="6595522" y="4315164"/>
            <a:ext cx="158496" cy="137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13347557">
            <a:off x="6485704" y="4399368"/>
            <a:ext cx="158498" cy="1731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552274" y="1337170"/>
            <a:ext cx="414241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想知道直角三角形的三邊長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r>
              <a:rPr lang="zh-TW" altLang="en-US" sz="2400" dirty="0" smtClean="0">
                <a:solidFill>
                  <a:schemeClr val="tx1"/>
                </a:solidFill>
              </a:rPr>
              <a:t>、</a:t>
            </a:r>
            <a:r>
              <a:rPr lang="en-US" altLang="zh-TW" sz="2400" dirty="0" smtClean="0">
                <a:solidFill>
                  <a:schemeClr val="tx1"/>
                </a:solidFill>
              </a:rPr>
              <a:t>b</a:t>
            </a:r>
            <a:r>
              <a:rPr lang="zh-TW" altLang="en-US" sz="2400" dirty="0" smtClean="0">
                <a:solidFill>
                  <a:schemeClr val="tx1"/>
                </a:solidFill>
              </a:rPr>
              <a:t>、</a:t>
            </a:r>
            <a:r>
              <a:rPr lang="en-US" altLang="zh-TW" sz="2400" dirty="0" smtClean="0">
                <a:solidFill>
                  <a:schemeClr val="tx1"/>
                </a:solidFill>
              </a:rPr>
              <a:t>c </a:t>
            </a:r>
            <a:r>
              <a:rPr lang="zh-TW" altLang="en-US" sz="2400" dirty="0" smtClean="0">
                <a:solidFill>
                  <a:schemeClr val="tx1"/>
                </a:solidFill>
              </a:rPr>
              <a:t>之間的關係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0139" y="53108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任務說明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465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295146" y="332170"/>
            <a:ext cx="2521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發現畢氏定理</a:t>
            </a:r>
            <a:r>
              <a:rPr lang="en-US" altLang="zh-TW" sz="2800" dirty="0" smtClean="0"/>
              <a:t>1</a:t>
            </a:r>
          </a:p>
          <a:p>
            <a:r>
              <a:rPr lang="en-US" altLang="zh-TW" sz="2800" dirty="0" smtClean="0"/>
              <a:t>P.92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3624" r="19130" b="2408"/>
          <a:stretch/>
        </p:blipFill>
        <p:spPr>
          <a:xfrm rot="16200000">
            <a:off x="3489959" y="-1366522"/>
            <a:ext cx="3596643" cy="9154160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1991360" y="2357120"/>
            <a:ext cx="1005840" cy="1330960"/>
            <a:chOff x="4368800" y="2357120"/>
            <a:chExt cx="1005840" cy="1330960"/>
          </a:xfrm>
        </p:grpSpPr>
        <p:cxnSp>
          <p:nvCxnSpPr>
            <p:cNvPr id="9" name="直線接點 8"/>
            <p:cNvCxnSpPr/>
            <p:nvPr/>
          </p:nvCxnSpPr>
          <p:spPr>
            <a:xfrm>
              <a:off x="4368800" y="3688080"/>
              <a:ext cx="985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5374640" y="2377440"/>
              <a:ext cx="0" cy="130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4368800" y="2357120"/>
              <a:ext cx="985520" cy="13309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3004166" y="2387600"/>
            <a:ext cx="1283354" cy="1300480"/>
          </a:xfrm>
          <a:prstGeom prst="rect">
            <a:avLst/>
          </a:prstGeom>
          <a:solidFill>
            <a:srgbClr val="C5E0B4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18369650">
            <a:off x="1018217" y="1744273"/>
            <a:ext cx="1614658" cy="1601651"/>
          </a:xfrm>
          <a:prstGeom prst="rect">
            <a:avLst/>
          </a:prstGeom>
          <a:solidFill>
            <a:srgbClr val="FF99FF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991360" y="3700753"/>
            <a:ext cx="985520" cy="985520"/>
          </a:xfrm>
          <a:prstGeom prst="rect">
            <a:avLst/>
          </a:prstGeom>
          <a:solidFill>
            <a:schemeClr val="accent1">
              <a:lumMod val="60000"/>
              <a:lumOff val="40000"/>
              <a:alpha val="65882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直角三角形 1"/>
          <p:cNvSpPr/>
          <p:nvPr/>
        </p:nvSpPr>
        <p:spPr>
          <a:xfrm flipH="1">
            <a:off x="5273039" y="3058160"/>
            <a:ext cx="650239" cy="650240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933437" y="3058160"/>
            <a:ext cx="650242" cy="642593"/>
          </a:xfrm>
          <a:prstGeom prst="rect">
            <a:avLst/>
          </a:prstGeom>
          <a:solidFill>
            <a:srgbClr val="A9D18E">
              <a:alpha val="6196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266700" y="3708400"/>
            <a:ext cx="646420" cy="650240"/>
          </a:xfrm>
          <a:prstGeom prst="rect">
            <a:avLst/>
          </a:prstGeom>
          <a:solidFill>
            <a:schemeClr val="accent1">
              <a:lumMod val="60000"/>
              <a:lumOff val="40000"/>
              <a:alpha val="61961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 rot="2676235">
            <a:off x="4829384" y="2584938"/>
            <a:ext cx="894556" cy="945551"/>
          </a:xfrm>
          <a:prstGeom prst="rect">
            <a:avLst/>
          </a:prstGeom>
          <a:solidFill>
            <a:srgbClr val="FF99FF">
              <a:alpha val="6196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/>
          <p:cNvSpPr/>
          <p:nvPr/>
        </p:nvSpPr>
        <p:spPr>
          <a:xfrm flipH="1">
            <a:off x="7863837" y="2730526"/>
            <a:ext cx="711200" cy="977873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8571215" y="2730526"/>
            <a:ext cx="989513" cy="977873"/>
          </a:xfrm>
          <a:prstGeom prst="rect">
            <a:avLst/>
          </a:prstGeom>
          <a:solidFill>
            <a:srgbClr val="A9D18E">
              <a:alpha val="6196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7873997" y="3708400"/>
            <a:ext cx="670563" cy="650240"/>
          </a:xfrm>
          <a:prstGeom prst="rect">
            <a:avLst/>
          </a:prstGeom>
          <a:solidFill>
            <a:schemeClr val="accent1">
              <a:lumMod val="60000"/>
              <a:lumOff val="40000"/>
              <a:alpha val="61961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 rot="2114301">
            <a:off x="7149760" y="2294758"/>
            <a:ext cx="1160294" cy="1202530"/>
          </a:xfrm>
          <a:prstGeom prst="rect">
            <a:avLst/>
          </a:prstGeom>
          <a:solidFill>
            <a:srgbClr val="FF99FF">
              <a:alpha val="6196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306026" y="39836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20064" y="38770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041343" y="38121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26102" y="27024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116728" y="28268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564209" y="23142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487703" y="28389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076490" y="3164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8887662" y="29797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99514"/>
              </p:ext>
            </p:extLst>
          </p:nvPr>
        </p:nvGraphicFramePr>
        <p:xfrm>
          <a:off x="1356064" y="517752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516">
                  <a:extLst>
                    <a:ext uri="{9D8B030D-6E8A-4147-A177-3AD203B41FA5}">
                      <a16:colId xmlns:a16="http://schemas.microsoft.com/office/drawing/2014/main" val="3655636155"/>
                    </a:ext>
                  </a:extLst>
                </a:gridCol>
                <a:gridCol w="2363828">
                  <a:extLst>
                    <a:ext uri="{9D8B030D-6E8A-4147-A177-3AD203B41FA5}">
                      <a16:colId xmlns:a16="http://schemas.microsoft.com/office/drawing/2014/main" val="1584958434"/>
                    </a:ext>
                  </a:extLst>
                </a:gridCol>
                <a:gridCol w="2363828">
                  <a:extLst>
                    <a:ext uri="{9D8B030D-6E8A-4147-A177-3AD203B41FA5}">
                      <a16:colId xmlns:a16="http://schemas.microsoft.com/office/drawing/2014/main" val="1338069748"/>
                    </a:ext>
                  </a:extLst>
                </a:gridCol>
                <a:gridCol w="2363828">
                  <a:extLst>
                    <a:ext uri="{9D8B030D-6E8A-4147-A177-3AD203B41FA5}">
                      <a16:colId xmlns:a16="http://schemas.microsoft.com/office/drawing/2014/main" val="1146712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的面積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的面積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的面積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9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圖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13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圖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0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圖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18342"/>
                  </a:ext>
                </a:extLst>
              </a:tr>
            </a:tbl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2160954" y="94901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圖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420064" y="91908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圖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8041343" y="88759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圖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930523" y="525600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發現畢氏定理</a:t>
            </a:r>
            <a:r>
              <a:rPr lang="en-US" altLang="zh-TW" sz="2800" dirty="0"/>
              <a:t>1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3183" r="19130" b="48622"/>
          <a:stretch/>
        </p:blipFill>
        <p:spPr>
          <a:xfrm rot="16200000">
            <a:off x="2123051" y="1478470"/>
            <a:ext cx="3596643" cy="4695092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538806" y="2990166"/>
            <a:ext cx="1005840" cy="1330960"/>
            <a:chOff x="4368800" y="2357120"/>
            <a:chExt cx="1005840" cy="1330960"/>
          </a:xfrm>
        </p:grpSpPr>
        <p:cxnSp>
          <p:nvCxnSpPr>
            <p:cNvPr id="9" name="直線接點 8"/>
            <p:cNvCxnSpPr/>
            <p:nvPr/>
          </p:nvCxnSpPr>
          <p:spPr>
            <a:xfrm>
              <a:off x="4368800" y="3688080"/>
              <a:ext cx="985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5374640" y="2377440"/>
              <a:ext cx="0" cy="130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4368800" y="2357120"/>
              <a:ext cx="985520" cy="13309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4551612" y="3020646"/>
            <a:ext cx="1283354" cy="1300480"/>
          </a:xfrm>
          <a:prstGeom prst="rect">
            <a:avLst/>
          </a:prstGeom>
          <a:solidFill>
            <a:srgbClr val="C5E0B4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18369650">
            <a:off x="2565663" y="2377319"/>
            <a:ext cx="1614658" cy="1601651"/>
          </a:xfrm>
          <a:prstGeom prst="rect">
            <a:avLst/>
          </a:prstGeom>
          <a:solidFill>
            <a:srgbClr val="FF99FF">
              <a:alpha val="6588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538806" y="4333799"/>
            <a:ext cx="985520" cy="985520"/>
          </a:xfrm>
          <a:prstGeom prst="rect">
            <a:avLst/>
          </a:prstGeom>
          <a:solidFill>
            <a:schemeClr val="accent1">
              <a:lumMod val="60000"/>
              <a:lumOff val="40000"/>
              <a:alpha val="65882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853472" y="46167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035149" y="34719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3226777" y="2062598"/>
            <a:ext cx="0" cy="129606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250066" y="3341077"/>
            <a:ext cx="128874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3246038" y="3010486"/>
            <a:ext cx="127828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3538806" y="2982024"/>
            <a:ext cx="0" cy="132894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051113" y="14796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直角三角形 39"/>
          <p:cNvSpPr/>
          <p:nvPr/>
        </p:nvSpPr>
        <p:spPr>
          <a:xfrm flipH="1">
            <a:off x="2250064" y="2019223"/>
            <a:ext cx="975653" cy="1312068"/>
          </a:xfrm>
          <a:prstGeom prst="rtTriangle">
            <a:avLst/>
          </a:prstGeom>
          <a:solidFill>
            <a:srgbClr val="5B9BD5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2691037" y="29847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954465" y="25175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rot="10800000" flipH="1">
            <a:off x="2230804" y="2035163"/>
            <a:ext cx="975653" cy="1312068"/>
          </a:xfrm>
          <a:prstGeom prst="rtTriangle">
            <a:avLst/>
          </a:prstGeom>
          <a:solidFill>
            <a:srgbClr val="5B9BD5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924</Words>
  <Application>Microsoft Office PowerPoint</Application>
  <PresentationFormat>寬螢幕</PresentationFormat>
  <Paragraphs>334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90</cp:revision>
  <dcterms:created xsi:type="dcterms:W3CDTF">2021-10-26T09:09:59Z</dcterms:created>
  <dcterms:modified xsi:type="dcterms:W3CDTF">2021-11-03T03:01:11Z</dcterms:modified>
</cp:coreProperties>
</file>