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CDF065-01AC-4552-A95C-6F6292DA1934}" type="datetimeFigureOut">
              <a:rPr lang="zh-TW" altLang="en-US" smtClean="0"/>
              <a:t>2019/10/16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D12CCA-CB1A-41C6-84E2-BC06D31CB4F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99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「水螅 刺絲胞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87750"/>
            <a:ext cx="33337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zh-TW" altLang="en-US" b="1" dirty="0"/>
              <a:t>動物如何獲得</a:t>
            </a:r>
            <a:r>
              <a:rPr lang="zh-TW" altLang="en-US" b="1" dirty="0" smtClean="0"/>
              <a:t>養分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113741"/>
              </p:ext>
            </p:extLst>
          </p:nvPr>
        </p:nvGraphicFramePr>
        <p:xfrm>
          <a:off x="1171979" y="2564904"/>
          <a:ext cx="6366510" cy="15633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96344"/>
                <a:gridCol w="3270166"/>
              </a:tblGrid>
              <a:tr h="344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動物種類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攝食構造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92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水螅、珊瑚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（刺絲胞動物）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觸手、刺絲胞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228600" algn="l"/>
                        </a:tabLst>
                      </a:pPr>
                      <a:r>
                        <a:rPr lang="zh-TW" sz="20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蝴蝶、蚊子、蒼蠅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（節肢動物）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管狀口器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584" y="1628800"/>
            <a:ext cx="78488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動物無法自行製造養分，必須藉由、及來獲得養分。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不同動物的攝食構造：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5" descr="「蝴蝶 口器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7" descr="「蝴蝶 口器」的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21088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83025"/>
            <a:ext cx="2304256" cy="15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7011697" y="2780928"/>
            <a:ext cx="1584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利用</a:t>
            </a:r>
            <a:r>
              <a:rPr lang="zh-TW" altLang="en-US" sz="2400" b="1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囊狀消化</a:t>
            </a:r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腔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2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148007"/>
              </p:ext>
            </p:extLst>
          </p:nvPr>
        </p:nvGraphicFramePr>
        <p:xfrm>
          <a:off x="899592" y="1124744"/>
          <a:ext cx="7848872" cy="1728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6104"/>
                <a:gridCol w="6912768"/>
              </a:tblGrid>
              <a:tr h="1728192">
                <a:tc>
                  <a:txBody>
                    <a:bodyPr/>
                    <a:lstStyle/>
                    <a:p>
                      <a:pPr marL="271463" indent="-271463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(3)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脊椎動物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zh-TW" altLang="en-US" sz="180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食性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動物（如：獅、虎、豹）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zh-TW" altLang="en-US" sz="180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齒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發達，適合撕裂食物。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zh-TW" altLang="en-US" sz="180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食性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動物（如：牛、馬、羊）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zh-TW" altLang="en-US" sz="1800" u="sng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齒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發達，適合磨碎食物。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zh-TW" altLang="en-US" sz="180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食性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動物（如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：</a:t>
                      </a: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人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：各類牙齒均衡發展。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0" name="圖片 8" descr="ZDE023U-6-3"/>
          <p:cNvPicPr>
            <a:picLocks noChangeAspect="1" noChangeArrowheads="1"/>
          </p:cNvPicPr>
          <p:nvPr/>
        </p:nvPicPr>
        <p:blipFill>
          <a:blip r:embed="rId2">
            <a:lum bright="-20000" contrast="-2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33" b="42857"/>
          <a:stretch>
            <a:fillRect/>
          </a:stretch>
        </p:blipFill>
        <p:spPr bwMode="auto">
          <a:xfrm>
            <a:off x="1331640" y="4237087"/>
            <a:ext cx="2247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圖片 13" descr="ZDE023U-6-3"/>
          <p:cNvPicPr>
            <a:picLocks noChangeAspect="1" noChangeArrowheads="1"/>
          </p:cNvPicPr>
          <p:nvPr/>
        </p:nvPicPr>
        <p:blipFill>
          <a:blip r:embed="rId3">
            <a:lum bright="-20000" contrast="-2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" t="57857" r="55704"/>
          <a:stretch>
            <a:fillRect/>
          </a:stretch>
        </p:blipFill>
        <p:spPr bwMode="auto">
          <a:xfrm>
            <a:off x="3491880" y="4437112"/>
            <a:ext cx="20574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圖片 38" descr="ZDE023U-6-3"/>
          <p:cNvPicPr>
            <a:picLocks noChangeAspect="1" noChangeArrowheads="1"/>
          </p:cNvPicPr>
          <p:nvPr/>
        </p:nvPicPr>
        <p:blipFill>
          <a:blip r:embed="rId4">
            <a:lum bright="-20000" contrast="-2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91"/>
          <a:stretch>
            <a:fillRect/>
          </a:stretch>
        </p:blipFill>
        <p:spPr bwMode="auto">
          <a:xfrm>
            <a:off x="5652120" y="3120482"/>
            <a:ext cx="23907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89063" y="4116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89063" y="4116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8394" y="58878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▲ </a:t>
            </a:r>
            <a:r>
              <a: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哺乳動物的牙齒。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A.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雜食動物（人）；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B.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肉食動物（貓）；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C.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草食動物（羊）。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23542" y="1286102"/>
            <a:ext cx="532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kern="1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肉</a:t>
            </a:r>
            <a:endParaRPr lang="zh-TW" altLang="en-US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09551" y="1286101"/>
            <a:ext cx="532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犬</a:t>
            </a:r>
          </a:p>
        </p:txBody>
      </p:sp>
      <p:sp>
        <p:nvSpPr>
          <p:cNvPr id="14" name="矩形 13"/>
          <p:cNvSpPr/>
          <p:nvPr/>
        </p:nvSpPr>
        <p:spPr>
          <a:xfrm>
            <a:off x="2023542" y="1747767"/>
            <a:ext cx="532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kern="1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草</a:t>
            </a:r>
          </a:p>
        </p:txBody>
      </p:sp>
      <p:sp>
        <p:nvSpPr>
          <p:cNvPr id="15" name="矩形 14"/>
          <p:cNvSpPr/>
          <p:nvPr/>
        </p:nvSpPr>
        <p:spPr>
          <a:xfrm>
            <a:off x="5694946" y="1747766"/>
            <a:ext cx="532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kern="1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臼</a:t>
            </a:r>
            <a:endParaRPr lang="zh-TW" altLang="en-US" sz="2400" b="1" kern="100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49835" y="2130999"/>
            <a:ext cx="532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kern="1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雜</a:t>
            </a:r>
            <a:endParaRPr lang="zh-TW" altLang="en-US" sz="2400" b="1" kern="100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11696" y="2247160"/>
            <a:ext cx="1584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利用管狀消化道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6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二、消化作用：</a:t>
            </a:r>
          </a:p>
          <a:p>
            <a:pPr marL="271463" indent="-271463">
              <a:lnSpc>
                <a:spcPct val="14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的協助，把食物由 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分解成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，並 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，稱為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271463" indent="-271463">
              <a:lnSpc>
                <a:spcPct val="14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食物所含的營養素中，葡萄糖、維生素、礦物質和水等，已經是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分子，不需再經消化作用便可被吸收，至於「澱粉、蛋白質、脂質」等「大分子」，須先被消化成「小分子」，才能被小腸絨毛吸收。</a:t>
            </a:r>
          </a:p>
          <a:p>
            <a:pPr marL="271463" indent="-271463">
              <a:lnSpc>
                <a:spcPct val="140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消化系統包括：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 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部分。前者是消化作用進行的場所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，後者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可分泌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消化液中含有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可以把大分子分解為小分子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47664" y="1052736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酵 素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75201" y="1140637"/>
            <a:ext cx="576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大</a:t>
            </a:r>
            <a:endParaRPr lang="zh-TW" altLang="en-US" sz="20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20272" y="1098902"/>
            <a:ext cx="504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小</a:t>
            </a:r>
            <a:endParaRPr lang="zh-TW" altLang="en-US" sz="20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03648" y="1488084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吸收利用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76056" y="1488083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消化作用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51620" y="2348880"/>
            <a:ext cx="504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小</a:t>
            </a:r>
            <a:endParaRPr lang="zh-TW" altLang="en-US" sz="20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83395" y="380384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消化管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93788" y="3803847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消化腺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77849" y="4274209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消化液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00064" y="4735874"/>
            <a:ext cx="100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酵 素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6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甲</a:t>
            </a:r>
            <a:r>
              <a:rPr lang="en-US" altLang="zh-TW" dirty="0"/>
              <a:t>.</a:t>
            </a:r>
            <a:r>
              <a:rPr lang="zh-TW" altLang="en-US" dirty="0"/>
              <a:t>消化管：</a:t>
            </a:r>
          </a:p>
          <a:p>
            <a:pPr marL="271463" indent="-271463">
              <a:lnSpc>
                <a:spcPct val="150000"/>
              </a:lnSpc>
              <a:buNone/>
            </a:pPr>
            <a:r>
              <a:rPr lang="en-US" altLang="zh-TW" dirty="0"/>
              <a:t>1. </a:t>
            </a:r>
            <a:r>
              <a:rPr lang="zh-TW" altLang="en-US" dirty="0"/>
              <a:t>消化管是由「口腔」至「肛門」的管道，依序有下列部位：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　　       </a:t>
            </a:r>
            <a:r>
              <a:rPr lang="zh-TW" altLang="en-US" dirty="0" smtClean="0"/>
              <a:t> </a:t>
            </a:r>
            <a:r>
              <a:rPr lang="zh-TW" altLang="en-US" dirty="0"/>
              <a:t>→ 咽喉、食道 →       </a:t>
            </a:r>
            <a:r>
              <a:rPr lang="zh-TW" altLang="en-US" dirty="0" smtClean="0"/>
              <a:t> </a:t>
            </a:r>
            <a:r>
              <a:rPr lang="zh-TW" altLang="en-US" dirty="0"/>
              <a:t>→          </a:t>
            </a:r>
            <a:r>
              <a:rPr lang="zh-TW" altLang="en-US" dirty="0" smtClean="0"/>
              <a:t>→           → 肛門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2. </a:t>
            </a:r>
            <a:r>
              <a:rPr lang="zh-TW" altLang="zh-TW" dirty="0"/>
              <a:t>消化管的管壁具有肌肉，藉肌肉的收縮</a:t>
            </a:r>
            <a:r>
              <a:rPr lang="zh-TW" altLang="zh-TW" dirty="0" smtClean="0"/>
              <a:t>產生</a:t>
            </a:r>
            <a:r>
              <a:rPr lang="zh-TW" altLang="en-US" u="sng" dirty="0" smtClean="0"/>
              <a:t>          </a:t>
            </a:r>
            <a:r>
              <a:rPr lang="zh-TW" altLang="zh-TW" dirty="0" smtClean="0"/>
              <a:t>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3. </a:t>
            </a:r>
            <a:r>
              <a:rPr lang="zh-TW" altLang="zh-TW" dirty="0"/>
              <a:t>蠕動</a:t>
            </a:r>
            <a:r>
              <a:rPr lang="zh-TW" altLang="zh-TW" dirty="0" smtClean="0"/>
              <a:t>由</a:t>
            </a:r>
            <a:r>
              <a:rPr lang="zh-TW" altLang="en-US" u="sng" dirty="0" smtClean="0"/>
              <a:t>           </a:t>
            </a:r>
            <a:r>
              <a:rPr lang="zh-TW" altLang="zh-TW" dirty="0" smtClean="0"/>
              <a:t>開始</a:t>
            </a:r>
            <a:r>
              <a:rPr lang="zh-TW" altLang="zh-TW" dirty="0"/>
              <a:t>處產生，沿消化道</a:t>
            </a:r>
            <a:r>
              <a:rPr lang="zh-TW" altLang="zh-TW" dirty="0" smtClean="0"/>
              <a:t>前進至</a:t>
            </a:r>
            <a:r>
              <a:rPr lang="zh-TW" altLang="en-US" u="sng" dirty="0" smtClean="0"/>
              <a:t>         </a:t>
            </a:r>
            <a:r>
              <a:rPr lang="zh-TW" altLang="zh-TW" dirty="0" smtClean="0"/>
              <a:t>消失</a:t>
            </a:r>
            <a:r>
              <a:rPr lang="zh-TW" altLang="zh-TW" dirty="0"/>
              <a:t>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4. </a:t>
            </a:r>
            <a:r>
              <a:rPr lang="zh-TW" altLang="zh-TW" dirty="0"/>
              <a:t>蠕動的功能：</a:t>
            </a:r>
            <a:r>
              <a:rPr lang="en-US" altLang="zh-TW" dirty="0"/>
              <a:t>(1)</a:t>
            </a:r>
            <a:r>
              <a:rPr lang="zh-TW" altLang="zh-TW" dirty="0"/>
              <a:t>使食物</a:t>
            </a:r>
            <a:r>
              <a:rPr lang="zh-TW" altLang="zh-TW" dirty="0" smtClean="0"/>
              <a:t>往</a:t>
            </a:r>
            <a:r>
              <a:rPr lang="zh-TW" altLang="en-US" u="sng" dirty="0" smtClean="0"/>
              <a:t>          </a:t>
            </a:r>
            <a:r>
              <a:rPr lang="zh-TW" altLang="zh-TW" dirty="0" smtClean="0"/>
              <a:t>方向</a:t>
            </a:r>
            <a:r>
              <a:rPr lang="zh-TW" altLang="zh-TW" dirty="0"/>
              <a:t>前進　</a:t>
            </a:r>
            <a:r>
              <a:rPr lang="en-US" altLang="zh-TW" dirty="0"/>
              <a:t>(2)</a:t>
            </a:r>
            <a:r>
              <a:rPr lang="zh-TW" altLang="zh-TW" dirty="0"/>
              <a:t>將食物</a:t>
            </a:r>
            <a:r>
              <a:rPr lang="zh-TW" altLang="zh-TW" dirty="0" smtClean="0"/>
              <a:t>和</a:t>
            </a:r>
            <a:r>
              <a:rPr lang="zh-TW" altLang="en-US" u="sng" dirty="0" smtClean="0"/>
              <a:t>               </a:t>
            </a:r>
            <a:r>
              <a:rPr lang="zh-TW" altLang="zh-TW" dirty="0" smtClean="0"/>
              <a:t>拌和</a:t>
            </a:r>
            <a:r>
              <a:rPr lang="zh-TW" altLang="zh-TW" dirty="0"/>
              <a:t>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15616" y="2372552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口腔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99992" y="2387046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胃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95015" y="2387047"/>
            <a:ext cx="905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小腸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6125" y="2408494"/>
            <a:ext cx="905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大腸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06688" y="2949735"/>
            <a:ext cx="905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蠕動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82411" y="3503271"/>
            <a:ext cx="905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食道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80779" y="3485557"/>
            <a:ext cx="905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肛門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44008" y="4077072"/>
            <a:ext cx="905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肛門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43608" y="4653136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消化液</a:t>
            </a:r>
            <a:endParaRPr lang="zh-TW" altLang="en-US" sz="2400" b="1" dirty="0">
              <a:solidFill>
                <a:srgbClr val="FF0000"/>
              </a:solidFill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39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口腔中</a:t>
            </a:r>
            <a:r>
              <a:rPr lang="zh-TW" altLang="en-US" sz="3600" b="1" dirty="0" smtClean="0"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牙齒</a:t>
            </a:r>
            <a:endParaRPr lang="zh-TW" altLang="en-US" sz="3600" b="1" dirty="0"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816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2400" dirty="0" smtClean="0"/>
              <a:t>1. </a:t>
            </a:r>
            <a:r>
              <a:rPr lang="zh-TW" altLang="en-US" sz="2400" dirty="0" smtClean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門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齒（如圖代號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甲</a:t>
            </a:r>
            <a:r>
              <a:rPr lang="zh-TW" altLang="en-US" sz="2400" dirty="0"/>
              <a:t>）：負責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切斷</a:t>
            </a:r>
            <a:r>
              <a:rPr lang="zh-TW" altLang="en-US" sz="2400" dirty="0"/>
              <a:t>食物，例如：土撥鼠。</a:t>
            </a:r>
          </a:p>
          <a:p>
            <a:pPr marL="0" indent="0">
              <a:buNone/>
            </a:pPr>
            <a:r>
              <a:rPr lang="en-US" altLang="zh-TW" sz="2400" dirty="0"/>
              <a:t>2</a:t>
            </a:r>
            <a:r>
              <a:rPr lang="en-US" altLang="zh-TW" sz="2400" dirty="0" smtClean="0"/>
              <a:t>. 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犬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齒（如圖代號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乙</a:t>
            </a:r>
            <a:r>
              <a:rPr lang="zh-TW" altLang="en-US" sz="2400" dirty="0"/>
              <a:t>）：負責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撕裂</a:t>
            </a:r>
            <a:r>
              <a:rPr lang="zh-TW" altLang="en-US" sz="2400" dirty="0"/>
              <a:t>食物，例如：獅子，豹。</a:t>
            </a:r>
          </a:p>
          <a:p>
            <a:pPr marL="0" indent="0">
              <a:buNone/>
            </a:pPr>
            <a:r>
              <a:rPr lang="en-US" altLang="zh-TW" sz="2400" dirty="0"/>
              <a:t>3</a:t>
            </a:r>
            <a:r>
              <a:rPr lang="en-US" altLang="zh-TW" sz="2400" dirty="0" smtClean="0"/>
              <a:t>. 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臼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齒（如圖代號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丙</a:t>
            </a:r>
            <a:r>
              <a:rPr lang="zh-TW" altLang="en-US" sz="2400" dirty="0"/>
              <a:t>）：負責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磨碎</a:t>
            </a:r>
            <a:r>
              <a:rPr lang="zh-TW" altLang="en-US" sz="2400" dirty="0"/>
              <a:t>食物，例如：牛，羊。</a:t>
            </a:r>
          </a:p>
          <a:p>
            <a:pPr marL="271463" indent="-271463">
              <a:lnSpc>
                <a:spcPct val="150000"/>
              </a:lnSpc>
              <a:buNone/>
            </a:pPr>
            <a:r>
              <a:rPr lang="zh-TW" altLang="en-US" sz="2400" dirty="0" smtClean="0"/>
              <a:t>＊草</a:t>
            </a:r>
            <a:r>
              <a:rPr lang="zh-TW" altLang="en-US" sz="2400" dirty="0"/>
              <a:t>食性動物，利用臼齒磨碎植物再進入胃中消化，其腸道中含有分解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纖維素</a:t>
            </a:r>
            <a:r>
              <a:rPr lang="zh-TW" altLang="en-US" sz="2400" dirty="0"/>
              <a:t>的酵素，稱為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纖維素酶</a:t>
            </a:r>
            <a:r>
              <a:rPr lang="zh-TW" altLang="en-US" sz="2400" dirty="0"/>
              <a:t>，可將纖維素分解成</a:t>
            </a:r>
            <a:r>
              <a:rPr lang="zh-TW" altLang="en-US" sz="2400" dirty="0">
                <a:solidFill>
                  <a:srgbClr val="FF0000"/>
                </a:solidFill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葡萄糖</a:t>
            </a:r>
            <a:r>
              <a:rPr lang="zh-TW" altLang="en-US" sz="2400" dirty="0"/>
              <a:t> 提供能量。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dirty="0" smtClean="0"/>
              <a:t>＊人類</a:t>
            </a:r>
            <a:r>
              <a:rPr lang="zh-TW" altLang="en-US" sz="2400" dirty="0"/>
              <a:t>的腸道中缺乏纖維素酶，所以無法分解纖維素。但是纖維素卻可增加糞便的體積</a:t>
            </a:r>
          </a:p>
          <a:p>
            <a:pPr marL="0" indent="0">
              <a:buNone/>
            </a:pPr>
            <a:endParaRPr lang="zh-TW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5104"/>
            <a:ext cx="309634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55160" y="1295919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846636" y="1321423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172323" y="1321423"/>
            <a:ext cx="67481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827168" y="1727967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 rot="21089258">
            <a:off x="2876630" y="1727967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291276" y="1692563"/>
            <a:ext cx="60280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821413" y="2159497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846636" y="2160015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291276" y="2081718"/>
            <a:ext cx="6519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691680" y="2996952"/>
            <a:ext cx="7920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175860" y="2996952"/>
            <a:ext cx="118822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07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7128791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5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077399"/>
              </p:ext>
            </p:extLst>
          </p:nvPr>
        </p:nvGraphicFramePr>
        <p:xfrm>
          <a:off x="323528" y="404664"/>
          <a:ext cx="8424936" cy="57673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047"/>
                <a:gridCol w="936104"/>
                <a:gridCol w="1440160"/>
                <a:gridCol w="1440161"/>
                <a:gridCol w="1440160"/>
                <a:gridCol w="1388847"/>
                <a:gridCol w="1347457"/>
              </a:tblGrid>
              <a:tr h="37559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Times New Roman"/>
                          <a:ea typeface="標楷體"/>
                        </a:rPr>
                        <a:t>消化腺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  <a:latin typeface="Times New Roman"/>
                          <a:ea typeface="標楷體"/>
                        </a:rPr>
                        <a:t>唾　腺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  <a:latin typeface="Times New Roman"/>
                          <a:ea typeface="標楷體"/>
                        </a:rPr>
                        <a:t>胃　腺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  <a:latin typeface="Times New Roman"/>
                          <a:ea typeface="標楷體"/>
                        </a:rPr>
                        <a:t>肝　臟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  <a:latin typeface="Times New Roman"/>
                          <a:ea typeface="標楷體"/>
                        </a:rPr>
                        <a:t>胰　臟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  <a:latin typeface="Times New Roman"/>
                          <a:ea typeface="標楷體"/>
                        </a:rPr>
                        <a:t>腸　腺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7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消化液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唾液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胃液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膽汁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胰液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腸液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41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酵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/>
                          <a:ea typeface="標楷體"/>
                        </a:rPr>
                        <a:t>種類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澱粉酶</a:t>
                      </a: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蛋白酶</a:t>
                      </a: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不含酵素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2000" kern="100" spc="100" dirty="0" smtClean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lang="zh-TW" altLang="en-US" sz="1800" kern="100" spc="100" dirty="0" smtClean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</a:rPr>
                        <a:t>胰</a:t>
                      </a:r>
                      <a:r>
                        <a:rPr kumimoji="0" lang="zh-CN" sz="1800" kern="1200" dirty="0" smtClean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澱粉</a:t>
                      </a:r>
                      <a:r>
                        <a:rPr kumimoji="0" lang="zh-CN" sz="18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酶</a:t>
                      </a:r>
                      <a:r>
                        <a:rPr lang="zh-CN" sz="2000" kern="100" spc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2000" kern="100" spc="100" dirty="0" smtClean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lang="zh-TW" altLang="en-US" sz="1800" kern="100" spc="100" dirty="0" smtClean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</a:rPr>
                        <a:t>胰</a:t>
                      </a:r>
                      <a:r>
                        <a:rPr kumimoji="0" lang="zh-CN" sz="1800" kern="100" spc="100" dirty="0" smtClean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蛋白</a:t>
                      </a:r>
                      <a:r>
                        <a:rPr kumimoji="0" lang="zh-CN" sz="1800" kern="100" spc="100" dirty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酶</a:t>
                      </a:r>
                      <a:r>
                        <a:rPr lang="zh-CN" sz="2000" kern="100" spc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2000" kern="100" spc="100" dirty="0" smtClean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lang="zh-TW" altLang="en-US" sz="1800" kern="100" spc="100" dirty="0" smtClean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</a:rPr>
                        <a:t>胰</a:t>
                      </a:r>
                      <a:r>
                        <a:rPr kumimoji="0" lang="zh-CN" sz="1800" kern="100" spc="100" dirty="0" smtClean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脂</a:t>
                      </a:r>
                      <a:r>
                        <a:rPr kumimoji="0" lang="zh-CN" sz="1800" kern="100" spc="100" dirty="0">
                          <a:solidFill>
                            <a:srgbClr val="FF0000"/>
                          </a:solidFill>
                          <a:effectLst/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質酶</a:t>
                      </a:r>
                      <a:r>
                        <a:rPr lang="zh-CN" sz="2000" kern="100" spc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澱粉酶</a:t>
                      </a: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蛋白酶</a:t>
                      </a:r>
                      <a:r>
                        <a:rPr lang="zh-TW" sz="2000" kern="100" spc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lnSpc>
                          <a:spcPts val="2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00" spc="100" dirty="0">
                          <a:solidFill>
                            <a:srgbClr val="FFFF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4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/>
                          <a:ea typeface="標楷體"/>
                        </a:rPr>
                        <a:t>儲存場所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口腔肌肉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胃　壁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膽囊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胃腸交界處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小腸壁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1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/>
                          <a:ea typeface="標楷體"/>
                        </a:rPr>
                        <a:t>作用場所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口腔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胃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小腸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小腸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小腸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/>
                          <a:ea typeface="標楷體"/>
                        </a:rPr>
                        <a:t>所需環境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中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】性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酸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】性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鹼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】性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鹼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】性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鹼</a:t>
                      </a:r>
                      <a:r>
                        <a:rPr lang="zh-TW" sz="2000" kern="100" dirty="0">
                          <a:effectLst/>
                          <a:latin typeface="Times New Roman"/>
                          <a:ea typeface="標楷體"/>
                        </a:rPr>
                        <a:t>】性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48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功能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澱粉</a:t>
                      </a: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  <a:sym typeface="Wingdings 3"/>
                        </a:rPr>
                        <a:t></a:t>
                      </a:r>
                      <a:r>
                        <a:rPr lang="zh-TW" sz="2000" kern="100">
                          <a:effectLst/>
                          <a:latin typeface="Times New Roman"/>
                          <a:ea typeface="標楷體"/>
                        </a:rPr>
                        <a:t>糖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/>
                          <a:ea typeface="標楷體"/>
                        </a:rPr>
                        <a:t>初步分解蛋白質防止食物腐敗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4300" algn="just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乳化脂肪（脂質變成脂肪小球）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4300" algn="just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具【</a:t>
                      </a:r>
                      <a:r>
                        <a:rPr kumimoji="0" lang="zh-TW" sz="2200" kern="1200" dirty="0">
                          <a:solidFill>
                            <a:srgbClr val="FF0000"/>
                          </a:solidFill>
                          <a:latin typeface="王漢宗特圓體繁" panose="02020300000000000000" pitchFamily="18" charset="-120"/>
                          <a:ea typeface="王漢宗特圓體繁" panose="02020300000000000000" pitchFamily="18" charset="-120"/>
                          <a:cs typeface="+mn-cs"/>
                        </a:rPr>
                        <a:t>絨毛</a:t>
                      </a:r>
                      <a:r>
                        <a:rPr kumimoji="0"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】</a:t>
                      </a:r>
                    </a:p>
                    <a:p>
                      <a:pPr marL="114300" marR="114300" algn="just" rtl="0" eaLnBrk="1" latinLnBrk="0" hangingPunct="1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幫助吸收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123728" y="865144"/>
            <a:ext cx="57606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491880" y="918744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978747" y="918744"/>
            <a:ext cx="565570" cy="315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444208" y="799540"/>
            <a:ext cx="560859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812360" y="802558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866104" y="1628800"/>
            <a:ext cx="1193727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3219052" y="1628800"/>
            <a:ext cx="1193727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084167" y="1700808"/>
            <a:ext cx="1296145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7494267" y="1700808"/>
            <a:ext cx="1193727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978747" y="3356992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978747" y="4005064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356995" y="4007657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7830466" y="4005064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866104" y="4653136"/>
            <a:ext cx="10497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3291059" y="4653136"/>
            <a:ext cx="10497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4611219" y="4589512"/>
            <a:ext cx="1184915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6156175" y="4636443"/>
            <a:ext cx="10497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7611540" y="4653136"/>
            <a:ext cx="10497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7992379" y="5237584"/>
            <a:ext cx="618053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45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2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597</Words>
  <Application>Microsoft Office PowerPoint</Application>
  <PresentationFormat>如螢幕大小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流線</vt:lpstr>
      <vt:lpstr>PowerPoint 簡報</vt:lpstr>
      <vt:lpstr>動物如何獲得養分</vt:lpstr>
      <vt:lpstr>PowerPoint 簡報</vt:lpstr>
      <vt:lpstr>PowerPoint 簡報</vt:lpstr>
      <vt:lpstr>PowerPoint 簡報</vt:lpstr>
      <vt:lpstr>口腔中牙齒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2019-10-16T12:17:51Z</dcterms:created>
  <dcterms:modified xsi:type="dcterms:W3CDTF">2019-10-16T15:34:12Z</dcterms:modified>
</cp:coreProperties>
</file>