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6"/>
  </p:notesMasterIdLst>
  <p:handoutMasterIdLst>
    <p:handoutMasterId r:id="rId57"/>
  </p:handoutMasterIdLst>
  <p:sldIdLst>
    <p:sldId id="374" r:id="rId2"/>
    <p:sldId id="256" r:id="rId3"/>
    <p:sldId id="266" r:id="rId4"/>
    <p:sldId id="271" r:id="rId5"/>
    <p:sldId id="280" r:id="rId6"/>
    <p:sldId id="278" r:id="rId7"/>
    <p:sldId id="275" r:id="rId8"/>
    <p:sldId id="277" r:id="rId9"/>
    <p:sldId id="439" r:id="rId10"/>
    <p:sldId id="453" r:id="rId11"/>
    <p:sldId id="419" r:id="rId12"/>
    <p:sldId id="454" r:id="rId13"/>
    <p:sldId id="456" r:id="rId14"/>
    <p:sldId id="457" r:id="rId15"/>
    <p:sldId id="458" r:id="rId16"/>
    <p:sldId id="288" r:id="rId17"/>
    <p:sldId id="289" r:id="rId18"/>
    <p:sldId id="455" r:id="rId19"/>
    <p:sldId id="257" r:id="rId20"/>
    <p:sldId id="286" r:id="rId21"/>
    <p:sldId id="290" r:id="rId22"/>
    <p:sldId id="488" r:id="rId23"/>
    <p:sldId id="459" r:id="rId24"/>
    <p:sldId id="460" r:id="rId25"/>
    <p:sldId id="477" r:id="rId26"/>
    <p:sldId id="461" r:id="rId27"/>
    <p:sldId id="478" r:id="rId28"/>
    <p:sldId id="479" r:id="rId29"/>
    <p:sldId id="462" r:id="rId30"/>
    <p:sldId id="264" r:id="rId31"/>
    <p:sldId id="306" r:id="rId32"/>
    <p:sldId id="307" r:id="rId33"/>
    <p:sldId id="304" r:id="rId34"/>
    <p:sldId id="417" r:id="rId35"/>
    <p:sldId id="496" r:id="rId36"/>
    <p:sldId id="480" r:id="rId37"/>
    <p:sldId id="495" r:id="rId38"/>
    <p:sldId id="481" r:id="rId39"/>
    <p:sldId id="463" r:id="rId40"/>
    <p:sldId id="420" r:id="rId41"/>
    <p:sldId id="484" r:id="rId42"/>
    <p:sldId id="482" r:id="rId43"/>
    <p:sldId id="483" r:id="rId44"/>
    <p:sldId id="485" r:id="rId45"/>
    <p:sldId id="421" r:id="rId46"/>
    <p:sldId id="465" r:id="rId47"/>
    <p:sldId id="486" r:id="rId48"/>
    <p:sldId id="489" r:id="rId49"/>
    <p:sldId id="464" r:id="rId50"/>
    <p:sldId id="487" r:id="rId51"/>
    <p:sldId id="490" r:id="rId52"/>
    <p:sldId id="491" r:id="rId53"/>
    <p:sldId id="492" r:id="rId54"/>
    <p:sldId id="494" r:id="rId55"/>
  </p:sldIdLst>
  <p:sldSz cx="12190413" cy="6859588"/>
  <p:notesSz cx="9928225" cy="6797675"/>
  <p:defaultTextStyle>
    <a:defPPr>
      <a:defRPr lang="zh-TW"/>
    </a:defPPr>
    <a:lvl1pPr marL="0" algn="l" defTabSz="1219122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561" algn="l" defTabSz="1219122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122" algn="l" defTabSz="1219122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682" algn="l" defTabSz="1219122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243" algn="l" defTabSz="1219122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804" algn="l" defTabSz="1219122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365" algn="l" defTabSz="1219122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925" algn="l" defTabSz="1219122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6486" algn="l" defTabSz="1219122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156" userDrawn="1">
          <p15:clr>
            <a:srgbClr val="A4A3A4"/>
          </p15:clr>
        </p15:guide>
        <p15:guide id="2" pos="210">
          <p15:clr>
            <a:srgbClr val="A4A3A4"/>
          </p15:clr>
        </p15:guide>
        <p15:guide id="3" pos="3976" userDrawn="1">
          <p15:clr>
            <a:srgbClr val="A4A3A4"/>
          </p15:clr>
        </p15:guide>
        <p15:guide id="4" pos="3840" userDrawn="1">
          <p15:clr>
            <a:srgbClr val="A4A3A4"/>
          </p15:clr>
        </p15:guide>
        <p15:guide id="5" pos="3839">
          <p15:clr>
            <a:srgbClr val="A4A3A4"/>
          </p15:clr>
        </p15:guide>
        <p15:guide id="6" orient="horz" pos="2161" userDrawn="1">
          <p15:clr>
            <a:srgbClr val="A4A3A4"/>
          </p15:clr>
        </p15:guide>
        <p15:guide id="7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FFFFF"/>
    <a:srgbClr val="0070C0"/>
    <a:srgbClr val="0000FF"/>
    <a:srgbClr val="2CA3DC"/>
    <a:srgbClr val="F2F2F2"/>
    <a:srgbClr val="F58781"/>
    <a:srgbClr val="E7E3EE"/>
    <a:srgbClr val="D4E9D8"/>
    <a:srgbClr val="29A7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519" autoAdjust="0"/>
    <p:restoredTop sz="92720" autoAdjust="0"/>
  </p:normalViewPr>
  <p:slideViewPr>
    <p:cSldViewPr>
      <p:cViewPr varScale="1">
        <p:scale>
          <a:sx n="117" d="100"/>
          <a:sy n="117" d="100"/>
        </p:scale>
        <p:origin x="480" y="176"/>
      </p:cViewPr>
      <p:guideLst>
        <p:guide orient="horz" pos="4156"/>
        <p:guide pos="210"/>
        <p:guide pos="3976"/>
        <p:guide pos="3840"/>
        <p:guide pos="3839"/>
        <p:guide orient="horz" pos="2161"/>
        <p:guide orient="horz"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2611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231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5623697" y="0"/>
            <a:ext cx="4302231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43FC96-E131-4137-B7E9-651BCF5BDCB9}" type="datetimeFigureOut">
              <a:rPr lang="zh-TW" altLang="en-US" smtClean="0"/>
              <a:t>2022/3/14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6456612"/>
            <a:ext cx="4302231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5623697" y="6456612"/>
            <a:ext cx="4302231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960485-414E-413D-8C74-CBE7480118A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80935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02231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5623697" y="1"/>
            <a:ext cx="4302231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D2F82B-D712-4385-9AA0-A63CF5D93865}" type="datetimeFigureOut">
              <a:rPr lang="zh-TW" altLang="en-US" smtClean="0"/>
              <a:t>2022/3/14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849313"/>
            <a:ext cx="4076700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992823" y="3271381"/>
            <a:ext cx="7942580" cy="267658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6456612"/>
            <a:ext cx="4302231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5623697" y="6456612"/>
            <a:ext cx="4302231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07D631-796C-4514-B79B-593D28CCBE0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654980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7D631-796C-4514-B79B-593D28CCBE01}" type="slidenum">
              <a:rPr lang="zh-TW" altLang="en-US" smtClean="0"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520565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7D631-796C-4514-B79B-593D28CCBE01}" type="slidenum">
              <a:rPr lang="zh-TW" altLang="en-US" smtClean="0"/>
              <a:t>25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673303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7D631-796C-4514-B79B-593D28CCBE01}" type="slidenum">
              <a:rPr lang="zh-TW" altLang="en-US" smtClean="0"/>
              <a:t>26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442533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7D631-796C-4514-B79B-593D28CCBE01}" type="slidenum">
              <a:rPr lang="zh-TW" altLang="en-US" smtClean="0"/>
              <a:t>27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165233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7D631-796C-4514-B79B-593D28CCBE01}" type="slidenum">
              <a:rPr lang="zh-TW" altLang="en-US" smtClean="0"/>
              <a:t>28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394503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7D631-796C-4514-B79B-593D28CCBE01}" type="slidenum">
              <a:rPr lang="zh-TW" altLang="en-US" smtClean="0"/>
              <a:t>34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980422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7D631-796C-4514-B79B-593D28CCBE01}" type="slidenum">
              <a:rPr lang="zh-TW" altLang="en-US" smtClean="0"/>
              <a:t>35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598648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7D631-796C-4514-B79B-593D28CCBE01}" type="slidenum">
              <a:rPr lang="zh-TW" altLang="en-US" smtClean="0"/>
              <a:t>36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083027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7D631-796C-4514-B79B-593D28CCBE01}" type="slidenum">
              <a:rPr lang="zh-TW" altLang="en-US" smtClean="0"/>
              <a:t>37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855688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7D631-796C-4514-B79B-593D28CCBE01}" type="slidenum">
              <a:rPr lang="zh-TW" altLang="en-US" smtClean="0"/>
              <a:t>38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23592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7D631-796C-4514-B79B-593D28CCBE01}" type="slidenum">
              <a:rPr lang="zh-TW" altLang="en-US" smtClean="0"/>
              <a:t>40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449166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7D631-796C-4514-B79B-593D28CCBE01}" type="slidenum">
              <a:rPr lang="zh-TW" altLang="en-US" smtClean="0"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833931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7D631-796C-4514-B79B-593D28CCBE01}" type="slidenum">
              <a:rPr lang="zh-TW" altLang="en-US" smtClean="0"/>
              <a:t>41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6026881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7D631-796C-4514-B79B-593D28CCBE01}" type="slidenum">
              <a:rPr lang="zh-TW" altLang="en-US" smtClean="0"/>
              <a:t>42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3870363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7D631-796C-4514-B79B-593D28CCBE01}" type="slidenum">
              <a:rPr lang="zh-TW" altLang="en-US" smtClean="0"/>
              <a:t>43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8894413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7D631-796C-4514-B79B-593D28CCBE01}" type="slidenum">
              <a:rPr lang="zh-TW" altLang="en-US" smtClean="0"/>
              <a:t>45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9205712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7D631-796C-4514-B79B-593D28CCBE01}" type="slidenum">
              <a:rPr lang="zh-TW" altLang="en-US" smtClean="0"/>
              <a:t>47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903051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7D631-796C-4514-B79B-593D28CCBE01}" type="slidenum">
              <a:rPr lang="zh-TW" altLang="en-US" smtClean="0"/>
              <a:t>48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903051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7D631-796C-4514-B79B-593D28CCBE01}" type="slidenum">
              <a:rPr lang="zh-TW" altLang="en-US" smtClean="0"/>
              <a:t>49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9205712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7D631-796C-4514-B79B-593D28CCBE01}" type="slidenum">
              <a:rPr lang="zh-TW" altLang="en-US" smtClean="0"/>
              <a:t>50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6940380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7D631-796C-4514-B79B-593D28CCBE01}" type="slidenum">
              <a:rPr lang="zh-TW" altLang="en-US" smtClean="0"/>
              <a:t>51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694038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7D631-796C-4514-B79B-593D28CCBE01}" type="slidenum">
              <a:rPr lang="zh-TW" altLang="en-US" smtClean="0"/>
              <a:t>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092390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7D631-796C-4514-B79B-593D28CCBE01}" type="slidenum">
              <a:rPr lang="zh-TW" altLang="en-US" smtClean="0"/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442533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7D631-796C-4514-B79B-593D28CCBE01}" type="slidenum">
              <a:rPr lang="zh-TW" altLang="en-US" smtClean="0"/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442533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7D631-796C-4514-B79B-593D28CCBE01}" type="slidenum">
              <a:rPr lang="zh-TW" altLang="en-US" smtClean="0"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442533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7D631-796C-4514-B79B-593D28CCBE01}" type="slidenum">
              <a:rPr lang="zh-TW" altLang="en-US" smtClean="0"/>
              <a:t>22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677857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7D631-796C-4514-B79B-593D28CCBE01}" type="slidenum">
              <a:rPr lang="zh-TW" altLang="en-US" smtClean="0"/>
              <a:t>23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442533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7D631-796C-4514-B79B-593D28CCBE01}" type="slidenum">
              <a:rPr lang="zh-TW" altLang="en-US" smtClean="0"/>
              <a:t>24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442533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首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版面配置區 15"/>
          <p:cNvSpPr>
            <a:spLocks noGrp="1"/>
          </p:cNvSpPr>
          <p:nvPr>
            <p:ph type="body" sz="quarter" idx="13" hasCustomPrompt="1"/>
          </p:nvPr>
        </p:nvSpPr>
        <p:spPr>
          <a:xfrm>
            <a:off x="-737" y="68645"/>
            <a:ext cx="1127391" cy="1536526"/>
          </a:xfrm>
          <a:prstGeom prst="rect">
            <a:avLst/>
          </a:prstGeom>
          <a:noFill/>
          <a:ln w="0" cmpd="sng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>
            <a:lvl1pPr marL="118525" indent="0" algn="ctr">
              <a:buFontTx/>
              <a:buNone/>
              <a:defRPr kumimoji="0" lang="zh-TW" altLang="en-US" sz="9600" b="1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defRPr>
            </a:lvl1pPr>
          </a:lstStyle>
          <a:p>
            <a:pPr lvl="0"/>
            <a:r>
              <a:rPr lang="en-US" altLang="zh-TW" dirty="0"/>
              <a:t>A</a:t>
            </a:r>
            <a:endParaRPr lang="zh-TW" altLang="en-US" dirty="0"/>
          </a:p>
        </p:txBody>
      </p:sp>
      <p:sp>
        <p:nvSpPr>
          <p:cNvPr id="6" name="文字版面配置區 20"/>
          <p:cNvSpPr>
            <a:spLocks noGrp="1"/>
          </p:cNvSpPr>
          <p:nvPr>
            <p:ph type="body" sz="quarter" idx="15" hasCustomPrompt="1"/>
          </p:nvPr>
        </p:nvSpPr>
        <p:spPr>
          <a:xfrm>
            <a:off x="-659" y="1626713"/>
            <a:ext cx="6239881" cy="247531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18525" indent="0">
              <a:spcBef>
                <a:spcPts val="1600"/>
              </a:spcBef>
              <a:buNone/>
              <a:defRPr sz="3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spcBef>
                <a:spcPts val="800"/>
              </a:spcBef>
              <a:defRPr>
                <a:latin typeface="標楷體" pitchFamily="65" charset="-120"/>
                <a:ea typeface="標楷體" pitchFamily="65" charset="-120"/>
              </a:defRPr>
            </a:lvl2pPr>
          </a:lstStyle>
          <a:p>
            <a:pPr lvl="0"/>
            <a:r>
              <a:rPr lang="zh-TW" altLang="en-US" dirty="0"/>
              <a:t>小節：微軟正黑體、</a:t>
            </a:r>
            <a:r>
              <a:rPr lang="en-US" altLang="zh-TW" dirty="0"/>
              <a:t>32</a:t>
            </a:r>
            <a:r>
              <a:rPr lang="zh-TW" altLang="en-US" dirty="0"/>
              <a:t>字級</a:t>
            </a:r>
            <a:br>
              <a:rPr lang="en-US" altLang="zh-TW" dirty="0"/>
            </a:br>
            <a:r>
              <a:rPr lang="zh-TW" altLang="en-US" dirty="0"/>
              <a:t>實驗：微軟正黑體、</a:t>
            </a:r>
            <a:r>
              <a:rPr lang="en-US" altLang="zh-TW" dirty="0"/>
              <a:t>24</a:t>
            </a:r>
            <a:r>
              <a:rPr lang="zh-TW" altLang="en-US" dirty="0"/>
              <a:t>字級</a:t>
            </a:r>
            <a:br>
              <a:rPr lang="en-US" altLang="zh-TW" dirty="0"/>
            </a:br>
            <a:r>
              <a:rPr lang="zh-TW" altLang="en-US" dirty="0"/>
              <a:t>章末體例：微軟正黑體、</a:t>
            </a:r>
            <a:r>
              <a:rPr lang="en-US" altLang="zh-TW" dirty="0"/>
              <a:t>32</a:t>
            </a:r>
            <a:r>
              <a:rPr lang="zh-TW" altLang="en-US" dirty="0"/>
              <a:t>字級</a:t>
            </a:r>
          </a:p>
        </p:txBody>
      </p:sp>
      <p:sp>
        <p:nvSpPr>
          <p:cNvPr id="7" name="文字版面配置區 15"/>
          <p:cNvSpPr>
            <a:spLocks noGrp="1"/>
          </p:cNvSpPr>
          <p:nvPr>
            <p:ph type="body" sz="quarter" idx="19" hasCustomPrompt="1"/>
          </p:nvPr>
        </p:nvSpPr>
        <p:spPr>
          <a:xfrm>
            <a:off x="1126654" y="164678"/>
            <a:ext cx="4536505" cy="1344461"/>
          </a:xfrm>
          <a:prstGeom prst="rect">
            <a:avLst/>
          </a:prstGeom>
          <a:noFill/>
          <a:ln w="0" cmpd="sng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>
            <a:lvl1pPr marL="118525" indent="0" algn="l">
              <a:spcBef>
                <a:spcPts val="0"/>
              </a:spcBef>
              <a:buFontTx/>
              <a:buNone/>
              <a:defRPr kumimoji="0" lang="zh-TW" altLang="en-US" sz="5400" b="1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defRPr>
            </a:lvl1pPr>
          </a:lstStyle>
          <a:p>
            <a:pPr lvl="0"/>
            <a:r>
              <a:rPr lang="zh-TW" altLang="en-US" dirty="0"/>
              <a:t>章名</a:t>
            </a:r>
          </a:p>
        </p:txBody>
      </p:sp>
      <p:sp>
        <p:nvSpPr>
          <p:cNvPr id="9" name="文字版面配置區 2"/>
          <p:cNvSpPr>
            <a:spLocks noGrp="1"/>
          </p:cNvSpPr>
          <p:nvPr>
            <p:ph type="body" sz="quarter" idx="20" hasCustomPrompt="1"/>
          </p:nvPr>
        </p:nvSpPr>
        <p:spPr>
          <a:xfrm>
            <a:off x="10713401" y="499234"/>
            <a:ext cx="1656580" cy="4297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lvl="0"/>
            <a:r>
              <a:rPr lang="zh-TW" altLang="en-US" dirty="0"/>
              <a:t>課本</a:t>
            </a:r>
            <a:r>
              <a:rPr lang="en-US" altLang="zh-TW" dirty="0"/>
              <a:t>P.XXX</a:t>
            </a:r>
            <a:endParaRPr lang="zh-TW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逗知識">
    <p:bg>
      <p:bgPr>
        <a:solidFill>
          <a:srgbClr val="FEE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0"/>
          <p:cNvSpPr txBox="1">
            <a:spLocks noChangeArrowheads="1"/>
          </p:cNvSpPr>
          <p:nvPr userDrawn="1"/>
        </p:nvSpPr>
        <p:spPr bwMode="auto">
          <a:xfrm>
            <a:off x="1236663" y="69156"/>
            <a:ext cx="1330151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kumimoji="1">
                <a:solidFill>
                  <a:schemeClr val="tx1"/>
                </a:solidFill>
                <a:latin typeface="新細明體" pitchFamily="18" charset="-12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新細明體" pitchFamily="18" charset="-12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新細明體" pitchFamily="18" charset="-12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新細明體" pitchFamily="18" charset="-12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新細明體" pitchFamily="18" charset="-12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新細明體" pitchFamily="18" charset="-12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新細明體" pitchFamily="18" charset="-12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新細明體" pitchFamily="18" charset="-12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新細明體" pitchFamily="18" charset="-120"/>
                <a:ea typeface="新細明體" pitchFamily="18" charset="-120"/>
              </a:defRPr>
            </a:lvl9pPr>
          </a:lstStyle>
          <a:p>
            <a:r>
              <a:rPr kumimoji="1" lang="zh-TW" alt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知識</a:t>
            </a:r>
          </a:p>
        </p:txBody>
      </p:sp>
      <p:sp>
        <p:nvSpPr>
          <p:cNvPr id="8" name="內容版面配置區 2"/>
          <p:cNvSpPr>
            <a:spLocks noGrp="1"/>
          </p:cNvSpPr>
          <p:nvPr>
            <p:ph idx="1" hasCustomPrompt="1"/>
          </p:nvPr>
        </p:nvSpPr>
        <p:spPr>
          <a:xfrm>
            <a:off x="982637" y="931742"/>
            <a:ext cx="10852225" cy="566640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14295" indent="0" eaLnBrk="1" latinLnBrk="0" hangingPunct="1">
              <a:spcBef>
                <a:spcPts val="800"/>
              </a:spcBef>
              <a:buFont typeface="Calibri" panose="020F0502020204030204" pitchFamily="34" charset="0"/>
              <a:buNone/>
              <a:tabLst/>
              <a:defRPr sz="4000" baseline="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831798" indent="-355578" eaLnBrk="1" latinLnBrk="0" hangingPunct="1">
              <a:spcBef>
                <a:spcPts val="800"/>
              </a:spcBef>
              <a:defRPr sz="4300" b="0" baseline="0">
                <a:solidFill>
                  <a:schemeClr val="tx1"/>
                </a:solidFill>
              </a:defRPr>
            </a:lvl2pPr>
            <a:lvl3pPr marL="960905" indent="0" eaLnBrk="1" latinLnBrk="0" hangingPunct="1">
              <a:spcBef>
                <a:spcPts val="800"/>
              </a:spcBef>
              <a:buNone/>
              <a:defRPr sz="3700" baseline="0">
                <a:latin typeface="+mn-ea"/>
                <a:ea typeface="+mn-ea"/>
              </a:defRPr>
            </a:lvl3pPr>
          </a:lstStyle>
          <a:p>
            <a:pPr lvl="0"/>
            <a:r>
              <a:rPr lang="en-US" altLang="zh-TW" dirty="0"/>
              <a:t>40pt</a:t>
            </a:r>
            <a:r>
              <a:rPr lang="zh-TW" altLang="en-US" dirty="0"/>
              <a:t>，微軟正黑體</a:t>
            </a:r>
          </a:p>
        </p:txBody>
      </p:sp>
      <p:sp>
        <p:nvSpPr>
          <p:cNvPr id="9" name="文字版面配置區 2"/>
          <p:cNvSpPr>
            <a:spLocks noGrp="1"/>
          </p:cNvSpPr>
          <p:nvPr>
            <p:ph type="body" sz="quarter" idx="20" hasCustomPrompt="1"/>
          </p:nvPr>
        </p:nvSpPr>
        <p:spPr>
          <a:xfrm>
            <a:off x="10713401" y="499234"/>
            <a:ext cx="1656580" cy="4297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lvl="0"/>
            <a:r>
              <a:rPr lang="zh-TW" altLang="en-US" dirty="0"/>
              <a:t>課本</a:t>
            </a:r>
            <a:r>
              <a:rPr lang="en-US" altLang="zh-TW" dirty="0"/>
              <a:t>P.XXX</a:t>
            </a:r>
            <a:endParaRPr lang="zh-TW" altLang="en-US" dirty="0"/>
          </a:p>
        </p:txBody>
      </p:sp>
      <p:cxnSp>
        <p:nvCxnSpPr>
          <p:cNvPr id="11" name="直線接點 10"/>
          <p:cNvCxnSpPr/>
          <p:nvPr userDrawn="1"/>
        </p:nvCxnSpPr>
        <p:spPr>
          <a:xfrm>
            <a:off x="970547" y="837506"/>
            <a:ext cx="9716503" cy="0"/>
          </a:xfrm>
          <a:prstGeom prst="line">
            <a:avLst/>
          </a:prstGeom>
          <a:ln w="28575" cap="rnd"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圖片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879" y="44426"/>
            <a:ext cx="1190791" cy="1066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8480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示範實驗">
    <p:bg>
      <p:bgPr>
        <a:solidFill>
          <a:srgbClr val="FEED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0"/>
          <p:cNvSpPr txBox="1">
            <a:spLocks noChangeArrowheads="1"/>
          </p:cNvSpPr>
          <p:nvPr userDrawn="1"/>
        </p:nvSpPr>
        <p:spPr bwMode="auto">
          <a:xfrm>
            <a:off x="948631" y="69156"/>
            <a:ext cx="2554287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kumimoji="1">
                <a:solidFill>
                  <a:schemeClr val="tx1"/>
                </a:solidFill>
                <a:latin typeface="新細明體" pitchFamily="18" charset="-12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新細明體" pitchFamily="18" charset="-12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新細明體" pitchFamily="18" charset="-12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新細明體" pitchFamily="18" charset="-12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新細明體" pitchFamily="18" charset="-12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新細明體" pitchFamily="18" charset="-12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新細明體" pitchFamily="18" charset="-12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新細明體" pitchFamily="18" charset="-12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新細明體" pitchFamily="18" charset="-120"/>
                <a:ea typeface="新細明體" pitchFamily="18" charset="-120"/>
              </a:defRPr>
            </a:lvl9pPr>
          </a:lstStyle>
          <a:p>
            <a:r>
              <a:rPr kumimoji="1" lang="zh-TW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58355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示範實驗</a:t>
            </a:r>
          </a:p>
        </p:txBody>
      </p:sp>
      <p:sp>
        <p:nvSpPr>
          <p:cNvPr id="6" name="文字版面配置區 20"/>
          <p:cNvSpPr>
            <a:spLocks noGrp="1"/>
          </p:cNvSpPr>
          <p:nvPr>
            <p:ph type="body" sz="quarter" idx="15" hasCustomPrompt="1"/>
          </p:nvPr>
        </p:nvSpPr>
        <p:spPr>
          <a:xfrm>
            <a:off x="334566" y="913508"/>
            <a:ext cx="11520884" cy="417247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18525" indent="0">
              <a:spcBef>
                <a:spcPts val="800"/>
              </a:spcBef>
              <a:buNone/>
              <a:defRPr sz="40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spcBef>
                <a:spcPts val="800"/>
              </a:spcBef>
              <a:defRPr>
                <a:latin typeface="標楷體" pitchFamily="65" charset="-120"/>
                <a:ea typeface="標楷體" pitchFamily="65" charset="-120"/>
              </a:defRPr>
            </a:lvl2pPr>
          </a:lstStyle>
          <a:p>
            <a:pPr lvl="0"/>
            <a:r>
              <a:rPr lang="zh-TW" altLang="en-US" dirty="0"/>
              <a:t>微軟正黑體，</a:t>
            </a:r>
            <a:r>
              <a:rPr lang="en-US" altLang="zh-TW" dirty="0"/>
              <a:t>40pt</a:t>
            </a:r>
            <a:endParaRPr lang="zh-TW" altLang="en-US" dirty="0"/>
          </a:p>
        </p:txBody>
      </p:sp>
      <p:pic>
        <p:nvPicPr>
          <p:cNvPr id="8" name="圖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4566" y="2970"/>
            <a:ext cx="657446" cy="799136"/>
          </a:xfrm>
          <a:prstGeom prst="rect">
            <a:avLst/>
          </a:prstGeom>
        </p:spPr>
      </p:pic>
      <p:sp>
        <p:nvSpPr>
          <p:cNvPr id="9" name="標題 1"/>
          <p:cNvSpPr>
            <a:spLocks noGrp="1"/>
          </p:cNvSpPr>
          <p:nvPr>
            <p:ph type="title" hasCustomPrompt="1"/>
          </p:nvPr>
        </p:nvSpPr>
        <p:spPr>
          <a:xfrm>
            <a:off x="3286894" y="1"/>
            <a:ext cx="6984776" cy="837506"/>
          </a:xfrm>
          <a:prstGeom prst="rect">
            <a:avLst/>
          </a:prstGeom>
          <a:noFill/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lIns="121912" tIns="60956" rIns="121912" bIns="60956" anchor="ctr">
            <a:noAutofit/>
          </a:bodyPr>
          <a:lstStyle>
            <a:lvl1pPr algn="l">
              <a:defRPr sz="40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en-US" altLang="zh-TW" dirty="0"/>
              <a:t>40pt</a:t>
            </a:r>
            <a:r>
              <a:rPr lang="zh-TW" altLang="en-US" dirty="0"/>
              <a:t>粗體，微軟正黑體</a:t>
            </a:r>
          </a:p>
        </p:txBody>
      </p:sp>
      <p:sp>
        <p:nvSpPr>
          <p:cNvPr id="7" name="文字版面配置區 2"/>
          <p:cNvSpPr>
            <a:spLocks noGrp="1"/>
          </p:cNvSpPr>
          <p:nvPr>
            <p:ph type="body" sz="quarter" idx="20" hasCustomPrompt="1"/>
          </p:nvPr>
        </p:nvSpPr>
        <p:spPr>
          <a:xfrm>
            <a:off x="10713401" y="499234"/>
            <a:ext cx="1656580" cy="4297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lvl="0"/>
            <a:r>
              <a:rPr lang="zh-TW" altLang="en-US" dirty="0"/>
              <a:t>課本</a:t>
            </a:r>
            <a:r>
              <a:rPr lang="en-US" altLang="zh-TW" dirty="0"/>
              <a:t>P.XXX</a:t>
            </a:r>
            <a:endParaRPr lang="zh-TW" altLang="en-US" dirty="0"/>
          </a:p>
        </p:txBody>
      </p:sp>
      <p:cxnSp>
        <p:nvCxnSpPr>
          <p:cNvPr id="10" name="直線接點 9"/>
          <p:cNvCxnSpPr/>
          <p:nvPr userDrawn="1"/>
        </p:nvCxnSpPr>
        <p:spPr>
          <a:xfrm>
            <a:off x="334963" y="837506"/>
            <a:ext cx="10347325" cy="0"/>
          </a:xfrm>
          <a:prstGeom prst="line">
            <a:avLst/>
          </a:prstGeom>
          <a:ln w="28575" cap="rnd">
            <a:solidFill>
              <a:srgbClr val="F58355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65464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探索活動">
    <p:bg>
      <p:bgPr>
        <a:solidFill>
          <a:srgbClr val="CAEE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0"/>
          <p:cNvSpPr txBox="1">
            <a:spLocks noChangeArrowheads="1"/>
          </p:cNvSpPr>
          <p:nvPr userDrawn="1"/>
        </p:nvSpPr>
        <p:spPr bwMode="auto">
          <a:xfrm>
            <a:off x="948631" y="69156"/>
            <a:ext cx="2554287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kumimoji="1">
                <a:solidFill>
                  <a:schemeClr val="tx1"/>
                </a:solidFill>
                <a:latin typeface="新細明體" pitchFamily="18" charset="-12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新細明體" pitchFamily="18" charset="-12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新細明體" pitchFamily="18" charset="-12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新細明體" pitchFamily="18" charset="-12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新細明體" pitchFamily="18" charset="-12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新細明體" pitchFamily="18" charset="-12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新細明體" pitchFamily="18" charset="-12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新細明體" pitchFamily="18" charset="-12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新細明體" pitchFamily="18" charset="-120"/>
                <a:ea typeface="新細明體" pitchFamily="18" charset="-120"/>
              </a:defRPr>
            </a:lvl9pPr>
          </a:lstStyle>
          <a:p>
            <a:r>
              <a:rPr kumimoji="1" lang="zh-TW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3CADA5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探索活動</a:t>
            </a:r>
          </a:p>
        </p:txBody>
      </p:sp>
      <p:pic>
        <p:nvPicPr>
          <p:cNvPr id="10" name="圖片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119" y="33841"/>
            <a:ext cx="654006" cy="803665"/>
          </a:xfrm>
          <a:prstGeom prst="rect">
            <a:avLst/>
          </a:prstGeom>
        </p:spPr>
      </p:pic>
      <p:sp>
        <p:nvSpPr>
          <p:cNvPr id="11" name="文字版面配置區 20"/>
          <p:cNvSpPr>
            <a:spLocks noGrp="1"/>
          </p:cNvSpPr>
          <p:nvPr>
            <p:ph type="body" sz="quarter" idx="15" hasCustomPrompt="1"/>
          </p:nvPr>
        </p:nvSpPr>
        <p:spPr>
          <a:xfrm>
            <a:off x="334566" y="913508"/>
            <a:ext cx="11520884" cy="417247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18525" indent="0">
              <a:spcBef>
                <a:spcPts val="800"/>
              </a:spcBef>
              <a:buNone/>
              <a:defRPr sz="40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spcBef>
                <a:spcPts val="800"/>
              </a:spcBef>
              <a:defRPr>
                <a:latin typeface="標楷體" pitchFamily="65" charset="-120"/>
                <a:ea typeface="標楷體" pitchFamily="65" charset="-120"/>
              </a:defRPr>
            </a:lvl2pPr>
          </a:lstStyle>
          <a:p>
            <a:pPr lvl="0"/>
            <a:r>
              <a:rPr lang="zh-TW" altLang="en-US" dirty="0"/>
              <a:t>微軟正黑體，</a:t>
            </a:r>
            <a:r>
              <a:rPr lang="en-US" altLang="zh-TW" dirty="0"/>
              <a:t>40pt</a:t>
            </a:r>
            <a:endParaRPr lang="zh-TW" altLang="en-US" dirty="0"/>
          </a:p>
        </p:txBody>
      </p:sp>
      <p:sp>
        <p:nvSpPr>
          <p:cNvPr id="12" name="標題 1"/>
          <p:cNvSpPr>
            <a:spLocks noGrp="1"/>
          </p:cNvSpPr>
          <p:nvPr>
            <p:ph type="title" hasCustomPrompt="1"/>
          </p:nvPr>
        </p:nvSpPr>
        <p:spPr>
          <a:xfrm>
            <a:off x="3286894" y="1"/>
            <a:ext cx="6984776" cy="837506"/>
          </a:xfrm>
          <a:prstGeom prst="rect">
            <a:avLst/>
          </a:prstGeom>
          <a:noFill/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lIns="121912" tIns="60956" rIns="121912" bIns="60956" anchor="ctr">
            <a:noAutofit/>
          </a:bodyPr>
          <a:lstStyle>
            <a:lvl1pPr algn="l">
              <a:defRPr sz="40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en-US" altLang="zh-TW" dirty="0"/>
              <a:t>40pt</a:t>
            </a:r>
            <a:r>
              <a:rPr lang="zh-TW" altLang="en-US" dirty="0"/>
              <a:t>粗體，微軟正黑體</a:t>
            </a:r>
          </a:p>
        </p:txBody>
      </p:sp>
      <p:cxnSp>
        <p:nvCxnSpPr>
          <p:cNvPr id="8" name="直線接點 7"/>
          <p:cNvCxnSpPr/>
          <p:nvPr userDrawn="1"/>
        </p:nvCxnSpPr>
        <p:spPr>
          <a:xfrm>
            <a:off x="334566" y="837506"/>
            <a:ext cx="10352484" cy="0"/>
          </a:xfrm>
          <a:prstGeom prst="line">
            <a:avLst/>
          </a:prstGeom>
          <a:ln w="28575" cap="rnd">
            <a:solidFill>
              <a:srgbClr val="3CADA5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字版面配置區 2"/>
          <p:cNvSpPr>
            <a:spLocks noGrp="1"/>
          </p:cNvSpPr>
          <p:nvPr>
            <p:ph type="body" sz="quarter" idx="20" hasCustomPrompt="1"/>
          </p:nvPr>
        </p:nvSpPr>
        <p:spPr>
          <a:xfrm>
            <a:off x="10713401" y="499234"/>
            <a:ext cx="1656580" cy="4297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lvl="0"/>
            <a:r>
              <a:rPr lang="zh-TW" altLang="en-US" dirty="0"/>
              <a:t>課本</a:t>
            </a:r>
            <a:r>
              <a:rPr lang="en-US" altLang="zh-TW" dirty="0"/>
              <a:t>P.XXX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0185813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例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4963" y="46872"/>
            <a:ext cx="593951" cy="790633"/>
          </a:xfrm>
          <a:prstGeom prst="rect">
            <a:avLst/>
          </a:prstGeom>
        </p:spPr>
      </p:pic>
      <p:sp>
        <p:nvSpPr>
          <p:cNvPr id="11" name="文字版面配置區 10"/>
          <p:cNvSpPr>
            <a:spLocks noGrp="1"/>
          </p:cNvSpPr>
          <p:nvPr>
            <p:ph type="body" sz="quarter" idx="10" hasCustomPrompt="1"/>
          </p:nvPr>
        </p:nvSpPr>
        <p:spPr>
          <a:xfrm>
            <a:off x="1054646" y="0"/>
            <a:ext cx="3240360" cy="83750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44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lvl="0"/>
            <a:r>
              <a:rPr lang="en-US" altLang="zh-TW" dirty="0"/>
              <a:t>44pt</a:t>
            </a:r>
            <a:r>
              <a:rPr lang="zh-TW" altLang="en-US" dirty="0"/>
              <a:t>粗體，微軟正黑體</a:t>
            </a:r>
          </a:p>
        </p:txBody>
      </p:sp>
      <p:sp>
        <p:nvSpPr>
          <p:cNvPr id="12" name="文字版面配置區 10"/>
          <p:cNvSpPr>
            <a:spLocks noGrp="1"/>
          </p:cNvSpPr>
          <p:nvPr>
            <p:ph type="body" sz="quarter" idx="11" hasCustomPrompt="1"/>
          </p:nvPr>
        </p:nvSpPr>
        <p:spPr>
          <a:xfrm>
            <a:off x="5663158" y="0"/>
            <a:ext cx="4824536" cy="837505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 sz="44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lvl="0"/>
            <a:r>
              <a:rPr lang="en-US" altLang="zh-TW" dirty="0"/>
              <a:t>44pt</a:t>
            </a:r>
            <a:r>
              <a:rPr lang="zh-TW" altLang="en-US" dirty="0"/>
              <a:t>粗體，微軟正黑體</a:t>
            </a:r>
          </a:p>
        </p:txBody>
      </p:sp>
      <p:sp>
        <p:nvSpPr>
          <p:cNvPr id="13" name="文字版面配置區 20"/>
          <p:cNvSpPr>
            <a:spLocks noGrp="1"/>
          </p:cNvSpPr>
          <p:nvPr>
            <p:ph type="body" sz="quarter" idx="15" hasCustomPrompt="1"/>
          </p:nvPr>
        </p:nvSpPr>
        <p:spPr>
          <a:xfrm>
            <a:off x="334566" y="913508"/>
            <a:ext cx="11520884" cy="22282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18525" indent="0">
              <a:spcBef>
                <a:spcPts val="800"/>
              </a:spcBef>
              <a:buNone/>
              <a:defRPr sz="3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spcBef>
                <a:spcPts val="800"/>
              </a:spcBef>
              <a:defRPr>
                <a:latin typeface="標楷體" pitchFamily="65" charset="-120"/>
                <a:ea typeface="標楷體" pitchFamily="65" charset="-120"/>
              </a:defRPr>
            </a:lvl2pPr>
          </a:lstStyle>
          <a:p>
            <a:pPr lvl="0"/>
            <a:r>
              <a:rPr lang="zh-TW" altLang="en-US" dirty="0"/>
              <a:t>微軟正黑體，</a:t>
            </a:r>
            <a:r>
              <a:rPr lang="en-US" altLang="zh-TW" dirty="0"/>
              <a:t>36</a:t>
            </a:r>
            <a:r>
              <a:rPr lang="zh-TW" altLang="en-US" dirty="0"/>
              <a:t>字級</a:t>
            </a:r>
            <a:br>
              <a:rPr lang="en-US" altLang="zh-TW" dirty="0"/>
            </a:br>
            <a:endParaRPr lang="zh-TW" altLang="en-US" dirty="0"/>
          </a:p>
        </p:txBody>
      </p:sp>
      <p:sp>
        <p:nvSpPr>
          <p:cNvPr id="14" name="文字版面配置區 2"/>
          <p:cNvSpPr>
            <a:spLocks noGrp="1"/>
          </p:cNvSpPr>
          <p:nvPr>
            <p:ph type="body" sz="quarter" idx="16" hasCustomPrompt="1"/>
          </p:nvPr>
        </p:nvSpPr>
        <p:spPr>
          <a:xfrm>
            <a:off x="333375" y="3717925"/>
            <a:ext cx="11522075" cy="2160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>
              <a:defRPr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>
              <a:defRPr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>
              <a:defRPr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</a:lstStyle>
          <a:p>
            <a:pPr lvl="0"/>
            <a:r>
              <a:rPr lang="zh-TW" altLang="en-US" dirty="0"/>
              <a:t>課文</a:t>
            </a:r>
            <a:r>
              <a:rPr lang="en-US" altLang="zh-TW" dirty="0"/>
              <a:t>36pt</a:t>
            </a:r>
            <a:r>
              <a:rPr lang="zh-TW" altLang="en-US" dirty="0"/>
              <a:t>，微軟正黑體</a:t>
            </a:r>
          </a:p>
        </p:txBody>
      </p:sp>
      <p:sp>
        <p:nvSpPr>
          <p:cNvPr id="8" name="文字版面配置區 2"/>
          <p:cNvSpPr>
            <a:spLocks noGrp="1"/>
          </p:cNvSpPr>
          <p:nvPr>
            <p:ph type="body" sz="quarter" idx="20" hasCustomPrompt="1"/>
          </p:nvPr>
        </p:nvSpPr>
        <p:spPr>
          <a:xfrm>
            <a:off x="10713401" y="499234"/>
            <a:ext cx="1656580" cy="4297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lvl="0"/>
            <a:r>
              <a:rPr lang="zh-TW" altLang="en-US" dirty="0"/>
              <a:t>課本</a:t>
            </a:r>
            <a:r>
              <a:rPr lang="en-US" altLang="zh-TW" dirty="0"/>
              <a:t>P.XXX</a:t>
            </a:r>
            <a:endParaRPr lang="zh-TW" altLang="en-US" dirty="0"/>
          </a:p>
        </p:txBody>
      </p:sp>
      <p:cxnSp>
        <p:nvCxnSpPr>
          <p:cNvPr id="10" name="直線接點 9"/>
          <p:cNvCxnSpPr/>
          <p:nvPr userDrawn="1"/>
        </p:nvCxnSpPr>
        <p:spPr>
          <a:xfrm>
            <a:off x="334963" y="837506"/>
            <a:ext cx="10347325" cy="0"/>
          </a:xfrm>
          <a:prstGeom prst="line">
            <a:avLst/>
          </a:prstGeom>
          <a:ln w="28575" cap="rnd">
            <a:solidFill>
              <a:srgbClr val="29A76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72548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會考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1"/>
          <p:cNvSpPr>
            <a:spLocks noGrp="1"/>
          </p:cNvSpPr>
          <p:nvPr>
            <p:ph type="title" hasCustomPrompt="1"/>
          </p:nvPr>
        </p:nvSpPr>
        <p:spPr>
          <a:xfrm>
            <a:off x="334393" y="1"/>
            <a:ext cx="9937277" cy="837506"/>
          </a:xfrm>
          <a:prstGeom prst="rect">
            <a:avLst/>
          </a:prstGeom>
          <a:noFill/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lIns="121912" tIns="60956" rIns="121912" bIns="60956" anchor="ctr">
            <a:noAutofit/>
          </a:bodyPr>
          <a:lstStyle>
            <a:lvl1pPr algn="l">
              <a:defRPr sz="44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dirty="0"/>
              <a:t>標題</a:t>
            </a:r>
            <a:r>
              <a:rPr lang="en-US" altLang="zh-TW" dirty="0" err="1"/>
              <a:t>44pt</a:t>
            </a:r>
            <a:r>
              <a:rPr lang="zh-TW" altLang="en-US" dirty="0"/>
              <a:t>粗體，微軟正黑體</a:t>
            </a:r>
          </a:p>
        </p:txBody>
      </p:sp>
      <p:sp>
        <p:nvSpPr>
          <p:cNvPr id="9" name="內容版面配置區 2"/>
          <p:cNvSpPr>
            <a:spLocks noGrp="1"/>
          </p:cNvSpPr>
          <p:nvPr>
            <p:ph idx="1" hasCustomPrompt="1"/>
          </p:nvPr>
        </p:nvSpPr>
        <p:spPr>
          <a:xfrm>
            <a:off x="335321" y="931742"/>
            <a:ext cx="11499542" cy="242604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14295" indent="0" eaLnBrk="1" latinLnBrk="0" hangingPunct="1">
              <a:spcBef>
                <a:spcPts val="800"/>
              </a:spcBef>
              <a:buFont typeface="Calibri" panose="020F0502020204030204" pitchFamily="34" charset="0"/>
              <a:buNone/>
              <a:tabLst/>
              <a:defRPr sz="3200" baseline="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831798" indent="-355578" eaLnBrk="1" latinLnBrk="0" hangingPunct="1">
              <a:spcBef>
                <a:spcPts val="800"/>
              </a:spcBef>
              <a:defRPr sz="4300" b="0" baseline="0">
                <a:solidFill>
                  <a:schemeClr val="tx1"/>
                </a:solidFill>
              </a:defRPr>
            </a:lvl2pPr>
            <a:lvl3pPr marL="960905" indent="0" eaLnBrk="1" latinLnBrk="0" hangingPunct="1">
              <a:spcBef>
                <a:spcPts val="800"/>
              </a:spcBef>
              <a:buNone/>
              <a:defRPr sz="3700" baseline="0">
                <a:latin typeface="+mn-ea"/>
                <a:ea typeface="+mn-ea"/>
              </a:defRPr>
            </a:lvl3pPr>
          </a:lstStyle>
          <a:p>
            <a:pPr lvl="0"/>
            <a:r>
              <a:rPr lang="zh-TW" altLang="en-US" dirty="0"/>
              <a:t>課文</a:t>
            </a:r>
            <a:r>
              <a:rPr lang="en-US" altLang="zh-TW" dirty="0" err="1"/>
              <a:t>32pt</a:t>
            </a:r>
            <a:r>
              <a:rPr lang="zh-TW" altLang="en-US" dirty="0"/>
              <a:t>，微軟正黑體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sz="quarter" idx="10" hasCustomPrompt="1"/>
          </p:nvPr>
        </p:nvSpPr>
        <p:spPr>
          <a:xfrm>
            <a:off x="333375" y="3717925"/>
            <a:ext cx="11522075" cy="2160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>
              <a:defRPr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>
              <a:defRPr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>
              <a:defRPr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</a:lstStyle>
          <a:p>
            <a:pPr lvl="0"/>
            <a:r>
              <a:rPr lang="zh-TW" altLang="en-US" dirty="0"/>
              <a:t>課文</a:t>
            </a:r>
            <a:r>
              <a:rPr lang="en-US" altLang="zh-TW" dirty="0" err="1"/>
              <a:t>32pt</a:t>
            </a:r>
            <a:r>
              <a:rPr lang="zh-TW" altLang="en-US" dirty="0"/>
              <a:t>，微軟正黑體</a:t>
            </a:r>
          </a:p>
        </p:txBody>
      </p:sp>
      <p:sp>
        <p:nvSpPr>
          <p:cNvPr id="5" name="文字版面配置區 2"/>
          <p:cNvSpPr>
            <a:spLocks noGrp="1"/>
          </p:cNvSpPr>
          <p:nvPr>
            <p:ph type="body" sz="quarter" idx="20" hasCustomPrompt="1"/>
          </p:nvPr>
        </p:nvSpPr>
        <p:spPr>
          <a:xfrm>
            <a:off x="10713401" y="499234"/>
            <a:ext cx="1656580" cy="4297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lvl="0"/>
            <a:r>
              <a:rPr lang="zh-TW" altLang="en-US" dirty="0"/>
              <a:t>課本</a:t>
            </a:r>
            <a:r>
              <a:rPr lang="en-US" altLang="zh-TW" dirty="0"/>
              <a:t>P.XXX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0582212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8F485831-DDAF-A242-982C-3E1CEA4B017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D69DBAD0-D89A-964E-9EAE-597CCBCB77F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1DF0F955-0777-C747-8C17-9299B85CC97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1A0C9C-344F-8747-AF42-9EF35D72F6E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4601437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C727E6A8-EB4C-2040-8BE5-C1C33C57471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A2F44B50-2FE0-BB40-A796-F0800AA4C26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0D125CD4-8A2A-6148-ABCF-701FB39C2CE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285B65-B93D-8F4C-BAD5-1803463A842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7988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838049" y="274702"/>
            <a:ext cx="2742843" cy="5852880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521" y="274702"/>
            <a:ext cx="8025355" cy="5852880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C5E78D9-67FA-4E46-BAAC-113BD3D6A04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558CF64-29B3-9B44-B0E8-3C64E6C2275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2436AB9-B24C-A040-ACAA-07209BD1322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C3B173-12C7-FB48-96A2-BD4ADAD27AF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1546398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標題，美工圖案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521" y="274701"/>
            <a:ext cx="10971372" cy="114326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線上影像版面配置區 2"/>
          <p:cNvSpPr>
            <a:spLocks noGrp="1"/>
          </p:cNvSpPr>
          <p:nvPr>
            <p:ph type="clipArt" sz="half" idx="1"/>
          </p:nvPr>
        </p:nvSpPr>
        <p:spPr>
          <a:xfrm>
            <a:off x="609521" y="1600571"/>
            <a:ext cx="5384099" cy="4527011"/>
          </a:xfrm>
        </p:spPr>
        <p:txBody>
          <a:bodyPr/>
          <a:lstStyle/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196793" y="1600571"/>
            <a:ext cx="5384099" cy="4527011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699662F-659E-594B-9009-C6A286C461E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9F0B7CB-0C39-F84E-9FD1-61E0C4D1750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1FEF0BD-01EE-284C-85DD-B104BF8BC4E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9CBE58-900C-5449-BFB0-6D51AE737EE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7663519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標題，四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 sz="quarter"/>
          </p:nvPr>
        </p:nvSpPr>
        <p:spPr>
          <a:xfrm>
            <a:off x="609521" y="274701"/>
            <a:ext cx="10971372" cy="114326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>
          <a:xfrm>
            <a:off x="609521" y="1600571"/>
            <a:ext cx="5384099" cy="2186494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xfrm>
            <a:off x="6196793" y="1600571"/>
            <a:ext cx="5384099" cy="2186494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sz="quarter" idx="3"/>
          </p:nvPr>
        </p:nvSpPr>
        <p:spPr>
          <a:xfrm>
            <a:off x="609521" y="3939500"/>
            <a:ext cx="5384099" cy="2188082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6793" y="3939500"/>
            <a:ext cx="5384099" cy="2188082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C37CD523-4B3B-BB41-A710-B94348E2F73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30144CF9-D2B6-7D4C-B348-DAD73D34137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576F2BF7-A0D3-394F-8625-D3E94ABA027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B031A1-78BB-214F-A1DD-1CCF229FE45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270017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小節">
    <p:bg>
      <p:bgPr>
        <a:gradFill flip="none" rotWithShape="1">
          <a:gsLst>
            <a:gs pos="0">
              <a:srgbClr val="1C3A23"/>
            </a:gs>
            <a:gs pos="0">
              <a:srgbClr val="334F36"/>
            </a:gs>
            <a:gs pos="100000">
              <a:srgbClr val="405C3D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圓角矩形 26"/>
          <p:cNvSpPr/>
          <p:nvPr userDrawn="1"/>
        </p:nvSpPr>
        <p:spPr>
          <a:xfrm rot="20730185">
            <a:off x="11375477" y="6411433"/>
            <a:ext cx="119120" cy="44973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2" tIns="60956" rIns="121912" bIns="60956" rtlCol="0" anchor="ctr"/>
          <a:lstStyle/>
          <a:p>
            <a:pPr algn="ctr"/>
            <a:endParaRPr lang="zh-TW" altLang="en-US"/>
          </a:p>
        </p:txBody>
      </p:sp>
      <p:sp>
        <p:nvSpPr>
          <p:cNvPr id="30" name="標題 1"/>
          <p:cNvSpPr>
            <a:spLocks noGrp="1"/>
          </p:cNvSpPr>
          <p:nvPr>
            <p:ph type="ctrTitle" hasCustomPrompt="1"/>
          </p:nvPr>
        </p:nvSpPr>
        <p:spPr>
          <a:xfrm>
            <a:off x="334391" y="0"/>
            <a:ext cx="11521633" cy="912313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ctr">
              <a:defRPr sz="4800" b="1" baseline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en-US" altLang="zh-TW" dirty="0" err="1"/>
              <a:t>X‧X</a:t>
            </a:r>
            <a:r>
              <a:rPr lang="en-US" altLang="zh-TW" dirty="0"/>
              <a:t> </a:t>
            </a:r>
            <a:r>
              <a:rPr lang="zh-TW" altLang="en-US" dirty="0"/>
              <a:t>節名</a:t>
            </a:r>
            <a:r>
              <a:rPr lang="en-US" altLang="zh-TW" dirty="0"/>
              <a:t>(</a:t>
            </a:r>
            <a:r>
              <a:rPr lang="en-US" altLang="zh-TW" dirty="0" err="1"/>
              <a:t>48pt</a:t>
            </a:r>
            <a:r>
              <a:rPr lang="zh-TW" altLang="en-US" dirty="0"/>
              <a:t>，微軟正黑體</a:t>
            </a:r>
            <a:r>
              <a:rPr lang="en-US" altLang="zh-TW" dirty="0"/>
              <a:t>)</a:t>
            </a:r>
            <a:endParaRPr lang="zh-TW" altLang="en-US" dirty="0"/>
          </a:p>
        </p:txBody>
      </p:sp>
      <p:sp>
        <p:nvSpPr>
          <p:cNvPr id="31" name="文字版面配置區 20"/>
          <p:cNvSpPr>
            <a:spLocks noGrp="1"/>
          </p:cNvSpPr>
          <p:nvPr>
            <p:ph type="body" sz="quarter" idx="18" hasCustomPrompt="1"/>
          </p:nvPr>
        </p:nvSpPr>
        <p:spPr>
          <a:xfrm>
            <a:off x="334394" y="1125538"/>
            <a:ext cx="11517401" cy="5282998"/>
          </a:xfrm>
          <a:prstGeom prst="rect">
            <a:avLst/>
          </a:prstGeom>
        </p:spPr>
        <p:txBody>
          <a:bodyPr lIns="121912" tIns="0" rIns="0" bIns="0">
            <a:noAutofit/>
          </a:bodyPr>
          <a:lstStyle>
            <a:lvl1pPr marL="474103" indent="-474103">
              <a:spcBef>
                <a:spcPts val="800"/>
              </a:spcBef>
              <a:buClrTx/>
              <a:buFont typeface="+mj-lt"/>
              <a:buAutoNum type="arabicPeriod"/>
              <a:tabLst/>
              <a:defRPr sz="400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1083664" marR="0" indent="-368275" algn="l" defTabSz="1219122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>
                <a:tab pos="598978" algn="l"/>
              </a:tabLst>
              <a:defRPr sz="4300" baseline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761952" marR="0" indent="0" algn="l" defTabSz="1219122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500">
                <a:latin typeface="標楷體" pitchFamily="65" charset="-120"/>
                <a:ea typeface="標楷體" pitchFamily="65" charset="-120"/>
              </a:defRPr>
            </a:lvl3pPr>
            <a:lvl4pPr>
              <a:spcBef>
                <a:spcPts val="800"/>
              </a:spcBef>
              <a:defRPr/>
            </a:lvl4pPr>
            <a:lvl5pPr>
              <a:spcBef>
                <a:spcPts val="800"/>
              </a:spcBef>
              <a:defRPr/>
            </a:lvl5pPr>
          </a:lstStyle>
          <a:p>
            <a:pPr lvl="0"/>
            <a:r>
              <a:rPr lang="zh-TW" altLang="en-US" dirty="0"/>
              <a:t>小標</a:t>
            </a:r>
            <a:r>
              <a:rPr lang="en-US" altLang="zh-TW" dirty="0"/>
              <a:t>(40pt</a:t>
            </a:r>
            <a:r>
              <a:rPr lang="zh-TW" altLang="en-US" dirty="0"/>
              <a:t>，微軟正黑體</a:t>
            </a:r>
            <a:r>
              <a:rPr lang="en-US" altLang="zh-TW" dirty="0"/>
              <a:t>)</a:t>
            </a:r>
            <a:br>
              <a:rPr lang="en-US" altLang="zh-TW" dirty="0"/>
            </a:br>
            <a:r>
              <a:rPr lang="zh-TW" altLang="en-US" dirty="0"/>
              <a:t>概念</a:t>
            </a:r>
            <a:r>
              <a:rPr lang="en-US" altLang="zh-TW" dirty="0"/>
              <a:t>(40pt</a:t>
            </a:r>
            <a:r>
              <a:rPr lang="zh-TW" altLang="en-US" dirty="0"/>
              <a:t>，微軟正黑體</a:t>
            </a:r>
            <a:r>
              <a:rPr lang="en-US" altLang="zh-TW" dirty="0"/>
              <a:t>)</a:t>
            </a:r>
            <a:endParaRPr lang="zh-TW" altLang="en-US" dirty="0"/>
          </a:p>
        </p:txBody>
      </p:sp>
      <p:cxnSp>
        <p:nvCxnSpPr>
          <p:cNvPr id="33" name="直線接點 32"/>
          <p:cNvCxnSpPr/>
          <p:nvPr userDrawn="1"/>
        </p:nvCxnSpPr>
        <p:spPr>
          <a:xfrm>
            <a:off x="334394" y="909514"/>
            <a:ext cx="11517401" cy="0"/>
          </a:xfrm>
          <a:prstGeom prst="line">
            <a:avLst/>
          </a:prstGeom>
          <a:ln cap="rnd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1" name="Picture 2" descr="D:\圖片雜彙\康軒文教事業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53"/>
          <a:stretch/>
        </p:blipFill>
        <p:spPr bwMode="auto">
          <a:xfrm>
            <a:off x="438150" y="6526513"/>
            <a:ext cx="1697412" cy="359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圓角矩形 9"/>
          <p:cNvSpPr/>
          <p:nvPr userDrawn="1"/>
        </p:nvSpPr>
        <p:spPr>
          <a:xfrm>
            <a:off x="11196330" y="6396891"/>
            <a:ext cx="119120" cy="44973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2" tIns="60956" rIns="121912" bIns="60956" rtlCol="0" anchor="ctr"/>
          <a:lstStyle/>
          <a:p>
            <a:pPr algn="ctr"/>
            <a:endParaRPr lang="zh-TW" altLang="en-US"/>
          </a:p>
        </p:txBody>
      </p:sp>
      <p:sp>
        <p:nvSpPr>
          <p:cNvPr id="12" name="圓角矩形 11"/>
          <p:cNvSpPr/>
          <p:nvPr userDrawn="1"/>
        </p:nvSpPr>
        <p:spPr>
          <a:xfrm rot="18900000">
            <a:off x="11618781" y="6449278"/>
            <a:ext cx="119120" cy="44973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2" tIns="60956" rIns="121912" bIns="60956" rtlCol="0" anchor="ctr"/>
          <a:lstStyle/>
          <a:p>
            <a:pPr algn="ctr"/>
            <a:endParaRPr lang="zh-TW" altLang="en-US"/>
          </a:p>
        </p:txBody>
      </p:sp>
      <p:sp>
        <p:nvSpPr>
          <p:cNvPr id="9" name="文字版面配置區 2"/>
          <p:cNvSpPr>
            <a:spLocks noGrp="1"/>
          </p:cNvSpPr>
          <p:nvPr>
            <p:ph type="body" sz="quarter" idx="20" hasCustomPrompt="1"/>
          </p:nvPr>
        </p:nvSpPr>
        <p:spPr>
          <a:xfrm>
            <a:off x="10713401" y="499234"/>
            <a:ext cx="1656580" cy="4297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lvl="0"/>
            <a:r>
              <a:rPr lang="zh-TW" altLang="en-US" dirty="0"/>
              <a:t>課本</a:t>
            </a:r>
            <a:r>
              <a:rPr lang="en-US" altLang="zh-TW" dirty="0"/>
              <a:t>P.XXX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7539723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5DCEE49-6100-7F46-AFC6-B2A90DA1CCB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391C208-0B71-F040-AD75-5180F675471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5EB5784-10DF-F448-B7CD-03DEAAE1664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6BCFBD-9465-1B40-B16E-B0B7F0E7E4F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7193665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標題及物件在文字之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521" y="274701"/>
            <a:ext cx="10971372" cy="114326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521" y="1600571"/>
            <a:ext cx="10971372" cy="2186494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521" y="3939500"/>
            <a:ext cx="10971372" cy="2188082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FA25021-7832-834A-8651-578B16AF583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68A8E34-F48D-A647-9364-8FC0AE53179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C952666-BC53-1746-8C43-CC0D3C9FD53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C89922-042C-9F41-9E78-31EEFB49FDB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8109833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段標">
    <p:bg>
      <p:bgPr>
        <a:gradFill flip="none" rotWithShape="1">
          <a:gsLst>
            <a:gs pos="0">
              <a:srgbClr val="1C3A23"/>
            </a:gs>
            <a:gs pos="0">
              <a:srgbClr val="334F36"/>
            </a:gs>
            <a:gs pos="100000">
              <a:srgbClr val="405C3D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標題 1"/>
          <p:cNvSpPr>
            <a:spLocks noGrp="1"/>
          </p:cNvSpPr>
          <p:nvPr>
            <p:ph type="ctrTitle" hasCustomPrompt="1"/>
          </p:nvPr>
        </p:nvSpPr>
        <p:spPr>
          <a:xfrm>
            <a:off x="334390" y="2419350"/>
            <a:ext cx="11521633" cy="890536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ctr">
              <a:defRPr sz="4800" b="1" baseline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dirty="0"/>
              <a:t>段標</a:t>
            </a:r>
            <a:r>
              <a:rPr lang="en-US" altLang="zh-TW" dirty="0"/>
              <a:t>(48pt</a:t>
            </a:r>
            <a:r>
              <a:rPr lang="zh-TW" altLang="en-US" dirty="0"/>
              <a:t>，微軟正黑體</a:t>
            </a:r>
            <a:r>
              <a:rPr lang="en-US" altLang="zh-TW" dirty="0"/>
              <a:t>)</a:t>
            </a:r>
            <a:endParaRPr lang="zh-TW" altLang="en-US" dirty="0"/>
          </a:p>
        </p:txBody>
      </p:sp>
      <p:cxnSp>
        <p:nvCxnSpPr>
          <p:cNvPr id="33" name="直線接點 32"/>
          <p:cNvCxnSpPr/>
          <p:nvPr userDrawn="1"/>
        </p:nvCxnSpPr>
        <p:spPr>
          <a:xfrm>
            <a:off x="334394" y="3309885"/>
            <a:ext cx="11517401" cy="0"/>
          </a:xfrm>
          <a:prstGeom prst="line">
            <a:avLst/>
          </a:prstGeom>
          <a:ln cap="rnd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8" name="Picture 2" descr="D:\圖片雜彙\康軒文教事業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53"/>
          <a:stretch/>
        </p:blipFill>
        <p:spPr bwMode="auto">
          <a:xfrm>
            <a:off x="438150" y="6526513"/>
            <a:ext cx="1697412" cy="359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圓角矩形 11"/>
          <p:cNvSpPr/>
          <p:nvPr userDrawn="1"/>
        </p:nvSpPr>
        <p:spPr>
          <a:xfrm rot="20730185">
            <a:off x="11375477" y="6411433"/>
            <a:ext cx="119120" cy="44973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2" tIns="60956" rIns="121912" bIns="60956" rtlCol="0" anchor="ctr"/>
          <a:lstStyle/>
          <a:p>
            <a:pPr algn="ctr"/>
            <a:endParaRPr lang="zh-TW" altLang="en-US"/>
          </a:p>
        </p:txBody>
      </p:sp>
      <p:sp>
        <p:nvSpPr>
          <p:cNvPr id="13" name="圓角矩形 12"/>
          <p:cNvSpPr/>
          <p:nvPr userDrawn="1"/>
        </p:nvSpPr>
        <p:spPr>
          <a:xfrm>
            <a:off x="11196330" y="6396891"/>
            <a:ext cx="119120" cy="44973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2" tIns="60956" rIns="121912" bIns="60956" rtlCol="0" anchor="ctr"/>
          <a:lstStyle/>
          <a:p>
            <a:pPr algn="ctr"/>
            <a:endParaRPr lang="zh-TW" altLang="en-US"/>
          </a:p>
        </p:txBody>
      </p:sp>
      <p:sp>
        <p:nvSpPr>
          <p:cNvPr id="14" name="圓角矩形 13"/>
          <p:cNvSpPr/>
          <p:nvPr userDrawn="1"/>
        </p:nvSpPr>
        <p:spPr>
          <a:xfrm rot="18900000">
            <a:off x="11618781" y="6449278"/>
            <a:ext cx="119120" cy="44973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2" tIns="60956" rIns="121912" bIns="60956" rtlCol="0" anchor="ctr"/>
          <a:lstStyle/>
          <a:p>
            <a:pPr algn="ctr"/>
            <a:endParaRPr lang="zh-TW" altLang="en-US"/>
          </a:p>
        </p:txBody>
      </p:sp>
      <p:sp>
        <p:nvSpPr>
          <p:cNvPr id="9" name="文字版面配置區 2"/>
          <p:cNvSpPr>
            <a:spLocks noGrp="1"/>
          </p:cNvSpPr>
          <p:nvPr>
            <p:ph type="body" sz="quarter" idx="20" hasCustomPrompt="1"/>
          </p:nvPr>
        </p:nvSpPr>
        <p:spPr>
          <a:xfrm>
            <a:off x="10713401" y="499234"/>
            <a:ext cx="1656580" cy="4297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lvl="0"/>
            <a:r>
              <a:rPr lang="zh-TW" altLang="en-US" dirty="0"/>
              <a:t>課本</a:t>
            </a:r>
            <a:r>
              <a:rPr lang="en-US" altLang="zh-TW" dirty="0"/>
              <a:t>P.XXX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2504242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2"/>
          <p:cNvSpPr>
            <a:spLocks noGrp="1"/>
          </p:cNvSpPr>
          <p:nvPr>
            <p:ph type="body" sz="quarter" idx="20" hasCustomPrompt="1"/>
          </p:nvPr>
        </p:nvSpPr>
        <p:spPr>
          <a:xfrm>
            <a:off x="10713401" y="499234"/>
            <a:ext cx="1656580" cy="4297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lvl="0"/>
            <a:r>
              <a:rPr lang="zh-TW" altLang="en-US" dirty="0"/>
              <a:t>課本</a:t>
            </a:r>
            <a:r>
              <a:rPr lang="en-US" altLang="zh-TW" dirty="0"/>
              <a:t>P.XXX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2372097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課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1"/>
          <p:cNvSpPr>
            <a:spLocks noGrp="1"/>
          </p:cNvSpPr>
          <p:nvPr>
            <p:ph type="title" hasCustomPrompt="1"/>
          </p:nvPr>
        </p:nvSpPr>
        <p:spPr>
          <a:xfrm>
            <a:off x="334393" y="1"/>
            <a:ext cx="9937277" cy="837506"/>
          </a:xfrm>
          <a:prstGeom prst="rect">
            <a:avLst/>
          </a:prstGeom>
          <a:noFill/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lIns="121912" tIns="60956" rIns="121912" bIns="60956" anchor="ctr">
            <a:noAutofit/>
          </a:bodyPr>
          <a:lstStyle>
            <a:lvl1pPr algn="l">
              <a:defRPr sz="44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dirty="0"/>
              <a:t>標題</a:t>
            </a:r>
            <a:r>
              <a:rPr lang="en-US" altLang="zh-TW" dirty="0" err="1"/>
              <a:t>44pt</a:t>
            </a:r>
            <a:r>
              <a:rPr lang="zh-TW" altLang="en-US" dirty="0"/>
              <a:t>粗體，微軟正黑體</a:t>
            </a:r>
          </a:p>
        </p:txBody>
      </p:sp>
      <p:sp>
        <p:nvSpPr>
          <p:cNvPr id="9" name="內容版面配置區 2"/>
          <p:cNvSpPr>
            <a:spLocks noGrp="1"/>
          </p:cNvSpPr>
          <p:nvPr>
            <p:ph idx="1" hasCustomPrompt="1"/>
          </p:nvPr>
        </p:nvSpPr>
        <p:spPr>
          <a:xfrm>
            <a:off x="335321" y="931742"/>
            <a:ext cx="11499542" cy="566640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484687" indent="-370392" eaLnBrk="1" latinLnBrk="0" hangingPunct="1">
              <a:spcBef>
                <a:spcPts val="800"/>
              </a:spcBef>
              <a:buFont typeface="Calibri" panose="020F0502020204030204" pitchFamily="34" charset="0"/>
              <a:buChar char="▪"/>
              <a:tabLst/>
              <a:defRPr sz="3600" baseline="0">
                <a:latin typeface="+mn-lt"/>
              </a:defRPr>
            </a:lvl1pPr>
            <a:lvl2pPr marL="831798" indent="-355578" eaLnBrk="1" latinLnBrk="0" hangingPunct="1">
              <a:spcBef>
                <a:spcPts val="800"/>
              </a:spcBef>
              <a:defRPr sz="4300" b="0" baseline="0">
                <a:solidFill>
                  <a:schemeClr val="tx1"/>
                </a:solidFill>
              </a:defRPr>
            </a:lvl2pPr>
            <a:lvl3pPr marL="960905" indent="0" eaLnBrk="1" latinLnBrk="0" hangingPunct="1">
              <a:spcBef>
                <a:spcPts val="800"/>
              </a:spcBef>
              <a:buNone/>
              <a:defRPr sz="3700" baseline="0">
                <a:latin typeface="+mn-ea"/>
                <a:ea typeface="+mn-ea"/>
              </a:defRPr>
            </a:lvl3pPr>
          </a:lstStyle>
          <a:p>
            <a:pPr lvl="0"/>
            <a:r>
              <a:rPr lang="zh-TW" altLang="en-US" dirty="0"/>
              <a:t>課文</a:t>
            </a:r>
            <a:r>
              <a:rPr lang="en-US" altLang="zh-TW" dirty="0" err="1"/>
              <a:t>36pt</a:t>
            </a:r>
            <a:r>
              <a:rPr lang="zh-TW" altLang="en-US" dirty="0"/>
              <a:t>，新細明體</a:t>
            </a:r>
          </a:p>
        </p:txBody>
      </p:sp>
      <p:cxnSp>
        <p:nvCxnSpPr>
          <p:cNvPr id="10" name="直線接點 9"/>
          <p:cNvCxnSpPr/>
          <p:nvPr userDrawn="1"/>
        </p:nvCxnSpPr>
        <p:spPr>
          <a:xfrm>
            <a:off x="334963" y="837506"/>
            <a:ext cx="10352087" cy="0"/>
          </a:xfrm>
          <a:prstGeom prst="line">
            <a:avLst/>
          </a:prstGeom>
          <a:ln w="28575" cap="rnd"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字版面配置區 2"/>
          <p:cNvSpPr>
            <a:spLocks noGrp="1"/>
          </p:cNvSpPr>
          <p:nvPr>
            <p:ph type="body" sz="quarter" idx="20" hasCustomPrompt="1"/>
          </p:nvPr>
        </p:nvSpPr>
        <p:spPr>
          <a:xfrm>
            <a:off x="10713401" y="499234"/>
            <a:ext cx="1656580" cy="4297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lvl="0"/>
            <a:r>
              <a:rPr lang="zh-TW" altLang="en-US" dirty="0"/>
              <a:t>課本</a:t>
            </a:r>
            <a:r>
              <a:rPr lang="en-US" altLang="zh-TW" dirty="0"/>
              <a:t>P.XXX</a:t>
            </a:r>
            <a:endParaRPr lang="zh-TW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然暖身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/>
          <p:cNvSpPr txBox="1"/>
          <p:nvPr userDrawn="1"/>
        </p:nvSpPr>
        <p:spPr>
          <a:xfrm>
            <a:off x="622598" y="68065"/>
            <a:ext cx="30243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zh-TW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自然暖身操</a:t>
            </a:r>
            <a:endParaRPr lang="zh-TW" altLang="en-US" sz="4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文字版面配置區 2"/>
          <p:cNvSpPr>
            <a:spLocks noGrp="1"/>
          </p:cNvSpPr>
          <p:nvPr>
            <p:ph type="body" sz="quarter" idx="20" hasCustomPrompt="1"/>
          </p:nvPr>
        </p:nvSpPr>
        <p:spPr>
          <a:xfrm>
            <a:off x="10713401" y="499234"/>
            <a:ext cx="1656580" cy="4297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lvl="0"/>
            <a:r>
              <a:rPr lang="zh-TW" altLang="en-US" dirty="0"/>
              <a:t>課本</a:t>
            </a:r>
            <a:r>
              <a:rPr lang="en-US" altLang="zh-TW" dirty="0"/>
              <a:t>P.XXX</a:t>
            </a:r>
            <a:endParaRPr lang="zh-TW" altLang="en-US" dirty="0"/>
          </a:p>
        </p:txBody>
      </p:sp>
      <p:cxnSp>
        <p:nvCxnSpPr>
          <p:cNvPr id="7" name="直線接點 6"/>
          <p:cNvCxnSpPr/>
          <p:nvPr userDrawn="1"/>
        </p:nvCxnSpPr>
        <p:spPr>
          <a:xfrm>
            <a:off x="334963" y="837506"/>
            <a:ext cx="10352087" cy="0"/>
          </a:xfrm>
          <a:prstGeom prst="line">
            <a:avLst/>
          </a:prstGeom>
          <a:ln w="28575" cap="rnd"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1" name="Picture 7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80" y="-11783"/>
            <a:ext cx="602166" cy="985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64944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知識快遞">
    <p:bg>
      <p:bgPr>
        <a:solidFill>
          <a:srgbClr val="E2F0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10"/>
          <p:cNvSpPr txBox="1">
            <a:spLocks noChangeArrowheads="1"/>
          </p:cNvSpPr>
          <p:nvPr userDrawn="1"/>
        </p:nvSpPr>
        <p:spPr bwMode="auto">
          <a:xfrm>
            <a:off x="948631" y="69156"/>
            <a:ext cx="2554287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kumimoji="1">
                <a:solidFill>
                  <a:schemeClr val="tx1"/>
                </a:solidFill>
                <a:latin typeface="新細明體" pitchFamily="18" charset="-12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新細明體" pitchFamily="18" charset="-12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新細明體" pitchFamily="18" charset="-12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新細明體" pitchFamily="18" charset="-12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新細明體" pitchFamily="18" charset="-12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新細明體" pitchFamily="18" charset="-12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新細明體" pitchFamily="18" charset="-12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新細明體" pitchFamily="18" charset="-12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新細明體" pitchFamily="18" charset="-120"/>
                <a:ea typeface="新細明體" pitchFamily="18" charset="-120"/>
              </a:defRPr>
            </a:lvl9pPr>
          </a:lstStyle>
          <a:p>
            <a:r>
              <a:rPr kumimoji="1" lang="zh-TW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2DACD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知識快遞</a:t>
            </a:r>
          </a:p>
        </p:txBody>
      </p:sp>
      <p:pic>
        <p:nvPicPr>
          <p:cNvPr id="11" name="圖片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4566" y="196120"/>
            <a:ext cx="619211" cy="514422"/>
          </a:xfrm>
          <a:prstGeom prst="rect">
            <a:avLst/>
          </a:prstGeom>
        </p:spPr>
      </p:pic>
      <p:cxnSp>
        <p:nvCxnSpPr>
          <p:cNvPr id="15" name="直線接點 14"/>
          <p:cNvCxnSpPr/>
          <p:nvPr userDrawn="1"/>
        </p:nvCxnSpPr>
        <p:spPr>
          <a:xfrm>
            <a:off x="334963" y="837506"/>
            <a:ext cx="10347325" cy="0"/>
          </a:xfrm>
          <a:prstGeom prst="line">
            <a:avLst/>
          </a:prstGeom>
          <a:ln w="28575" cap="rnd">
            <a:solidFill>
              <a:srgbClr val="2DACDF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字版面配置區 20"/>
          <p:cNvSpPr>
            <a:spLocks noGrp="1"/>
          </p:cNvSpPr>
          <p:nvPr>
            <p:ph type="body" sz="quarter" idx="15" hasCustomPrompt="1"/>
          </p:nvPr>
        </p:nvSpPr>
        <p:spPr>
          <a:xfrm>
            <a:off x="334566" y="913508"/>
            <a:ext cx="11520884" cy="417247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18525" indent="0">
              <a:spcBef>
                <a:spcPts val="800"/>
              </a:spcBef>
              <a:buNone/>
              <a:defRPr sz="40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spcBef>
                <a:spcPts val="800"/>
              </a:spcBef>
              <a:defRPr>
                <a:latin typeface="標楷體" pitchFamily="65" charset="-120"/>
                <a:ea typeface="標楷體" pitchFamily="65" charset="-120"/>
              </a:defRPr>
            </a:lvl2pPr>
          </a:lstStyle>
          <a:p>
            <a:pPr lvl="0"/>
            <a:r>
              <a:rPr lang="zh-TW" altLang="en-US" dirty="0"/>
              <a:t>微軟正黑體，</a:t>
            </a:r>
            <a:r>
              <a:rPr lang="en-US" altLang="zh-TW" dirty="0"/>
              <a:t>40pt</a:t>
            </a:r>
            <a:endParaRPr lang="zh-TW" altLang="en-US" dirty="0"/>
          </a:p>
        </p:txBody>
      </p:sp>
      <p:sp>
        <p:nvSpPr>
          <p:cNvPr id="6" name="文字版面配置區 2"/>
          <p:cNvSpPr>
            <a:spLocks noGrp="1"/>
          </p:cNvSpPr>
          <p:nvPr>
            <p:ph type="body" sz="quarter" idx="20" hasCustomPrompt="1"/>
          </p:nvPr>
        </p:nvSpPr>
        <p:spPr>
          <a:xfrm>
            <a:off x="10713401" y="499234"/>
            <a:ext cx="1656580" cy="4297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lvl="0"/>
            <a:r>
              <a:rPr lang="zh-TW" altLang="en-US" dirty="0"/>
              <a:t>課本</a:t>
            </a:r>
            <a:r>
              <a:rPr lang="en-US" altLang="zh-TW" dirty="0"/>
              <a:t>P.XXX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9793441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動腦時間">
    <p:bg>
      <p:bgPr>
        <a:solidFill>
          <a:srgbClr val="E1DB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10"/>
          <p:cNvSpPr txBox="1">
            <a:spLocks noChangeArrowheads="1"/>
          </p:cNvSpPr>
          <p:nvPr userDrawn="1"/>
        </p:nvSpPr>
        <p:spPr bwMode="auto">
          <a:xfrm>
            <a:off x="948631" y="69156"/>
            <a:ext cx="2554287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kumimoji="1">
                <a:solidFill>
                  <a:schemeClr val="tx1"/>
                </a:solidFill>
                <a:latin typeface="新細明體" pitchFamily="18" charset="-12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新細明體" pitchFamily="18" charset="-12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新細明體" pitchFamily="18" charset="-12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新細明體" pitchFamily="18" charset="-12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新細明體" pitchFamily="18" charset="-12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新細明體" pitchFamily="18" charset="-12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新細明體" pitchFamily="18" charset="-12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新細明體" pitchFamily="18" charset="-12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新細明體" pitchFamily="18" charset="-120"/>
                <a:ea typeface="新細明體" pitchFamily="18" charset="-120"/>
              </a:defRPr>
            </a:lvl9pPr>
          </a:lstStyle>
          <a:p>
            <a:r>
              <a:rPr kumimoji="1" lang="zh-TW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604A7B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動腦時間</a:t>
            </a:r>
          </a:p>
        </p:txBody>
      </p:sp>
      <p:sp>
        <p:nvSpPr>
          <p:cNvPr id="16" name="文字版面配置區 20"/>
          <p:cNvSpPr>
            <a:spLocks noGrp="1"/>
          </p:cNvSpPr>
          <p:nvPr>
            <p:ph type="body" sz="quarter" idx="15" hasCustomPrompt="1"/>
          </p:nvPr>
        </p:nvSpPr>
        <p:spPr>
          <a:xfrm>
            <a:off x="334566" y="913508"/>
            <a:ext cx="11520884" cy="244427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18525" indent="0">
              <a:spcBef>
                <a:spcPts val="800"/>
              </a:spcBef>
              <a:buNone/>
              <a:defRPr sz="40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spcBef>
                <a:spcPts val="800"/>
              </a:spcBef>
              <a:defRPr>
                <a:latin typeface="標楷體" pitchFamily="65" charset="-120"/>
                <a:ea typeface="標楷體" pitchFamily="65" charset="-120"/>
              </a:defRPr>
            </a:lvl2pPr>
          </a:lstStyle>
          <a:p>
            <a:pPr lvl="0"/>
            <a:r>
              <a:rPr lang="zh-TW" altLang="en-US" dirty="0"/>
              <a:t>題目微軟正黑體，</a:t>
            </a:r>
            <a:r>
              <a:rPr lang="en-US" altLang="zh-TW" dirty="0"/>
              <a:t>40pt</a:t>
            </a:r>
            <a:endParaRPr lang="zh-TW" altLang="en-US" dirty="0"/>
          </a:p>
        </p:txBody>
      </p:sp>
      <p:pic>
        <p:nvPicPr>
          <p:cNvPr id="3077" name="Picture 5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566" y="18702"/>
            <a:ext cx="705396" cy="785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文字版面配置區 20"/>
          <p:cNvSpPr>
            <a:spLocks noGrp="1"/>
          </p:cNvSpPr>
          <p:nvPr>
            <p:ph type="body" sz="quarter" idx="16" hasCustomPrompt="1"/>
          </p:nvPr>
        </p:nvSpPr>
        <p:spPr>
          <a:xfrm>
            <a:off x="334566" y="4064696"/>
            <a:ext cx="11520884" cy="244427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18525" indent="0">
              <a:spcBef>
                <a:spcPts val="800"/>
              </a:spcBef>
              <a:buNone/>
              <a:defRPr sz="400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spcBef>
                <a:spcPts val="800"/>
              </a:spcBef>
              <a:defRPr>
                <a:latin typeface="標楷體" pitchFamily="65" charset="-120"/>
                <a:ea typeface="標楷體" pitchFamily="65" charset="-120"/>
              </a:defRPr>
            </a:lvl2pPr>
          </a:lstStyle>
          <a:p>
            <a:pPr lvl="0"/>
            <a:r>
              <a:rPr lang="zh-TW" altLang="en-US" dirty="0"/>
              <a:t>解答微軟正黑體，</a:t>
            </a:r>
            <a:r>
              <a:rPr lang="en-US" altLang="zh-TW" dirty="0"/>
              <a:t>40pt</a:t>
            </a:r>
            <a:endParaRPr lang="zh-TW" altLang="en-US" dirty="0"/>
          </a:p>
        </p:txBody>
      </p:sp>
      <p:sp>
        <p:nvSpPr>
          <p:cNvPr id="7" name="文字版面配置區 2"/>
          <p:cNvSpPr>
            <a:spLocks noGrp="1"/>
          </p:cNvSpPr>
          <p:nvPr>
            <p:ph type="body" sz="quarter" idx="20" hasCustomPrompt="1"/>
          </p:nvPr>
        </p:nvSpPr>
        <p:spPr>
          <a:xfrm>
            <a:off x="10713401" y="499234"/>
            <a:ext cx="1656580" cy="4297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lvl="0"/>
            <a:r>
              <a:rPr lang="zh-TW" altLang="en-US" dirty="0"/>
              <a:t>課本</a:t>
            </a:r>
            <a:r>
              <a:rPr lang="en-US" altLang="zh-TW" dirty="0"/>
              <a:t>P.XXX</a:t>
            </a:r>
            <a:endParaRPr lang="zh-TW" altLang="en-US" dirty="0"/>
          </a:p>
        </p:txBody>
      </p:sp>
      <p:cxnSp>
        <p:nvCxnSpPr>
          <p:cNvPr id="8" name="直線接點 7"/>
          <p:cNvCxnSpPr/>
          <p:nvPr userDrawn="1"/>
        </p:nvCxnSpPr>
        <p:spPr>
          <a:xfrm>
            <a:off x="334963" y="837506"/>
            <a:ext cx="10347325" cy="0"/>
          </a:xfrm>
          <a:prstGeom prst="line">
            <a:avLst/>
          </a:prstGeom>
          <a:ln w="28575" cap="rnd">
            <a:solidFill>
              <a:srgbClr val="604A7B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75869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觀念速記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10"/>
          <p:cNvSpPr txBox="1">
            <a:spLocks noChangeArrowheads="1"/>
          </p:cNvSpPr>
          <p:nvPr userDrawn="1"/>
        </p:nvSpPr>
        <p:spPr bwMode="auto">
          <a:xfrm>
            <a:off x="948631" y="69156"/>
            <a:ext cx="2554287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kumimoji="1">
                <a:solidFill>
                  <a:schemeClr val="tx1"/>
                </a:solidFill>
                <a:latin typeface="新細明體" pitchFamily="18" charset="-12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新細明體" pitchFamily="18" charset="-12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新細明體" pitchFamily="18" charset="-12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新細明體" pitchFamily="18" charset="-12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新細明體" pitchFamily="18" charset="-12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新細明體" pitchFamily="18" charset="-12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新細明體" pitchFamily="18" charset="-12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新細明體" pitchFamily="18" charset="-12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新細明體" pitchFamily="18" charset="-120"/>
                <a:ea typeface="新細明體" pitchFamily="18" charset="-120"/>
              </a:defRPr>
            </a:lvl9pPr>
          </a:lstStyle>
          <a:p>
            <a:r>
              <a:rPr kumimoji="1" lang="zh-TW" alt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觀念速記</a:t>
            </a:r>
          </a:p>
        </p:txBody>
      </p:sp>
      <p:sp>
        <p:nvSpPr>
          <p:cNvPr id="16" name="文字版面配置區 20"/>
          <p:cNvSpPr>
            <a:spLocks noGrp="1"/>
          </p:cNvSpPr>
          <p:nvPr>
            <p:ph type="body" sz="quarter" idx="15" hasCustomPrompt="1"/>
          </p:nvPr>
        </p:nvSpPr>
        <p:spPr>
          <a:xfrm>
            <a:off x="334566" y="913508"/>
            <a:ext cx="11520884" cy="417247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18525" indent="0">
              <a:spcBef>
                <a:spcPts val="800"/>
              </a:spcBef>
              <a:buNone/>
              <a:defRPr sz="40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spcBef>
                <a:spcPts val="800"/>
              </a:spcBef>
              <a:defRPr>
                <a:latin typeface="標楷體" pitchFamily="65" charset="-120"/>
                <a:ea typeface="標楷體" pitchFamily="65" charset="-120"/>
              </a:defRPr>
            </a:lvl2pPr>
          </a:lstStyle>
          <a:p>
            <a:pPr lvl="0"/>
            <a:r>
              <a:rPr lang="zh-TW" altLang="en-US" dirty="0"/>
              <a:t>微軟正黑體，</a:t>
            </a:r>
            <a:r>
              <a:rPr lang="en-US" altLang="zh-TW" dirty="0"/>
              <a:t>40pt</a:t>
            </a:r>
            <a:endParaRPr lang="zh-TW" altLang="en-US" dirty="0"/>
          </a:p>
        </p:txBody>
      </p:sp>
      <p:pic>
        <p:nvPicPr>
          <p:cNvPr id="10" name="圖片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090" y="135063"/>
            <a:ext cx="626442" cy="626442"/>
          </a:xfrm>
          <a:prstGeom prst="rect">
            <a:avLst/>
          </a:prstGeom>
        </p:spPr>
      </p:pic>
      <p:sp>
        <p:nvSpPr>
          <p:cNvPr id="6" name="文字版面配置區 2"/>
          <p:cNvSpPr>
            <a:spLocks noGrp="1"/>
          </p:cNvSpPr>
          <p:nvPr>
            <p:ph type="body" sz="quarter" idx="20" hasCustomPrompt="1"/>
          </p:nvPr>
        </p:nvSpPr>
        <p:spPr>
          <a:xfrm>
            <a:off x="10713401" y="499234"/>
            <a:ext cx="1656580" cy="4297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lvl="0"/>
            <a:r>
              <a:rPr lang="zh-TW" altLang="en-US" dirty="0"/>
              <a:t>課本</a:t>
            </a:r>
            <a:r>
              <a:rPr lang="en-US" altLang="zh-TW" dirty="0"/>
              <a:t>P.XXX</a:t>
            </a:r>
            <a:endParaRPr lang="zh-TW" altLang="en-US" dirty="0"/>
          </a:p>
        </p:txBody>
      </p:sp>
      <p:cxnSp>
        <p:nvCxnSpPr>
          <p:cNvPr id="8" name="直線接點 7"/>
          <p:cNvCxnSpPr/>
          <p:nvPr userDrawn="1"/>
        </p:nvCxnSpPr>
        <p:spPr>
          <a:xfrm>
            <a:off x="334963" y="837506"/>
            <a:ext cx="10347325" cy="0"/>
          </a:xfrm>
          <a:prstGeom prst="line">
            <a:avLst/>
          </a:prstGeom>
          <a:ln w="28575" cap="rnd">
            <a:solidFill>
              <a:srgbClr val="E46C0A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9323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" Target="../slides/slid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D:\圖片雜彙\康軒文教事業.pn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5474" y="6526513"/>
            <a:ext cx="2161036" cy="359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群組 12"/>
          <p:cNvGrpSpPr/>
          <p:nvPr/>
        </p:nvGrpSpPr>
        <p:grpSpPr>
          <a:xfrm>
            <a:off x="10487021" y="-5902"/>
            <a:ext cx="2000251" cy="939352"/>
            <a:chOff x="7859942" y="-4425"/>
            <a:chExt cx="1500384" cy="704351"/>
          </a:xfrm>
        </p:grpSpPr>
        <p:sp>
          <p:nvSpPr>
            <p:cNvPr id="14" name="平行四邊形 13"/>
            <p:cNvSpPr/>
            <p:nvPr userDrawn="1"/>
          </p:nvSpPr>
          <p:spPr bwMode="auto">
            <a:xfrm rot="10800000" flipV="1">
              <a:off x="7859942" y="-4425"/>
              <a:ext cx="1500384" cy="704351"/>
            </a:xfrm>
            <a:prstGeom prst="parallelogram">
              <a:avLst>
                <a:gd name="adj" fmla="val 30791"/>
              </a:avLst>
            </a:prstGeom>
            <a:solidFill>
              <a:schemeClr val="tx1">
                <a:lumMod val="75000"/>
                <a:lumOff val="25000"/>
              </a:schemeClr>
            </a:solidFill>
            <a:ln w="6350" cmpd="sng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fontAlgn="auto">
                <a:spcBef>
                  <a:spcPts val="800"/>
                </a:spcBef>
                <a:spcAft>
                  <a:spcPts val="0"/>
                </a:spcAft>
                <a:tabLst>
                  <a:tab pos="1430775" algn="l"/>
                </a:tabLst>
                <a:defRPr/>
              </a:pPr>
              <a:endParaRPr kumimoji="0" lang="zh-TW" altLang="en-US" sz="3500" spc="-400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5" name="向右箭號 14">
              <a:hlinkClick r:id="" action="ppaction://hlinkshowjump?jump=previousslide"/>
            </p:cNvPr>
            <p:cNvSpPr/>
            <p:nvPr userDrawn="1"/>
          </p:nvSpPr>
          <p:spPr bwMode="auto">
            <a:xfrm rot="10800000">
              <a:off x="8022484" y="59021"/>
              <a:ext cx="293003" cy="277512"/>
            </a:xfrm>
            <a:prstGeom prst="rightArrow">
              <a:avLst/>
            </a:prstGeom>
            <a:noFill/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ct val="20000"/>
                </a:spcBef>
                <a:defRPr/>
              </a:pPr>
              <a:endParaRPr lang="zh-TW" altLang="en-US">
                <a:solidFill>
                  <a:prstClr val="white"/>
                </a:solidFill>
              </a:endParaRPr>
            </a:p>
          </p:txBody>
        </p:sp>
        <p:sp>
          <p:nvSpPr>
            <p:cNvPr id="16" name="向右箭號 15">
              <a:hlinkClick r:id="" action="ppaction://hlinkshowjump?jump=nextslide"/>
            </p:cNvPr>
            <p:cNvSpPr/>
            <p:nvPr userDrawn="1"/>
          </p:nvSpPr>
          <p:spPr bwMode="auto">
            <a:xfrm rot="10800000" flipH="1">
              <a:off x="8778666" y="59021"/>
              <a:ext cx="293003" cy="277512"/>
            </a:xfrm>
            <a:prstGeom prst="rightArrow">
              <a:avLst/>
            </a:prstGeom>
            <a:noFill/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ct val="20000"/>
                </a:spcBef>
                <a:defRPr/>
              </a:pPr>
              <a:endParaRPr lang="zh-TW" altLang="en-US">
                <a:solidFill>
                  <a:prstClr val="white"/>
                </a:solidFill>
              </a:endParaRPr>
            </a:p>
          </p:txBody>
        </p:sp>
        <p:sp>
          <p:nvSpPr>
            <p:cNvPr id="17" name="動作按鈕: 首頁 1">
              <a:hlinkClick r:id="rId24" action="ppaction://hlinksldjump" highlightClick="1"/>
            </p:cNvPr>
            <p:cNvSpPr/>
            <p:nvPr userDrawn="1"/>
          </p:nvSpPr>
          <p:spPr bwMode="auto">
            <a:xfrm>
              <a:off x="8402151" y="34055"/>
              <a:ext cx="289851" cy="284831"/>
            </a:xfrm>
            <a:custGeom>
              <a:avLst/>
              <a:gdLst>
                <a:gd name="connsiteX0" fmla="*/ 0 w 385452"/>
                <a:gd name="connsiteY0" fmla="*/ 0 h 385452"/>
                <a:gd name="connsiteX1" fmla="*/ 385452 w 385452"/>
                <a:gd name="connsiteY1" fmla="*/ 0 h 385452"/>
                <a:gd name="connsiteX2" fmla="*/ 385452 w 385452"/>
                <a:gd name="connsiteY2" fmla="*/ 385452 h 385452"/>
                <a:gd name="connsiteX3" fmla="*/ 0 w 385452"/>
                <a:gd name="connsiteY3" fmla="*/ 385452 h 385452"/>
                <a:gd name="connsiteX4" fmla="*/ 0 w 385452"/>
                <a:gd name="connsiteY4" fmla="*/ 0 h 385452"/>
                <a:gd name="connsiteX5" fmla="*/ 192726 w 385452"/>
                <a:gd name="connsiteY5" fmla="*/ 48182 h 385452"/>
                <a:gd name="connsiteX6" fmla="*/ 48182 w 385452"/>
                <a:gd name="connsiteY6" fmla="*/ 192726 h 385452"/>
                <a:gd name="connsiteX7" fmla="*/ 84318 w 385452"/>
                <a:gd name="connsiteY7" fmla="*/ 192726 h 385452"/>
                <a:gd name="connsiteX8" fmla="*/ 84318 w 385452"/>
                <a:gd name="connsiteY8" fmla="*/ 337271 h 385452"/>
                <a:gd name="connsiteX9" fmla="*/ 301134 w 385452"/>
                <a:gd name="connsiteY9" fmla="*/ 337271 h 385452"/>
                <a:gd name="connsiteX10" fmla="*/ 301134 w 385452"/>
                <a:gd name="connsiteY10" fmla="*/ 192726 h 385452"/>
                <a:gd name="connsiteX11" fmla="*/ 337271 w 385452"/>
                <a:gd name="connsiteY11" fmla="*/ 192726 h 385452"/>
                <a:gd name="connsiteX12" fmla="*/ 283066 w 385452"/>
                <a:gd name="connsiteY12" fmla="*/ 138522 h 385452"/>
                <a:gd name="connsiteX13" fmla="*/ 283066 w 385452"/>
                <a:gd name="connsiteY13" fmla="*/ 66250 h 385452"/>
                <a:gd name="connsiteX14" fmla="*/ 246930 w 385452"/>
                <a:gd name="connsiteY14" fmla="*/ 66250 h 385452"/>
                <a:gd name="connsiteX15" fmla="*/ 246930 w 385452"/>
                <a:gd name="connsiteY15" fmla="*/ 102386 h 385452"/>
                <a:gd name="connsiteX16" fmla="*/ 192726 w 385452"/>
                <a:gd name="connsiteY16" fmla="*/ 48182 h 385452"/>
                <a:gd name="connsiteX0" fmla="*/ 283066 w 385452"/>
                <a:gd name="connsiteY0" fmla="*/ 138522 h 385452"/>
                <a:gd name="connsiteX1" fmla="*/ 283066 w 385452"/>
                <a:gd name="connsiteY1" fmla="*/ 66250 h 385452"/>
                <a:gd name="connsiteX2" fmla="*/ 246930 w 385452"/>
                <a:gd name="connsiteY2" fmla="*/ 66250 h 385452"/>
                <a:gd name="connsiteX3" fmla="*/ 246930 w 385452"/>
                <a:gd name="connsiteY3" fmla="*/ 102386 h 385452"/>
                <a:gd name="connsiteX4" fmla="*/ 283066 w 385452"/>
                <a:gd name="connsiteY4" fmla="*/ 138522 h 385452"/>
                <a:gd name="connsiteX5" fmla="*/ 84318 w 385452"/>
                <a:gd name="connsiteY5" fmla="*/ 192726 h 385452"/>
                <a:gd name="connsiteX6" fmla="*/ 84318 w 385452"/>
                <a:gd name="connsiteY6" fmla="*/ 337271 h 385452"/>
                <a:gd name="connsiteX7" fmla="*/ 174658 w 385452"/>
                <a:gd name="connsiteY7" fmla="*/ 337271 h 385452"/>
                <a:gd name="connsiteX8" fmla="*/ 174658 w 385452"/>
                <a:gd name="connsiteY8" fmla="*/ 264998 h 385452"/>
                <a:gd name="connsiteX9" fmla="*/ 210794 w 385452"/>
                <a:gd name="connsiteY9" fmla="*/ 264998 h 385452"/>
                <a:gd name="connsiteX10" fmla="*/ 210794 w 385452"/>
                <a:gd name="connsiteY10" fmla="*/ 337271 h 385452"/>
                <a:gd name="connsiteX11" fmla="*/ 301134 w 385452"/>
                <a:gd name="connsiteY11" fmla="*/ 337271 h 385452"/>
                <a:gd name="connsiteX12" fmla="*/ 301134 w 385452"/>
                <a:gd name="connsiteY12" fmla="*/ 192726 h 385452"/>
                <a:gd name="connsiteX13" fmla="*/ 84318 w 385452"/>
                <a:gd name="connsiteY13" fmla="*/ 192726 h 385452"/>
                <a:gd name="connsiteX0" fmla="*/ 192726 w 385452"/>
                <a:gd name="connsiteY0" fmla="*/ 48182 h 385452"/>
                <a:gd name="connsiteX1" fmla="*/ 48182 w 385452"/>
                <a:gd name="connsiteY1" fmla="*/ 192726 h 385452"/>
                <a:gd name="connsiteX2" fmla="*/ 337271 w 385452"/>
                <a:gd name="connsiteY2" fmla="*/ 192726 h 385452"/>
                <a:gd name="connsiteX3" fmla="*/ 192726 w 385452"/>
                <a:gd name="connsiteY3" fmla="*/ 48182 h 385452"/>
                <a:gd name="connsiteX4" fmla="*/ 174658 w 385452"/>
                <a:gd name="connsiteY4" fmla="*/ 264998 h 385452"/>
                <a:gd name="connsiteX5" fmla="*/ 210794 w 385452"/>
                <a:gd name="connsiteY5" fmla="*/ 264998 h 385452"/>
                <a:gd name="connsiteX6" fmla="*/ 210794 w 385452"/>
                <a:gd name="connsiteY6" fmla="*/ 337271 h 385452"/>
                <a:gd name="connsiteX7" fmla="*/ 174658 w 385452"/>
                <a:gd name="connsiteY7" fmla="*/ 337271 h 385452"/>
                <a:gd name="connsiteX8" fmla="*/ 174658 w 385452"/>
                <a:gd name="connsiteY8" fmla="*/ 264998 h 385452"/>
                <a:gd name="connsiteX0" fmla="*/ 192726 w 385452"/>
                <a:gd name="connsiteY0" fmla="*/ 48182 h 385452"/>
                <a:gd name="connsiteX1" fmla="*/ 246930 w 385452"/>
                <a:gd name="connsiteY1" fmla="*/ 102386 h 385452"/>
                <a:gd name="connsiteX2" fmla="*/ 246930 w 385452"/>
                <a:gd name="connsiteY2" fmla="*/ 66250 h 385452"/>
                <a:gd name="connsiteX3" fmla="*/ 283066 w 385452"/>
                <a:gd name="connsiteY3" fmla="*/ 66250 h 385452"/>
                <a:gd name="connsiteX4" fmla="*/ 283066 w 385452"/>
                <a:gd name="connsiteY4" fmla="*/ 138522 h 385452"/>
                <a:gd name="connsiteX5" fmla="*/ 337271 w 385452"/>
                <a:gd name="connsiteY5" fmla="*/ 192726 h 385452"/>
                <a:gd name="connsiteX6" fmla="*/ 301134 w 385452"/>
                <a:gd name="connsiteY6" fmla="*/ 192726 h 385452"/>
                <a:gd name="connsiteX7" fmla="*/ 301134 w 385452"/>
                <a:gd name="connsiteY7" fmla="*/ 337271 h 385452"/>
                <a:gd name="connsiteX8" fmla="*/ 84318 w 385452"/>
                <a:gd name="connsiteY8" fmla="*/ 337271 h 385452"/>
                <a:gd name="connsiteX9" fmla="*/ 84318 w 385452"/>
                <a:gd name="connsiteY9" fmla="*/ 192726 h 385452"/>
                <a:gd name="connsiteX10" fmla="*/ 48182 w 385452"/>
                <a:gd name="connsiteY10" fmla="*/ 192726 h 385452"/>
                <a:gd name="connsiteX11" fmla="*/ 192726 w 385452"/>
                <a:gd name="connsiteY11" fmla="*/ 48182 h 385452"/>
                <a:gd name="connsiteX12" fmla="*/ 246930 w 385452"/>
                <a:gd name="connsiteY12" fmla="*/ 102386 h 385452"/>
                <a:gd name="connsiteX13" fmla="*/ 283066 w 385452"/>
                <a:gd name="connsiteY13" fmla="*/ 138522 h 385452"/>
                <a:gd name="connsiteX14" fmla="*/ 301134 w 385452"/>
                <a:gd name="connsiteY14" fmla="*/ 192726 h 385452"/>
                <a:gd name="connsiteX15" fmla="*/ 84318 w 385452"/>
                <a:gd name="connsiteY15" fmla="*/ 192726 h 385452"/>
                <a:gd name="connsiteX16" fmla="*/ 174658 w 385452"/>
                <a:gd name="connsiteY16" fmla="*/ 337271 h 385452"/>
                <a:gd name="connsiteX17" fmla="*/ 174658 w 385452"/>
                <a:gd name="connsiteY17" fmla="*/ 264998 h 385452"/>
                <a:gd name="connsiteX18" fmla="*/ 210794 w 385452"/>
                <a:gd name="connsiteY18" fmla="*/ 264998 h 385452"/>
                <a:gd name="connsiteX19" fmla="*/ 210794 w 385452"/>
                <a:gd name="connsiteY19" fmla="*/ 337271 h 385452"/>
                <a:gd name="connsiteX0" fmla="*/ 0 w 385452"/>
                <a:gd name="connsiteY0" fmla="*/ 0 h 385452"/>
                <a:gd name="connsiteX1" fmla="*/ 385452 w 385452"/>
                <a:gd name="connsiteY1" fmla="*/ 0 h 385452"/>
                <a:gd name="connsiteX2" fmla="*/ 385452 w 385452"/>
                <a:gd name="connsiteY2" fmla="*/ 385452 h 385452"/>
                <a:gd name="connsiteX3" fmla="*/ 0 w 385452"/>
                <a:gd name="connsiteY3" fmla="*/ 385452 h 385452"/>
                <a:gd name="connsiteX4" fmla="*/ 0 w 385452"/>
                <a:gd name="connsiteY4" fmla="*/ 0 h 385452"/>
                <a:gd name="connsiteX0" fmla="*/ 0 w 385452"/>
                <a:gd name="connsiteY0" fmla="*/ 0 h 385452"/>
                <a:gd name="connsiteX1" fmla="*/ 385452 w 385452"/>
                <a:gd name="connsiteY1" fmla="*/ 0 h 385452"/>
                <a:gd name="connsiteX2" fmla="*/ 385452 w 385452"/>
                <a:gd name="connsiteY2" fmla="*/ 385452 h 385452"/>
                <a:gd name="connsiteX3" fmla="*/ 0 w 385452"/>
                <a:gd name="connsiteY3" fmla="*/ 385452 h 385452"/>
                <a:gd name="connsiteX4" fmla="*/ 0 w 385452"/>
                <a:gd name="connsiteY4" fmla="*/ 0 h 385452"/>
                <a:gd name="connsiteX5" fmla="*/ 192726 w 385452"/>
                <a:gd name="connsiteY5" fmla="*/ 48182 h 385452"/>
                <a:gd name="connsiteX6" fmla="*/ 48182 w 385452"/>
                <a:gd name="connsiteY6" fmla="*/ 192726 h 385452"/>
                <a:gd name="connsiteX7" fmla="*/ 84318 w 385452"/>
                <a:gd name="connsiteY7" fmla="*/ 192726 h 385452"/>
                <a:gd name="connsiteX8" fmla="*/ 84318 w 385452"/>
                <a:gd name="connsiteY8" fmla="*/ 337271 h 385452"/>
                <a:gd name="connsiteX9" fmla="*/ 301134 w 385452"/>
                <a:gd name="connsiteY9" fmla="*/ 337271 h 385452"/>
                <a:gd name="connsiteX10" fmla="*/ 301134 w 385452"/>
                <a:gd name="connsiteY10" fmla="*/ 192726 h 385452"/>
                <a:gd name="connsiteX11" fmla="*/ 337271 w 385452"/>
                <a:gd name="connsiteY11" fmla="*/ 192726 h 385452"/>
                <a:gd name="connsiteX12" fmla="*/ 283066 w 385452"/>
                <a:gd name="connsiteY12" fmla="*/ 138522 h 385452"/>
                <a:gd name="connsiteX13" fmla="*/ 283066 w 385452"/>
                <a:gd name="connsiteY13" fmla="*/ 66250 h 385452"/>
                <a:gd name="connsiteX14" fmla="*/ 246930 w 385452"/>
                <a:gd name="connsiteY14" fmla="*/ 66250 h 385452"/>
                <a:gd name="connsiteX15" fmla="*/ 246930 w 385452"/>
                <a:gd name="connsiteY15" fmla="*/ 102386 h 385452"/>
                <a:gd name="connsiteX16" fmla="*/ 192726 w 385452"/>
                <a:gd name="connsiteY16" fmla="*/ 48182 h 385452"/>
                <a:gd name="connsiteX0" fmla="*/ 283066 w 385452"/>
                <a:gd name="connsiteY0" fmla="*/ 138522 h 385452"/>
                <a:gd name="connsiteX1" fmla="*/ 283066 w 385452"/>
                <a:gd name="connsiteY1" fmla="*/ 66250 h 385452"/>
                <a:gd name="connsiteX2" fmla="*/ 246930 w 385452"/>
                <a:gd name="connsiteY2" fmla="*/ 66250 h 385452"/>
                <a:gd name="connsiteX3" fmla="*/ 246930 w 385452"/>
                <a:gd name="connsiteY3" fmla="*/ 102386 h 385452"/>
                <a:gd name="connsiteX4" fmla="*/ 283066 w 385452"/>
                <a:gd name="connsiteY4" fmla="*/ 138522 h 385452"/>
                <a:gd name="connsiteX5" fmla="*/ 84318 w 385452"/>
                <a:gd name="connsiteY5" fmla="*/ 192726 h 385452"/>
                <a:gd name="connsiteX6" fmla="*/ 84318 w 385452"/>
                <a:gd name="connsiteY6" fmla="*/ 337271 h 385452"/>
                <a:gd name="connsiteX7" fmla="*/ 174658 w 385452"/>
                <a:gd name="connsiteY7" fmla="*/ 337271 h 385452"/>
                <a:gd name="connsiteX8" fmla="*/ 174658 w 385452"/>
                <a:gd name="connsiteY8" fmla="*/ 264998 h 385452"/>
                <a:gd name="connsiteX9" fmla="*/ 210794 w 385452"/>
                <a:gd name="connsiteY9" fmla="*/ 264998 h 385452"/>
                <a:gd name="connsiteX10" fmla="*/ 210794 w 385452"/>
                <a:gd name="connsiteY10" fmla="*/ 337271 h 385452"/>
                <a:gd name="connsiteX11" fmla="*/ 301134 w 385452"/>
                <a:gd name="connsiteY11" fmla="*/ 337271 h 385452"/>
                <a:gd name="connsiteX12" fmla="*/ 301134 w 385452"/>
                <a:gd name="connsiteY12" fmla="*/ 192726 h 385452"/>
                <a:gd name="connsiteX13" fmla="*/ 84318 w 385452"/>
                <a:gd name="connsiteY13" fmla="*/ 192726 h 385452"/>
                <a:gd name="connsiteX0" fmla="*/ 192726 w 385452"/>
                <a:gd name="connsiteY0" fmla="*/ 48182 h 385452"/>
                <a:gd name="connsiteX1" fmla="*/ 48182 w 385452"/>
                <a:gd name="connsiteY1" fmla="*/ 192726 h 385452"/>
                <a:gd name="connsiteX2" fmla="*/ 337271 w 385452"/>
                <a:gd name="connsiteY2" fmla="*/ 192726 h 385452"/>
                <a:gd name="connsiteX3" fmla="*/ 192726 w 385452"/>
                <a:gd name="connsiteY3" fmla="*/ 48182 h 385452"/>
                <a:gd name="connsiteX4" fmla="*/ 174658 w 385452"/>
                <a:gd name="connsiteY4" fmla="*/ 264998 h 385452"/>
                <a:gd name="connsiteX5" fmla="*/ 210794 w 385452"/>
                <a:gd name="connsiteY5" fmla="*/ 264998 h 385452"/>
                <a:gd name="connsiteX6" fmla="*/ 210794 w 385452"/>
                <a:gd name="connsiteY6" fmla="*/ 337271 h 385452"/>
                <a:gd name="connsiteX7" fmla="*/ 174658 w 385452"/>
                <a:gd name="connsiteY7" fmla="*/ 337271 h 385452"/>
                <a:gd name="connsiteX8" fmla="*/ 174658 w 385452"/>
                <a:gd name="connsiteY8" fmla="*/ 264998 h 385452"/>
                <a:gd name="connsiteX0" fmla="*/ 192726 w 385452"/>
                <a:gd name="connsiteY0" fmla="*/ 48182 h 385452"/>
                <a:gd name="connsiteX1" fmla="*/ 246930 w 385452"/>
                <a:gd name="connsiteY1" fmla="*/ 102386 h 385452"/>
                <a:gd name="connsiteX2" fmla="*/ 246930 w 385452"/>
                <a:gd name="connsiteY2" fmla="*/ 66250 h 385452"/>
                <a:gd name="connsiteX3" fmla="*/ 283066 w 385452"/>
                <a:gd name="connsiteY3" fmla="*/ 66250 h 385452"/>
                <a:gd name="connsiteX4" fmla="*/ 283066 w 385452"/>
                <a:gd name="connsiteY4" fmla="*/ 138522 h 385452"/>
                <a:gd name="connsiteX5" fmla="*/ 337271 w 385452"/>
                <a:gd name="connsiteY5" fmla="*/ 192726 h 385452"/>
                <a:gd name="connsiteX6" fmla="*/ 301134 w 385452"/>
                <a:gd name="connsiteY6" fmla="*/ 192726 h 385452"/>
                <a:gd name="connsiteX7" fmla="*/ 301134 w 385452"/>
                <a:gd name="connsiteY7" fmla="*/ 337271 h 385452"/>
                <a:gd name="connsiteX8" fmla="*/ 84318 w 385452"/>
                <a:gd name="connsiteY8" fmla="*/ 337271 h 385452"/>
                <a:gd name="connsiteX9" fmla="*/ 84318 w 385452"/>
                <a:gd name="connsiteY9" fmla="*/ 192726 h 385452"/>
                <a:gd name="connsiteX10" fmla="*/ 48182 w 385452"/>
                <a:gd name="connsiteY10" fmla="*/ 192726 h 385452"/>
                <a:gd name="connsiteX11" fmla="*/ 192726 w 385452"/>
                <a:gd name="connsiteY11" fmla="*/ 48182 h 385452"/>
                <a:gd name="connsiteX12" fmla="*/ 246930 w 385452"/>
                <a:gd name="connsiteY12" fmla="*/ 102386 h 385452"/>
                <a:gd name="connsiteX13" fmla="*/ 283066 w 385452"/>
                <a:gd name="connsiteY13" fmla="*/ 138522 h 385452"/>
                <a:gd name="connsiteX14" fmla="*/ 301134 w 385452"/>
                <a:gd name="connsiteY14" fmla="*/ 192726 h 385452"/>
                <a:gd name="connsiteX15" fmla="*/ 84318 w 385452"/>
                <a:gd name="connsiteY15" fmla="*/ 192726 h 385452"/>
                <a:gd name="connsiteX16" fmla="*/ 174658 w 385452"/>
                <a:gd name="connsiteY16" fmla="*/ 337271 h 385452"/>
                <a:gd name="connsiteX17" fmla="*/ 174658 w 385452"/>
                <a:gd name="connsiteY17" fmla="*/ 264998 h 385452"/>
                <a:gd name="connsiteX18" fmla="*/ 210794 w 385452"/>
                <a:gd name="connsiteY18" fmla="*/ 264998 h 385452"/>
                <a:gd name="connsiteX19" fmla="*/ 210794 w 385452"/>
                <a:gd name="connsiteY19" fmla="*/ 337271 h 385452"/>
                <a:gd name="connsiteX0" fmla="*/ 0 w 385452"/>
                <a:gd name="connsiteY0" fmla="*/ 0 h 385452"/>
                <a:gd name="connsiteX1" fmla="*/ 385452 w 385452"/>
                <a:gd name="connsiteY1" fmla="*/ 385452 h 385452"/>
                <a:gd name="connsiteX2" fmla="*/ 0 w 385452"/>
                <a:gd name="connsiteY2" fmla="*/ 385452 h 385452"/>
                <a:gd name="connsiteX3" fmla="*/ 0 w 385452"/>
                <a:gd name="connsiteY3" fmla="*/ 0 h 385452"/>
                <a:gd name="connsiteX0" fmla="*/ 0 w 385452"/>
                <a:gd name="connsiteY0" fmla="*/ 0 h 385452"/>
                <a:gd name="connsiteX1" fmla="*/ 385452 w 385452"/>
                <a:gd name="connsiteY1" fmla="*/ 0 h 385452"/>
                <a:gd name="connsiteX2" fmla="*/ 385452 w 385452"/>
                <a:gd name="connsiteY2" fmla="*/ 385452 h 385452"/>
                <a:gd name="connsiteX3" fmla="*/ 0 w 385452"/>
                <a:gd name="connsiteY3" fmla="*/ 385452 h 385452"/>
                <a:gd name="connsiteX4" fmla="*/ 0 w 385452"/>
                <a:gd name="connsiteY4" fmla="*/ 0 h 385452"/>
                <a:gd name="connsiteX5" fmla="*/ 192726 w 385452"/>
                <a:gd name="connsiteY5" fmla="*/ 48182 h 385452"/>
                <a:gd name="connsiteX6" fmla="*/ 48182 w 385452"/>
                <a:gd name="connsiteY6" fmla="*/ 192726 h 385452"/>
                <a:gd name="connsiteX7" fmla="*/ 84318 w 385452"/>
                <a:gd name="connsiteY7" fmla="*/ 192726 h 385452"/>
                <a:gd name="connsiteX8" fmla="*/ 84318 w 385452"/>
                <a:gd name="connsiteY8" fmla="*/ 337271 h 385452"/>
                <a:gd name="connsiteX9" fmla="*/ 301134 w 385452"/>
                <a:gd name="connsiteY9" fmla="*/ 337271 h 385452"/>
                <a:gd name="connsiteX10" fmla="*/ 301134 w 385452"/>
                <a:gd name="connsiteY10" fmla="*/ 192726 h 385452"/>
                <a:gd name="connsiteX11" fmla="*/ 337271 w 385452"/>
                <a:gd name="connsiteY11" fmla="*/ 192726 h 385452"/>
                <a:gd name="connsiteX12" fmla="*/ 283066 w 385452"/>
                <a:gd name="connsiteY12" fmla="*/ 138522 h 385452"/>
                <a:gd name="connsiteX13" fmla="*/ 283066 w 385452"/>
                <a:gd name="connsiteY13" fmla="*/ 66250 h 385452"/>
                <a:gd name="connsiteX14" fmla="*/ 246930 w 385452"/>
                <a:gd name="connsiteY14" fmla="*/ 66250 h 385452"/>
                <a:gd name="connsiteX15" fmla="*/ 246930 w 385452"/>
                <a:gd name="connsiteY15" fmla="*/ 102386 h 385452"/>
                <a:gd name="connsiteX16" fmla="*/ 192726 w 385452"/>
                <a:gd name="connsiteY16" fmla="*/ 48182 h 385452"/>
                <a:gd name="connsiteX0" fmla="*/ 283066 w 385452"/>
                <a:gd name="connsiteY0" fmla="*/ 138522 h 385452"/>
                <a:gd name="connsiteX1" fmla="*/ 283066 w 385452"/>
                <a:gd name="connsiteY1" fmla="*/ 66250 h 385452"/>
                <a:gd name="connsiteX2" fmla="*/ 246930 w 385452"/>
                <a:gd name="connsiteY2" fmla="*/ 66250 h 385452"/>
                <a:gd name="connsiteX3" fmla="*/ 246930 w 385452"/>
                <a:gd name="connsiteY3" fmla="*/ 102386 h 385452"/>
                <a:gd name="connsiteX4" fmla="*/ 283066 w 385452"/>
                <a:gd name="connsiteY4" fmla="*/ 138522 h 385452"/>
                <a:gd name="connsiteX5" fmla="*/ 84318 w 385452"/>
                <a:gd name="connsiteY5" fmla="*/ 192726 h 385452"/>
                <a:gd name="connsiteX6" fmla="*/ 84318 w 385452"/>
                <a:gd name="connsiteY6" fmla="*/ 337271 h 385452"/>
                <a:gd name="connsiteX7" fmla="*/ 174658 w 385452"/>
                <a:gd name="connsiteY7" fmla="*/ 337271 h 385452"/>
                <a:gd name="connsiteX8" fmla="*/ 174658 w 385452"/>
                <a:gd name="connsiteY8" fmla="*/ 264998 h 385452"/>
                <a:gd name="connsiteX9" fmla="*/ 210794 w 385452"/>
                <a:gd name="connsiteY9" fmla="*/ 264998 h 385452"/>
                <a:gd name="connsiteX10" fmla="*/ 210794 w 385452"/>
                <a:gd name="connsiteY10" fmla="*/ 337271 h 385452"/>
                <a:gd name="connsiteX11" fmla="*/ 301134 w 385452"/>
                <a:gd name="connsiteY11" fmla="*/ 337271 h 385452"/>
                <a:gd name="connsiteX12" fmla="*/ 301134 w 385452"/>
                <a:gd name="connsiteY12" fmla="*/ 192726 h 385452"/>
                <a:gd name="connsiteX13" fmla="*/ 84318 w 385452"/>
                <a:gd name="connsiteY13" fmla="*/ 192726 h 385452"/>
                <a:gd name="connsiteX0" fmla="*/ 192726 w 385452"/>
                <a:gd name="connsiteY0" fmla="*/ 48182 h 385452"/>
                <a:gd name="connsiteX1" fmla="*/ 48182 w 385452"/>
                <a:gd name="connsiteY1" fmla="*/ 192726 h 385452"/>
                <a:gd name="connsiteX2" fmla="*/ 337271 w 385452"/>
                <a:gd name="connsiteY2" fmla="*/ 192726 h 385452"/>
                <a:gd name="connsiteX3" fmla="*/ 192726 w 385452"/>
                <a:gd name="connsiteY3" fmla="*/ 48182 h 385452"/>
                <a:gd name="connsiteX4" fmla="*/ 174658 w 385452"/>
                <a:gd name="connsiteY4" fmla="*/ 264998 h 385452"/>
                <a:gd name="connsiteX5" fmla="*/ 210794 w 385452"/>
                <a:gd name="connsiteY5" fmla="*/ 264998 h 385452"/>
                <a:gd name="connsiteX6" fmla="*/ 210794 w 385452"/>
                <a:gd name="connsiteY6" fmla="*/ 337271 h 385452"/>
                <a:gd name="connsiteX7" fmla="*/ 174658 w 385452"/>
                <a:gd name="connsiteY7" fmla="*/ 337271 h 385452"/>
                <a:gd name="connsiteX8" fmla="*/ 174658 w 385452"/>
                <a:gd name="connsiteY8" fmla="*/ 264998 h 385452"/>
                <a:gd name="connsiteX0" fmla="*/ 192726 w 385452"/>
                <a:gd name="connsiteY0" fmla="*/ 48182 h 385452"/>
                <a:gd name="connsiteX1" fmla="*/ 246930 w 385452"/>
                <a:gd name="connsiteY1" fmla="*/ 102386 h 385452"/>
                <a:gd name="connsiteX2" fmla="*/ 246930 w 385452"/>
                <a:gd name="connsiteY2" fmla="*/ 66250 h 385452"/>
                <a:gd name="connsiteX3" fmla="*/ 283066 w 385452"/>
                <a:gd name="connsiteY3" fmla="*/ 66250 h 385452"/>
                <a:gd name="connsiteX4" fmla="*/ 283066 w 385452"/>
                <a:gd name="connsiteY4" fmla="*/ 138522 h 385452"/>
                <a:gd name="connsiteX5" fmla="*/ 337271 w 385452"/>
                <a:gd name="connsiteY5" fmla="*/ 192726 h 385452"/>
                <a:gd name="connsiteX6" fmla="*/ 301134 w 385452"/>
                <a:gd name="connsiteY6" fmla="*/ 192726 h 385452"/>
                <a:gd name="connsiteX7" fmla="*/ 301134 w 385452"/>
                <a:gd name="connsiteY7" fmla="*/ 337271 h 385452"/>
                <a:gd name="connsiteX8" fmla="*/ 84318 w 385452"/>
                <a:gd name="connsiteY8" fmla="*/ 337271 h 385452"/>
                <a:gd name="connsiteX9" fmla="*/ 84318 w 385452"/>
                <a:gd name="connsiteY9" fmla="*/ 192726 h 385452"/>
                <a:gd name="connsiteX10" fmla="*/ 48182 w 385452"/>
                <a:gd name="connsiteY10" fmla="*/ 192726 h 385452"/>
                <a:gd name="connsiteX11" fmla="*/ 192726 w 385452"/>
                <a:gd name="connsiteY11" fmla="*/ 48182 h 385452"/>
                <a:gd name="connsiteX12" fmla="*/ 246930 w 385452"/>
                <a:gd name="connsiteY12" fmla="*/ 102386 h 385452"/>
                <a:gd name="connsiteX13" fmla="*/ 283066 w 385452"/>
                <a:gd name="connsiteY13" fmla="*/ 138522 h 385452"/>
                <a:gd name="connsiteX14" fmla="*/ 301134 w 385452"/>
                <a:gd name="connsiteY14" fmla="*/ 192726 h 385452"/>
                <a:gd name="connsiteX15" fmla="*/ 84318 w 385452"/>
                <a:gd name="connsiteY15" fmla="*/ 192726 h 385452"/>
                <a:gd name="connsiteX16" fmla="*/ 174658 w 385452"/>
                <a:gd name="connsiteY16" fmla="*/ 337271 h 385452"/>
                <a:gd name="connsiteX17" fmla="*/ 174658 w 385452"/>
                <a:gd name="connsiteY17" fmla="*/ 264998 h 385452"/>
                <a:gd name="connsiteX18" fmla="*/ 210794 w 385452"/>
                <a:gd name="connsiteY18" fmla="*/ 264998 h 385452"/>
                <a:gd name="connsiteX19" fmla="*/ 210794 w 385452"/>
                <a:gd name="connsiteY19" fmla="*/ 337271 h 385452"/>
                <a:gd name="connsiteX0" fmla="*/ 0 w 385452"/>
                <a:gd name="connsiteY0" fmla="*/ 385452 h 385452"/>
                <a:gd name="connsiteX1" fmla="*/ 385452 w 385452"/>
                <a:gd name="connsiteY1" fmla="*/ 385452 h 385452"/>
                <a:gd name="connsiteX2" fmla="*/ 0 w 385452"/>
                <a:gd name="connsiteY2" fmla="*/ 385452 h 385452"/>
                <a:gd name="connsiteX0" fmla="*/ 0 w 385452"/>
                <a:gd name="connsiteY0" fmla="*/ 0 h 537852"/>
                <a:gd name="connsiteX1" fmla="*/ 385452 w 385452"/>
                <a:gd name="connsiteY1" fmla="*/ 0 h 537852"/>
                <a:gd name="connsiteX2" fmla="*/ 385452 w 385452"/>
                <a:gd name="connsiteY2" fmla="*/ 385452 h 537852"/>
                <a:gd name="connsiteX3" fmla="*/ 0 w 385452"/>
                <a:gd name="connsiteY3" fmla="*/ 385452 h 537852"/>
                <a:gd name="connsiteX4" fmla="*/ 0 w 385452"/>
                <a:gd name="connsiteY4" fmla="*/ 0 h 537852"/>
                <a:gd name="connsiteX5" fmla="*/ 192726 w 385452"/>
                <a:gd name="connsiteY5" fmla="*/ 48182 h 537852"/>
                <a:gd name="connsiteX6" fmla="*/ 48182 w 385452"/>
                <a:gd name="connsiteY6" fmla="*/ 192726 h 537852"/>
                <a:gd name="connsiteX7" fmla="*/ 84318 w 385452"/>
                <a:gd name="connsiteY7" fmla="*/ 192726 h 537852"/>
                <a:gd name="connsiteX8" fmla="*/ 84318 w 385452"/>
                <a:gd name="connsiteY8" fmla="*/ 337271 h 537852"/>
                <a:gd name="connsiteX9" fmla="*/ 301134 w 385452"/>
                <a:gd name="connsiteY9" fmla="*/ 337271 h 537852"/>
                <a:gd name="connsiteX10" fmla="*/ 301134 w 385452"/>
                <a:gd name="connsiteY10" fmla="*/ 192726 h 537852"/>
                <a:gd name="connsiteX11" fmla="*/ 337271 w 385452"/>
                <a:gd name="connsiteY11" fmla="*/ 192726 h 537852"/>
                <a:gd name="connsiteX12" fmla="*/ 283066 w 385452"/>
                <a:gd name="connsiteY12" fmla="*/ 138522 h 537852"/>
                <a:gd name="connsiteX13" fmla="*/ 283066 w 385452"/>
                <a:gd name="connsiteY13" fmla="*/ 66250 h 537852"/>
                <a:gd name="connsiteX14" fmla="*/ 246930 w 385452"/>
                <a:gd name="connsiteY14" fmla="*/ 66250 h 537852"/>
                <a:gd name="connsiteX15" fmla="*/ 246930 w 385452"/>
                <a:gd name="connsiteY15" fmla="*/ 102386 h 537852"/>
                <a:gd name="connsiteX16" fmla="*/ 192726 w 385452"/>
                <a:gd name="connsiteY16" fmla="*/ 48182 h 537852"/>
                <a:gd name="connsiteX0" fmla="*/ 283066 w 385452"/>
                <a:gd name="connsiteY0" fmla="*/ 138522 h 537852"/>
                <a:gd name="connsiteX1" fmla="*/ 283066 w 385452"/>
                <a:gd name="connsiteY1" fmla="*/ 66250 h 537852"/>
                <a:gd name="connsiteX2" fmla="*/ 246930 w 385452"/>
                <a:gd name="connsiteY2" fmla="*/ 66250 h 537852"/>
                <a:gd name="connsiteX3" fmla="*/ 246930 w 385452"/>
                <a:gd name="connsiteY3" fmla="*/ 102386 h 537852"/>
                <a:gd name="connsiteX4" fmla="*/ 283066 w 385452"/>
                <a:gd name="connsiteY4" fmla="*/ 138522 h 537852"/>
                <a:gd name="connsiteX5" fmla="*/ 84318 w 385452"/>
                <a:gd name="connsiteY5" fmla="*/ 192726 h 537852"/>
                <a:gd name="connsiteX6" fmla="*/ 84318 w 385452"/>
                <a:gd name="connsiteY6" fmla="*/ 337271 h 537852"/>
                <a:gd name="connsiteX7" fmla="*/ 174658 w 385452"/>
                <a:gd name="connsiteY7" fmla="*/ 337271 h 537852"/>
                <a:gd name="connsiteX8" fmla="*/ 174658 w 385452"/>
                <a:gd name="connsiteY8" fmla="*/ 264998 h 537852"/>
                <a:gd name="connsiteX9" fmla="*/ 210794 w 385452"/>
                <a:gd name="connsiteY9" fmla="*/ 264998 h 537852"/>
                <a:gd name="connsiteX10" fmla="*/ 210794 w 385452"/>
                <a:gd name="connsiteY10" fmla="*/ 337271 h 537852"/>
                <a:gd name="connsiteX11" fmla="*/ 301134 w 385452"/>
                <a:gd name="connsiteY11" fmla="*/ 337271 h 537852"/>
                <a:gd name="connsiteX12" fmla="*/ 301134 w 385452"/>
                <a:gd name="connsiteY12" fmla="*/ 192726 h 537852"/>
                <a:gd name="connsiteX13" fmla="*/ 84318 w 385452"/>
                <a:gd name="connsiteY13" fmla="*/ 192726 h 537852"/>
                <a:gd name="connsiteX0" fmla="*/ 192726 w 385452"/>
                <a:gd name="connsiteY0" fmla="*/ 48182 h 537852"/>
                <a:gd name="connsiteX1" fmla="*/ 48182 w 385452"/>
                <a:gd name="connsiteY1" fmla="*/ 192726 h 537852"/>
                <a:gd name="connsiteX2" fmla="*/ 337271 w 385452"/>
                <a:gd name="connsiteY2" fmla="*/ 192726 h 537852"/>
                <a:gd name="connsiteX3" fmla="*/ 192726 w 385452"/>
                <a:gd name="connsiteY3" fmla="*/ 48182 h 537852"/>
                <a:gd name="connsiteX4" fmla="*/ 174658 w 385452"/>
                <a:gd name="connsiteY4" fmla="*/ 264998 h 537852"/>
                <a:gd name="connsiteX5" fmla="*/ 210794 w 385452"/>
                <a:gd name="connsiteY5" fmla="*/ 264998 h 537852"/>
                <a:gd name="connsiteX6" fmla="*/ 210794 w 385452"/>
                <a:gd name="connsiteY6" fmla="*/ 337271 h 537852"/>
                <a:gd name="connsiteX7" fmla="*/ 174658 w 385452"/>
                <a:gd name="connsiteY7" fmla="*/ 337271 h 537852"/>
                <a:gd name="connsiteX8" fmla="*/ 174658 w 385452"/>
                <a:gd name="connsiteY8" fmla="*/ 264998 h 537852"/>
                <a:gd name="connsiteX0" fmla="*/ 192726 w 385452"/>
                <a:gd name="connsiteY0" fmla="*/ 48182 h 537852"/>
                <a:gd name="connsiteX1" fmla="*/ 246930 w 385452"/>
                <a:gd name="connsiteY1" fmla="*/ 102386 h 537852"/>
                <a:gd name="connsiteX2" fmla="*/ 246930 w 385452"/>
                <a:gd name="connsiteY2" fmla="*/ 66250 h 537852"/>
                <a:gd name="connsiteX3" fmla="*/ 283066 w 385452"/>
                <a:gd name="connsiteY3" fmla="*/ 66250 h 537852"/>
                <a:gd name="connsiteX4" fmla="*/ 283066 w 385452"/>
                <a:gd name="connsiteY4" fmla="*/ 138522 h 537852"/>
                <a:gd name="connsiteX5" fmla="*/ 337271 w 385452"/>
                <a:gd name="connsiteY5" fmla="*/ 192726 h 537852"/>
                <a:gd name="connsiteX6" fmla="*/ 301134 w 385452"/>
                <a:gd name="connsiteY6" fmla="*/ 192726 h 537852"/>
                <a:gd name="connsiteX7" fmla="*/ 301134 w 385452"/>
                <a:gd name="connsiteY7" fmla="*/ 337271 h 537852"/>
                <a:gd name="connsiteX8" fmla="*/ 84318 w 385452"/>
                <a:gd name="connsiteY8" fmla="*/ 337271 h 537852"/>
                <a:gd name="connsiteX9" fmla="*/ 84318 w 385452"/>
                <a:gd name="connsiteY9" fmla="*/ 192726 h 537852"/>
                <a:gd name="connsiteX10" fmla="*/ 48182 w 385452"/>
                <a:gd name="connsiteY10" fmla="*/ 192726 h 537852"/>
                <a:gd name="connsiteX11" fmla="*/ 192726 w 385452"/>
                <a:gd name="connsiteY11" fmla="*/ 48182 h 537852"/>
                <a:gd name="connsiteX12" fmla="*/ 246930 w 385452"/>
                <a:gd name="connsiteY12" fmla="*/ 102386 h 537852"/>
                <a:gd name="connsiteX13" fmla="*/ 283066 w 385452"/>
                <a:gd name="connsiteY13" fmla="*/ 138522 h 537852"/>
                <a:gd name="connsiteX14" fmla="*/ 301134 w 385452"/>
                <a:gd name="connsiteY14" fmla="*/ 192726 h 537852"/>
                <a:gd name="connsiteX15" fmla="*/ 84318 w 385452"/>
                <a:gd name="connsiteY15" fmla="*/ 192726 h 537852"/>
                <a:gd name="connsiteX16" fmla="*/ 174658 w 385452"/>
                <a:gd name="connsiteY16" fmla="*/ 337271 h 537852"/>
                <a:gd name="connsiteX17" fmla="*/ 174658 w 385452"/>
                <a:gd name="connsiteY17" fmla="*/ 264998 h 537852"/>
                <a:gd name="connsiteX18" fmla="*/ 210794 w 385452"/>
                <a:gd name="connsiteY18" fmla="*/ 264998 h 537852"/>
                <a:gd name="connsiteX19" fmla="*/ 210794 w 385452"/>
                <a:gd name="connsiteY19" fmla="*/ 337271 h 537852"/>
                <a:gd name="connsiteX0" fmla="*/ 0 w 385452"/>
                <a:gd name="connsiteY0" fmla="*/ 385452 h 537852"/>
                <a:gd name="connsiteX1" fmla="*/ 204477 w 385452"/>
                <a:gd name="connsiteY1" fmla="*/ 537852 h 537852"/>
                <a:gd name="connsiteX2" fmla="*/ 0 w 385452"/>
                <a:gd name="connsiteY2" fmla="*/ 385452 h 537852"/>
                <a:gd name="connsiteX0" fmla="*/ 90798 w 476250"/>
                <a:gd name="connsiteY0" fmla="*/ 0 h 647700"/>
                <a:gd name="connsiteX1" fmla="*/ 0 w 476250"/>
                <a:gd name="connsiteY1" fmla="*/ 647700 h 647700"/>
                <a:gd name="connsiteX2" fmla="*/ 476250 w 476250"/>
                <a:gd name="connsiteY2" fmla="*/ 385452 h 647700"/>
                <a:gd name="connsiteX3" fmla="*/ 90798 w 476250"/>
                <a:gd name="connsiteY3" fmla="*/ 385452 h 647700"/>
                <a:gd name="connsiteX4" fmla="*/ 90798 w 476250"/>
                <a:gd name="connsiteY4" fmla="*/ 0 h 647700"/>
                <a:gd name="connsiteX5" fmla="*/ 283524 w 476250"/>
                <a:gd name="connsiteY5" fmla="*/ 48182 h 647700"/>
                <a:gd name="connsiteX6" fmla="*/ 138980 w 476250"/>
                <a:gd name="connsiteY6" fmla="*/ 192726 h 647700"/>
                <a:gd name="connsiteX7" fmla="*/ 175116 w 476250"/>
                <a:gd name="connsiteY7" fmla="*/ 192726 h 647700"/>
                <a:gd name="connsiteX8" fmla="*/ 175116 w 476250"/>
                <a:gd name="connsiteY8" fmla="*/ 337271 h 647700"/>
                <a:gd name="connsiteX9" fmla="*/ 391932 w 476250"/>
                <a:gd name="connsiteY9" fmla="*/ 337271 h 647700"/>
                <a:gd name="connsiteX10" fmla="*/ 391932 w 476250"/>
                <a:gd name="connsiteY10" fmla="*/ 192726 h 647700"/>
                <a:gd name="connsiteX11" fmla="*/ 428069 w 476250"/>
                <a:gd name="connsiteY11" fmla="*/ 192726 h 647700"/>
                <a:gd name="connsiteX12" fmla="*/ 373864 w 476250"/>
                <a:gd name="connsiteY12" fmla="*/ 138522 h 647700"/>
                <a:gd name="connsiteX13" fmla="*/ 373864 w 476250"/>
                <a:gd name="connsiteY13" fmla="*/ 66250 h 647700"/>
                <a:gd name="connsiteX14" fmla="*/ 337728 w 476250"/>
                <a:gd name="connsiteY14" fmla="*/ 66250 h 647700"/>
                <a:gd name="connsiteX15" fmla="*/ 337728 w 476250"/>
                <a:gd name="connsiteY15" fmla="*/ 102386 h 647700"/>
                <a:gd name="connsiteX16" fmla="*/ 283524 w 476250"/>
                <a:gd name="connsiteY16" fmla="*/ 48182 h 647700"/>
                <a:gd name="connsiteX0" fmla="*/ 373864 w 476250"/>
                <a:gd name="connsiteY0" fmla="*/ 138522 h 647700"/>
                <a:gd name="connsiteX1" fmla="*/ 373864 w 476250"/>
                <a:gd name="connsiteY1" fmla="*/ 66250 h 647700"/>
                <a:gd name="connsiteX2" fmla="*/ 337728 w 476250"/>
                <a:gd name="connsiteY2" fmla="*/ 66250 h 647700"/>
                <a:gd name="connsiteX3" fmla="*/ 337728 w 476250"/>
                <a:gd name="connsiteY3" fmla="*/ 102386 h 647700"/>
                <a:gd name="connsiteX4" fmla="*/ 373864 w 476250"/>
                <a:gd name="connsiteY4" fmla="*/ 138522 h 647700"/>
                <a:gd name="connsiteX5" fmla="*/ 175116 w 476250"/>
                <a:gd name="connsiteY5" fmla="*/ 192726 h 647700"/>
                <a:gd name="connsiteX6" fmla="*/ 175116 w 476250"/>
                <a:gd name="connsiteY6" fmla="*/ 337271 h 647700"/>
                <a:gd name="connsiteX7" fmla="*/ 265456 w 476250"/>
                <a:gd name="connsiteY7" fmla="*/ 337271 h 647700"/>
                <a:gd name="connsiteX8" fmla="*/ 265456 w 476250"/>
                <a:gd name="connsiteY8" fmla="*/ 264998 h 647700"/>
                <a:gd name="connsiteX9" fmla="*/ 301592 w 476250"/>
                <a:gd name="connsiteY9" fmla="*/ 264998 h 647700"/>
                <a:gd name="connsiteX10" fmla="*/ 301592 w 476250"/>
                <a:gd name="connsiteY10" fmla="*/ 337271 h 647700"/>
                <a:gd name="connsiteX11" fmla="*/ 391932 w 476250"/>
                <a:gd name="connsiteY11" fmla="*/ 337271 h 647700"/>
                <a:gd name="connsiteX12" fmla="*/ 391932 w 476250"/>
                <a:gd name="connsiteY12" fmla="*/ 192726 h 647700"/>
                <a:gd name="connsiteX13" fmla="*/ 175116 w 476250"/>
                <a:gd name="connsiteY13" fmla="*/ 192726 h 647700"/>
                <a:gd name="connsiteX0" fmla="*/ 283524 w 476250"/>
                <a:gd name="connsiteY0" fmla="*/ 48182 h 647700"/>
                <a:gd name="connsiteX1" fmla="*/ 138980 w 476250"/>
                <a:gd name="connsiteY1" fmla="*/ 192726 h 647700"/>
                <a:gd name="connsiteX2" fmla="*/ 428069 w 476250"/>
                <a:gd name="connsiteY2" fmla="*/ 192726 h 647700"/>
                <a:gd name="connsiteX3" fmla="*/ 283524 w 476250"/>
                <a:gd name="connsiteY3" fmla="*/ 48182 h 647700"/>
                <a:gd name="connsiteX4" fmla="*/ 265456 w 476250"/>
                <a:gd name="connsiteY4" fmla="*/ 264998 h 647700"/>
                <a:gd name="connsiteX5" fmla="*/ 301592 w 476250"/>
                <a:gd name="connsiteY5" fmla="*/ 264998 h 647700"/>
                <a:gd name="connsiteX6" fmla="*/ 301592 w 476250"/>
                <a:gd name="connsiteY6" fmla="*/ 337271 h 647700"/>
                <a:gd name="connsiteX7" fmla="*/ 265456 w 476250"/>
                <a:gd name="connsiteY7" fmla="*/ 337271 h 647700"/>
                <a:gd name="connsiteX8" fmla="*/ 265456 w 476250"/>
                <a:gd name="connsiteY8" fmla="*/ 264998 h 647700"/>
                <a:gd name="connsiteX0" fmla="*/ 283524 w 476250"/>
                <a:gd name="connsiteY0" fmla="*/ 48182 h 647700"/>
                <a:gd name="connsiteX1" fmla="*/ 337728 w 476250"/>
                <a:gd name="connsiteY1" fmla="*/ 102386 h 647700"/>
                <a:gd name="connsiteX2" fmla="*/ 337728 w 476250"/>
                <a:gd name="connsiteY2" fmla="*/ 66250 h 647700"/>
                <a:gd name="connsiteX3" fmla="*/ 373864 w 476250"/>
                <a:gd name="connsiteY3" fmla="*/ 66250 h 647700"/>
                <a:gd name="connsiteX4" fmla="*/ 373864 w 476250"/>
                <a:gd name="connsiteY4" fmla="*/ 138522 h 647700"/>
                <a:gd name="connsiteX5" fmla="*/ 428069 w 476250"/>
                <a:gd name="connsiteY5" fmla="*/ 192726 h 647700"/>
                <a:gd name="connsiteX6" fmla="*/ 391932 w 476250"/>
                <a:gd name="connsiteY6" fmla="*/ 192726 h 647700"/>
                <a:gd name="connsiteX7" fmla="*/ 391932 w 476250"/>
                <a:gd name="connsiteY7" fmla="*/ 337271 h 647700"/>
                <a:gd name="connsiteX8" fmla="*/ 175116 w 476250"/>
                <a:gd name="connsiteY8" fmla="*/ 337271 h 647700"/>
                <a:gd name="connsiteX9" fmla="*/ 175116 w 476250"/>
                <a:gd name="connsiteY9" fmla="*/ 192726 h 647700"/>
                <a:gd name="connsiteX10" fmla="*/ 138980 w 476250"/>
                <a:gd name="connsiteY10" fmla="*/ 192726 h 647700"/>
                <a:gd name="connsiteX11" fmla="*/ 283524 w 476250"/>
                <a:gd name="connsiteY11" fmla="*/ 48182 h 647700"/>
                <a:gd name="connsiteX12" fmla="*/ 337728 w 476250"/>
                <a:gd name="connsiteY12" fmla="*/ 102386 h 647700"/>
                <a:gd name="connsiteX13" fmla="*/ 373864 w 476250"/>
                <a:gd name="connsiteY13" fmla="*/ 138522 h 647700"/>
                <a:gd name="connsiteX14" fmla="*/ 391932 w 476250"/>
                <a:gd name="connsiteY14" fmla="*/ 192726 h 647700"/>
                <a:gd name="connsiteX15" fmla="*/ 175116 w 476250"/>
                <a:gd name="connsiteY15" fmla="*/ 192726 h 647700"/>
                <a:gd name="connsiteX16" fmla="*/ 265456 w 476250"/>
                <a:gd name="connsiteY16" fmla="*/ 337271 h 647700"/>
                <a:gd name="connsiteX17" fmla="*/ 265456 w 476250"/>
                <a:gd name="connsiteY17" fmla="*/ 264998 h 647700"/>
                <a:gd name="connsiteX18" fmla="*/ 301592 w 476250"/>
                <a:gd name="connsiteY18" fmla="*/ 264998 h 647700"/>
                <a:gd name="connsiteX19" fmla="*/ 301592 w 476250"/>
                <a:gd name="connsiteY19" fmla="*/ 337271 h 647700"/>
                <a:gd name="connsiteX0" fmla="*/ 90798 w 476250"/>
                <a:gd name="connsiteY0" fmla="*/ 385452 h 647700"/>
                <a:gd name="connsiteX1" fmla="*/ 295275 w 476250"/>
                <a:gd name="connsiteY1" fmla="*/ 537852 h 647700"/>
                <a:gd name="connsiteX2" fmla="*/ 90798 w 476250"/>
                <a:gd name="connsiteY2" fmla="*/ 385452 h 647700"/>
                <a:gd name="connsiteX0" fmla="*/ 90798 w 428069"/>
                <a:gd name="connsiteY0" fmla="*/ 0 h 647700"/>
                <a:gd name="connsiteX1" fmla="*/ 0 w 428069"/>
                <a:gd name="connsiteY1" fmla="*/ 647700 h 647700"/>
                <a:gd name="connsiteX2" fmla="*/ 204788 w 428069"/>
                <a:gd name="connsiteY2" fmla="*/ 552139 h 647700"/>
                <a:gd name="connsiteX3" fmla="*/ 90798 w 428069"/>
                <a:gd name="connsiteY3" fmla="*/ 385452 h 647700"/>
                <a:gd name="connsiteX4" fmla="*/ 90798 w 428069"/>
                <a:gd name="connsiteY4" fmla="*/ 0 h 647700"/>
                <a:gd name="connsiteX5" fmla="*/ 283524 w 428069"/>
                <a:gd name="connsiteY5" fmla="*/ 48182 h 647700"/>
                <a:gd name="connsiteX6" fmla="*/ 138980 w 428069"/>
                <a:gd name="connsiteY6" fmla="*/ 192726 h 647700"/>
                <a:gd name="connsiteX7" fmla="*/ 175116 w 428069"/>
                <a:gd name="connsiteY7" fmla="*/ 192726 h 647700"/>
                <a:gd name="connsiteX8" fmla="*/ 175116 w 428069"/>
                <a:gd name="connsiteY8" fmla="*/ 337271 h 647700"/>
                <a:gd name="connsiteX9" fmla="*/ 391932 w 428069"/>
                <a:gd name="connsiteY9" fmla="*/ 337271 h 647700"/>
                <a:gd name="connsiteX10" fmla="*/ 391932 w 428069"/>
                <a:gd name="connsiteY10" fmla="*/ 192726 h 647700"/>
                <a:gd name="connsiteX11" fmla="*/ 428069 w 428069"/>
                <a:gd name="connsiteY11" fmla="*/ 192726 h 647700"/>
                <a:gd name="connsiteX12" fmla="*/ 373864 w 428069"/>
                <a:gd name="connsiteY12" fmla="*/ 138522 h 647700"/>
                <a:gd name="connsiteX13" fmla="*/ 373864 w 428069"/>
                <a:gd name="connsiteY13" fmla="*/ 66250 h 647700"/>
                <a:gd name="connsiteX14" fmla="*/ 337728 w 428069"/>
                <a:gd name="connsiteY14" fmla="*/ 66250 h 647700"/>
                <a:gd name="connsiteX15" fmla="*/ 337728 w 428069"/>
                <a:gd name="connsiteY15" fmla="*/ 102386 h 647700"/>
                <a:gd name="connsiteX16" fmla="*/ 283524 w 428069"/>
                <a:gd name="connsiteY16" fmla="*/ 48182 h 647700"/>
                <a:gd name="connsiteX0" fmla="*/ 373864 w 428069"/>
                <a:gd name="connsiteY0" fmla="*/ 138522 h 647700"/>
                <a:gd name="connsiteX1" fmla="*/ 373864 w 428069"/>
                <a:gd name="connsiteY1" fmla="*/ 66250 h 647700"/>
                <a:gd name="connsiteX2" fmla="*/ 337728 w 428069"/>
                <a:gd name="connsiteY2" fmla="*/ 66250 h 647700"/>
                <a:gd name="connsiteX3" fmla="*/ 337728 w 428069"/>
                <a:gd name="connsiteY3" fmla="*/ 102386 h 647700"/>
                <a:gd name="connsiteX4" fmla="*/ 373864 w 428069"/>
                <a:gd name="connsiteY4" fmla="*/ 138522 h 647700"/>
                <a:gd name="connsiteX5" fmla="*/ 175116 w 428069"/>
                <a:gd name="connsiteY5" fmla="*/ 192726 h 647700"/>
                <a:gd name="connsiteX6" fmla="*/ 175116 w 428069"/>
                <a:gd name="connsiteY6" fmla="*/ 337271 h 647700"/>
                <a:gd name="connsiteX7" fmla="*/ 265456 w 428069"/>
                <a:gd name="connsiteY7" fmla="*/ 337271 h 647700"/>
                <a:gd name="connsiteX8" fmla="*/ 265456 w 428069"/>
                <a:gd name="connsiteY8" fmla="*/ 264998 h 647700"/>
                <a:gd name="connsiteX9" fmla="*/ 301592 w 428069"/>
                <a:gd name="connsiteY9" fmla="*/ 264998 h 647700"/>
                <a:gd name="connsiteX10" fmla="*/ 301592 w 428069"/>
                <a:gd name="connsiteY10" fmla="*/ 337271 h 647700"/>
                <a:gd name="connsiteX11" fmla="*/ 391932 w 428069"/>
                <a:gd name="connsiteY11" fmla="*/ 337271 h 647700"/>
                <a:gd name="connsiteX12" fmla="*/ 391932 w 428069"/>
                <a:gd name="connsiteY12" fmla="*/ 192726 h 647700"/>
                <a:gd name="connsiteX13" fmla="*/ 175116 w 428069"/>
                <a:gd name="connsiteY13" fmla="*/ 192726 h 647700"/>
                <a:gd name="connsiteX0" fmla="*/ 283524 w 428069"/>
                <a:gd name="connsiteY0" fmla="*/ 48182 h 647700"/>
                <a:gd name="connsiteX1" fmla="*/ 138980 w 428069"/>
                <a:gd name="connsiteY1" fmla="*/ 192726 h 647700"/>
                <a:gd name="connsiteX2" fmla="*/ 428069 w 428069"/>
                <a:gd name="connsiteY2" fmla="*/ 192726 h 647700"/>
                <a:gd name="connsiteX3" fmla="*/ 283524 w 428069"/>
                <a:gd name="connsiteY3" fmla="*/ 48182 h 647700"/>
                <a:gd name="connsiteX4" fmla="*/ 265456 w 428069"/>
                <a:gd name="connsiteY4" fmla="*/ 264998 h 647700"/>
                <a:gd name="connsiteX5" fmla="*/ 301592 w 428069"/>
                <a:gd name="connsiteY5" fmla="*/ 264998 h 647700"/>
                <a:gd name="connsiteX6" fmla="*/ 301592 w 428069"/>
                <a:gd name="connsiteY6" fmla="*/ 337271 h 647700"/>
                <a:gd name="connsiteX7" fmla="*/ 265456 w 428069"/>
                <a:gd name="connsiteY7" fmla="*/ 337271 h 647700"/>
                <a:gd name="connsiteX8" fmla="*/ 265456 w 428069"/>
                <a:gd name="connsiteY8" fmla="*/ 264998 h 647700"/>
                <a:gd name="connsiteX0" fmla="*/ 283524 w 428069"/>
                <a:gd name="connsiteY0" fmla="*/ 48182 h 647700"/>
                <a:gd name="connsiteX1" fmla="*/ 337728 w 428069"/>
                <a:gd name="connsiteY1" fmla="*/ 102386 h 647700"/>
                <a:gd name="connsiteX2" fmla="*/ 337728 w 428069"/>
                <a:gd name="connsiteY2" fmla="*/ 66250 h 647700"/>
                <a:gd name="connsiteX3" fmla="*/ 373864 w 428069"/>
                <a:gd name="connsiteY3" fmla="*/ 66250 h 647700"/>
                <a:gd name="connsiteX4" fmla="*/ 373864 w 428069"/>
                <a:gd name="connsiteY4" fmla="*/ 138522 h 647700"/>
                <a:gd name="connsiteX5" fmla="*/ 428069 w 428069"/>
                <a:gd name="connsiteY5" fmla="*/ 192726 h 647700"/>
                <a:gd name="connsiteX6" fmla="*/ 391932 w 428069"/>
                <a:gd name="connsiteY6" fmla="*/ 192726 h 647700"/>
                <a:gd name="connsiteX7" fmla="*/ 391932 w 428069"/>
                <a:gd name="connsiteY7" fmla="*/ 337271 h 647700"/>
                <a:gd name="connsiteX8" fmla="*/ 175116 w 428069"/>
                <a:gd name="connsiteY8" fmla="*/ 337271 h 647700"/>
                <a:gd name="connsiteX9" fmla="*/ 175116 w 428069"/>
                <a:gd name="connsiteY9" fmla="*/ 192726 h 647700"/>
                <a:gd name="connsiteX10" fmla="*/ 138980 w 428069"/>
                <a:gd name="connsiteY10" fmla="*/ 192726 h 647700"/>
                <a:gd name="connsiteX11" fmla="*/ 283524 w 428069"/>
                <a:gd name="connsiteY11" fmla="*/ 48182 h 647700"/>
                <a:gd name="connsiteX12" fmla="*/ 337728 w 428069"/>
                <a:gd name="connsiteY12" fmla="*/ 102386 h 647700"/>
                <a:gd name="connsiteX13" fmla="*/ 373864 w 428069"/>
                <a:gd name="connsiteY13" fmla="*/ 138522 h 647700"/>
                <a:gd name="connsiteX14" fmla="*/ 391932 w 428069"/>
                <a:gd name="connsiteY14" fmla="*/ 192726 h 647700"/>
                <a:gd name="connsiteX15" fmla="*/ 175116 w 428069"/>
                <a:gd name="connsiteY15" fmla="*/ 192726 h 647700"/>
                <a:gd name="connsiteX16" fmla="*/ 265456 w 428069"/>
                <a:gd name="connsiteY16" fmla="*/ 337271 h 647700"/>
                <a:gd name="connsiteX17" fmla="*/ 265456 w 428069"/>
                <a:gd name="connsiteY17" fmla="*/ 264998 h 647700"/>
                <a:gd name="connsiteX18" fmla="*/ 301592 w 428069"/>
                <a:gd name="connsiteY18" fmla="*/ 264998 h 647700"/>
                <a:gd name="connsiteX19" fmla="*/ 301592 w 428069"/>
                <a:gd name="connsiteY19" fmla="*/ 337271 h 647700"/>
                <a:gd name="connsiteX0" fmla="*/ 90798 w 428069"/>
                <a:gd name="connsiteY0" fmla="*/ 385452 h 647700"/>
                <a:gd name="connsiteX1" fmla="*/ 295275 w 428069"/>
                <a:gd name="connsiteY1" fmla="*/ 537852 h 647700"/>
                <a:gd name="connsiteX2" fmla="*/ 90798 w 428069"/>
                <a:gd name="connsiteY2" fmla="*/ 385452 h 647700"/>
                <a:gd name="connsiteX0" fmla="*/ 66985 w 428069"/>
                <a:gd name="connsiteY0" fmla="*/ 470931 h 599518"/>
                <a:gd name="connsiteX1" fmla="*/ 0 w 428069"/>
                <a:gd name="connsiteY1" fmla="*/ 599518 h 599518"/>
                <a:gd name="connsiteX2" fmla="*/ 204788 w 428069"/>
                <a:gd name="connsiteY2" fmla="*/ 503957 h 599518"/>
                <a:gd name="connsiteX3" fmla="*/ 90798 w 428069"/>
                <a:gd name="connsiteY3" fmla="*/ 337270 h 599518"/>
                <a:gd name="connsiteX4" fmla="*/ 66985 w 428069"/>
                <a:gd name="connsiteY4" fmla="*/ 470931 h 599518"/>
                <a:gd name="connsiteX5" fmla="*/ 283524 w 428069"/>
                <a:gd name="connsiteY5" fmla="*/ 0 h 599518"/>
                <a:gd name="connsiteX6" fmla="*/ 138980 w 428069"/>
                <a:gd name="connsiteY6" fmla="*/ 144544 h 599518"/>
                <a:gd name="connsiteX7" fmla="*/ 175116 w 428069"/>
                <a:gd name="connsiteY7" fmla="*/ 144544 h 599518"/>
                <a:gd name="connsiteX8" fmla="*/ 175116 w 428069"/>
                <a:gd name="connsiteY8" fmla="*/ 289089 h 599518"/>
                <a:gd name="connsiteX9" fmla="*/ 391932 w 428069"/>
                <a:gd name="connsiteY9" fmla="*/ 289089 h 599518"/>
                <a:gd name="connsiteX10" fmla="*/ 391932 w 428069"/>
                <a:gd name="connsiteY10" fmla="*/ 144544 h 599518"/>
                <a:gd name="connsiteX11" fmla="*/ 428069 w 428069"/>
                <a:gd name="connsiteY11" fmla="*/ 144544 h 599518"/>
                <a:gd name="connsiteX12" fmla="*/ 373864 w 428069"/>
                <a:gd name="connsiteY12" fmla="*/ 90340 h 599518"/>
                <a:gd name="connsiteX13" fmla="*/ 373864 w 428069"/>
                <a:gd name="connsiteY13" fmla="*/ 18068 h 599518"/>
                <a:gd name="connsiteX14" fmla="*/ 337728 w 428069"/>
                <a:gd name="connsiteY14" fmla="*/ 18068 h 599518"/>
                <a:gd name="connsiteX15" fmla="*/ 337728 w 428069"/>
                <a:gd name="connsiteY15" fmla="*/ 54204 h 599518"/>
                <a:gd name="connsiteX16" fmla="*/ 283524 w 428069"/>
                <a:gd name="connsiteY16" fmla="*/ 0 h 599518"/>
                <a:gd name="connsiteX0" fmla="*/ 373864 w 428069"/>
                <a:gd name="connsiteY0" fmla="*/ 90340 h 599518"/>
                <a:gd name="connsiteX1" fmla="*/ 373864 w 428069"/>
                <a:gd name="connsiteY1" fmla="*/ 18068 h 599518"/>
                <a:gd name="connsiteX2" fmla="*/ 337728 w 428069"/>
                <a:gd name="connsiteY2" fmla="*/ 18068 h 599518"/>
                <a:gd name="connsiteX3" fmla="*/ 337728 w 428069"/>
                <a:gd name="connsiteY3" fmla="*/ 54204 h 599518"/>
                <a:gd name="connsiteX4" fmla="*/ 373864 w 428069"/>
                <a:gd name="connsiteY4" fmla="*/ 90340 h 599518"/>
                <a:gd name="connsiteX5" fmla="*/ 175116 w 428069"/>
                <a:gd name="connsiteY5" fmla="*/ 144544 h 599518"/>
                <a:gd name="connsiteX6" fmla="*/ 175116 w 428069"/>
                <a:gd name="connsiteY6" fmla="*/ 289089 h 599518"/>
                <a:gd name="connsiteX7" fmla="*/ 265456 w 428069"/>
                <a:gd name="connsiteY7" fmla="*/ 289089 h 599518"/>
                <a:gd name="connsiteX8" fmla="*/ 265456 w 428069"/>
                <a:gd name="connsiteY8" fmla="*/ 216816 h 599518"/>
                <a:gd name="connsiteX9" fmla="*/ 301592 w 428069"/>
                <a:gd name="connsiteY9" fmla="*/ 216816 h 599518"/>
                <a:gd name="connsiteX10" fmla="*/ 301592 w 428069"/>
                <a:gd name="connsiteY10" fmla="*/ 289089 h 599518"/>
                <a:gd name="connsiteX11" fmla="*/ 391932 w 428069"/>
                <a:gd name="connsiteY11" fmla="*/ 289089 h 599518"/>
                <a:gd name="connsiteX12" fmla="*/ 391932 w 428069"/>
                <a:gd name="connsiteY12" fmla="*/ 144544 h 599518"/>
                <a:gd name="connsiteX13" fmla="*/ 175116 w 428069"/>
                <a:gd name="connsiteY13" fmla="*/ 144544 h 599518"/>
                <a:gd name="connsiteX0" fmla="*/ 283524 w 428069"/>
                <a:gd name="connsiteY0" fmla="*/ 0 h 599518"/>
                <a:gd name="connsiteX1" fmla="*/ 138980 w 428069"/>
                <a:gd name="connsiteY1" fmla="*/ 144544 h 599518"/>
                <a:gd name="connsiteX2" fmla="*/ 428069 w 428069"/>
                <a:gd name="connsiteY2" fmla="*/ 144544 h 599518"/>
                <a:gd name="connsiteX3" fmla="*/ 283524 w 428069"/>
                <a:gd name="connsiteY3" fmla="*/ 0 h 599518"/>
                <a:gd name="connsiteX4" fmla="*/ 265456 w 428069"/>
                <a:gd name="connsiteY4" fmla="*/ 216816 h 599518"/>
                <a:gd name="connsiteX5" fmla="*/ 301592 w 428069"/>
                <a:gd name="connsiteY5" fmla="*/ 216816 h 599518"/>
                <a:gd name="connsiteX6" fmla="*/ 301592 w 428069"/>
                <a:gd name="connsiteY6" fmla="*/ 289089 h 599518"/>
                <a:gd name="connsiteX7" fmla="*/ 265456 w 428069"/>
                <a:gd name="connsiteY7" fmla="*/ 289089 h 599518"/>
                <a:gd name="connsiteX8" fmla="*/ 265456 w 428069"/>
                <a:gd name="connsiteY8" fmla="*/ 216816 h 599518"/>
                <a:gd name="connsiteX0" fmla="*/ 283524 w 428069"/>
                <a:gd name="connsiteY0" fmla="*/ 0 h 599518"/>
                <a:gd name="connsiteX1" fmla="*/ 337728 w 428069"/>
                <a:gd name="connsiteY1" fmla="*/ 54204 h 599518"/>
                <a:gd name="connsiteX2" fmla="*/ 337728 w 428069"/>
                <a:gd name="connsiteY2" fmla="*/ 18068 h 599518"/>
                <a:gd name="connsiteX3" fmla="*/ 373864 w 428069"/>
                <a:gd name="connsiteY3" fmla="*/ 18068 h 599518"/>
                <a:gd name="connsiteX4" fmla="*/ 373864 w 428069"/>
                <a:gd name="connsiteY4" fmla="*/ 90340 h 599518"/>
                <a:gd name="connsiteX5" fmla="*/ 428069 w 428069"/>
                <a:gd name="connsiteY5" fmla="*/ 144544 h 599518"/>
                <a:gd name="connsiteX6" fmla="*/ 391932 w 428069"/>
                <a:gd name="connsiteY6" fmla="*/ 144544 h 599518"/>
                <a:gd name="connsiteX7" fmla="*/ 391932 w 428069"/>
                <a:gd name="connsiteY7" fmla="*/ 289089 h 599518"/>
                <a:gd name="connsiteX8" fmla="*/ 175116 w 428069"/>
                <a:gd name="connsiteY8" fmla="*/ 289089 h 599518"/>
                <a:gd name="connsiteX9" fmla="*/ 175116 w 428069"/>
                <a:gd name="connsiteY9" fmla="*/ 144544 h 599518"/>
                <a:gd name="connsiteX10" fmla="*/ 138980 w 428069"/>
                <a:gd name="connsiteY10" fmla="*/ 144544 h 599518"/>
                <a:gd name="connsiteX11" fmla="*/ 283524 w 428069"/>
                <a:gd name="connsiteY11" fmla="*/ 0 h 599518"/>
                <a:gd name="connsiteX12" fmla="*/ 337728 w 428069"/>
                <a:gd name="connsiteY12" fmla="*/ 54204 h 599518"/>
                <a:gd name="connsiteX13" fmla="*/ 373864 w 428069"/>
                <a:gd name="connsiteY13" fmla="*/ 90340 h 599518"/>
                <a:gd name="connsiteX14" fmla="*/ 391932 w 428069"/>
                <a:gd name="connsiteY14" fmla="*/ 144544 h 599518"/>
                <a:gd name="connsiteX15" fmla="*/ 175116 w 428069"/>
                <a:gd name="connsiteY15" fmla="*/ 144544 h 599518"/>
                <a:gd name="connsiteX16" fmla="*/ 265456 w 428069"/>
                <a:gd name="connsiteY16" fmla="*/ 289089 h 599518"/>
                <a:gd name="connsiteX17" fmla="*/ 265456 w 428069"/>
                <a:gd name="connsiteY17" fmla="*/ 216816 h 599518"/>
                <a:gd name="connsiteX18" fmla="*/ 301592 w 428069"/>
                <a:gd name="connsiteY18" fmla="*/ 216816 h 599518"/>
                <a:gd name="connsiteX19" fmla="*/ 301592 w 428069"/>
                <a:gd name="connsiteY19" fmla="*/ 289089 h 599518"/>
                <a:gd name="connsiteX0" fmla="*/ 90798 w 428069"/>
                <a:gd name="connsiteY0" fmla="*/ 337270 h 599518"/>
                <a:gd name="connsiteX1" fmla="*/ 295275 w 428069"/>
                <a:gd name="connsiteY1" fmla="*/ 489670 h 599518"/>
                <a:gd name="connsiteX2" fmla="*/ 90798 w 428069"/>
                <a:gd name="connsiteY2" fmla="*/ 337270 h 599518"/>
                <a:gd name="connsiteX0" fmla="*/ 66985 w 428069"/>
                <a:gd name="connsiteY0" fmla="*/ 470931 h 599518"/>
                <a:gd name="connsiteX1" fmla="*/ 0 w 428069"/>
                <a:gd name="connsiteY1" fmla="*/ 599518 h 599518"/>
                <a:gd name="connsiteX2" fmla="*/ 90798 w 428069"/>
                <a:gd name="connsiteY2" fmla="*/ 337270 h 599518"/>
                <a:gd name="connsiteX3" fmla="*/ 66985 w 428069"/>
                <a:gd name="connsiteY3" fmla="*/ 470931 h 599518"/>
                <a:gd name="connsiteX4" fmla="*/ 283524 w 428069"/>
                <a:gd name="connsiteY4" fmla="*/ 0 h 599518"/>
                <a:gd name="connsiteX5" fmla="*/ 138980 w 428069"/>
                <a:gd name="connsiteY5" fmla="*/ 144544 h 599518"/>
                <a:gd name="connsiteX6" fmla="*/ 175116 w 428069"/>
                <a:gd name="connsiteY6" fmla="*/ 144544 h 599518"/>
                <a:gd name="connsiteX7" fmla="*/ 175116 w 428069"/>
                <a:gd name="connsiteY7" fmla="*/ 289089 h 599518"/>
                <a:gd name="connsiteX8" fmla="*/ 391932 w 428069"/>
                <a:gd name="connsiteY8" fmla="*/ 289089 h 599518"/>
                <a:gd name="connsiteX9" fmla="*/ 391932 w 428069"/>
                <a:gd name="connsiteY9" fmla="*/ 144544 h 599518"/>
                <a:gd name="connsiteX10" fmla="*/ 428069 w 428069"/>
                <a:gd name="connsiteY10" fmla="*/ 144544 h 599518"/>
                <a:gd name="connsiteX11" fmla="*/ 373864 w 428069"/>
                <a:gd name="connsiteY11" fmla="*/ 90340 h 599518"/>
                <a:gd name="connsiteX12" fmla="*/ 373864 w 428069"/>
                <a:gd name="connsiteY12" fmla="*/ 18068 h 599518"/>
                <a:gd name="connsiteX13" fmla="*/ 337728 w 428069"/>
                <a:gd name="connsiteY13" fmla="*/ 18068 h 599518"/>
                <a:gd name="connsiteX14" fmla="*/ 337728 w 428069"/>
                <a:gd name="connsiteY14" fmla="*/ 54204 h 599518"/>
                <a:gd name="connsiteX15" fmla="*/ 283524 w 428069"/>
                <a:gd name="connsiteY15" fmla="*/ 0 h 599518"/>
                <a:gd name="connsiteX0" fmla="*/ 373864 w 428069"/>
                <a:gd name="connsiteY0" fmla="*/ 90340 h 599518"/>
                <a:gd name="connsiteX1" fmla="*/ 373864 w 428069"/>
                <a:gd name="connsiteY1" fmla="*/ 18068 h 599518"/>
                <a:gd name="connsiteX2" fmla="*/ 337728 w 428069"/>
                <a:gd name="connsiteY2" fmla="*/ 18068 h 599518"/>
                <a:gd name="connsiteX3" fmla="*/ 337728 w 428069"/>
                <a:gd name="connsiteY3" fmla="*/ 54204 h 599518"/>
                <a:gd name="connsiteX4" fmla="*/ 373864 w 428069"/>
                <a:gd name="connsiteY4" fmla="*/ 90340 h 599518"/>
                <a:gd name="connsiteX5" fmla="*/ 175116 w 428069"/>
                <a:gd name="connsiteY5" fmla="*/ 144544 h 599518"/>
                <a:gd name="connsiteX6" fmla="*/ 175116 w 428069"/>
                <a:gd name="connsiteY6" fmla="*/ 289089 h 599518"/>
                <a:gd name="connsiteX7" fmla="*/ 265456 w 428069"/>
                <a:gd name="connsiteY7" fmla="*/ 289089 h 599518"/>
                <a:gd name="connsiteX8" fmla="*/ 265456 w 428069"/>
                <a:gd name="connsiteY8" fmla="*/ 216816 h 599518"/>
                <a:gd name="connsiteX9" fmla="*/ 301592 w 428069"/>
                <a:gd name="connsiteY9" fmla="*/ 216816 h 599518"/>
                <a:gd name="connsiteX10" fmla="*/ 301592 w 428069"/>
                <a:gd name="connsiteY10" fmla="*/ 289089 h 599518"/>
                <a:gd name="connsiteX11" fmla="*/ 391932 w 428069"/>
                <a:gd name="connsiteY11" fmla="*/ 289089 h 599518"/>
                <a:gd name="connsiteX12" fmla="*/ 391932 w 428069"/>
                <a:gd name="connsiteY12" fmla="*/ 144544 h 599518"/>
                <a:gd name="connsiteX13" fmla="*/ 175116 w 428069"/>
                <a:gd name="connsiteY13" fmla="*/ 144544 h 599518"/>
                <a:gd name="connsiteX0" fmla="*/ 283524 w 428069"/>
                <a:gd name="connsiteY0" fmla="*/ 0 h 599518"/>
                <a:gd name="connsiteX1" fmla="*/ 138980 w 428069"/>
                <a:gd name="connsiteY1" fmla="*/ 144544 h 599518"/>
                <a:gd name="connsiteX2" fmla="*/ 428069 w 428069"/>
                <a:gd name="connsiteY2" fmla="*/ 144544 h 599518"/>
                <a:gd name="connsiteX3" fmla="*/ 283524 w 428069"/>
                <a:gd name="connsiteY3" fmla="*/ 0 h 599518"/>
                <a:gd name="connsiteX4" fmla="*/ 265456 w 428069"/>
                <a:gd name="connsiteY4" fmla="*/ 216816 h 599518"/>
                <a:gd name="connsiteX5" fmla="*/ 301592 w 428069"/>
                <a:gd name="connsiteY5" fmla="*/ 216816 h 599518"/>
                <a:gd name="connsiteX6" fmla="*/ 301592 w 428069"/>
                <a:gd name="connsiteY6" fmla="*/ 289089 h 599518"/>
                <a:gd name="connsiteX7" fmla="*/ 265456 w 428069"/>
                <a:gd name="connsiteY7" fmla="*/ 289089 h 599518"/>
                <a:gd name="connsiteX8" fmla="*/ 265456 w 428069"/>
                <a:gd name="connsiteY8" fmla="*/ 216816 h 599518"/>
                <a:gd name="connsiteX0" fmla="*/ 283524 w 428069"/>
                <a:gd name="connsiteY0" fmla="*/ 0 h 599518"/>
                <a:gd name="connsiteX1" fmla="*/ 337728 w 428069"/>
                <a:gd name="connsiteY1" fmla="*/ 54204 h 599518"/>
                <a:gd name="connsiteX2" fmla="*/ 337728 w 428069"/>
                <a:gd name="connsiteY2" fmla="*/ 18068 h 599518"/>
                <a:gd name="connsiteX3" fmla="*/ 373864 w 428069"/>
                <a:gd name="connsiteY3" fmla="*/ 18068 h 599518"/>
                <a:gd name="connsiteX4" fmla="*/ 373864 w 428069"/>
                <a:gd name="connsiteY4" fmla="*/ 90340 h 599518"/>
                <a:gd name="connsiteX5" fmla="*/ 428069 w 428069"/>
                <a:gd name="connsiteY5" fmla="*/ 144544 h 599518"/>
                <a:gd name="connsiteX6" fmla="*/ 391932 w 428069"/>
                <a:gd name="connsiteY6" fmla="*/ 144544 h 599518"/>
                <a:gd name="connsiteX7" fmla="*/ 391932 w 428069"/>
                <a:gd name="connsiteY7" fmla="*/ 289089 h 599518"/>
                <a:gd name="connsiteX8" fmla="*/ 175116 w 428069"/>
                <a:gd name="connsiteY8" fmla="*/ 289089 h 599518"/>
                <a:gd name="connsiteX9" fmla="*/ 175116 w 428069"/>
                <a:gd name="connsiteY9" fmla="*/ 144544 h 599518"/>
                <a:gd name="connsiteX10" fmla="*/ 138980 w 428069"/>
                <a:gd name="connsiteY10" fmla="*/ 144544 h 599518"/>
                <a:gd name="connsiteX11" fmla="*/ 283524 w 428069"/>
                <a:gd name="connsiteY11" fmla="*/ 0 h 599518"/>
                <a:gd name="connsiteX12" fmla="*/ 337728 w 428069"/>
                <a:gd name="connsiteY12" fmla="*/ 54204 h 599518"/>
                <a:gd name="connsiteX13" fmla="*/ 373864 w 428069"/>
                <a:gd name="connsiteY13" fmla="*/ 90340 h 599518"/>
                <a:gd name="connsiteX14" fmla="*/ 391932 w 428069"/>
                <a:gd name="connsiteY14" fmla="*/ 144544 h 599518"/>
                <a:gd name="connsiteX15" fmla="*/ 175116 w 428069"/>
                <a:gd name="connsiteY15" fmla="*/ 144544 h 599518"/>
                <a:gd name="connsiteX16" fmla="*/ 265456 w 428069"/>
                <a:gd name="connsiteY16" fmla="*/ 289089 h 599518"/>
                <a:gd name="connsiteX17" fmla="*/ 265456 w 428069"/>
                <a:gd name="connsiteY17" fmla="*/ 216816 h 599518"/>
                <a:gd name="connsiteX18" fmla="*/ 301592 w 428069"/>
                <a:gd name="connsiteY18" fmla="*/ 216816 h 599518"/>
                <a:gd name="connsiteX19" fmla="*/ 301592 w 428069"/>
                <a:gd name="connsiteY19" fmla="*/ 289089 h 599518"/>
                <a:gd name="connsiteX0" fmla="*/ 90798 w 428069"/>
                <a:gd name="connsiteY0" fmla="*/ 337270 h 599518"/>
                <a:gd name="connsiteX1" fmla="*/ 295275 w 428069"/>
                <a:gd name="connsiteY1" fmla="*/ 489670 h 599518"/>
                <a:gd name="connsiteX2" fmla="*/ 90798 w 428069"/>
                <a:gd name="connsiteY2" fmla="*/ 337270 h 599518"/>
                <a:gd name="connsiteX0" fmla="*/ 0 w 361084"/>
                <a:gd name="connsiteY0" fmla="*/ 470931 h 489670"/>
                <a:gd name="connsiteX1" fmla="*/ 23813 w 361084"/>
                <a:gd name="connsiteY1" fmla="*/ 337270 h 489670"/>
                <a:gd name="connsiteX2" fmla="*/ 0 w 361084"/>
                <a:gd name="connsiteY2" fmla="*/ 470931 h 489670"/>
                <a:gd name="connsiteX3" fmla="*/ 216539 w 361084"/>
                <a:gd name="connsiteY3" fmla="*/ 0 h 489670"/>
                <a:gd name="connsiteX4" fmla="*/ 71995 w 361084"/>
                <a:gd name="connsiteY4" fmla="*/ 144544 h 489670"/>
                <a:gd name="connsiteX5" fmla="*/ 108131 w 361084"/>
                <a:gd name="connsiteY5" fmla="*/ 144544 h 489670"/>
                <a:gd name="connsiteX6" fmla="*/ 108131 w 361084"/>
                <a:gd name="connsiteY6" fmla="*/ 289089 h 489670"/>
                <a:gd name="connsiteX7" fmla="*/ 324947 w 361084"/>
                <a:gd name="connsiteY7" fmla="*/ 289089 h 489670"/>
                <a:gd name="connsiteX8" fmla="*/ 324947 w 361084"/>
                <a:gd name="connsiteY8" fmla="*/ 144544 h 489670"/>
                <a:gd name="connsiteX9" fmla="*/ 361084 w 361084"/>
                <a:gd name="connsiteY9" fmla="*/ 144544 h 489670"/>
                <a:gd name="connsiteX10" fmla="*/ 306879 w 361084"/>
                <a:gd name="connsiteY10" fmla="*/ 90340 h 489670"/>
                <a:gd name="connsiteX11" fmla="*/ 306879 w 361084"/>
                <a:gd name="connsiteY11" fmla="*/ 18068 h 489670"/>
                <a:gd name="connsiteX12" fmla="*/ 270743 w 361084"/>
                <a:gd name="connsiteY12" fmla="*/ 18068 h 489670"/>
                <a:gd name="connsiteX13" fmla="*/ 270743 w 361084"/>
                <a:gd name="connsiteY13" fmla="*/ 54204 h 489670"/>
                <a:gd name="connsiteX14" fmla="*/ 216539 w 361084"/>
                <a:gd name="connsiteY14" fmla="*/ 0 h 489670"/>
                <a:gd name="connsiteX0" fmla="*/ 306879 w 361084"/>
                <a:gd name="connsiteY0" fmla="*/ 90340 h 489670"/>
                <a:gd name="connsiteX1" fmla="*/ 306879 w 361084"/>
                <a:gd name="connsiteY1" fmla="*/ 18068 h 489670"/>
                <a:gd name="connsiteX2" fmla="*/ 270743 w 361084"/>
                <a:gd name="connsiteY2" fmla="*/ 18068 h 489670"/>
                <a:gd name="connsiteX3" fmla="*/ 270743 w 361084"/>
                <a:gd name="connsiteY3" fmla="*/ 54204 h 489670"/>
                <a:gd name="connsiteX4" fmla="*/ 306879 w 361084"/>
                <a:gd name="connsiteY4" fmla="*/ 90340 h 489670"/>
                <a:gd name="connsiteX5" fmla="*/ 108131 w 361084"/>
                <a:gd name="connsiteY5" fmla="*/ 144544 h 489670"/>
                <a:gd name="connsiteX6" fmla="*/ 108131 w 361084"/>
                <a:gd name="connsiteY6" fmla="*/ 289089 h 489670"/>
                <a:gd name="connsiteX7" fmla="*/ 198471 w 361084"/>
                <a:gd name="connsiteY7" fmla="*/ 289089 h 489670"/>
                <a:gd name="connsiteX8" fmla="*/ 198471 w 361084"/>
                <a:gd name="connsiteY8" fmla="*/ 216816 h 489670"/>
                <a:gd name="connsiteX9" fmla="*/ 234607 w 361084"/>
                <a:gd name="connsiteY9" fmla="*/ 216816 h 489670"/>
                <a:gd name="connsiteX10" fmla="*/ 234607 w 361084"/>
                <a:gd name="connsiteY10" fmla="*/ 289089 h 489670"/>
                <a:gd name="connsiteX11" fmla="*/ 324947 w 361084"/>
                <a:gd name="connsiteY11" fmla="*/ 289089 h 489670"/>
                <a:gd name="connsiteX12" fmla="*/ 324947 w 361084"/>
                <a:gd name="connsiteY12" fmla="*/ 144544 h 489670"/>
                <a:gd name="connsiteX13" fmla="*/ 108131 w 361084"/>
                <a:gd name="connsiteY13" fmla="*/ 144544 h 489670"/>
                <a:gd name="connsiteX0" fmla="*/ 216539 w 361084"/>
                <a:gd name="connsiteY0" fmla="*/ 0 h 489670"/>
                <a:gd name="connsiteX1" fmla="*/ 71995 w 361084"/>
                <a:gd name="connsiteY1" fmla="*/ 144544 h 489670"/>
                <a:gd name="connsiteX2" fmla="*/ 361084 w 361084"/>
                <a:gd name="connsiteY2" fmla="*/ 144544 h 489670"/>
                <a:gd name="connsiteX3" fmla="*/ 216539 w 361084"/>
                <a:gd name="connsiteY3" fmla="*/ 0 h 489670"/>
                <a:gd name="connsiteX4" fmla="*/ 198471 w 361084"/>
                <a:gd name="connsiteY4" fmla="*/ 216816 h 489670"/>
                <a:gd name="connsiteX5" fmla="*/ 234607 w 361084"/>
                <a:gd name="connsiteY5" fmla="*/ 216816 h 489670"/>
                <a:gd name="connsiteX6" fmla="*/ 234607 w 361084"/>
                <a:gd name="connsiteY6" fmla="*/ 289089 h 489670"/>
                <a:gd name="connsiteX7" fmla="*/ 198471 w 361084"/>
                <a:gd name="connsiteY7" fmla="*/ 289089 h 489670"/>
                <a:gd name="connsiteX8" fmla="*/ 198471 w 361084"/>
                <a:gd name="connsiteY8" fmla="*/ 216816 h 489670"/>
                <a:gd name="connsiteX0" fmla="*/ 216539 w 361084"/>
                <a:gd name="connsiteY0" fmla="*/ 0 h 489670"/>
                <a:gd name="connsiteX1" fmla="*/ 270743 w 361084"/>
                <a:gd name="connsiteY1" fmla="*/ 54204 h 489670"/>
                <a:gd name="connsiteX2" fmla="*/ 270743 w 361084"/>
                <a:gd name="connsiteY2" fmla="*/ 18068 h 489670"/>
                <a:gd name="connsiteX3" fmla="*/ 306879 w 361084"/>
                <a:gd name="connsiteY3" fmla="*/ 18068 h 489670"/>
                <a:gd name="connsiteX4" fmla="*/ 306879 w 361084"/>
                <a:gd name="connsiteY4" fmla="*/ 90340 h 489670"/>
                <a:gd name="connsiteX5" fmla="*/ 361084 w 361084"/>
                <a:gd name="connsiteY5" fmla="*/ 144544 h 489670"/>
                <a:gd name="connsiteX6" fmla="*/ 324947 w 361084"/>
                <a:gd name="connsiteY6" fmla="*/ 144544 h 489670"/>
                <a:gd name="connsiteX7" fmla="*/ 324947 w 361084"/>
                <a:gd name="connsiteY7" fmla="*/ 289089 h 489670"/>
                <a:gd name="connsiteX8" fmla="*/ 108131 w 361084"/>
                <a:gd name="connsiteY8" fmla="*/ 289089 h 489670"/>
                <a:gd name="connsiteX9" fmla="*/ 108131 w 361084"/>
                <a:gd name="connsiteY9" fmla="*/ 144544 h 489670"/>
                <a:gd name="connsiteX10" fmla="*/ 71995 w 361084"/>
                <a:gd name="connsiteY10" fmla="*/ 144544 h 489670"/>
                <a:gd name="connsiteX11" fmla="*/ 216539 w 361084"/>
                <a:gd name="connsiteY11" fmla="*/ 0 h 489670"/>
                <a:gd name="connsiteX12" fmla="*/ 270743 w 361084"/>
                <a:gd name="connsiteY12" fmla="*/ 54204 h 489670"/>
                <a:gd name="connsiteX13" fmla="*/ 306879 w 361084"/>
                <a:gd name="connsiteY13" fmla="*/ 90340 h 489670"/>
                <a:gd name="connsiteX14" fmla="*/ 324947 w 361084"/>
                <a:gd name="connsiteY14" fmla="*/ 144544 h 489670"/>
                <a:gd name="connsiteX15" fmla="*/ 108131 w 361084"/>
                <a:gd name="connsiteY15" fmla="*/ 144544 h 489670"/>
                <a:gd name="connsiteX16" fmla="*/ 198471 w 361084"/>
                <a:gd name="connsiteY16" fmla="*/ 289089 h 489670"/>
                <a:gd name="connsiteX17" fmla="*/ 198471 w 361084"/>
                <a:gd name="connsiteY17" fmla="*/ 216816 h 489670"/>
                <a:gd name="connsiteX18" fmla="*/ 234607 w 361084"/>
                <a:gd name="connsiteY18" fmla="*/ 216816 h 489670"/>
                <a:gd name="connsiteX19" fmla="*/ 234607 w 361084"/>
                <a:gd name="connsiteY19" fmla="*/ 289089 h 489670"/>
                <a:gd name="connsiteX0" fmla="*/ 23813 w 361084"/>
                <a:gd name="connsiteY0" fmla="*/ 337270 h 489670"/>
                <a:gd name="connsiteX1" fmla="*/ 228290 w 361084"/>
                <a:gd name="connsiteY1" fmla="*/ 489670 h 489670"/>
                <a:gd name="connsiteX2" fmla="*/ 23813 w 361084"/>
                <a:gd name="connsiteY2" fmla="*/ 337270 h 489670"/>
                <a:gd name="connsiteX0" fmla="*/ 192726 w 337271"/>
                <a:gd name="connsiteY0" fmla="*/ 0 h 489670"/>
                <a:gd name="connsiteX1" fmla="*/ 48182 w 337271"/>
                <a:gd name="connsiteY1" fmla="*/ 144544 h 489670"/>
                <a:gd name="connsiteX2" fmla="*/ 84318 w 337271"/>
                <a:gd name="connsiteY2" fmla="*/ 144544 h 489670"/>
                <a:gd name="connsiteX3" fmla="*/ 84318 w 337271"/>
                <a:gd name="connsiteY3" fmla="*/ 289089 h 489670"/>
                <a:gd name="connsiteX4" fmla="*/ 301134 w 337271"/>
                <a:gd name="connsiteY4" fmla="*/ 289089 h 489670"/>
                <a:gd name="connsiteX5" fmla="*/ 301134 w 337271"/>
                <a:gd name="connsiteY5" fmla="*/ 144544 h 489670"/>
                <a:gd name="connsiteX6" fmla="*/ 337271 w 337271"/>
                <a:gd name="connsiteY6" fmla="*/ 144544 h 489670"/>
                <a:gd name="connsiteX7" fmla="*/ 283066 w 337271"/>
                <a:gd name="connsiteY7" fmla="*/ 90340 h 489670"/>
                <a:gd name="connsiteX8" fmla="*/ 283066 w 337271"/>
                <a:gd name="connsiteY8" fmla="*/ 18068 h 489670"/>
                <a:gd name="connsiteX9" fmla="*/ 246930 w 337271"/>
                <a:gd name="connsiteY9" fmla="*/ 18068 h 489670"/>
                <a:gd name="connsiteX10" fmla="*/ 246930 w 337271"/>
                <a:gd name="connsiteY10" fmla="*/ 54204 h 489670"/>
                <a:gd name="connsiteX11" fmla="*/ 192726 w 337271"/>
                <a:gd name="connsiteY11" fmla="*/ 0 h 489670"/>
                <a:gd name="connsiteX0" fmla="*/ 283066 w 337271"/>
                <a:gd name="connsiteY0" fmla="*/ 90340 h 489670"/>
                <a:gd name="connsiteX1" fmla="*/ 283066 w 337271"/>
                <a:gd name="connsiteY1" fmla="*/ 18068 h 489670"/>
                <a:gd name="connsiteX2" fmla="*/ 246930 w 337271"/>
                <a:gd name="connsiteY2" fmla="*/ 18068 h 489670"/>
                <a:gd name="connsiteX3" fmla="*/ 246930 w 337271"/>
                <a:gd name="connsiteY3" fmla="*/ 54204 h 489670"/>
                <a:gd name="connsiteX4" fmla="*/ 283066 w 337271"/>
                <a:gd name="connsiteY4" fmla="*/ 90340 h 489670"/>
                <a:gd name="connsiteX5" fmla="*/ 84318 w 337271"/>
                <a:gd name="connsiteY5" fmla="*/ 144544 h 489670"/>
                <a:gd name="connsiteX6" fmla="*/ 84318 w 337271"/>
                <a:gd name="connsiteY6" fmla="*/ 289089 h 489670"/>
                <a:gd name="connsiteX7" fmla="*/ 174658 w 337271"/>
                <a:gd name="connsiteY7" fmla="*/ 289089 h 489670"/>
                <a:gd name="connsiteX8" fmla="*/ 174658 w 337271"/>
                <a:gd name="connsiteY8" fmla="*/ 216816 h 489670"/>
                <a:gd name="connsiteX9" fmla="*/ 210794 w 337271"/>
                <a:gd name="connsiteY9" fmla="*/ 216816 h 489670"/>
                <a:gd name="connsiteX10" fmla="*/ 210794 w 337271"/>
                <a:gd name="connsiteY10" fmla="*/ 289089 h 489670"/>
                <a:gd name="connsiteX11" fmla="*/ 301134 w 337271"/>
                <a:gd name="connsiteY11" fmla="*/ 289089 h 489670"/>
                <a:gd name="connsiteX12" fmla="*/ 301134 w 337271"/>
                <a:gd name="connsiteY12" fmla="*/ 144544 h 489670"/>
                <a:gd name="connsiteX13" fmla="*/ 84318 w 337271"/>
                <a:gd name="connsiteY13" fmla="*/ 144544 h 489670"/>
                <a:gd name="connsiteX0" fmla="*/ 192726 w 337271"/>
                <a:gd name="connsiteY0" fmla="*/ 0 h 489670"/>
                <a:gd name="connsiteX1" fmla="*/ 48182 w 337271"/>
                <a:gd name="connsiteY1" fmla="*/ 144544 h 489670"/>
                <a:gd name="connsiteX2" fmla="*/ 337271 w 337271"/>
                <a:gd name="connsiteY2" fmla="*/ 144544 h 489670"/>
                <a:gd name="connsiteX3" fmla="*/ 192726 w 337271"/>
                <a:gd name="connsiteY3" fmla="*/ 0 h 489670"/>
                <a:gd name="connsiteX4" fmla="*/ 174658 w 337271"/>
                <a:gd name="connsiteY4" fmla="*/ 216816 h 489670"/>
                <a:gd name="connsiteX5" fmla="*/ 210794 w 337271"/>
                <a:gd name="connsiteY5" fmla="*/ 216816 h 489670"/>
                <a:gd name="connsiteX6" fmla="*/ 210794 w 337271"/>
                <a:gd name="connsiteY6" fmla="*/ 289089 h 489670"/>
                <a:gd name="connsiteX7" fmla="*/ 174658 w 337271"/>
                <a:gd name="connsiteY7" fmla="*/ 289089 h 489670"/>
                <a:gd name="connsiteX8" fmla="*/ 174658 w 337271"/>
                <a:gd name="connsiteY8" fmla="*/ 216816 h 489670"/>
                <a:gd name="connsiteX0" fmla="*/ 192726 w 337271"/>
                <a:gd name="connsiteY0" fmla="*/ 0 h 489670"/>
                <a:gd name="connsiteX1" fmla="*/ 246930 w 337271"/>
                <a:gd name="connsiteY1" fmla="*/ 54204 h 489670"/>
                <a:gd name="connsiteX2" fmla="*/ 246930 w 337271"/>
                <a:gd name="connsiteY2" fmla="*/ 18068 h 489670"/>
                <a:gd name="connsiteX3" fmla="*/ 283066 w 337271"/>
                <a:gd name="connsiteY3" fmla="*/ 18068 h 489670"/>
                <a:gd name="connsiteX4" fmla="*/ 283066 w 337271"/>
                <a:gd name="connsiteY4" fmla="*/ 90340 h 489670"/>
                <a:gd name="connsiteX5" fmla="*/ 337271 w 337271"/>
                <a:gd name="connsiteY5" fmla="*/ 144544 h 489670"/>
                <a:gd name="connsiteX6" fmla="*/ 301134 w 337271"/>
                <a:gd name="connsiteY6" fmla="*/ 144544 h 489670"/>
                <a:gd name="connsiteX7" fmla="*/ 301134 w 337271"/>
                <a:gd name="connsiteY7" fmla="*/ 289089 h 489670"/>
                <a:gd name="connsiteX8" fmla="*/ 84318 w 337271"/>
                <a:gd name="connsiteY8" fmla="*/ 289089 h 489670"/>
                <a:gd name="connsiteX9" fmla="*/ 84318 w 337271"/>
                <a:gd name="connsiteY9" fmla="*/ 144544 h 489670"/>
                <a:gd name="connsiteX10" fmla="*/ 48182 w 337271"/>
                <a:gd name="connsiteY10" fmla="*/ 144544 h 489670"/>
                <a:gd name="connsiteX11" fmla="*/ 192726 w 337271"/>
                <a:gd name="connsiteY11" fmla="*/ 0 h 489670"/>
                <a:gd name="connsiteX12" fmla="*/ 246930 w 337271"/>
                <a:gd name="connsiteY12" fmla="*/ 54204 h 489670"/>
                <a:gd name="connsiteX13" fmla="*/ 283066 w 337271"/>
                <a:gd name="connsiteY13" fmla="*/ 90340 h 489670"/>
                <a:gd name="connsiteX14" fmla="*/ 301134 w 337271"/>
                <a:gd name="connsiteY14" fmla="*/ 144544 h 489670"/>
                <a:gd name="connsiteX15" fmla="*/ 84318 w 337271"/>
                <a:gd name="connsiteY15" fmla="*/ 144544 h 489670"/>
                <a:gd name="connsiteX16" fmla="*/ 174658 w 337271"/>
                <a:gd name="connsiteY16" fmla="*/ 289089 h 489670"/>
                <a:gd name="connsiteX17" fmla="*/ 174658 w 337271"/>
                <a:gd name="connsiteY17" fmla="*/ 216816 h 489670"/>
                <a:gd name="connsiteX18" fmla="*/ 210794 w 337271"/>
                <a:gd name="connsiteY18" fmla="*/ 216816 h 489670"/>
                <a:gd name="connsiteX19" fmla="*/ 210794 w 337271"/>
                <a:gd name="connsiteY19" fmla="*/ 289089 h 489670"/>
                <a:gd name="connsiteX0" fmla="*/ 0 w 337271"/>
                <a:gd name="connsiteY0" fmla="*/ 337270 h 489670"/>
                <a:gd name="connsiteX1" fmla="*/ 204477 w 337271"/>
                <a:gd name="connsiteY1" fmla="*/ 489670 h 489670"/>
                <a:gd name="connsiteX2" fmla="*/ 0 w 337271"/>
                <a:gd name="connsiteY2" fmla="*/ 337270 h 489670"/>
                <a:gd name="connsiteX0" fmla="*/ 192726 w 337271"/>
                <a:gd name="connsiteY0" fmla="*/ 0 h 489670"/>
                <a:gd name="connsiteX1" fmla="*/ 48182 w 337271"/>
                <a:gd name="connsiteY1" fmla="*/ 144544 h 489670"/>
                <a:gd name="connsiteX2" fmla="*/ 84318 w 337271"/>
                <a:gd name="connsiteY2" fmla="*/ 144544 h 489670"/>
                <a:gd name="connsiteX3" fmla="*/ 84318 w 337271"/>
                <a:gd name="connsiteY3" fmla="*/ 289089 h 489670"/>
                <a:gd name="connsiteX4" fmla="*/ 301134 w 337271"/>
                <a:gd name="connsiteY4" fmla="*/ 289089 h 489670"/>
                <a:gd name="connsiteX5" fmla="*/ 301134 w 337271"/>
                <a:gd name="connsiteY5" fmla="*/ 144544 h 489670"/>
                <a:gd name="connsiteX6" fmla="*/ 337271 w 337271"/>
                <a:gd name="connsiteY6" fmla="*/ 144544 h 489670"/>
                <a:gd name="connsiteX7" fmla="*/ 283066 w 337271"/>
                <a:gd name="connsiteY7" fmla="*/ 90340 h 489670"/>
                <a:gd name="connsiteX8" fmla="*/ 283066 w 337271"/>
                <a:gd name="connsiteY8" fmla="*/ 18068 h 489670"/>
                <a:gd name="connsiteX9" fmla="*/ 246930 w 337271"/>
                <a:gd name="connsiteY9" fmla="*/ 18068 h 489670"/>
                <a:gd name="connsiteX10" fmla="*/ 246930 w 337271"/>
                <a:gd name="connsiteY10" fmla="*/ 54204 h 489670"/>
                <a:gd name="connsiteX11" fmla="*/ 192726 w 337271"/>
                <a:gd name="connsiteY11" fmla="*/ 0 h 489670"/>
                <a:gd name="connsiteX0" fmla="*/ 283066 w 337271"/>
                <a:gd name="connsiteY0" fmla="*/ 90340 h 489670"/>
                <a:gd name="connsiteX1" fmla="*/ 283066 w 337271"/>
                <a:gd name="connsiteY1" fmla="*/ 18068 h 489670"/>
                <a:gd name="connsiteX2" fmla="*/ 246930 w 337271"/>
                <a:gd name="connsiteY2" fmla="*/ 18068 h 489670"/>
                <a:gd name="connsiteX3" fmla="*/ 246930 w 337271"/>
                <a:gd name="connsiteY3" fmla="*/ 54204 h 489670"/>
                <a:gd name="connsiteX4" fmla="*/ 283066 w 337271"/>
                <a:gd name="connsiteY4" fmla="*/ 90340 h 489670"/>
                <a:gd name="connsiteX5" fmla="*/ 84318 w 337271"/>
                <a:gd name="connsiteY5" fmla="*/ 144544 h 489670"/>
                <a:gd name="connsiteX6" fmla="*/ 84318 w 337271"/>
                <a:gd name="connsiteY6" fmla="*/ 289089 h 489670"/>
                <a:gd name="connsiteX7" fmla="*/ 174658 w 337271"/>
                <a:gd name="connsiteY7" fmla="*/ 289089 h 489670"/>
                <a:gd name="connsiteX8" fmla="*/ 174658 w 337271"/>
                <a:gd name="connsiteY8" fmla="*/ 216816 h 489670"/>
                <a:gd name="connsiteX9" fmla="*/ 210794 w 337271"/>
                <a:gd name="connsiteY9" fmla="*/ 216816 h 489670"/>
                <a:gd name="connsiteX10" fmla="*/ 210794 w 337271"/>
                <a:gd name="connsiteY10" fmla="*/ 289089 h 489670"/>
                <a:gd name="connsiteX11" fmla="*/ 301134 w 337271"/>
                <a:gd name="connsiteY11" fmla="*/ 289089 h 489670"/>
                <a:gd name="connsiteX12" fmla="*/ 301134 w 337271"/>
                <a:gd name="connsiteY12" fmla="*/ 144544 h 489670"/>
                <a:gd name="connsiteX13" fmla="*/ 84318 w 337271"/>
                <a:gd name="connsiteY13" fmla="*/ 144544 h 489670"/>
                <a:gd name="connsiteX0" fmla="*/ 192726 w 337271"/>
                <a:gd name="connsiteY0" fmla="*/ 0 h 489670"/>
                <a:gd name="connsiteX1" fmla="*/ 48182 w 337271"/>
                <a:gd name="connsiteY1" fmla="*/ 144544 h 489670"/>
                <a:gd name="connsiteX2" fmla="*/ 337271 w 337271"/>
                <a:gd name="connsiteY2" fmla="*/ 144544 h 489670"/>
                <a:gd name="connsiteX3" fmla="*/ 192726 w 337271"/>
                <a:gd name="connsiteY3" fmla="*/ 0 h 489670"/>
                <a:gd name="connsiteX4" fmla="*/ 174658 w 337271"/>
                <a:gd name="connsiteY4" fmla="*/ 216816 h 489670"/>
                <a:gd name="connsiteX5" fmla="*/ 210794 w 337271"/>
                <a:gd name="connsiteY5" fmla="*/ 216816 h 489670"/>
                <a:gd name="connsiteX6" fmla="*/ 210794 w 337271"/>
                <a:gd name="connsiteY6" fmla="*/ 289089 h 489670"/>
                <a:gd name="connsiteX7" fmla="*/ 174658 w 337271"/>
                <a:gd name="connsiteY7" fmla="*/ 289089 h 489670"/>
                <a:gd name="connsiteX8" fmla="*/ 174658 w 337271"/>
                <a:gd name="connsiteY8" fmla="*/ 216816 h 489670"/>
                <a:gd name="connsiteX0" fmla="*/ 192726 w 337271"/>
                <a:gd name="connsiteY0" fmla="*/ 0 h 489670"/>
                <a:gd name="connsiteX1" fmla="*/ 246930 w 337271"/>
                <a:gd name="connsiteY1" fmla="*/ 54204 h 489670"/>
                <a:gd name="connsiteX2" fmla="*/ 246930 w 337271"/>
                <a:gd name="connsiteY2" fmla="*/ 18068 h 489670"/>
                <a:gd name="connsiteX3" fmla="*/ 283066 w 337271"/>
                <a:gd name="connsiteY3" fmla="*/ 18068 h 489670"/>
                <a:gd name="connsiteX4" fmla="*/ 283066 w 337271"/>
                <a:gd name="connsiteY4" fmla="*/ 90340 h 489670"/>
                <a:gd name="connsiteX5" fmla="*/ 337271 w 337271"/>
                <a:gd name="connsiteY5" fmla="*/ 144544 h 489670"/>
                <a:gd name="connsiteX6" fmla="*/ 301134 w 337271"/>
                <a:gd name="connsiteY6" fmla="*/ 144544 h 489670"/>
                <a:gd name="connsiteX7" fmla="*/ 301134 w 337271"/>
                <a:gd name="connsiteY7" fmla="*/ 289089 h 489670"/>
                <a:gd name="connsiteX8" fmla="*/ 84318 w 337271"/>
                <a:gd name="connsiteY8" fmla="*/ 289089 h 489670"/>
                <a:gd name="connsiteX9" fmla="*/ 84318 w 337271"/>
                <a:gd name="connsiteY9" fmla="*/ 144544 h 489670"/>
                <a:gd name="connsiteX10" fmla="*/ 48182 w 337271"/>
                <a:gd name="connsiteY10" fmla="*/ 144544 h 489670"/>
                <a:gd name="connsiteX11" fmla="*/ 192726 w 337271"/>
                <a:gd name="connsiteY11" fmla="*/ 0 h 489670"/>
                <a:gd name="connsiteX12" fmla="*/ 246930 w 337271"/>
                <a:gd name="connsiteY12" fmla="*/ 54204 h 489670"/>
                <a:gd name="connsiteX13" fmla="*/ 283066 w 337271"/>
                <a:gd name="connsiteY13" fmla="*/ 90340 h 489670"/>
                <a:gd name="connsiteX14" fmla="*/ 301134 w 337271"/>
                <a:gd name="connsiteY14" fmla="*/ 144544 h 489670"/>
                <a:gd name="connsiteX15" fmla="*/ 84318 w 337271"/>
                <a:gd name="connsiteY15" fmla="*/ 144544 h 489670"/>
                <a:gd name="connsiteX16" fmla="*/ 174658 w 337271"/>
                <a:gd name="connsiteY16" fmla="*/ 289089 h 489670"/>
                <a:gd name="connsiteX17" fmla="*/ 174658 w 337271"/>
                <a:gd name="connsiteY17" fmla="*/ 216816 h 489670"/>
                <a:gd name="connsiteX18" fmla="*/ 210794 w 337271"/>
                <a:gd name="connsiteY18" fmla="*/ 216816 h 489670"/>
                <a:gd name="connsiteX19" fmla="*/ 210794 w 337271"/>
                <a:gd name="connsiteY19" fmla="*/ 289089 h 489670"/>
                <a:gd name="connsiteX0" fmla="*/ 0 w 337271"/>
                <a:gd name="connsiteY0" fmla="*/ 337270 h 489670"/>
                <a:gd name="connsiteX1" fmla="*/ 204477 w 337271"/>
                <a:gd name="connsiteY1" fmla="*/ 489670 h 489670"/>
                <a:gd name="connsiteX2" fmla="*/ 91440 w 337271"/>
                <a:gd name="connsiteY2" fmla="*/ 428710 h 489670"/>
                <a:gd name="connsiteX0" fmla="*/ 144544 w 289089"/>
                <a:gd name="connsiteY0" fmla="*/ 0 h 489670"/>
                <a:gd name="connsiteX1" fmla="*/ 0 w 289089"/>
                <a:gd name="connsiteY1" fmla="*/ 144544 h 489670"/>
                <a:gd name="connsiteX2" fmla="*/ 36136 w 289089"/>
                <a:gd name="connsiteY2" fmla="*/ 144544 h 489670"/>
                <a:gd name="connsiteX3" fmla="*/ 36136 w 289089"/>
                <a:gd name="connsiteY3" fmla="*/ 289089 h 489670"/>
                <a:gd name="connsiteX4" fmla="*/ 252952 w 289089"/>
                <a:gd name="connsiteY4" fmla="*/ 289089 h 489670"/>
                <a:gd name="connsiteX5" fmla="*/ 252952 w 289089"/>
                <a:gd name="connsiteY5" fmla="*/ 144544 h 489670"/>
                <a:gd name="connsiteX6" fmla="*/ 289089 w 289089"/>
                <a:gd name="connsiteY6" fmla="*/ 144544 h 489670"/>
                <a:gd name="connsiteX7" fmla="*/ 234884 w 289089"/>
                <a:gd name="connsiteY7" fmla="*/ 90340 h 489670"/>
                <a:gd name="connsiteX8" fmla="*/ 234884 w 289089"/>
                <a:gd name="connsiteY8" fmla="*/ 18068 h 489670"/>
                <a:gd name="connsiteX9" fmla="*/ 198748 w 289089"/>
                <a:gd name="connsiteY9" fmla="*/ 18068 h 489670"/>
                <a:gd name="connsiteX10" fmla="*/ 198748 w 289089"/>
                <a:gd name="connsiteY10" fmla="*/ 54204 h 489670"/>
                <a:gd name="connsiteX11" fmla="*/ 144544 w 289089"/>
                <a:gd name="connsiteY11" fmla="*/ 0 h 489670"/>
                <a:gd name="connsiteX0" fmla="*/ 234884 w 289089"/>
                <a:gd name="connsiteY0" fmla="*/ 90340 h 489670"/>
                <a:gd name="connsiteX1" fmla="*/ 234884 w 289089"/>
                <a:gd name="connsiteY1" fmla="*/ 18068 h 489670"/>
                <a:gd name="connsiteX2" fmla="*/ 198748 w 289089"/>
                <a:gd name="connsiteY2" fmla="*/ 18068 h 489670"/>
                <a:gd name="connsiteX3" fmla="*/ 198748 w 289089"/>
                <a:gd name="connsiteY3" fmla="*/ 54204 h 489670"/>
                <a:gd name="connsiteX4" fmla="*/ 234884 w 289089"/>
                <a:gd name="connsiteY4" fmla="*/ 90340 h 489670"/>
                <a:gd name="connsiteX5" fmla="*/ 36136 w 289089"/>
                <a:gd name="connsiteY5" fmla="*/ 144544 h 489670"/>
                <a:gd name="connsiteX6" fmla="*/ 36136 w 289089"/>
                <a:gd name="connsiteY6" fmla="*/ 289089 h 489670"/>
                <a:gd name="connsiteX7" fmla="*/ 126476 w 289089"/>
                <a:gd name="connsiteY7" fmla="*/ 289089 h 489670"/>
                <a:gd name="connsiteX8" fmla="*/ 126476 w 289089"/>
                <a:gd name="connsiteY8" fmla="*/ 216816 h 489670"/>
                <a:gd name="connsiteX9" fmla="*/ 162612 w 289089"/>
                <a:gd name="connsiteY9" fmla="*/ 216816 h 489670"/>
                <a:gd name="connsiteX10" fmla="*/ 162612 w 289089"/>
                <a:gd name="connsiteY10" fmla="*/ 289089 h 489670"/>
                <a:gd name="connsiteX11" fmla="*/ 252952 w 289089"/>
                <a:gd name="connsiteY11" fmla="*/ 289089 h 489670"/>
                <a:gd name="connsiteX12" fmla="*/ 252952 w 289089"/>
                <a:gd name="connsiteY12" fmla="*/ 144544 h 489670"/>
                <a:gd name="connsiteX13" fmla="*/ 36136 w 289089"/>
                <a:gd name="connsiteY13" fmla="*/ 144544 h 489670"/>
                <a:gd name="connsiteX0" fmla="*/ 144544 w 289089"/>
                <a:gd name="connsiteY0" fmla="*/ 0 h 489670"/>
                <a:gd name="connsiteX1" fmla="*/ 0 w 289089"/>
                <a:gd name="connsiteY1" fmla="*/ 144544 h 489670"/>
                <a:gd name="connsiteX2" fmla="*/ 289089 w 289089"/>
                <a:gd name="connsiteY2" fmla="*/ 144544 h 489670"/>
                <a:gd name="connsiteX3" fmla="*/ 144544 w 289089"/>
                <a:gd name="connsiteY3" fmla="*/ 0 h 489670"/>
                <a:gd name="connsiteX4" fmla="*/ 126476 w 289089"/>
                <a:gd name="connsiteY4" fmla="*/ 216816 h 489670"/>
                <a:gd name="connsiteX5" fmla="*/ 162612 w 289089"/>
                <a:gd name="connsiteY5" fmla="*/ 216816 h 489670"/>
                <a:gd name="connsiteX6" fmla="*/ 162612 w 289089"/>
                <a:gd name="connsiteY6" fmla="*/ 289089 h 489670"/>
                <a:gd name="connsiteX7" fmla="*/ 126476 w 289089"/>
                <a:gd name="connsiteY7" fmla="*/ 289089 h 489670"/>
                <a:gd name="connsiteX8" fmla="*/ 126476 w 289089"/>
                <a:gd name="connsiteY8" fmla="*/ 216816 h 489670"/>
                <a:gd name="connsiteX0" fmla="*/ 144544 w 289089"/>
                <a:gd name="connsiteY0" fmla="*/ 0 h 489670"/>
                <a:gd name="connsiteX1" fmla="*/ 198748 w 289089"/>
                <a:gd name="connsiteY1" fmla="*/ 54204 h 489670"/>
                <a:gd name="connsiteX2" fmla="*/ 198748 w 289089"/>
                <a:gd name="connsiteY2" fmla="*/ 18068 h 489670"/>
                <a:gd name="connsiteX3" fmla="*/ 234884 w 289089"/>
                <a:gd name="connsiteY3" fmla="*/ 18068 h 489670"/>
                <a:gd name="connsiteX4" fmla="*/ 234884 w 289089"/>
                <a:gd name="connsiteY4" fmla="*/ 90340 h 489670"/>
                <a:gd name="connsiteX5" fmla="*/ 289089 w 289089"/>
                <a:gd name="connsiteY5" fmla="*/ 144544 h 489670"/>
                <a:gd name="connsiteX6" fmla="*/ 252952 w 289089"/>
                <a:gd name="connsiteY6" fmla="*/ 144544 h 489670"/>
                <a:gd name="connsiteX7" fmla="*/ 252952 w 289089"/>
                <a:gd name="connsiteY7" fmla="*/ 289089 h 489670"/>
                <a:gd name="connsiteX8" fmla="*/ 36136 w 289089"/>
                <a:gd name="connsiteY8" fmla="*/ 289089 h 489670"/>
                <a:gd name="connsiteX9" fmla="*/ 36136 w 289089"/>
                <a:gd name="connsiteY9" fmla="*/ 144544 h 489670"/>
                <a:gd name="connsiteX10" fmla="*/ 0 w 289089"/>
                <a:gd name="connsiteY10" fmla="*/ 144544 h 489670"/>
                <a:gd name="connsiteX11" fmla="*/ 144544 w 289089"/>
                <a:gd name="connsiteY11" fmla="*/ 0 h 489670"/>
                <a:gd name="connsiteX12" fmla="*/ 198748 w 289089"/>
                <a:gd name="connsiteY12" fmla="*/ 54204 h 489670"/>
                <a:gd name="connsiteX13" fmla="*/ 234884 w 289089"/>
                <a:gd name="connsiteY13" fmla="*/ 90340 h 489670"/>
                <a:gd name="connsiteX14" fmla="*/ 252952 w 289089"/>
                <a:gd name="connsiteY14" fmla="*/ 144544 h 489670"/>
                <a:gd name="connsiteX15" fmla="*/ 36136 w 289089"/>
                <a:gd name="connsiteY15" fmla="*/ 144544 h 489670"/>
                <a:gd name="connsiteX16" fmla="*/ 126476 w 289089"/>
                <a:gd name="connsiteY16" fmla="*/ 289089 h 489670"/>
                <a:gd name="connsiteX17" fmla="*/ 126476 w 289089"/>
                <a:gd name="connsiteY17" fmla="*/ 216816 h 489670"/>
                <a:gd name="connsiteX18" fmla="*/ 162612 w 289089"/>
                <a:gd name="connsiteY18" fmla="*/ 216816 h 489670"/>
                <a:gd name="connsiteX19" fmla="*/ 162612 w 289089"/>
                <a:gd name="connsiteY19" fmla="*/ 289089 h 489670"/>
                <a:gd name="connsiteX0" fmla="*/ 156295 w 289089"/>
                <a:gd name="connsiteY0" fmla="*/ 489670 h 489670"/>
                <a:gd name="connsiteX1" fmla="*/ 43258 w 289089"/>
                <a:gd name="connsiteY1" fmla="*/ 428710 h 489670"/>
                <a:gd name="connsiteX0" fmla="*/ 144544 w 289089"/>
                <a:gd name="connsiteY0" fmla="*/ 0 h 560500"/>
                <a:gd name="connsiteX1" fmla="*/ 0 w 289089"/>
                <a:gd name="connsiteY1" fmla="*/ 144544 h 560500"/>
                <a:gd name="connsiteX2" fmla="*/ 36136 w 289089"/>
                <a:gd name="connsiteY2" fmla="*/ 144544 h 560500"/>
                <a:gd name="connsiteX3" fmla="*/ 36136 w 289089"/>
                <a:gd name="connsiteY3" fmla="*/ 289089 h 560500"/>
                <a:gd name="connsiteX4" fmla="*/ 252952 w 289089"/>
                <a:gd name="connsiteY4" fmla="*/ 289089 h 560500"/>
                <a:gd name="connsiteX5" fmla="*/ 252952 w 289089"/>
                <a:gd name="connsiteY5" fmla="*/ 144544 h 560500"/>
                <a:gd name="connsiteX6" fmla="*/ 289089 w 289089"/>
                <a:gd name="connsiteY6" fmla="*/ 144544 h 560500"/>
                <a:gd name="connsiteX7" fmla="*/ 234884 w 289089"/>
                <a:gd name="connsiteY7" fmla="*/ 90340 h 560500"/>
                <a:gd name="connsiteX8" fmla="*/ 234884 w 289089"/>
                <a:gd name="connsiteY8" fmla="*/ 18068 h 560500"/>
                <a:gd name="connsiteX9" fmla="*/ 198748 w 289089"/>
                <a:gd name="connsiteY9" fmla="*/ 18068 h 560500"/>
                <a:gd name="connsiteX10" fmla="*/ 198748 w 289089"/>
                <a:gd name="connsiteY10" fmla="*/ 54204 h 560500"/>
                <a:gd name="connsiteX11" fmla="*/ 144544 w 289089"/>
                <a:gd name="connsiteY11" fmla="*/ 0 h 560500"/>
                <a:gd name="connsiteX0" fmla="*/ 234884 w 289089"/>
                <a:gd name="connsiteY0" fmla="*/ 90340 h 560500"/>
                <a:gd name="connsiteX1" fmla="*/ 234884 w 289089"/>
                <a:gd name="connsiteY1" fmla="*/ 18068 h 560500"/>
                <a:gd name="connsiteX2" fmla="*/ 198748 w 289089"/>
                <a:gd name="connsiteY2" fmla="*/ 18068 h 560500"/>
                <a:gd name="connsiteX3" fmla="*/ 198748 w 289089"/>
                <a:gd name="connsiteY3" fmla="*/ 54204 h 560500"/>
                <a:gd name="connsiteX4" fmla="*/ 234884 w 289089"/>
                <a:gd name="connsiteY4" fmla="*/ 90340 h 560500"/>
                <a:gd name="connsiteX5" fmla="*/ 36136 w 289089"/>
                <a:gd name="connsiteY5" fmla="*/ 144544 h 560500"/>
                <a:gd name="connsiteX6" fmla="*/ 36136 w 289089"/>
                <a:gd name="connsiteY6" fmla="*/ 289089 h 560500"/>
                <a:gd name="connsiteX7" fmla="*/ 126476 w 289089"/>
                <a:gd name="connsiteY7" fmla="*/ 289089 h 560500"/>
                <a:gd name="connsiteX8" fmla="*/ 126476 w 289089"/>
                <a:gd name="connsiteY8" fmla="*/ 216816 h 560500"/>
                <a:gd name="connsiteX9" fmla="*/ 162612 w 289089"/>
                <a:gd name="connsiteY9" fmla="*/ 216816 h 560500"/>
                <a:gd name="connsiteX10" fmla="*/ 162612 w 289089"/>
                <a:gd name="connsiteY10" fmla="*/ 289089 h 560500"/>
                <a:gd name="connsiteX11" fmla="*/ 252952 w 289089"/>
                <a:gd name="connsiteY11" fmla="*/ 289089 h 560500"/>
                <a:gd name="connsiteX12" fmla="*/ 252952 w 289089"/>
                <a:gd name="connsiteY12" fmla="*/ 144544 h 560500"/>
                <a:gd name="connsiteX13" fmla="*/ 36136 w 289089"/>
                <a:gd name="connsiteY13" fmla="*/ 144544 h 560500"/>
                <a:gd name="connsiteX0" fmla="*/ 144544 w 289089"/>
                <a:gd name="connsiteY0" fmla="*/ 0 h 560500"/>
                <a:gd name="connsiteX1" fmla="*/ 0 w 289089"/>
                <a:gd name="connsiteY1" fmla="*/ 144544 h 560500"/>
                <a:gd name="connsiteX2" fmla="*/ 289089 w 289089"/>
                <a:gd name="connsiteY2" fmla="*/ 144544 h 560500"/>
                <a:gd name="connsiteX3" fmla="*/ 144544 w 289089"/>
                <a:gd name="connsiteY3" fmla="*/ 0 h 560500"/>
                <a:gd name="connsiteX4" fmla="*/ 126476 w 289089"/>
                <a:gd name="connsiteY4" fmla="*/ 216816 h 560500"/>
                <a:gd name="connsiteX5" fmla="*/ 162612 w 289089"/>
                <a:gd name="connsiteY5" fmla="*/ 216816 h 560500"/>
                <a:gd name="connsiteX6" fmla="*/ 162612 w 289089"/>
                <a:gd name="connsiteY6" fmla="*/ 289089 h 560500"/>
                <a:gd name="connsiteX7" fmla="*/ 126476 w 289089"/>
                <a:gd name="connsiteY7" fmla="*/ 289089 h 560500"/>
                <a:gd name="connsiteX8" fmla="*/ 126476 w 289089"/>
                <a:gd name="connsiteY8" fmla="*/ 216816 h 560500"/>
                <a:gd name="connsiteX0" fmla="*/ 144544 w 289089"/>
                <a:gd name="connsiteY0" fmla="*/ 0 h 560500"/>
                <a:gd name="connsiteX1" fmla="*/ 198748 w 289089"/>
                <a:gd name="connsiteY1" fmla="*/ 54204 h 560500"/>
                <a:gd name="connsiteX2" fmla="*/ 198748 w 289089"/>
                <a:gd name="connsiteY2" fmla="*/ 18068 h 560500"/>
                <a:gd name="connsiteX3" fmla="*/ 234884 w 289089"/>
                <a:gd name="connsiteY3" fmla="*/ 18068 h 560500"/>
                <a:gd name="connsiteX4" fmla="*/ 234884 w 289089"/>
                <a:gd name="connsiteY4" fmla="*/ 90340 h 560500"/>
                <a:gd name="connsiteX5" fmla="*/ 289089 w 289089"/>
                <a:gd name="connsiteY5" fmla="*/ 144544 h 560500"/>
                <a:gd name="connsiteX6" fmla="*/ 252952 w 289089"/>
                <a:gd name="connsiteY6" fmla="*/ 144544 h 560500"/>
                <a:gd name="connsiteX7" fmla="*/ 252952 w 289089"/>
                <a:gd name="connsiteY7" fmla="*/ 289089 h 560500"/>
                <a:gd name="connsiteX8" fmla="*/ 36136 w 289089"/>
                <a:gd name="connsiteY8" fmla="*/ 289089 h 560500"/>
                <a:gd name="connsiteX9" fmla="*/ 36136 w 289089"/>
                <a:gd name="connsiteY9" fmla="*/ 144544 h 560500"/>
                <a:gd name="connsiteX10" fmla="*/ 0 w 289089"/>
                <a:gd name="connsiteY10" fmla="*/ 144544 h 560500"/>
                <a:gd name="connsiteX11" fmla="*/ 144544 w 289089"/>
                <a:gd name="connsiteY11" fmla="*/ 0 h 560500"/>
                <a:gd name="connsiteX12" fmla="*/ 198748 w 289089"/>
                <a:gd name="connsiteY12" fmla="*/ 54204 h 560500"/>
                <a:gd name="connsiteX13" fmla="*/ 234884 w 289089"/>
                <a:gd name="connsiteY13" fmla="*/ 90340 h 560500"/>
                <a:gd name="connsiteX14" fmla="*/ 252952 w 289089"/>
                <a:gd name="connsiteY14" fmla="*/ 144544 h 560500"/>
                <a:gd name="connsiteX15" fmla="*/ 36136 w 289089"/>
                <a:gd name="connsiteY15" fmla="*/ 144544 h 560500"/>
                <a:gd name="connsiteX16" fmla="*/ 126476 w 289089"/>
                <a:gd name="connsiteY16" fmla="*/ 289089 h 560500"/>
                <a:gd name="connsiteX17" fmla="*/ 126476 w 289089"/>
                <a:gd name="connsiteY17" fmla="*/ 216816 h 560500"/>
                <a:gd name="connsiteX18" fmla="*/ 162612 w 289089"/>
                <a:gd name="connsiteY18" fmla="*/ 216816 h 560500"/>
                <a:gd name="connsiteX19" fmla="*/ 162612 w 289089"/>
                <a:gd name="connsiteY19" fmla="*/ 289089 h 560500"/>
                <a:gd name="connsiteX0" fmla="*/ 156295 w 289089"/>
                <a:gd name="connsiteY0" fmla="*/ 489670 h 560500"/>
                <a:gd name="connsiteX1" fmla="*/ 276276 w 289089"/>
                <a:gd name="connsiteY1" fmla="*/ 560500 h 560500"/>
                <a:gd name="connsiteX0" fmla="*/ 144544 w 289089"/>
                <a:gd name="connsiteY0" fmla="*/ 0 h 489670"/>
                <a:gd name="connsiteX1" fmla="*/ 0 w 289089"/>
                <a:gd name="connsiteY1" fmla="*/ 144544 h 489670"/>
                <a:gd name="connsiteX2" fmla="*/ 36136 w 289089"/>
                <a:gd name="connsiteY2" fmla="*/ 144544 h 489670"/>
                <a:gd name="connsiteX3" fmla="*/ 36136 w 289089"/>
                <a:gd name="connsiteY3" fmla="*/ 289089 h 489670"/>
                <a:gd name="connsiteX4" fmla="*/ 252952 w 289089"/>
                <a:gd name="connsiteY4" fmla="*/ 289089 h 489670"/>
                <a:gd name="connsiteX5" fmla="*/ 252952 w 289089"/>
                <a:gd name="connsiteY5" fmla="*/ 144544 h 489670"/>
                <a:gd name="connsiteX6" fmla="*/ 289089 w 289089"/>
                <a:gd name="connsiteY6" fmla="*/ 144544 h 489670"/>
                <a:gd name="connsiteX7" fmla="*/ 234884 w 289089"/>
                <a:gd name="connsiteY7" fmla="*/ 90340 h 489670"/>
                <a:gd name="connsiteX8" fmla="*/ 234884 w 289089"/>
                <a:gd name="connsiteY8" fmla="*/ 18068 h 489670"/>
                <a:gd name="connsiteX9" fmla="*/ 198748 w 289089"/>
                <a:gd name="connsiteY9" fmla="*/ 18068 h 489670"/>
                <a:gd name="connsiteX10" fmla="*/ 198748 w 289089"/>
                <a:gd name="connsiteY10" fmla="*/ 54204 h 489670"/>
                <a:gd name="connsiteX11" fmla="*/ 144544 w 289089"/>
                <a:gd name="connsiteY11" fmla="*/ 0 h 489670"/>
                <a:gd name="connsiteX0" fmla="*/ 234884 w 289089"/>
                <a:gd name="connsiteY0" fmla="*/ 90340 h 489670"/>
                <a:gd name="connsiteX1" fmla="*/ 234884 w 289089"/>
                <a:gd name="connsiteY1" fmla="*/ 18068 h 489670"/>
                <a:gd name="connsiteX2" fmla="*/ 198748 w 289089"/>
                <a:gd name="connsiteY2" fmla="*/ 18068 h 489670"/>
                <a:gd name="connsiteX3" fmla="*/ 198748 w 289089"/>
                <a:gd name="connsiteY3" fmla="*/ 54204 h 489670"/>
                <a:gd name="connsiteX4" fmla="*/ 234884 w 289089"/>
                <a:gd name="connsiteY4" fmla="*/ 90340 h 489670"/>
                <a:gd name="connsiteX5" fmla="*/ 36136 w 289089"/>
                <a:gd name="connsiteY5" fmla="*/ 144544 h 489670"/>
                <a:gd name="connsiteX6" fmla="*/ 36136 w 289089"/>
                <a:gd name="connsiteY6" fmla="*/ 289089 h 489670"/>
                <a:gd name="connsiteX7" fmla="*/ 126476 w 289089"/>
                <a:gd name="connsiteY7" fmla="*/ 289089 h 489670"/>
                <a:gd name="connsiteX8" fmla="*/ 126476 w 289089"/>
                <a:gd name="connsiteY8" fmla="*/ 216816 h 489670"/>
                <a:gd name="connsiteX9" fmla="*/ 162612 w 289089"/>
                <a:gd name="connsiteY9" fmla="*/ 216816 h 489670"/>
                <a:gd name="connsiteX10" fmla="*/ 162612 w 289089"/>
                <a:gd name="connsiteY10" fmla="*/ 289089 h 489670"/>
                <a:gd name="connsiteX11" fmla="*/ 252952 w 289089"/>
                <a:gd name="connsiteY11" fmla="*/ 289089 h 489670"/>
                <a:gd name="connsiteX12" fmla="*/ 252952 w 289089"/>
                <a:gd name="connsiteY12" fmla="*/ 144544 h 489670"/>
                <a:gd name="connsiteX13" fmla="*/ 36136 w 289089"/>
                <a:gd name="connsiteY13" fmla="*/ 144544 h 489670"/>
                <a:gd name="connsiteX0" fmla="*/ 144544 w 289089"/>
                <a:gd name="connsiteY0" fmla="*/ 0 h 489670"/>
                <a:gd name="connsiteX1" fmla="*/ 0 w 289089"/>
                <a:gd name="connsiteY1" fmla="*/ 144544 h 489670"/>
                <a:gd name="connsiteX2" fmla="*/ 289089 w 289089"/>
                <a:gd name="connsiteY2" fmla="*/ 144544 h 489670"/>
                <a:gd name="connsiteX3" fmla="*/ 144544 w 289089"/>
                <a:gd name="connsiteY3" fmla="*/ 0 h 489670"/>
                <a:gd name="connsiteX4" fmla="*/ 126476 w 289089"/>
                <a:gd name="connsiteY4" fmla="*/ 216816 h 489670"/>
                <a:gd name="connsiteX5" fmla="*/ 162612 w 289089"/>
                <a:gd name="connsiteY5" fmla="*/ 216816 h 489670"/>
                <a:gd name="connsiteX6" fmla="*/ 162612 w 289089"/>
                <a:gd name="connsiteY6" fmla="*/ 289089 h 489670"/>
                <a:gd name="connsiteX7" fmla="*/ 126476 w 289089"/>
                <a:gd name="connsiteY7" fmla="*/ 289089 h 489670"/>
                <a:gd name="connsiteX8" fmla="*/ 126476 w 289089"/>
                <a:gd name="connsiteY8" fmla="*/ 216816 h 489670"/>
                <a:gd name="connsiteX0" fmla="*/ 144544 w 289089"/>
                <a:gd name="connsiteY0" fmla="*/ 0 h 489670"/>
                <a:gd name="connsiteX1" fmla="*/ 198748 w 289089"/>
                <a:gd name="connsiteY1" fmla="*/ 54204 h 489670"/>
                <a:gd name="connsiteX2" fmla="*/ 198748 w 289089"/>
                <a:gd name="connsiteY2" fmla="*/ 18068 h 489670"/>
                <a:gd name="connsiteX3" fmla="*/ 234884 w 289089"/>
                <a:gd name="connsiteY3" fmla="*/ 18068 h 489670"/>
                <a:gd name="connsiteX4" fmla="*/ 234884 w 289089"/>
                <a:gd name="connsiteY4" fmla="*/ 90340 h 489670"/>
                <a:gd name="connsiteX5" fmla="*/ 289089 w 289089"/>
                <a:gd name="connsiteY5" fmla="*/ 144544 h 489670"/>
                <a:gd name="connsiteX6" fmla="*/ 252952 w 289089"/>
                <a:gd name="connsiteY6" fmla="*/ 144544 h 489670"/>
                <a:gd name="connsiteX7" fmla="*/ 252952 w 289089"/>
                <a:gd name="connsiteY7" fmla="*/ 289089 h 489670"/>
                <a:gd name="connsiteX8" fmla="*/ 36136 w 289089"/>
                <a:gd name="connsiteY8" fmla="*/ 289089 h 489670"/>
                <a:gd name="connsiteX9" fmla="*/ 36136 w 289089"/>
                <a:gd name="connsiteY9" fmla="*/ 144544 h 489670"/>
                <a:gd name="connsiteX10" fmla="*/ 0 w 289089"/>
                <a:gd name="connsiteY10" fmla="*/ 144544 h 489670"/>
                <a:gd name="connsiteX11" fmla="*/ 144544 w 289089"/>
                <a:gd name="connsiteY11" fmla="*/ 0 h 489670"/>
                <a:gd name="connsiteX12" fmla="*/ 198748 w 289089"/>
                <a:gd name="connsiteY12" fmla="*/ 54204 h 489670"/>
                <a:gd name="connsiteX13" fmla="*/ 234884 w 289089"/>
                <a:gd name="connsiteY13" fmla="*/ 90340 h 489670"/>
                <a:gd name="connsiteX14" fmla="*/ 252952 w 289089"/>
                <a:gd name="connsiteY14" fmla="*/ 144544 h 489670"/>
                <a:gd name="connsiteX15" fmla="*/ 36136 w 289089"/>
                <a:gd name="connsiteY15" fmla="*/ 144544 h 489670"/>
                <a:gd name="connsiteX16" fmla="*/ 126476 w 289089"/>
                <a:gd name="connsiteY16" fmla="*/ 289089 h 489670"/>
                <a:gd name="connsiteX17" fmla="*/ 126476 w 289089"/>
                <a:gd name="connsiteY17" fmla="*/ 216816 h 489670"/>
                <a:gd name="connsiteX18" fmla="*/ 162612 w 289089"/>
                <a:gd name="connsiteY18" fmla="*/ 216816 h 489670"/>
                <a:gd name="connsiteX19" fmla="*/ 162612 w 289089"/>
                <a:gd name="connsiteY19" fmla="*/ 289089 h 489670"/>
                <a:gd name="connsiteX0" fmla="*/ 156295 w 289089"/>
                <a:gd name="connsiteY0" fmla="*/ 489670 h 489670"/>
                <a:gd name="connsiteX1" fmla="*/ 1238 w 289089"/>
                <a:gd name="connsiteY1" fmla="*/ 144123 h 489670"/>
                <a:gd name="connsiteX0" fmla="*/ 144544 w 293814"/>
                <a:gd name="connsiteY0" fmla="*/ 0 h 289089"/>
                <a:gd name="connsiteX1" fmla="*/ 0 w 293814"/>
                <a:gd name="connsiteY1" fmla="*/ 144544 h 289089"/>
                <a:gd name="connsiteX2" fmla="*/ 36136 w 293814"/>
                <a:gd name="connsiteY2" fmla="*/ 144544 h 289089"/>
                <a:gd name="connsiteX3" fmla="*/ 36136 w 293814"/>
                <a:gd name="connsiteY3" fmla="*/ 289089 h 289089"/>
                <a:gd name="connsiteX4" fmla="*/ 252952 w 293814"/>
                <a:gd name="connsiteY4" fmla="*/ 289089 h 289089"/>
                <a:gd name="connsiteX5" fmla="*/ 252952 w 293814"/>
                <a:gd name="connsiteY5" fmla="*/ 144544 h 289089"/>
                <a:gd name="connsiteX6" fmla="*/ 289089 w 293814"/>
                <a:gd name="connsiteY6" fmla="*/ 144544 h 289089"/>
                <a:gd name="connsiteX7" fmla="*/ 234884 w 293814"/>
                <a:gd name="connsiteY7" fmla="*/ 90340 h 289089"/>
                <a:gd name="connsiteX8" fmla="*/ 234884 w 293814"/>
                <a:gd name="connsiteY8" fmla="*/ 18068 h 289089"/>
                <a:gd name="connsiteX9" fmla="*/ 198748 w 293814"/>
                <a:gd name="connsiteY9" fmla="*/ 18068 h 289089"/>
                <a:gd name="connsiteX10" fmla="*/ 198748 w 293814"/>
                <a:gd name="connsiteY10" fmla="*/ 54204 h 289089"/>
                <a:gd name="connsiteX11" fmla="*/ 144544 w 293814"/>
                <a:gd name="connsiteY11" fmla="*/ 0 h 289089"/>
                <a:gd name="connsiteX0" fmla="*/ 234884 w 293814"/>
                <a:gd name="connsiteY0" fmla="*/ 90340 h 289089"/>
                <a:gd name="connsiteX1" fmla="*/ 234884 w 293814"/>
                <a:gd name="connsiteY1" fmla="*/ 18068 h 289089"/>
                <a:gd name="connsiteX2" fmla="*/ 198748 w 293814"/>
                <a:gd name="connsiteY2" fmla="*/ 18068 h 289089"/>
                <a:gd name="connsiteX3" fmla="*/ 198748 w 293814"/>
                <a:gd name="connsiteY3" fmla="*/ 54204 h 289089"/>
                <a:gd name="connsiteX4" fmla="*/ 234884 w 293814"/>
                <a:gd name="connsiteY4" fmla="*/ 90340 h 289089"/>
                <a:gd name="connsiteX5" fmla="*/ 36136 w 293814"/>
                <a:gd name="connsiteY5" fmla="*/ 144544 h 289089"/>
                <a:gd name="connsiteX6" fmla="*/ 36136 w 293814"/>
                <a:gd name="connsiteY6" fmla="*/ 289089 h 289089"/>
                <a:gd name="connsiteX7" fmla="*/ 126476 w 293814"/>
                <a:gd name="connsiteY7" fmla="*/ 289089 h 289089"/>
                <a:gd name="connsiteX8" fmla="*/ 126476 w 293814"/>
                <a:gd name="connsiteY8" fmla="*/ 216816 h 289089"/>
                <a:gd name="connsiteX9" fmla="*/ 162612 w 293814"/>
                <a:gd name="connsiteY9" fmla="*/ 216816 h 289089"/>
                <a:gd name="connsiteX10" fmla="*/ 162612 w 293814"/>
                <a:gd name="connsiteY10" fmla="*/ 289089 h 289089"/>
                <a:gd name="connsiteX11" fmla="*/ 252952 w 293814"/>
                <a:gd name="connsiteY11" fmla="*/ 289089 h 289089"/>
                <a:gd name="connsiteX12" fmla="*/ 252952 w 293814"/>
                <a:gd name="connsiteY12" fmla="*/ 144544 h 289089"/>
                <a:gd name="connsiteX13" fmla="*/ 36136 w 293814"/>
                <a:gd name="connsiteY13" fmla="*/ 144544 h 289089"/>
                <a:gd name="connsiteX0" fmla="*/ 144544 w 293814"/>
                <a:gd name="connsiteY0" fmla="*/ 0 h 289089"/>
                <a:gd name="connsiteX1" fmla="*/ 0 w 293814"/>
                <a:gd name="connsiteY1" fmla="*/ 144544 h 289089"/>
                <a:gd name="connsiteX2" fmla="*/ 289089 w 293814"/>
                <a:gd name="connsiteY2" fmla="*/ 144544 h 289089"/>
                <a:gd name="connsiteX3" fmla="*/ 144544 w 293814"/>
                <a:gd name="connsiteY3" fmla="*/ 0 h 289089"/>
                <a:gd name="connsiteX4" fmla="*/ 126476 w 293814"/>
                <a:gd name="connsiteY4" fmla="*/ 216816 h 289089"/>
                <a:gd name="connsiteX5" fmla="*/ 162612 w 293814"/>
                <a:gd name="connsiteY5" fmla="*/ 216816 h 289089"/>
                <a:gd name="connsiteX6" fmla="*/ 162612 w 293814"/>
                <a:gd name="connsiteY6" fmla="*/ 289089 h 289089"/>
                <a:gd name="connsiteX7" fmla="*/ 126476 w 293814"/>
                <a:gd name="connsiteY7" fmla="*/ 289089 h 289089"/>
                <a:gd name="connsiteX8" fmla="*/ 126476 w 293814"/>
                <a:gd name="connsiteY8" fmla="*/ 216816 h 289089"/>
                <a:gd name="connsiteX0" fmla="*/ 144544 w 293814"/>
                <a:gd name="connsiteY0" fmla="*/ 0 h 289089"/>
                <a:gd name="connsiteX1" fmla="*/ 198748 w 293814"/>
                <a:gd name="connsiteY1" fmla="*/ 54204 h 289089"/>
                <a:gd name="connsiteX2" fmla="*/ 198748 w 293814"/>
                <a:gd name="connsiteY2" fmla="*/ 18068 h 289089"/>
                <a:gd name="connsiteX3" fmla="*/ 234884 w 293814"/>
                <a:gd name="connsiteY3" fmla="*/ 18068 h 289089"/>
                <a:gd name="connsiteX4" fmla="*/ 234884 w 293814"/>
                <a:gd name="connsiteY4" fmla="*/ 90340 h 289089"/>
                <a:gd name="connsiteX5" fmla="*/ 289089 w 293814"/>
                <a:gd name="connsiteY5" fmla="*/ 144544 h 289089"/>
                <a:gd name="connsiteX6" fmla="*/ 252952 w 293814"/>
                <a:gd name="connsiteY6" fmla="*/ 144544 h 289089"/>
                <a:gd name="connsiteX7" fmla="*/ 252952 w 293814"/>
                <a:gd name="connsiteY7" fmla="*/ 289089 h 289089"/>
                <a:gd name="connsiteX8" fmla="*/ 36136 w 293814"/>
                <a:gd name="connsiteY8" fmla="*/ 289089 h 289089"/>
                <a:gd name="connsiteX9" fmla="*/ 36136 w 293814"/>
                <a:gd name="connsiteY9" fmla="*/ 144544 h 289089"/>
                <a:gd name="connsiteX10" fmla="*/ 0 w 293814"/>
                <a:gd name="connsiteY10" fmla="*/ 144544 h 289089"/>
                <a:gd name="connsiteX11" fmla="*/ 144544 w 293814"/>
                <a:gd name="connsiteY11" fmla="*/ 0 h 289089"/>
                <a:gd name="connsiteX12" fmla="*/ 198748 w 293814"/>
                <a:gd name="connsiteY12" fmla="*/ 54204 h 289089"/>
                <a:gd name="connsiteX13" fmla="*/ 234884 w 293814"/>
                <a:gd name="connsiteY13" fmla="*/ 90340 h 289089"/>
                <a:gd name="connsiteX14" fmla="*/ 252952 w 293814"/>
                <a:gd name="connsiteY14" fmla="*/ 144544 h 289089"/>
                <a:gd name="connsiteX15" fmla="*/ 36136 w 293814"/>
                <a:gd name="connsiteY15" fmla="*/ 144544 h 289089"/>
                <a:gd name="connsiteX16" fmla="*/ 126476 w 293814"/>
                <a:gd name="connsiteY16" fmla="*/ 289089 h 289089"/>
                <a:gd name="connsiteX17" fmla="*/ 126476 w 293814"/>
                <a:gd name="connsiteY17" fmla="*/ 216816 h 289089"/>
                <a:gd name="connsiteX18" fmla="*/ 162612 w 293814"/>
                <a:gd name="connsiteY18" fmla="*/ 216816 h 289089"/>
                <a:gd name="connsiteX19" fmla="*/ 162612 w 293814"/>
                <a:gd name="connsiteY19" fmla="*/ 289089 h 289089"/>
                <a:gd name="connsiteX0" fmla="*/ 293814 w 293814"/>
                <a:gd name="connsiteY0" fmla="*/ 143963 h 289089"/>
                <a:gd name="connsiteX1" fmla="*/ 1238 w 293814"/>
                <a:gd name="connsiteY1" fmla="*/ 144123 h 289089"/>
                <a:gd name="connsiteX0" fmla="*/ 144544 w 293814"/>
                <a:gd name="connsiteY0" fmla="*/ 0 h 289089"/>
                <a:gd name="connsiteX1" fmla="*/ 0 w 293814"/>
                <a:gd name="connsiteY1" fmla="*/ 144544 h 289089"/>
                <a:gd name="connsiteX2" fmla="*/ 36136 w 293814"/>
                <a:gd name="connsiteY2" fmla="*/ 144544 h 289089"/>
                <a:gd name="connsiteX3" fmla="*/ 36136 w 293814"/>
                <a:gd name="connsiteY3" fmla="*/ 289089 h 289089"/>
                <a:gd name="connsiteX4" fmla="*/ 252952 w 293814"/>
                <a:gd name="connsiteY4" fmla="*/ 289089 h 289089"/>
                <a:gd name="connsiteX5" fmla="*/ 252952 w 293814"/>
                <a:gd name="connsiteY5" fmla="*/ 144544 h 289089"/>
                <a:gd name="connsiteX6" fmla="*/ 289089 w 293814"/>
                <a:gd name="connsiteY6" fmla="*/ 144544 h 289089"/>
                <a:gd name="connsiteX7" fmla="*/ 234884 w 293814"/>
                <a:gd name="connsiteY7" fmla="*/ 90340 h 289089"/>
                <a:gd name="connsiteX8" fmla="*/ 234884 w 293814"/>
                <a:gd name="connsiteY8" fmla="*/ 18068 h 289089"/>
                <a:gd name="connsiteX9" fmla="*/ 198748 w 293814"/>
                <a:gd name="connsiteY9" fmla="*/ 18068 h 289089"/>
                <a:gd name="connsiteX10" fmla="*/ 198748 w 293814"/>
                <a:gd name="connsiteY10" fmla="*/ 54204 h 289089"/>
                <a:gd name="connsiteX11" fmla="*/ 144544 w 293814"/>
                <a:gd name="connsiteY11" fmla="*/ 0 h 289089"/>
                <a:gd name="connsiteX0" fmla="*/ 234884 w 293814"/>
                <a:gd name="connsiteY0" fmla="*/ 90340 h 289089"/>
                <a:gd name="connsiteX1" fmla="*/ 234884 w 293814"/>
                <a:gd name="connsiteY1" fmla="*/ 18068 h 289089"/>
                <a:gd name="connsiteX2" fmla="*/ 198748 w 293814"/>
                <a:gd name="connsiteY2" fmla="*/ 18068 h 289089"/>
                <a:gd name="connsiteX3" fmla="*/ 198748 w 293814"/>
                <a:gd name="connsiteY3" fmla="*/ 54204 h 289089"/>
                <a:gd name="connsiteX4" fmla="*/ 234884 w 293814"/>
                <a:gd name="connsiteY4" fmla="*/ 90340 h 289089"/>
                <a:gd name="connsiteX5" fmla="*/ 36136 w 293814"/>
                <a:gd name="connsiteY5" fmla="*/ 144544 h 289089"/>
                <a:gd name="connsiteX6" fmla="*/ 36136 w 293814"/>
                <a:gd name="connsiteY6" fmla="*/ 289089 h 289089"/>
                <a:gd name="connsiteX7" fmla="*/ 126476 w 293814"/>
                <a:gd name="connsiteY7" fmla="*/ 289089 h 289089"/>
                <a:gd name="connsiteX8" fmla="*/ 126476 w 293814"/>
                <a:gd name="connsiteY8" fmla="*/ 216816 h 289089"/>
                <a:gd name="connsiteX9" fmla="*/ 162612 w 293814"/>
                <a:gd name="connsiteY9" fmla="*/ 216816 h 289089"/>
                <a:gd name="connsiteX10" fmla="*/ 162612 w 293814"/>
                <a:gd name="connsiteY10" fmla="*/ 289089 h 289089"/>
                <a:gd name="connsiteX11" fmla="*/ 252952 w 293814"/>
                <a:gd name="connsiteY11" fmla="*/ 289089 h 289089"/>
                <a:gd name="connsiteX12" fmla="*/ 252952 w 293814"/>
                <a:gd name="connsiteY12" fmla="*/ 144544 h 289089"/>
                <a:gd name="connsiteX13" fmla="*/ 36136 w 293814"/>
                <a:gd name="connsiteY13" fmla="*/ 144544 h 289089"/>
                <a:gd name="connsiteX0" fmla="*/ 144544 w 293814"/>
                <a:gd name="connsiteY0" fmla="*/ 0 h 289089"/>
                <a:gd name="connsiteX1" fmla="*/ 0 w 293814"/>
                <a:gd name="connsiteY1" fmla="*/ 144544 h 289089"/>
                <a:gd name="connsiteX2" fmla="*/ 289089 w 293814"/>
                <a:gd name="connsiteY2" fmla="*/ 144544 h 289089"/>
                <a:gd name="connsiteX3" fmla="*/ 144544 w 293814"/>
                <a:gd name="connsiteY3" fmla="*/ 0 h 289089"/>
                <a:gd name="connsiteX4" fmla="*/ 126476 w 293814"/>
                <a:gd name="connsiteY4" fmla="*/ 216816 h 289089"/>
                <a:gd name="connsiteX5" fmla="*/ 162612 w 293814"/>
                <a:gd name="connsiteY5" fmla="*/ 216816 h 289089"/>
                <a:gd name="connsiteX6" fmla="*/ 162612 w 293814"/>
                <a:gd name="connsiteY6" fmla="*/ 289089 h 289089"/>
                <a:gd name="connsiteX7" fmla="*/ 126476 w 293814"/>
                <a:gd name="connsiteY7" fmla="*/ 289089 h 289089"/>
                <a:gd name="connsiteX8" fmla="*/ 126476 w 293814"/>
                <a:gd name="connsiteY8" fmla="*/ 216816 h 289089"/>
                <a:gd name="connsiteX0" fmla="*/ 144544 w 293814"/>
                <a:gd name="connsiteY0" fmla="*/ 0 h 289089"/>
                <a:gd name="connsiteX1" fmla="*/ 198748 w 293814"/>
                <a:gd name="connsiteY1" fmla="*/ 54204 h 289089"/>
                <a:gd name="connsiteX2" fmla="*/ 198748 w 293814"/>
                <a:gd name="connsiteY2" fmla="*/ 18068 h 289089"/>
                <a:gd name="connsiteX3" fmla="*/ 234884 w 293814"/>
                <a:gd name="connsiteY3" fmla="*/ 18068 h 289089"/>
                <a:gd name="connsiteX4" fmla="*/ 234884 w 293814"/>
                <a:gd name="connsiteY4" fmla="*/ 90340 h 289089"/>
                <a:gd name="connsiteX5" fmla="*/ 289089 w 293814"/>
                <a:gd name="connsiteY5" fmla="*/ 144544 h 289089"/>
                <a:gd name="connsiteX6" fmla="*/ 252952 w 293814"/>
                <a:gd name="connsiteY6" fmla="*/ 144544 h 289089"/>
                <a:gd name="connsiteX7" fmla="*/ 252952 w 293814"/>
                <a:gd name="connsiteY7" fmla="*/ 289089 h 289089"/>
                <a:gd name="connsiteX8" fmla="*/ 36136 w 293814"/>
                <a:gd name="connsiteY8" fmla="*/ 289089 h 289089"/>
                <a:gd name="connsiteX9" fmla="*/ 36136 w 293814"/>
                <a:gd name="connsiteY9" fmla="*/ 144544 h 289089"/>
                <a:gd name="connsiteX10" fmla="*/ 0 w 293814"/>
                <a:gd name="connsiteY10" fmla="*/ 144544 h 289089"/>
                <a:gd name="connsiteX11" fmla="*/ 144544 w 293814"/>
                <a:gd name="connsiteY11" fmla="*/ 0 h 289089"/>
                <a:gd name="connsiteX12" fmla="*/ 198748 w 293814"/>
                <a:gd name="connsiteY12" fmla="*/ 54204 h 289089"/>
                <a:gd name="connsiteX13" fmla="*/ 234884 w 293814"/>
                <a:gd name="connsiteY13" fmla="*/ 90340 h 289089"/>
                <a:gd name="connsiteX14" fmla="*/ 252952 w 293814"/>
                <a:gd name="connsiteY14" fmla="*/ 144544 h 289089"/>
                <a:gd name="connsiteX15" fmla="*/ 36136 w 293814"/>
                <a:gd name="connsiteY15" fmla="*/ 144544 h 289089"/>
                <a:gd name="connsiteX16" fmla="*/ 126476 w 293814"/>
                <a:gd name="connsiteY16" fmla="*/ 289089 h 289089"/>
                <a:gd name="connsiteX17" fmla="*/ 126476 w 293814"/>
                <a:gd name="connsiteY17" fmla="*/ 216816 h 289089"/>
                <a:gd name="connsiteX18" fmla="*/ 162612 w 293814"/>
                <a:gd name="connsiteY18" fmla="*/ 216816 h 289089"/>
                <a:gd name="connsiteX19" fmla="*/ 162612 w 293814"/>
                <a:gd name="connsiteY19" fmla="*/ 289089 h 289089"/>
                <a:gd name="connsiteX0" fmla="*/ 293814 w 293814"/>
                <a:gd name="connsiteY0" fmla="*/ 143963 h 289089"/>
                <a:gd name="connsiteX1" fmla="*/ 1238 w 293814"/>
                <a:gd name="connsiteY1" fmla="*/ 144123 h 289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93814" h="289089" stroke="0" extrusionOk="0">
                  <a:moveTo>
                    <a:pt x="144544" y="0"/>
                  </a:moveTo>
                  <a:lnTo>
                    <a:pt x="0" y="144544"/>
                  </a:lnTo>
                  <a:lnTo>
                    <a:pt x="36136" y="144544"/>
                  </a:lnTo>
                  <a:lnTo>
                    <a:pt x="36136" y="289089"/>
                  </a:lnTo>
                  <a:lnTo>
                    <a:pt x="252952" y="289089"/>
                  </a:lnTo>
                  <a:lnTo>
                    <a:pt x="252952" y="144544"/>
                  </a:lnTo>
                  <a:lnTo>
                    <a:pt x="289089" y="144544"/>
                  </a:lnTo>
                  <a:lnTo>
                    <a:pt x="234884" y="90340"/>
                  </a:lnTo>
                  <a:lnTo>
                    <a:pt x="234884" y="18068"/>
                  </a:lnTo>
                  <a:lnTo>
                    <a:pt x="198748" y="18068"/>
                  </a:lnTo>
                  <a:lnTo>
                    <a:pt x="198748" y="54204"/>
                  </a:lnTo>
                  <a:lnTo>
                    <a:pt x="144544" y="0"/>
                  </a:lnTo>
                  <a:close/>
                </a:path>
                <a:path w="293814" h="289089" fill="darkenLess" stroke="0" extrusionOk="0">
                  <a:moveTo>
                    <a:pt x="234884" y="90340"/>
                  </a:moveTo>
                  <a:lnTo>
                    <a:pt x="234884" y="18068"/>
                  </a:lnTo>
                  <a:lnTo>
                    <a:pt x="198748" y="18068"/>
                  </a:lnTo>
                  <a:lnTo>
                    <a:pt x="198748" y="54204"/>
                  </a:lnTo>
                  <a:lnTo>
                    <a:pt x="234884" y="90340"/>
                  </a:lnTo>
                  <a:close/>
                  <a:moveTo>
                    <a:pt x="36136" y="144544"/>
                  </a:moveTo>
                  <a:lnTo>
                    <a:pt x="36136" y="289089"/>
                  </a:lnTo>
                  <a:lnTo>
                    <a:pt x="126476" y="289089"/>
                  </a:lnTo>
                  <a:lnTo>
                    <a:pt x="126476" y="216816"/>
                  </a:lnTo>
                  <a:lnTo>
                    <a:pt x="162612" y="216816"/>
                  </a:lnTo>
                  <a:lnTo>
                    <a:pt x="162612" y="289089"/>
                  </a:lnTo>
                  <a:lnTo>
                    <a:pt x="252952" y="289089"/>
                  </a:lnTo>
                  <a:lnTo>
                    <a:pt x="252952" y="144544"/>
                  </a:lnTo>
                  <a:lnTo>
                    <a:pt x="36136" y="144544"/>
                  </a:lnTo>
                  <a:close/>
                </a:path>
                <a:path w="293814" h="289089" fill="darken" stroke="0" extrusionOk="0">
                  <a:moveTo>
                    <a:pt x="144544" y="0"/>
                  </a:moveTo>
                  <a:lnTo>
                    <a:pt x="0" y="144544"/>
                  </a:lnTo>
                  <a:lnTo>
                    <a:pt x="289089" y="144544"/>
                  </a:lnTo>
                  <a:lnTo>
                    <a:pt x="144544" y="0"/>
                  </a:lnTo>
                  <a:close/>
                  <a:moveTo>
                    <a:pt x="126476" y="216816"/>
                  </a:moveTo>
                  <a:lnTo>
                    <a:pt x="162612" y="216816"/>
                  </a:lnTo>
                  <a:lnTo>
                    <a:pt x="162612" y="289089"/>
                  </a:lnTo>
                  <a:lnTo>
                    <a:pt x="126476" y="289089"/>
                  </a:lnTo>
                  <a:lnTo>
                    <a:pt x="126476" y="216816"/>
                  </a:lnTo>
                  <a:close/>
                </a:path>
                <a:path w="293814" h="289089" fill="none" extrusionOk="0">
                  <a:moveTo>
                    <a:pt x="144544" y="0"/>
                  </a:moveTo>
                  <a:lnTo>
                    <a:pt x="198748" y="54204"/>
                  </a:lnTo>
                  <a:lnTo>
                    <a:pt x="198748" y="18068"/>
                  </a:lnTo>
                  <a:lnTo>
                    <a:pt x="234884" y="18068"/>
                  </a:lnTo>
                  <a:lnTo>
                    <a:pt x="234884" y="90340"/>
                  </a:lnTo>
                  <a:lnTo>
                    <a:pt x="289089" y="144544"/>
                  </a:lnTo>
                  <a:lnTo>
                    <a:pt x="252952" y="144544"/>
                  </a:lnTo>
                  <a:lnTo>
                    <a:pt x="252952" y="289089"/>
                  </a:lnTo>
                  <a:lnTo>
                    <a:pt x="36136" y="289089"/>
                  </a:lnTo>
                  <a:lnTo>
                    <a:pt x="36136" y="144544"/>
                  </a:lnTo>
                  <a:lnTo>
                    <a:pt x="0" y="144544"/>
                  </a:lnTo>
                  <a:lnTo>
                    <a:pt x="144544" y="0"/>
                  </a:lnTo>
                  <a:close/>
                  <a:moveTo>
                    <a:pt x="198748" y="54204"/>
                  </a:moveTo>
                  <a:lnTo>
                    <a:pt x="234884" y="90340"/>
                  </a:lnTo>
                  <a:moveTo>
                    <a:pt x="252952" y="144544"/>
                  </a:moveTo>
                  <a:lnTo>
                    <a:pt x="36136" y="144544"/>
                  </a:lnTo>
                  <a:moveTo>
                    <a:pt x="126476" y="289089"/>
                  </a:moveTo>
                  <a:lnTo>
                    <a:pt x="126476" y="216816"/>
                  </a:lnTo>
                  <a:lnTo>
                    <a:pt x="162612" y="216816"/>
                  </a:lnTo>
                  <a:lnTo>
                    <a:pt x="162612" y="289089"/>
                  </a:lnTo>
                </a:path>
                <a:path w="293814" h="289089" fill="none">
                  <a:moveTo>
                    <a:pt x="293814" y="143963"/>
                  </a:moveTo>
                  <a:cubicBezTo>
                    <a:pt x="154986" y="140913"/>
                    <a:pt x="1238" y="144123"/>
                    <a:pt x="1238" y="144123"/>
                  </a:cubicBezTo>
                </a:path>
              </a:pathLst>
            </a:custGeom>
            <a:noFill/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66" r:id="rId4"/>
    <p:sldLayoutId id="2147483651" r:id="rId5"/>
    <p:sldLayoutId id="2147483662" r:id="rId6"/>
    <p:sldLayoutId id="2147483663" r:id="rId7"/>
    <p:sldLayoutId id="2147483664" r:id="rId8"/>
    <p:sldLayoutId id="2147483665" r:id="rId9"/>
    <p:sldLayoutId id="2147483667" r:id="rId10"/>
    <p:sldLayoutId id="2147483668" r:id="rId11"/>
    <p:sldLayoutId id="2147483669" r:id="rId12"/>
    <p:sldLayoutId id="2147483671" r:id="rId13"/>
    <p:sldLayoutId id="2147483672" r:id="rId14"/>
    <p:sldLayoutId id="2147483673" r:id="rId15"/>
    <p:sldLayoutId id="2147483674" r:id="rId16"/>
    <p:sldLayoutId id="2147483675" r:id="rId17"/>
    <p:sldLayoutId id="2147483676" r:id="rId18"/>
    <p:sldLayoutId id="2147483677" r:id="rId19"/>
    <p:sldLayoutId id="2147483678" r:id="rId20"/>
    <p:sldLayoutId id="2147483679" r:id="rId21"/>
  </p:sldLayoutIdLst>
  <p:txStyles>
    <p:titleStyle>
      <a:lvl1pPr algn="ctr" defTabSz="1219122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1" indent="-457171" algn="l" defTabSz="1219122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35" indent="-380974" algn="l" defTabSz="1219122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01" indent="-304780" algn="l" defTabSz="1219122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463" indent="-304780" algn="l" defTabSz="1219122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023" indent="-304780" algn="l" defTabSz="1219122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584" indent="-304780" algn="l" defTabSz="1219122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146" indent="-304780" algn="l" defTabSz="1219122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704" indent="-304780" algn="l" defTabSz="1219122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266" indent="-304780" algn="l" defTabSz="1219122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121912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61" algn="l" defTabSz="121912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22" algn="l" defTabSz="121912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82" algn="l" defTabSz="121912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43" algn="l" defTabSz="121912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04" algn="l" defTabSz="121912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365" algn="l" defTabSz="121912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25" algn="l" defTabSz="121912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486" algn="l" defTabSz="121912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4.png"/><Relationship Id="rId4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4.png"/><Relationship Id="rId4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hyperlink" Target="http://zh.wikipedia.org/wiki/Image:TY_Haitang.jpg" TargetMode="External"/><Relationship Id="rId1" Type="http://schemas.openxmlformats.org/officeDocument/2006/relationships/slideLayout" Target="../slideLayouts/slideLayout2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5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8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ctrTitle"/>
          </p:nvPr>
        </p:nvSpPr>
        <p:spPr>
          <a:xfrm>
            <a:off x="334389" y="2061642"/>
            <a:ext cx="11521633" cy="890536"/>
          </a:xfrm>
        </p:spPr>
        <p:txBody>
          <a:bodyPr/>
          <a:lstStyle/>
          <a:p>
            <a:r>
              <a:rPr lang="en-US" altLang="zh-TW" dirty="0"/>
              <a:t>2.</a:t>
            </a:r>
            <a:r>
              <a:rPr lang="zh-TW" altLang="en-US" dirty="0"/>
              <a:t>颱風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559406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颱風的成因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zh-TW" altLang="en-US" dirty="0"/>
              <a:t>課本</a:t>
            </a:r>
            <a:r>
              <a:rPr lang="en-US" altLang="zh-TW" dirty="0"/>
              <a:t>P.119</a:t>
            </a:r>
            <a:endParaRPr lang="zh-TW" altLang="en-US" dirty="0"/>
          </a:p>
        </p:txBody>
      </p:sp>
      <p:sp>
        <p:nvSpPr>
          <p:cNvPr id="8" name="矩形 7"/>
          <p:cNvSpPr/>
          <p:nvPr/>
        </p:nvSpPr>
        <p:spPr>
          <a:xfrm>
            <a:off x="777242" y="1435468"/>
            <a:ext cx="5472608" cy="58477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zh-TW" altLang="en-US" sz="3200" dirty="0"/>
              <a:t>太陽直射區域多落在</a:t>
            </a:r>
            <a:r>
              <a:rPr lang="zh-TW" altLang="en-US" sz="3200" u="sng" dirty="0"/>
              <a:t>赤道</a:t>
            </a:r>
            <a:r>
              <a:rPr lang="zh-TW" altLang="en-US" sz="3200" dirty="0"/>
              <a:t>以北</a:t>
            </a:r>
            <a:endParaRPr lang="en-US" altLang="zh-TW" sz="3200" dirty="0"/>
          </a:p>
        </p:txBody>
      </p:sp>
      <p:sp>
        <p:nvSpPr>
          <p:cNvPr id="9" name="矩形 8"/>
          <p:cNvSpPr/>
          <p:nvPr/>
        </p:nvSpPr>
        <p:spPr>
          <a:xfrm>
            <a:off x="777242" y="5621680"/>
            <a:ext cx="5480229" cy="58477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zh-TW" altLang="en-US" sz="3200" dirty="0"/>
              <a:t>熱帶低壓發展更強盛</a:t>
            </a:r>
            <a:endParaRPr lang="en-US" altLang="zh-TW" sz="3200" dirty="0"/>
          </a:p>
        </p:txBody>
      </p:sp>
      <p:sp>
        <p:nvSpPr>
          <p:cNvPr id="11" name="向下箭號 10"/>
          <p:cNvSpPr/>
          <p:nvPr/>
        </p:nvSpPr>
        <p:spPr>
          <a:xfrm>
            <a:off x="9015489" y="1197546"/>
            <a:ext cx="504056" cy="41149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2" name="矩形 11"/>
          <p:cNvSpPr/>
          <p:nvPr/>
        </p:nvSpPr>
        <p:spPr>
          <a:xfrm>
            <a:off x="781977" y="2502577"/>
            <a:ext cx="5472608" cy="107721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zh-TW" altLang="en-US" sz="3200" dirty="0"/>
              <a:t>溫暖的熱帶海面上很容易形成低氣壓</a:t>
            </a:r>
            <a:endParaRPr lang="en-US" altLang="zh-TW" sz="3200" dirty="0"/>
          </a:p>
        </p:txBody>
      </p:sp>
      <p:sp>
        <p:nvSpPr>
          <p:cNvPr id="13" name="矩形 12"/>
          <p:cNvSpPr/>
          <p:nvPr/>
        </p:nvSpPr>
        <p:spPr>
          <a:xfrm>
            <a:off x="766614" y="4062129"/>
            <a:ext cx="5472608" cy="107721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zh-TW" altLang="en-US" sz="3200" dirty="0"/>
              <a:t>海水不斷蒸發，水氣凝結釋放出能量</a:t>
            </a:r>
            <a:endParaRPr lang="en-US" altLang="zh-TW" sz="3200" dirty="0"/>
          </a:p>
        </p:txBody>
      </p:sp>
      <p:sp>
        <p:nvSpPr>
          <p:cNvPr id="16" name="向下箭號 15"/>
          <p:cNvSpPr/>
          <p:nvPr/>
        </p:nvSpPr>
        <p:spPr>
          <a:xfrm>
            <a:off x="3242651" y="2061590"/>
            <a:ext cx="432000" cy="360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7" name="向下箭號 16"/>
          <p:cNvSpPr/>
          <p:nvPr/>
        </p:nvSpPr>
        <p:spPr>
          <a:xfrm>
            <a:off x="3242651" y="3609292"/>
            <a:ext cx="432000" cy="360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8" name="向下箭號 17"/>
          <p:cNvSpPr/>
          <p:nvPr/>
        </p:nvSpPr>
        <p:spPr>
          <a:xfrm>
            <a:off x="3261518" y="5202756"/>
            <a:ext cx="432000" cy="360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grpSp>
        <p:nvGrpSpPr>
          <p:cNvPr id="3" name="群組 2"/>
          <p:cNvGrpSpPr/>
          <p:nvPr/>
        </p:nvGrpSpPr>
        <p:grpSpPr>
          <a:xfrm>
            <a:off x="7158093" y="1700040"/>
            <a:ext cx="4218849" cy="4524315"/>
            <a:chOff x="7158093" y="1700040"/>
            <a:chExt cx="4218849" cy="4524315"/>
          </a:xfrm>
        </p:grpSpPr>
        <p:sp>
          <p:nvSpPr>
            <p:cNvPr id="7" name="矩形 6"/>
            <p:cNvSpPr/>
            <p:nvPr/>
          </p:nvSpPr>
          <p:spPr>
            <a:xfrm>
              <a:off x="7158093" y="1700040"/>
              <a:ext cx="4218849" cy="4524315"/>
            </a:xfrm>
            <a:prstGeom prst="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zh-TW" altLang="en-US" sz="3200" dirty="0"/>
                <a:t>形成颱風</a:t>
              </a:r>
              <a:endParaRPr lang="en-US" altLang="zh-TW" sz="3200" dirty="0"/>
            </a:p>
            <a:p>
              <a:pPr algn="ctr"/>
              <a:endParaRPr lang="en-US" altLang="zh-TW" sz="3200" dirty="0"/>
            </a:p>
            <a:p>
              <a:endParaRPr lang="en-US" altLang="zh-TW" sz="3200" dirty="0"/>
            </a:p>
            <a:p>
              <a:endParaRPr lang="en-US" altLang="zh-TW" sz="3200" dirty="0"/>
            </a:p>
            <a:p>
              <a:endParaRPr lang="en-US" altLang="zh-TW" sz="3200" dirty="0"/>
            </a:p>
            <a:p>
              <a:endParaRPr lang="en-US" altLang="zh-TW" sz="3200" dirty="0"/>
            </a:p>
            <a:p>
              <a:endParaRPr lang="en-US" altLang="zh-TW" sz="3200" dirty="0"/>
            </a:p>
            <a:p>
              <a:endParaRPr lang="en-US" altLang="zh-TW" sz="3200" dirty="0"/>
            </a:p>
            <a:p>
              <a:endParaRPr lang="en-US" altLang="zh-TW" sz="3200" dirty="0"/>
            </a:p>
          </p:txBody>
        </p:sp>
        <p:pic>
          <p:nvPicPr>
            <p:cNvPr id="5122" name="Picture 2" descr="L:\編輯七部\233張瀞予\00中自轉檔_備課素材庫(常設資料夾）\03課本圖檔\01中自3下課本圖檔_110(2)\05ch3\2010-09-18_0832凡那比紅外線雲圖 拷貝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251293" y="2444058"/>
              <a:ext cx="4032448" cy="35060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46717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"/>
                            </p:stCondLst>
                            <p:childTnLst>
                              <p:par>
                                <p:cTn id="3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  <p:bldP spid="16" grpId="0" animBg="1"/>
      <p:bldP spid="17" grpId="0" animBg="1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D58995AE-64AA-499D-849F-15BCB126375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861475" indent="-742950">
              <a:buAutoNum type="arabicPeriod"/>
            </a:pPr>
            <a:r>
              <a:rPr lang="zh-TW" altLang="en-US" dirty="0"/>
              <a:t>強烈熱帶低壓的近地面最大風速到達或超過每小時</a:t>
            </a:r>
            <a:r>
              <a:rPr lang="en-US" altLang="zh-TW" dirty="0"/>
              <a:t>62</a:t>
            </a:r>
            <a:r>
              <a:rPr lang="zh-TW" altLang="en-US" dirty="0"/>
              <a:t>公里或每秒</a:t>
            </a:r>
            <a:r>
              <a:rPr lang="en-US" altLang="zh-TW" dirty="0"/>
              <a:t>17.2</a:t>
            </a:r>
            <a:r>
              <a:rPr lang="zh-TW" altLang="en-US" dirty="0"/>
              <a:t>公尺時，就稱為颱風。</a:t>
            </a:r>
            <a:endParaRPr lang="en-US" altLang="zh-TW" dirty="0"/>
          </a:p>
          <a:p>
            <a:pPr marL="861475" indent="-742950">
              <a:buAutoNum type="arabicPeriod"/>
            </a:pPr>
            <a:r>
              <a:rPr lang="zh-TW" altLang="en-US" dirty="0"/>
              <a:t>在西北</a:t>
            </a:r>
            <a:r>
              <a:rPr lang="zh-TW" altLang="en-US" u="sng" dirty="0"/>
              <a:t>太平洋</a:t>
            </a:r>
            <a:r>
              <a:rPr lang="zh-TW" altLang="en-US" dirty="0"/>
              <a:t>和</a:t>
            </a:r>
            <a:r>
              <a:rPr lang="zh-TW" altLang="en-US" u="sng" dirty="0"/>
              <a:t>南海</a:t>
            </a:r>
            <a:r>
              <a:rPr lang="zh-TW" altLang="en-US" dirty="0"/>
              <a:t>地區平均每年生成約</a:t>
            </a:r>
            <a:r>
              <a:rPr lang="en-US" altLang="zh-TW" dirty="0"/>
              <a:t>26∼27</a:t>
            </a:r>
            <a:r>
              <a:rPr lang="zh-TW" altLang="en-US" dirty="0"/>
              <a:t>個颱風，而侵襲</a:t>
            </a:r>
            <a:r>
              <a:rPr lang="zh-TW" altLang="en-US" u="sng" dirty="0"/>
              <a:t>臺灣</a:t>
            </a:r>
            <a:r>
              <a:rPr lang="zh-TW" altLang="en-US" dirty="0"/>
              <a:t>的颱風平均每年約有</a:t>
            </a:r>
            <a:r>
              <a:rPr lang="en-US" altLang="zh-TW" dirty="0"/>
              <a:t>3∼4</a:t>
            </a:r>
            <a:r>
              <a:rPr lang="zh-TW" altLang="en-US" dirty="0"/>
              <a:t>個。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202CA39C-7A96-4506-B568-D4EB8445A93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zh-TW" altLang="en-US" dirty="0"/>
              <a:t>課本</a:t>
            </a:r>
            <a:r>
              <a:rPr lang="en-US" altLang="zh-TW" dirty="0"/>
              <a:t>P.119</a:t>
            </a:r>
            <a:endParaRPr lang="zh-TW" altLang="en-US" dirty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2550697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颱風的結構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35321" y="931742"/>
            <a:ext cx="5543861" cy="1298608"/>
          </a:xfrm>
        </p:spPr>
        <p:txBody>
          <a:bodyPr/>
          <a:lstStyle/>
          <a:p>
            <a:r>
              <a:rPr lang="zh-TW" altLang="en-US" dirty="0"/>
              <a:t>由衛星雲圖可以明顯看出颱風特殊的螺旋狀雲帶。</a:t>
            </a:r>
            <a:endParaRPr lang="en-US" altLang="zh-TW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zh-TW" altLang="en-US" dirty="0"/>
              <a:t>課本</a:t>
            </a:r>
            <a:r>
              <a:rPr lang="en-US" altLang="zh-TW" dirty="0"/>
              <a:t>P.119</a:t>
            </a:r>
            <a:endParaRPr lang="zh-TW" altLang="en-US" dirty="0"/>
          </a:p>
        </p:txBody>
      </p:sp>
      <p:sp>
        <p:nvSpPr>
          <p:cNvPr id="6" name="矩形 5"/>
          <p:cNvSpPr/>
          <p:nvPr/>
        </p:nvSpPr>
        <p:spPr>
          <a:xfrm>
            <a:off x="622598" y="5725339"/>
            <a:ext cx="551547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颱風經過</a:t>
            </a:r>
            <a:r>
              <a:rPr lang="zh-TW" altLang="en-US" sz="3200" u="sng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臺灣</a:t>
            </a:r>
            <a:r>
              <a:rPr lang="zh-TW" altLang="en-US" sz="32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附近的衛星雲圖</a:t>
            </a:r>
          </a:p>
        </p:txBody>
      </p:sp>
      <p:grpSp>
        <p:nvGrpSpPr>
          <p:cNvPr id="8" name="群組 7"/>
          <p:cNvGrpSpPr/>
          <p:nvPr/>
        </p:nvGrpSpPr>
        <p:grpSpPr>
          <a:xfrm>
            <a:off x="6167214" y="1197544"/>
            <a:ext cx="5400600" cy="5361410"/>
            <a:chOff x="6095206" y="1197544"/>
            <a:chExt cx="5400600" cy="5361410"/>
          </a:xfrm>
        </p:grpSpPr>
        <p:sp>
          <p:nvSpPr>
            <p:cNvPr id="5" name="矩形 4"/>
            <p:cNvSpPr/>
            <p:nvPr/>
          </p:nvSpPr>
          <p:spPr>
            <a:xfrm>
              <a:off x="6095206" y="1197544"/>
              <a:ext cx="4464496" cy="4896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5206" y="1197545"/>
              <a:ext cx="5400600" cy="53614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006264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颱風的結構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35321" y="931742"/>
            <a:ext cx="5543861" cy="1298608"/>
          </a:xfrm>
        </p:spPr>
        <p:txBody>
          <a:bodyPr/>
          <a:lstStyle/>
          <a:p>
            <a:r>
              <a:rPr lang="zh-TW" altLang="en-US" dirty="0"/>
              <a:t>在地面天氣圖上，會看到一圈圈密集的封閉等壓線，越往圈內，氣壓數值越小。</a:t>
            </a:r>
            <a:endParaRPr lang="en-US" altLang="zh-TW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zh-TW" altLang="en-US" dirty="0"/>
              <a:t>課本</a:t>
            </a:r>
            <a:r>
              <a:rPr lang="en-US" altLang="zh-TW" dirty="0"/>
              <a:t>P.119</a:t>
            </a:r>
            <a:endParaRPr lang="zh-TW" altLang="en-US" dirty="0"/>
          </a:p>
        </p:txBody>
      </p:sp>
      <p:sp>
        <p:nvSpPr>
          <p:cNvPr id="10" name="矩形 9"/>
          <p:cNvSpPr/>
          <p:nvPr/>
        </p:nvSpPr>
        <p:spPr>
          <a:xfrm>
            <a:off x="622598" y="5725339"/>
            <a:ext cx="59046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颱風經過</a:t>
            </a:r>
            <a:r>
              <a:rPr lang="zh-TW" altLang="en-US" sz="3200" u="sng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臺灣</a:t>
            </a:r>
            <a:r>
              <a:rPr lang="zh-TW" altLang="en-US" sz="32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附近的地面天氣圖</a:t>
            </a:r>
          </a:p>
        </p:txBody>
      </p:sp>
      <p:grpSp>
        <p:nvGrpSpPr>
          <p:cNvPr id="11" name="群組 10"/>
          <p:cNvGrpSpPr/>
          <p:nvPr/>
        </p:nvGrpSpPr>
        <p:grpSpPr>
          <a:xfrm>
            <a:off x="6311230" y="1248930"/>
            <a:ext cx="5400600" cy="5170462"/>
            <a:chOff x="2741613" y="219074"/>
            <a:chExt cx="6705600" cy="6419851"/>
          </a:xfrm>
        </p:grpSpPr>
        <p:sp>
          <p:nvSpPr>
            <p:cNvPr id="7" name="矩形 6"/>
            <p:cNvSpPr/>
            <p:nvPr/>
          </p:nvSpPr>
          <p:spPr>
            <a:xfrm>
              <a:off x="3934966" y="219074"/>
              <a:ext cx="5436000" cy="586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6146" name="Picture 2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1613" y="219075"/>
              <a:ext cx="6705600" cy="6419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194727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颱風的結構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35321" y="931742"/>
            <a:ext cx="5543861" cy="1298608"/>
          </a:xfrm>
        </p:spPr>
        <p:txBody>
          <a:bodyPr/>
          <a:lstStyle/>
          <a:p>
            <a:r>
              <a:rPr lang="zh-TW" altLang="en-US" dirty="0"/>
              <a:t>颱風中心無雲或雲層很薄，且此區域風雨很小，稱為</a:t>
            </a:r>
            <a:r>
              <a:rPr lang="zh-TW" altLang="en-US" b="1" dirty="0">
                <a:solidFill>
                  <a:srgbClr val="0070C0"/>
                </a:solidFill>
              </a:rPr>
              <a:t>颱風眼</a:t>
            </a:r>
            <a:r>
              <a:rPr lang="zh-TW" altLang="en-US" dirty="0"/>
              <a:t>。</a:t>
            </a:r>
            <a:endParaRPr lang="en-US" altLang="zh-TW" dirty="0"/>
          </a:p>
          <a:p>
            <a:r>
              <a:rPr lang="zh-TW" altLang="en-US" dirty="0"/>
              <a:t>當颱風中心自海面上移至陸地時，稱為</a:t>
            </a:r>
            <a:r>
              <a:rPr lang="zh-TW" altLang="en-US" b="1" dirty="0">
                <a:solidFill>
                  <a:srgbClr val="0070C0"/>
                </a:solidFill>
              </a:rPr>
              <a:t>颱風登陸</a:t>
            </a:r>
            <a:r>
              <a:rPr lang="zh-TW" altLang="en-US" dirty="0"/>
              <a:t>。</a:t>
            </a:r>
          </a:p>
          <a:p>
            <a:endParaRPr lang="en-US" altLang="zh-TW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zh-TW" altLang="en-US" dirty="0"/>
              <a:t>課本</a:t>
            </a:r>
            <a:r>
              <a:rPr lang="en-US" altLang="zh-TW" dirty="0"/>
              <a:t>P.119</a:t>
            </a:r>
            <a:endParaRPr lang="zh-TW" altLang="en-US" dirty="0"/>
          </a:p>
        </p:txBody>
      </p:sp>
      <p:grpSp>
        <p:nvGrpSpPr>
          <p:cNvPr id="7" name="群組 6"/>
          <p:cNvGrpSpPr/>
          <p:nvPr/>
        </p:nvGrpSpPr>
        <p:grpSpPr>
          <a:xfrm>
            <a:off x="6527254" y="1197544"/>
            <a:ext cx="5400600" cy="5361410"/>
            <a:chOff x="6095206" y="1197544"/>
            <a:chExt cx="5400600" cy="5361410"/>
          </a:xfrm>
        </p:grpSpPr>
        <p:sp>
          <p:nvSpPr>
            <p:cNvPr id="8" name="矩形 7"/>
            <p:cNvSpPr/>
            <p:nvPr/>
          </p:nvSpPr>
          <p:spPr>
            <a:xfrm>
              <a:off x="6095206" y="1197544"/>
              <a:ext cx="4464496" cy="4896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5206" y="1197545"/>
              <a:ext cx="5400600" cy="53614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矩形 11"/>
          <p:cNvSpPr/>
          <p:nvPr/>
        </p:nvSpPr>
        <p:spPr>
          <a:xfrm>
            <a:off x="622598" y="5725339"/>
            <a:ext cx="551547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颱風經過</a:t>
            </a:r>
            <a:r>
              <a:rPr lang="zh-TW" altLang="en-US" sz="3200" u="sng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臺灣</a:t>
            </a:r>
            <a:r>
              <a:rPr lang="zh-TW" altLang="en-US" sz="32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附近的衛星雲圖</a:t>
            </a:r>
          </a:p>
        </p:txBody>
      </p:sp>
    </p:spTree>
    <p:extLst>
      <p:ext uri="{BB962C8B-B14F-4D97-AF65-F5344CB8AC3E}">
        <p14:creationId xmlns:p14="http://schemas.microsoft.com/office/powerpoint/2010/main" val="35269111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颱風的結構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35321" y="931742"/>
            <a:ext cx="4823781" cy="1298608"/>
          </a:xfrm>
        </p:spPr>
        <p:txBody>
          <a:bodyPr/>
          <a:lstStyle/>
          <a:p>
            <a:r>
              <a:rPr lang="zh-TW" altLang="en-US" dirty="0"/>
              <a:t>因緊鄰颱風中心的邊緣，是雲層最厚、風速最強的區域，越往外圍，則風速越小，故颱風登陸地點發生的災害通常較其他地區嚴重。</a:t>
            </a:r>
            <a:endParaRPr lang="en-US" altLang="zh-TW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zh-TW" altLang="en-US" dirty="0"/>
              <a:t>課本</a:t>
            </a:r>
            <a:r>
              <a:rPr lang="en-US" altLang="zh-TW" dirty="0"/>
              <a:t>P.119</a:t>
            </a:r>
            <a:endParaRPr lang="zh-TW" altLang="en-US" dirty="0"/>
          </a:p>
        </p:txBody>
      </p:sp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2"/>
          <a:stretch>
            <a:fillRect/>
          </a:stretch>
        </p:blipFill>
        <p:spPr bwMode="auto">
          <a:xfrm>
            <a:off x="5327886" y="1701602"/>
            <a:ext cx="6527960" cy="3623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6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矩形 10"/>
          <p:cNvSpPr/>
          <p:nvPr/>
        </p:nvSpPr>
        <p:spPr>
          <a:xfrm>
            <a:off x="6805604" y="5386487"/>
            <a:ext cx="31438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颱風剖面示意圖</a:t>
            </a:r>
          </a:p>
        </p:txBody>
      </p:sp>
    </p:spTree>
    <p:extLst>
      <p:ext uri="{BB962C8B-B14F-4D97-AF65-F5344CB8AC3E}">
        <p14:creationId xmlns:p14="http://schemas.microsoft.com/office/powerpoint/2010/main" val="2954300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4">
            <a:extLst>
              <a:ext uri="{FF2B5EF4-FFF2-40B4-BE49-F238E27FC236}">
                <a16:creationId xmlns:a16="http://schemas.microsoft.com/office/drawing/2014/main" id="{BCA12C6F-B1F0-B640-ADE4-3646633C5A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148" y="0"/>
            <a:ext cx="9146117" cy="6859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4">
            <a:extLst>
              <a:ext uri="{FF2B5EF4-FFF2-40B4-BE49-F238E27FC236}">
                <a16:creationId xmlns:a16="http://schemas.microsoft.com/office/drawing/2014/main" id="{F6FD04AD-B283-4543-AC79-55A528868B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148" y="19054"/>
            <a:ext cx="9146117" cy="6834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D58995AE-64AA-499D-849F-15BCB126375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zh-TW" altLang="en-US" dirty="0"/>
              <a:t>一般來說，颱風中心內平靜無風，在颱風中心邊緣（眼牆）是風速最強的地方，但在暴風半徑（自中心向外到平均風速每小時</a:t>
            </a:r>
            <a:r>
              <a:rPr lang="en-US" altLang="zh-TW" dirty="0"/>
              <a:t>50</a:t>
            </a:r>
            <a:r>
              <a:rPr lang="zh-TW" altLang="en-US" dirty="0"/>
              <a:t>公里的地方，即每秒</a:t>
            </a:r>
            <a:r>
              <a:rPr lang="en-US" altLang="zh-TW" dirty="0"/>
              <a:t>14</a:t>
            </a:r>
            <a:r>
              <a:rPr lang="zh-TW" altLang="en-US" dirty="0"/>
              <a:t>公尺</a:t>
            </a:r>
            <a:r>
              <a:rPr lang="en-US" altLang="zh-TW" dirty="0"/>
              <a:t>7</a:t>
            </a:r>
            <a:r>
              <a:rPr lang="zh-TW" altLang="en-US" dirty="0"/>
              <a:t>級風風速下限）內的風力一般並非均勻，且非對稱分布。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202CA39C-7A96-4506-B568-D4EB8445A93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zh-TW" altLang="en-US" dirty="0"/>
              <a:t>課本</a:t>
            </a:r>
            <a:r>
              <a:rPr lang="en-US" altLang="zh-TW" dirty="0"/>
              <a:t>P.119</a:t>
            </a:r>
            <a:endParaRPr lang="zh-TW" altLang="en-US" dirty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275743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2">
            <a:extLst>
              <a:ext uri="{FF2B5EF4-FFF2-40B4-BE49-F238E27FC236}">
                <a16:creationId xmlns:a16="http://schemas.microsoft.com/office/drawing/2014/main" id="{C24A9028-CEFA-D644-B13C-CA43FA4187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9454" y="274702"/>
            <a:ext cx="8231505" cy="1143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r>
              <a:rPr lang="zh-TW" altLang="en-US" sz="4000" b="1">
                <a:solidFill>
                  <a:schemeClr val="tx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主要源地</a:t>
            </a:r>
            <a:br>
              <a:rPr lang="zh-TW" altLang="en-US" sz="4000" b="1">
                <a:solidFill>
                  <a:schemeClr val="tx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endParaRPr lang="zh-TW" altLang="en-US" sz="4000" b="1">
              <a:solidFill>
                <a:schemeClr val="tx2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0482" name="Rectangle 23">
            <a:extLst>
              <a:ext uri="{FF2B5EF4-FFF2-40B4-BE49-F238E27FC236}">
                <a16:creationId xmlns:a16="http://schemas.microsoft.com/office/drawing/2014/main" id="{E6E81116-976A-1A4B-A3E9-2649AA4209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50" y="981523"/>
            <a:ext cx="11881320" cy="5146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sz="4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每年地球平均有</a:t>
            </a:r>
            <a:r>
              <a:rPr lang="en-US" altLang="zh-TW" sz="4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80</a:t>
            </a:r>
            <a:r>
              <a:rPr lang="zh-TW" altLang="en-US" sz="4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個熱帶氣旋生成，主要產地有：</a:t>
            </a:r>
          </a:p>
        </p:txBody>
      </p:sp>
      <p:sp>
        <p:nvSpPr>
          <p:cNvPr id="20483" name="AutoShape 24">
            <a:extLst>
              <a:ext uri="{FF2B5EF4-FFF2-40B4-BE49-F238E27FC236}">
                <a16:creationId xmlns:a16="http://schemas.microsoft.com/office/drawing/2014/main" id="{713EEA15-8EF6-5943-8947-4AEA05CCEBB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22148" y="0"/>
            <a:ext cx="5230435" cy="194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 sz="400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0484" name="AutoShape 25">
            <a:extLst>
              <a:ext uri="{FF2B5EF4-FFF2-40B4-BE49-F238E27FC236}">
                <a16:creationId xmlns:a16="http://schemas.microsoft.com/office/drawing/2014/main" id="{996F76C5-C7EF-7346-BFF7-7C5335C04D1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479990" y="2458019"/>
            <a:ext cx="5230435" cy="194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 sz="400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0485" name="Rectangle 26">
            <a:extLst>
              <a:ext uri="{FF2B5EF4-FFF2-40B4-BE49-F238E27FC236}">
                <a16:creationId xmlns:a16="http://schemas.microsoft.com/office/drawing/2014/main" id="{BF6EB283-2C9A-A24C-A952-36638AD181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998377" y="3952625"/>
            <a:ext cx="21985507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endParaRPr lang="en-US" altLang="zh-TW" sz="400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/>
            <a:r>
              <a:rPr lang="zh-TW" altLang="en-US" sz="40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　  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</a:t>
            </a:r>
          </a:p>
        </p:txBody>
      </p:sp>
      <p:sp>
        <p:nvSpPr>
          <p:cNvPr id="20486" name="AutoShape 27">
            <a:extLst>
              <a:ext uri="{FF2B5EF4-FFF2-40B4-BE49-F238E27FC236}">
                <a16:creationId xmlns:a16="http://schemas.microsoft.com/office/drawing/2014/main" id="{88635917-8758-D246-A890-E7B722C34D8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18722" y="2756538"/>
            <a:ext cx="5230436" cy="194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 sz="400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20487" name="Picture 28">
            <a:extLst>
              <a:ext uri="{FF2B5EF4-FFF2-40B4-BE49-F238E27FC236}">
                <a16:creationId xmlns:a16="http://schemas.microsoft.com/office/drawing/2014/main" id="{A9C9198D-F22C-CE47-92BB-9E3945FCFC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2827" y="1630952"/>
            <a:ext cx="9116980" cy="3743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488" name="Text Box 29">
            <a:extLst>
              <a:ext uri="{FF2B5EF4-FFF2-40B4-BE49-F238E27FC236}">
                <a16:creationId xmlns:a16="http://schemas.microsoft.com/office/drawing/2014/main" id="{671C4E9A-3230-1644-BC62-51BA1E4424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574" y="5662336"/>
            <a:ext cx="11089231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以西北太平洋及南海地區生成的颱風最多也最強，佔全球的三分之一。平均每年有</a:t>
            </a:r>
            <a:r>
              <a:rPr lang="en-US" altLang="zh-TW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26</a:t>
            </a:r>
            <a:r>
              <a:rPr lang="zh-TW" altLang="en-US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個。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Text Box 5">
            <a:extLst>
              <a:ext uri="{FF2B5EF4-FFF2-40B4-BE49-F238E27FC236}">
                <a16:creationId xmlns:a16="http://schemas.microsoft.com/office/drawing/2014/main" id="{1D982EEB-9CB5-1542-B8CC-5E10EC3423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07803" y="1700607"/>
            <a:ext cx="4250721" cy="2835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zh-TW" sz="7201">
              <a:solidFill>
                <a:srgbClr val="FF0066"/>
              </a:solidFill>
              <a:ea typeface="標楷體" panose="02010601000101010101" pitchFamily="2" charset="-120"/>
            </a:endParaRPr>
          </a:p>
          <a:p>
            <a:pPr eaLnBrk="1" hangingPunct="1">
              <a:spcBef>
                <a:spcPct val="50000"/>
              </a:spcBef>
            </a:pPr>
            <a:endParaRPr lang="en-US" altLang="zh-TW" sz="7201"/>
          </a:p>
        </p:txBody>
      </p:sp>
      <p:pic>
        <p:nvPicPr>
          <p:cNvPr id="3074" name="Picture 7">
            <a:extLst>
              <a:ext uri="{FF2B5EF4-FFF2-40B4-BE49-F238E27FC236}">
                <a16:creationId xmlns:a16="http://schemas.microsoft.com/office/drawing/2014/main" id="{74825AEC-F045-3449-BF85-1494E0B771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148" y="0"/>
            <a:ext cx="9146117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8">
            <a:extLst>
              <a:ext uri="{FF2B5EF4-FFF2-40B4-BE49-F238E27FC236}">
                <a16:creationId xmlns:a16="http://schemas.microsoft.com/office/drawing/2014/main" id="{507A9D74-D271-F64F-A121-E90006310A8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638419" y="1052757"/>
            <a:ext cx="6410221" cy="1143265"/>
          </a:xfrm>
        </p:spPr>
        <p:txBody>
          <a:bodyPr/>
          <a:lstStyle/>
          <a:p>
            <a:pPr eaLnBrk="1" hangingPunct="1"/>
            <a:r>
              <a:rPr lang="zh-TW" altLang="en-US" sz="5401">
                <a:solidFill>
                  <a:schemeClr val="bg1"/>
                </a:solidFill>
                <a:ea typeface="標楷體" panose="02010601000101010101" pitchFamily="2" charset="-120"/>
              </a:rPr>
              <a:t>這年，有海棠的夏天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4">
            <a:extLst>
              <a:ext uri="{FF2B5EF4-FFF2-40B4-BE49-F238E27FC236}">
                <a16:creationId xmlns:a16="http://schemas.microsoft.com/office/drawing/2014/main" id="{EAD8D3FB-276D-E747-813F-873D0E02896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169490" y="154468"/>
            <a:ext cx="7489970" cy="936842"/>
          </a:xfrm>
        </p:spPr>
        <p:txBody>
          <a:bodyPr/>
          <a:lstStyle/>
          <a:p>
            <a:pPr eaLnBrk="1" hangingPunct="1"/>
            <a:r>
              <a:rPr lang="zh-TW" altLang="en-US" sz="4801" b="1" dirty="0">
                <a:solidFill>
                  <a:srgbClr val="575757"/>
                </a:solidFill>
                <a:ea typeface="標楷體" panose="02010601000101010101" pitchFamily="2" charset="-120"/>
              </a:rPr>
              <a:t>颱風的路徑如何？</a:t>
            </a:r>
            <a:br>
              <a:rPr lang="zh-TW" altLang="en-US" sz="4801" dirty="0">
                <a:solidFill>
                  <a:srgbClr val="575757"/>
                </a:solidFill>
                <a:ea typeface="標楷體" panose="02010601000101010101" pitchFamily="2" charset="-120"/>
              </a:rPr>
            </a:br>
            <a:endParaRPr lang="zh-TW" altLang="en-US" sz="4801" dirty="0">
              <a:solidFill>
                <a:srgbClr val="575757"/>
              </a:solidFill>
              <a:ea typeface="標楷體" panose="02010601000101010101" pitchFamily="2" charset="-120"/>
            </a:endParaRPr>
          </a:p>
        </p:txBody>
      </p:sp>
      <p:pic>
        <p:nvPicPr>
          <p:cNvPr id="25602" name="Picture 8" descr="台風の月別の主な経路図">
            <a:extLst>
              <a:ext uri="{FF2B5EF4-FFF2-40B4-BE49-F238E27FC236}">
                <a16:creationId xmlns:a16="http://schemas.microsoft.com/office/drawing/2014/main" id="{3CE6D3B4-287B-9543-87C5-2C4C6ACBC8FB}"/>
              </a:ext>
            </a:extLst>
          </p:cNvPr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73031" y="1780000"/>
            <a:ext cx="4322175" cy="4044298"/>
          </a:xfrm>
        </p:spPr>
      </p:pic>
      <p:sp>
        <p:nvSpPr>
          <p:cNvPr id="25603" name="Rectangle 9">
            <a:extLst>
              <a:ext uri="{FF2B5EF4-FFF2-40B4-BE49-F238E27FC236}">
                <a16:creationId xmlns:a16="http://schemas.microsoft.com/office/drawing/2014/main" id="{06D69685-4AE7-1C4B-918B-6775C316D057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r>
              <a:rPr lang="zh-TW" altLang="en-US" b="1" dirty="0">
                <a:solidFill>
                  <a:srgbClr val="575757"/>
                </a:solidFill>
                <a:latin typeface="標楷體" panose="02010601000101010101" pitchFamily="2" charset="-120"/>
                <a:ea typeface="標楷體" panose="02010601000101010101" pitchFamily="2" charset="-120"/>
              </a:rPr>
              <a:t>颱風的進行方向，主要受</a:t>
            </a:r>
            <a:endParaRPr lang="en-US" altLang="zh-TW" b="1" dirty="0">
              <a:solidFill>
                <a:srgbClr val="575757"/>
              </a:solidFill>
              <a:latin typeface="標楷體" panose="02010601000101010101" pitchFamily="2" charset="-120"/>
              <a:ea typeface="標楷體" panose="02010601000101010101" pitchFamily="2" charset="-120"/>
            </a:endParaRPr>
          </a:p>
          <a:p>
            <a:pPr marL="0" indent="0" eaLnBrk="1" hangingPunct="1">
              <a:buNone/>
            </a:pPr>
            <a:r>
              <a:rPr lang="zh-TW" altLang="en-US" b="1" dirty="0">
                <a:solidFill>
                  <a:srgbClr val="575757"/>
                </a:solidFill>
                <a:latin typeface="標楷體" panose="02010601000101010101" pitchFamily="2" charset="-120"/>
                <a:ea typeface="標楷體" panose="02010601000101010101" pitchFamily="2" charset="-120"/>
              </a:rPr>
              <a:t>太平洋副熱帶高氣壓環流所導引。</a:t>
            </a:r>
          </a:p>
        </p:txBody>
      </p:sp>
      <p:pic>
        <p:nvPicPr>
          <p:cNvPr id="5" name="Picture 8" descr="台風の月別の主な経路図">
            <a:extLst>
              <a:ext uri="{FF2B5EF4-FFF2-40B4-BE49-F238E27FC236}">
                <a16:creationId xmlns:a16="http://schemas.microsoft.com/office/drawing/2014/main" id="{1B5E2059-F302-C54D-ADB9-0DE5FD2611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1779588"/>
            <a:ext cx="4321175" cy="4043362"/>
          </a:xfrm>
        </p:spPr>
      </p:pic>
      <p:pic>
        <p:nvPicPr>
          <p:cNvPr id="6" name="Picture 8" descr="台風の月別の主な経路図">
            <a:extLst>
              <a:ext uri="{FF2B5EF4-FFF2-40B4-BE49-F238E27FC236}">
                <a16:creationId xmlns:a16="http://schemas.microsoft.com/office/drawing/2014/main" id="{7AE5BD96-16B9-5A40-B3C1-A1F31875E2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3225" y="2738046"/>
            <a:ext cx="3459733" cy="3237303"/>
          </a:xfrm>
        </p:spPr>
      </p:pic>
      <p:pic>
        <p:nvPicPr>
          <p:cNvPr id="8" name="Picture 8" descr="台風の月別の主な経路図">
            <a:extLst>
              <a:ext uri="{FF2B5EF4-FFF2-40B4-BE49-F238E27FC236}">
                <a16:creationId xmlns:a16="http://schemas.microsoft.com/office/drawing/2014/main" id="{ECCFABFA-6D7E-4847-8AF9-176D690D7A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25" y="937401"/>
            <a:ext cx="5895775" cy="5516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>
            <a:extLst>
              <a:ext uri="{FF2B5EF4-FFF2-40B4-BE49-F238E27FC236}">
                <a16:creationId xmlns:a16="http://schemas.microsoft.com/office/drawing/2014/main" id="{668E35D7-4879-6046-8B85-47C1A764A23E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eaLnBrk="1" hangingPunct="1"/>
            <a:r>
              <a:rPr lang="zh-TW" altLang="en-US" sz="4801">
                <a:ea typeface="標楷體" panose="02010601000101010101" pitchFamily="2" charset="-120"/>
              </a:rPr>
              <a:t>主要登台路徑</a:t>
            </a:r>
          </a:p>
        </p:txBody>
      </p:sp>
      <p:sp>
        <p:nvSpPr>
          <p:cNvPr id="26626" name="Rectangle 6">
            <a:extLst>
              <a:ext uri="{FF2B5EF4-FFF2-40B4-BE49-F238E27FC236}">
                <a16:creationId xmlns:a16="http://schemas.microsoft.com/office/drawing/2014/main" id="{EA3C5FC8-4871-4244-AF6E-D6B02371A5FF}"/>
              </a:ext>
            </a:extLst>
          </p:cNvPr>
          <p:cNvSpPr>
            <a:spLocks noGrp="1" noChangeArrowheads="1"/>
          </p:cNvSpPr>
          <p:nvPr>
            <p:ph sz="quarter" idx="1"/>
          </p:nvPr>
        </p:nvSpPr>
        <p:spPr>
          <a:xfrm>
            <a:off x="1917527" y="1700607"/>
            <a:ext cx="4039535" cy="2186493"/>
          </a:xfrm>
        </p:spPr>
        <p:txBody>
          <a:bodyPr/>
          <a:lstStyle/>
          <a:p>
            <a:pPr eaLnBrk="1" hangingPunct="1"/>
            <a:endParaRPr lang="zh-TW" altLang="zh-TW" sz="2400"/>
          </a:p>
        </p:txBody>
      </p:sp>
      <p:sp>
        <p:nvSpPr>
          <p:cNvPr id="26627" name="Rectangle 7">
            <a:extLst>
              <a:ext uri="{FF2B5EF4-FFF2-40B4-BE49-F238E27FC236}">
                <a16:creationId xmlns:a16="http://schemas.microsoft.com/office/drawing/2014/main" id="{6433227D-0E0F-314E-BD2E-1EAD6241D92D}"/>
              </a:ext>
            </a:extLst>
          </p:cNvPr>
          <p:cNvSpPr>
            <a:spLocks noGrp="1" noChangeArrowheads="1"/>
          </p:cNvSpPr>
          <p:nvPr>
            <p:ph sz="quarter" idx="2"/>
          </p:nvPr>
        </p:nvSpPr>
        <p:spPr/>
        <p:txBody>
          <a:bodyPr/>
          <a:lstStyle/>
          <a:p>
            <a:pPr eaLnBrk="1" hangingPunct="1"/>
            <a:endParaRPr lang="zh-TW" altLang="zh-TW" sz="2400"/>
          </a:p>
        </p:txBody>
      </p:sp>
      <p:sp>
        <p:nvSpPr>
          <p:cNvPr id="26628" name="Rectangle 8">
            <a:extLst>
              <a:ext uri="{FF2B5EF4-FFF2-40B4-BE49-F238E27FC236}">
                <a16:creationId xmlns:a16="http://schemas.microsoft.com/office/drawing/2014/main" id="{EFB00763-D2DE-674D-8241-AFDE0CA13159}"/>
              </a:ext>
            </a:extLst>
          </p:cNvPr>
          <p:cNvSpPr>
            <a:spLocks noGrp="1" noChangeArrowheads="1"/>
          </p:cNvSpPr>
          <p:nvPr>
            <p:ph sz="quarter" idx="3"/>
          </p:nvPr>
        </p:nvSpPr>
        <p:spPr/>
        <p:txBody>
          <a:bodyPr/>
          <a:lstStyle/>
          <a:p>
            <a:pPr eaLnBrk="1" hangingPunct="1"/>
            <a:endParaRPr lang="zh-TW" altLang="zh-TW" sz="2400"/>
          </a:p>
        </p:txBody>
      </p:sp>
      <p:sp>
        <p:nvSpPr>
          <p:cNvPr id="26629" name="Rectangle 9">
            <a:extLst>
              <a:ext uri="{FF2B5EF4-FFF2-40B4-BE49-F238E27FC236}">
                <a16:creationId xmlns:a16="http://schemas.microsoft.com/office/drawing/2014/main" id="{E1E7111D-8433-B941-A3A7-19E8E067841B}"/>
              </a:ext>
            </a:extLst>
          </p:cNvPr>
          <p:cNvSpPr>
            <a:spLocks noGrp="1" noChangeArrowheads="1"/>
          </p:cNvSpPr>
          <p:nvPr>
            <p:ph sz="quarter" idx="4"/>
          </p:nvPr>
        </p:nvSpPr>
        <p:spPr/>
        <p:txBody>
          <a:bodyPr/>
          <a:lstStyle/>
          <a:p>
            <a:pPr eaLnBrk="1" hangingPunct="1"/>
            <a:endParaRPr lang="zh-TW" altLang="zh-TW" sz="2400"/>
          </a:p>
        </p:txBody>
      </p:sp>
      <p:pic>
        <p:nvPicPr>
          <p:cNvPr id="26630" name="Picture 11">
            <a:extLst>
              <a:ext uri="{FF2B5EF4-FFF2-40B4-BE49-F238E27FC236}">
                <a16:creationId xmlns:a16="http://schemas.microsoft.com/office/drawing/2014/main" id="{7D971890-A649-4D4F-8CBE-B4C3C82450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7528" y="1557699"/>
            <a:ext cx="4034771" cy="241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Picture 13">
            <a:extLst>
              <a:ext uri="{FF2B5EF4-FFF2-40B4-BE49-F238E27FC236}">
                <a16:creationId xmlns:a16="http://schemas.microsoft.com/office/drawing/2014/main" id="{E20D34B9-D142-124A-BE6D-30ACE6C304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6661" y="1557699"/>
            <a:ext cx="4098285" cy="2481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2" name="Picture 15">
            <a:extLst>
              <a:ext uri="{FF2B5EF4-FFF2-40B4-BE49-F238E27FC236}">
                <a16:creationId xmlns:a16="http://schemas.microsoft.com/office/drawing/2014/main" id="{27F995B0-0C8E-F04C-838D-026D14D143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6073" y="4150686"/>
            <a:ext cx="4171328" cy="2475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3" name="Picture 17">
            <a:extLst>
              <a:ext uri="{FF2B5EF4-FFF2-40B4-BE49-F238E27FC236}">
                <a16:creationId xmlns:a16="http://schemas.microsoft.com/office/drawing/2014/main" id="{6A7EE57A-AA10-9A4C-B7F4-119013C58F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6661" y="4150686"/>
            <a:ext cx="4104637" cy="248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颱風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35321" y="931742"/>
            <a:ext cx="11230750" cy="1298608"/>
          </a:xfrm>
        </p:spPr>
        <p:txBody>
          <a:bodyPr/>
          <a:lstStyle/>
          <a:p>
            <a:pPr marL="114295" indent="0">
              <a:buNone/>
            </a:pPr>
            <a:r>
              <a:rPr lang="en-US" altLang="zh-TW" b="1" dirty="0">
                <a:solidFill>
                  <a:schemeClr val="accent6">
                    <a:lumMod val="75000"/>
                  </a:schemeClr>
                </a:solidFill>
              </a:rPr>
              <a:t>2.</a:t>
            </a:r>
            <a:r>
              <a:rPr lang="zh-TW" altLang="en-US" b="1" dirty="0">
                <a:solidFill>
                  <a:schemeClr val="accent6">
                    <a:lumMod val="75000"/>
                  </a:schemeClr>
                </a:solidFill>
              </a:rPr>
              <a:t>颱風帶來的風雨</a:t>
            </a:r>
            <a:endParaRPr lang="en-US" altLang="zh-TW" b="1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zh-TW" altLang="en-US" dirty="0"/>
              <a:t>颱風來襲前，</a:t>
            </a:r>
            <a:r>
              <a:rPr lang="zh-TW" altLang="en-US" u="sng" dirty="0"/>
              <a:t>臺灣</a:t>
            </a:r>
            <a:r>
              <a:rPr lang="zh-TW" altLang="en-US" dirty="0"/>
              <a:t>天氣多是晴朗炎熱的形態，</a:t>
            </a:r>
            <a:endParaRPr lang="en-US" altLang="zh-TW" dirty="0"/>
          </a:p>
          <a:p>
            <a:r>
              <a:rPr lang="zh-TW" altLang="en-US" dirty="0"/>
              <a:t>隨著颱風逼近，有些地區受到外圍環流影響，開始出現短暫陣雨及強陣風，並有局部大雨或豪雨發生。</a:t>
            </a:r>
            <a:endParaRPr lang="en-US" altLang="zh-TW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zh-TW" altLang="en-US" dirty="0"/>
              <a:t>課本</a:t>
            </a:r>
            <a:r>
              <a:rPr lang="en-US" altLang="zh-TW" dirty="0"/>
              <a:t>P.120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8246012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颱風帶來的風雨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35321" y="931742"/>
            <a:ext cx="11230750" cy="1298608"/>
          </a:xfrm>
        </p:spPr>
        <p:txBody>
          <a:bodyPr/>
          <a:lstStyle/>
          <a:p>
            <a:r>
              <a:rPr lang="zh-TW" altLang="en-US" dirty="0"/>
              <a:t>颱風影響</a:t>
            </a:r>
            <a:r>
              <a:rPr lang="zh-TW" altLang="en-US" u="sng" dirty="0"/>
              <a:t>臺灣</a:t>
            </a:r>
            <a:r>
              <a:rPr lang="zh-TW" altLang="en-US" dirty="0"/>
              <a:t>的時間通常約</a:t>
            </a:r>
            <a:r>
              <a:rPr lang="en-US" altLang="zh-TW" dirty="0"/>
              <a:t>1∼2</a:t>
            </a:r>
            <a:r>
              <a:rPr lang="zh-TW" altLang="en-US" dirty="0"/>
              <a:t>天，颱風中心停留在陸上的時間不超過</a:t>
            </a:r>
            <a:r>
              <a:rPr lang="en-US" altLang="zh-TW" dirty="0"/>
              <a:t>24</a:t>
            </a:r>
            <a:r>
              <a:rPr lang="zh-TW" altLang="en-US" dirty="0"/>
              <a:t>小時。</a:t>
            </a:r>
            <a:endParaRPr lang="en-US" altLang="zh-TW" dirty="0"/>
          </a:p>
          <a:p>
            <a:r>
              <a:rPr lang="zh-TW" altLang="en-US" dirty="0"/>
              <a:t>由於颱風中心位置、雲雨帶分布和地形的影響，各地風雨情形不盡相同。</a:t>
            </a:r>
            <a:endParaRPr lang="en-US" altLang="zh-TW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zh-TW" altLang="en-US" dirty="0"/>
              <a:t>課本</a:t>
            </a:r>
            <a:r>
              <a:rPr lang="en-US" altLang="zh-TW" dirty="0"/>
              <a:t>P.120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6394110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颱風帶來的風雨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35321" y="931742"/>
            <a:ext cx="11578489" cy="1298608"/>
          </a:xfrm>
        </p:spPr>
        <p:txBody>
          <a:bodyPr/>
          <a:lstStyle/>
          <a:p>
            <a:r>
              <a:rPr lang="zh-TW" altLang="en-US" dirty="0"/>
              <a:t>颱風登陸前，逆時鐘方向的氣流在</a:t>
            </a:r>
            <a:r>
              <a:rPr lang="zh-TW" altLang="en-US" u="sng" dirty="0"/>
              <a:t>臺灣</a:t>
            </a:r>
            <a:r>
              <a:rPr lang="zh-TW" altLang="en-US" dirty="0"/>
              <a:t>東半部降下豪雨，背風面的西半部地區則降雨量稀少。</a:t>
            </a:r>
            <a:endParaRPr lang="en-US" altLang="zh-TW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zh-TW" altLang="en-US" dirty="0"/>
              <a:t>課本</a:t>
            </a:r>
            <a:r>
              <a:rPr lang="en-US" altLang="zh-TW" dirty="0"/>
              <a:t>P.120</a:t>
            </a:r>
            <a:endParaRPr lang="zh-TW" altLang="en-US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8370" y="2349674"/>
            <a:ext cx="3364577" cy="3672000"/>
          </a:xfrm>
          <a:prstGeom prst="rect">
            <a:avLst/>
          </a:prstGeom>
        </p:spPr>
      </p:pic>
      <p:grpSp>
        <p:nvGrpSpPr>
          <p:cNvPr id="10" name="群組 9"/>
          <p:cNvGrpSpPr/>
          <p:nvPr/>
        </p:nvGrpSpPr>
        <p:grpSpPr>
          <a:xfrm>
            <a:off x="3574926" y="6051066"/>
            <a:ext cx="3868613" cy="463242"/>
            <a:chOff x="5015086" y="5511315"/>
            <a:chExt cx="3868613" cy="463242"/>
          </a:xfrm>
        </p:grpSpPr>
        <p:sp>
          <p:nvSpPr>
            <p:cNvPr id="7" name="矩形 6"/>
            <p:cNvSpPr/>
            <p:nvPr/>
          </p:nvSpPr>
          <p:spPr>
            <a:xfrm>
              <a:off x="5015086" y="5511315"/>
              <a:ext cx="3868613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TW" altLang="en-US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（     輕度颱風　 中度颱風） </a:t>
              </a:r>
            </a:p>
          </p:txBody>
        </p:sp>
        <p:pic>
          <p:nvPicPr>
            <p:cNvPr id="8" name="圖片 7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430366" y="5524977"/>
              <a:ext cx="304800" cy="449580"/>
            </a:xfrm>
            <a:prstGeom prst="rect">
              <a:avLst/>
            </a:prstGeom>
          </p:spPr>
        </p:pic>
        <p:pic>
          <p:nvPicPr>
            <p:cNvPr id="9" name="圖片 8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103318" y="5524977"/>
              <a:ext cx="266700" cy="434340"/>
            </a:xfrm>
            <a:prstGeom prst="rect">
              <a:avLst/>
            </a:prstGeom>
          </p:spPr>
        </p:pic>
      </p:grp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0"/>
          <a:stretch/>
        </p:blipFill>
        <p:spPr bwMode="auto">
          <a:xfrm>
            <a:off x="1012650" y="2350082"/>
            <a:ext cx="6676808" cy="36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30513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3771" y="2349674"/>
            <a:ext cx="3320245" cy="3672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颱風帶來的風雨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35321" y="931742"/>
            <a:ext cx="11578489" cy="1298608"/>
          </a:xfrm>
        </p:spPr>
        <p:txBody>
          <a:bodyPr/>
          <a:lstStyle/>
          <a:p>
            <a:r>
              <a:rPr lang="zh-TW" altLang="en-US" dirty="0"/>
              <a:t>颱風北上期間引進強烈西南氣流，降雨主要在中南部，受地形抬升影響，在南部山區降下超大豪雨。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zh-TW" altLang="en-US" dirty="0"/>
              <a:t>課本</a:t>
            </a:r>
            <a:r>
              <a:rPr lang="en-US" altLang="zh-TW" dirty="0"/>
              <a:t>P.120</a:t>
            </a:r>
            <a:endParaRPr lang="zh-TW" altLang="en-US" dirty="0"/>
          </a:p>
        </p:txBody>
      </p:sp>
      <p:grpSp>
        <p:nvGrpSpPr>
          <p:cNvPr id="11" name="群組 10"/>
          <p:cNvGrpSpPr/>
          <p:nvPr/>
        </p:nvGrpSpPr>
        <p:grpSpPr>
          <a:xfrm>
            <a:off x="3574926" y="6051066"/>
            <a:ext cx="3868613" cy="463242"/>
            <a:chOff x="5015086" y="5511315"/>
            <a:chExt cx="3868613" cy="463242"/>
          </a:xfrm>
        </p:grpSpPr>
        <p:sp>
          <p:nvSpPr>
            <p:cNvPr id="12" name="矩形 11"/>
            <p:cNvSpPr/>
            <p:nvPr/>
          </p:nvSpPr>
          <p:spPr>
            <a:xfrm>
              <a:off x="5015086" y="5511315"/>
              <a:ext cx="3868613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TW" altLang="en-US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（     輕度颱風　 中度颱風） </a:t>
              </a:r>
            </a:p>
          </p:txBody>
        </p:sp>
        <p:pic>
          <p:nvPicPr>
            <p:cNvPr id="13" name="圖片 12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430366" y="5524977"/>
              <a:ext cx="304800" cy="449580"/>
            </a:xfrm>
            <a:prstGeom prst="rect">
              <a:avLst/>
            </a:prstGeom>
          </p:spPr>
        </p:pic>
        <p:pic>
          <p:nvPicPr>
            <p:cNvPr id="14" name="圖片 13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103318" y="5524977"/>
              <a:ext cx="266700" cy="434340"/>
            </a:xfrm>
            <a:prstGeom prst="rect">
              <a:avLst/>
            </a:prstGeom>
          </p:spPr>
        </p:pic>
      </p:grp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0"/>
          <a:stretch/>
        </p:blipFill>
        <p:spPr bwMode="auto">
          <a:xfrm>
            <a:off x="1012650" y="2349674"/>
            <a:ext cx="6676808" cy="36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79764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颱風帶來的風雨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35321" y="931742"/>
            <a:ext cx="11578489" cy="1298608"/>
          </a:xfrm>
        </p:spPr>
        <p:txBody>
          <a:bodyPr/>
          <a:lstStyle/>
          <a:p>
            <a:r>
              <a:rPr lang="zh-TW" altLang="en-US" dirty="0"/>
              <a:t>颱風為各地帶來的風力情況，受到颱風強度、暴風半徑、颱風路徑和地形等的影響，可能差異甚大。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zh-TW" altLang="en-US" dirty="0"/>
              <a:t>課本</a:t>
            </a:r>
            <a:r>
              <a:rPr lang="en-US" altLang="zh-TW" dirty="0"/>
              <a:t>P.121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7597867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颱風帶來的風雨　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35321" y="931742"/>
            <a:ext cx="11578489" cy="1298608"/>
          </a:xfrm>
        </p:spPr>
        <p:txBody>
          <a:bodyPr/>
          <a:lstStyle/>
          <a:p>
            <a:r>
              <a:rPr lang="zh-TW" altLang="en-US" dirty="0"/>
              <a:t>由東部侵</a:t>
            </a:r>
            <a:r>
              <a:rPr lang="zh-TW" altLang="en-US" u="sng" dirty="0"/>
              <a:t>臺</a:t>
            </a:r>
            <a:r>
              <a:rPr lang="zh-TW" altLang="en-US" dirty="0"/>
              <a:t>的颱風，由於沒有受到地形阻擋，因此東部會出現最強風力、帶來雨勢，中部和南部地區受到</a:t>
            </a:r>
            <a:r>
              <a:rPr lang="zh-TW" altLang="en-US" u="sng" dirty="0"/>
              <a:t>中央山脈</a:t>
            </a:r>
            <a:r>
              <a:rPr lang="zh-TW" altLang="en-US" dirty="0"/>
              <a:t>屏障，風力較弱。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zh-TW" altLang="en-US" dirty="0"/>
              <a:t>課本</a:t>
            </a:r>
            <a:r>
              <a:rPr lang="en-US" altLang="zh-TW" dirty="0"/>
              <a:t>P.121</a:t>
            </a:r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5154" y="2996014"/>
            <a:ext cx="8405806" cy="3456384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14378" y="4834899"/>
            <a:ext cx="336077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TW" altLang="en-US" sz="2800" u="sng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白鹿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颱風從東南方侵</a:t>
            </a:r>
            <a:r>
              <a:rPr lang="zh-TW" altLang="en-US" sz="2800" u="sng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臺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，降雨集中在東南部。</a:t>
            </a:r>
          </a:p>
        </p:txBody>
      </p:sp>
      <p:grpSp>
        <p:nvGrpSpPr>
          <p:cNvPr id="12" name="群組 11"/>
          <p:cNvGrpSpPr/>
          <p:nvPr/>
        </p:nvGrpSpPr>
        <p:grpSpPr>
          <a:xfrm>
            <a:off x="3934966" y="5981070"/>
            <a:ext cx="4284000" cy="461665"/>
            <a:chOff x="4030158" y="6260068"/>
            <a:chExt cx="4284000" cy="461665"/>
          </a:xfrm>
        </p:grpSpPr>
        <p:grpSp>
          <p:nvGrpSpPr>
            <p:cNvPr id="7" name="群組 6"/>
            <p:cNvGrpSpPr/>
            <p:nvPr/>
          </p:nvGrpSpPr>
          <p:grpSpPr>
            <a:xfrm>
              <a:off x="4030158" y="6260068"/>
              <a:ext cx="4284000" cy="461665"/>
              <a:chOff x="5038270" y="5475983"/>
              <a:chExt cx="4284000" cy="461665"/>
            </a:xfrm>
          </p:grpSpPr>
          <p:sp>
            <p:nvSpPr>
              <p:cNvPr id="8" name="矩形 7"/>
              <p:cNvSpPr/>
              <p:nvPr/>
            </p:nvSpPr>
            <p:spPr>
              <a:xfrm>
                <a:off x="5038270" y="5475983"/>
                <a:ext cx="4284000" cy="461665"/>
              </a:xfrm>
              <a:prstGeom prst="rect">
                <a:avLst/>
              </a:prstGeom>
              <a:solidFill>
                <a:srgbClr val="FFFFFF">
                  <a:alpha val="50196"/>
                </a:srgbClr>
              </a:solidFill>
            </p:spPr>
            <p:txBody>
              <a:bodyPr wrap="square">
                <a:spAutoFit/>
              </a:bodyPr>
              <a:lstStyle/>
              <a:p>
                <a:r>
                  <a:rPr lang="zh-TW" altLang="en-US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（   輕度颱風　熱帶性低氣壓） </a:t>
                </a:r>
              </a:p>
            </p:txBody>
          </p:sp>
          <p:pic>
            <p:nvPicPr>
              <p:cNvPr id="9" name="圖片 8"/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5368375" y="5509479"/>
                <a:ext cx="268474" cy="396000"/>
              </a:xfrm>
              <a:prstGeom prst="rect">
                <a:avLst/>
              </a:prstGeom>
            </p:spPr>
          </p:pic>
        </p:grpSp>
        <p:pic>
          <p:nvPicPr>
            <p:cNvPr id="11" name="圖片 10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913212" y="6305127"/>
              <a:ext cx="238125" cy="361950"/>
            </a:xfrm>
            <a:prstGeom prst="rect">
              <a:avLst/>
            </a:prstGeom>
          </p:spPr>
        </p:pic>
      </p:grpSp>
      <p:sp>
        <p:nvSpPr>
          <p:cNvPr id="10" name="向右箭號 9"/>
          <p:cNvSpPr/>
          <p:nvPr/>
        </p:nvSpPr>
        <p:spPr>
          <a:xfrm rot="12998149">
            <a:off x="6059384" y="5044390"/>
            <a:ext cx="672331" cy="313360"/>
          </a:xfrm>
          <a:prstGeom prst="rightArrow">
            <a:avLst>
              <a:gd name="adj1" fmla="val 50000"/>
              <a:gd name="adj2" fmla="val 66725"/>
            </a:avLst>
          </a:prstGeom>
          <a:solidFill>
            <a:srgbClr val="FFFFCC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717903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1532" y="2997746"/>
            <a:ext cx="8416547" cy="3456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颱風帶來的風雨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35321" y="931742"/>
            <a:ext cx="11578489" cy="1298608"/>
          </a:xfrm>
        </p:spPr>
        <p:txBody>
          <a:bodyPr/>
          <a:lstStyle/>
          <a:p>
            <a:r>
              <a:rPr lang="zh-TW" altLang="en-US" dirty="0"/>
              <a:t>由西南方或由中部穿越</a:t>
            </a:r>
            <a:r>
              <a:rPr lang="zh-TW" altLang="en-US" u="sng" dirty="0"/>
              <a:t>中央山脈</a:t>
            </a:r>
            <a:r>
              <a:rPr lang="zh-TW" altLang="en-US" dirty="0"/>
              <a:t>的颱風，則會為中、南部地區帶來較猛的風力。</a:t>
            </a:r>
            <a:endParaRPr lang="en-US" altLang="zh-TW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zh-TW" altLang="en-US" dirty="0"/>
              <a:t>課本</a:t>
            </a:r>
            <a:r>
              <a:rPr lang="en-US" altLang="zh-TW" dirty="0"/>
              <a:t>P.121</a:t>
            </a:r>
            <a:endParaRPr lang="zh-TW" altLang="en-US" dirty="0"/>
          </a:p>
        </p:txBody>
      </p:sp>
      <p:sp>
        <p:nvSpPr>
          <p:cNvPr id="6" name="矩形 5"/>
          <p:cNvSpPr/>
          <p:nvPr/>
        </p:nvSpPr>
        <p:spPr>
          <a:xfrm>
            <a:off x="114378" y="4421399"/>
            <a:ext cx="310050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TW" altLang="en-US" sz="2800" u="sng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泰利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颱風來自</a:t>
            </a:r>
            <a:r>
              <a:rPr lang="zh-TW" altLang="en-US" sz="2800" u="sng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南海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，路徑特殊，中南部與</a:t>
            </a:r>
            <a:r>
              <a:rPr lang="zh-TW" altLang="en-US" sz="2800" u="sng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澎湖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地區災情最嚴重。</a:t>
            </a:r>
          </a:p>
        </p:txBody>
      </p:sp>
      <p:grpSp>
        <p:nvGrpSpPr>
          <p:cNvPr id="13" name="群組 12"/>
          <p:cNvGrpSpPr/>
          <p:nvPr/>
        </p:nvGrpSpPr>
        <p:grpSpPr>
          <a:xfrm>
            <a:off x="3934966" y="5992465"/>
            <a:ext cx="4284000" cy="461665"/>
            <a:chOff x="4030158" y="6260068"/>
            <a:chExt cx="4284000" cy="461665"/>
          </a:xfrm>
        </p:grpSpPr>
        <p:grpSp>
          <p:nvGrpSpPr>
            <p:cNvPr id="14" name="群組 13"/>
            <p:cNvGrpSpPr/>
            <p:nvPr/>
          </p:nvGrpSpPr>
          <p:grpSpPr>
            <a:xfrm>
              <a:off x="4030158" y="6260068"/>
              <a:ext cx="4284000" cy="461665"/>
              <a:chOff x="5038270" y="5475983"/>
              <a:chExt cx="4284000" cy="461665"/>
            </a:xfrm>
          </p:grpSpPr>
          <p:sp>
            <p:nvSpPr>
              <p:cNvPr id="16" name="矩形 15"/>
              <p:cNvSpPr/>
              <p:nvPr/>
            </p:nvSpPr>
            <p:spPr>
              <a:xfrm>
                <a:off x="5038270" y="5475983"/>
                <a:ext cx="4284000" cy="461665"/>
              </a:xfrm>
              <a:prstGeom prst="rect">
                <a:avLst/>
              </a:prstGeom>
              <a:solidFill>
                <a:srgbClr val="FFFFFF">
                  <a:alpha val="50196"/>
                </a:srgbClr>
              </a:solidFill>
            </p:spPr>
            <p:txBody>
              <a:bodyPr wrap="square">
                <a:spAutoFit/>
              </a:bodyPr>
              <a:lstStyle/>
              <a:p>
                <a:r>
                  <a:rPr lang="zh-TW" altLang="en-US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（   輕度颱風　熱帶性低氣壓） </a:t>
                </a:r>
              </a:p>
            </p:txBody>
          </p:sp>
          <p:pic>
            <p:nvPicPr>
              <p:cNvPr id="17" name="圖片 16"/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5368375" y="5509479"/>
                <a:ext cx="268474" cy="396000"/>
              </a:xfrm>
              <a:prstGeom prst="rect">
                <a:avLst/>
              </a:prstGeom>
            </p:spPr>
          </p:pic>
        </p:grpSp>
        <p:pic>
          <p:nvPicPr>
            <p:cNvPr id="15" name="圖片 14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913212" y="6305127"/>
              <a:ext cx="238125" cy="361950"/>
            </a:xfrm>
            <a:prstGeom prst="rect">
              <a:avLst/>
            </a:prstGeom>
          </p:spPr>
        </p:pic>
      </p:grpSp>
      <p:sp>
        <p:nvSpPr>
          <p:cNvPr id="18" name="向右箭號 17"/>
          <p:cNvSpPr/>
          <p:nvPr/>
        </p:nvSpPr>
        <p:spPr>
          <a:xfrm rot="19138650">
            <a:off x="4819355" y="4569065"/>
            <a:ext cx="672331" cy="313360"/>
          </a:xfrm>
          <a:prstGeom prst="rightArrow">
            <a:avLst>
              <a:gd name="adj1" fmla="val 50000"/>
              <a:gd name="adj2" fmla="val 66725"/>
            </a:avLst>
          </a:prstGeom>
          <a:solidFill>
            <a:srgbClr val="FFFFCC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537393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D58995AE-64AA-499D-849F-15BCB126375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zh-TW" altLang="en-US" dirty="0"/>
              <a:t>在颱風路徑潛勢預報圖中，圓圈的意義是預測未來颱風中心有</a:t>
            </a:r>
            <a:r>
              <a:rPr lang="en-US" altLang="zh-TW" dirty="0"/>
              <a:t>70%</a:t>
            </a:r>
            <a:r>
              <a:rPr lang="zh-TW" altLang="en-US"/>
              <a:t>的機會將在該區域內。由於預報時間越長，不確定的因素越多，誤差提高，所以圓圈的範圍會加大。</a:t>
            </a:r>
            <a:endParaRPr lang="zh-TW" altLang="en-US" dirty="0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202CA39C-7A96-4506-B568-D4EB8445A93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zh-TW" altLang="en-US" dirty="0"/>
              <a:t>課本</a:t>
            </a:r>
            <a:r>
              <a:rPr lang="en-US" altLang="zh-TW" dirty="0"/>
              <a:t>P.121</a:t>
            </a:r>
            <a:endParaRPr lang="zh-TW" altLang="en-US" dirty="0"/>
          </a:p>
          <a:p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5006" y="2925738"/>
            <a:ext cx="7128792" cy="3679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0175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8" descr="Typhoon Haitang regional imagery, 2005.07.18 at 0413Z. Centerpoint Latitude: 23:02:11N Longitude: 122:24:10E.&#10;">
            <a:extLst>
              <a:ext uri="{FF2B5EF4-FFF2-40B4-BE49-F238E27FC236}">
                <a16:creationId xmlns:a16="http://schemas.microsoft.com/office/drawing/2014/main" id="{C641B705-8C86-5442-AD54-28B16AF09A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148" y="-53987"/>
            <a:ext cx="9146117" cy="691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8" name="Rectangle 10">
            <a:extLst>
              <a:ext uri="{FF2B5EF4-FFF2-40B4-BE49-F238E27FC236}">
                <a16:creationId xmlns:a16="http://schemas.microsoft.com/office/drawing/2014/main" id="{77335A1E-12E1-594F-A4A6-241B82426DF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62023" y="5951328"/>
            <a:ext cx="8231505" cy="649438"/>
          </a:xfrm>
        </p:spPr>
        <p:txBody>
          <a:bodyPr/>
          <a:lstStyle/>
          <a:p>
            <a:pPr eaLnBrk="1" hangingPunct="1"/>
            <a:r>
              <a:rPr lang="zh-TW" altLang="en-US" sz="6001">
                <a:solidFill>
                  <a:schemeClr val="bg1"/>
                </a:solidFill>
                <a:ea typeface="標楷體" panose="02010601000101010101" pitchFamily="2" charset="-120"/>
              </a:rPr>
              <a:t>全世界的衛星都在等待</a:t>
            </a:r>
            <a:br>
              <a:rPr lang="zh-TW" altLang="en-US" sz="6001">
                <a:ea typeface="標楷體" panose="02010601000101010101" pitchFamily="2" charset="-120"/>
              </a:rPr>
            </a:br>
            <a:endParaRPr lang="zh-TW" altLang="en-US" sz="6001">
              <a:ea typeface="標楷體" panose="02010601000101010101" pitchFamily="2" charset="-12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4">
            <a:extLst>
              <a:ext uri="{FF2B5EF4-FFF2-40B4-BE49-F238E27FC236}">
                <a16:creationId xmlns:a16="http://schemas.microsoft.com/office/drawing/2014/main" id="{4EA6DC79-B221-1C4E-94C3-7C107098BF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9454" y="274702"/>
            <a:ext cx="8231505" cy="1143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r>
              <a:rPr lang="zh-TW" altLang="en-US" sz="4801">
                <a:solidFill>
                  <a:schemeClr val="tx2"/>
                </a:solidFill>
                <a:ea typeface="標楷體" panose="02010601000101010101" pitchFamily="2" charset="-120"/>
              </a:rPr>
              <a:t>你可以自己預測颱風</a:t>
            </a:r>
            <a:r>
              <a:rPr lang="zh-TW" altLang="en-US" sz="4401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40962" name="Rectangle 5">
            <a:extLst>
              <a:ext uri="{FF2B5EF4-FFF2-40B4-BE49-F238E27FC236}">
                <a16:creationId xmlns:a16="http://schemas.microsoft.com/office/drawing/2014/main" id="{FE08B6CE-767D-6A4B-9204-22E9FD08BF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4687" y="1417967"/>
            <a:ext cx="7272808" cy="4604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【</a:t>
            </a:r>
            <a:r>
              <a:rPr lang="zh-TW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一</a:t>
            </a:r>
            <a:r>
              <a:rPr lang="en-US" altLang="zh-TW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】</a:t>
            </a:r>
            <a:r>
              <a:rPr lang="zh-TW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高雲出現</a:t>
            </a:r>
          </a:p>
          <a:p>
            <a:pPr eaLnBrk="1" hangingPunct="1"/>
            <a:r>
              <a:rPr lang="en-US" altLang="zh-TW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【</a:t>
            </a:r>
            <a:r>
              <a:rPr lang="zh-TW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二</a:t>
            </a:r>
            <a:r>
              <a:rPr lang="en-US" altLang="zh-TW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】</a:t>
            </a:r>
            <a:r>
              <a:rPr lang="zh-TW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雷雨停止  </a:t>
            </a:r>
          </a:p>
          <a:p>
            <a:pPr eaLnBrk="1" hangingPunct="1"/>
            <a:r>
              <a:rPr lang="en-US" altLang="zh-TW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【</a:t>
            </a:r>
            <a:r>
              <a:rPr lang="zh-TW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三</a:t>
            </a:r>
            <a:r>
              <a:rPr lang="en-US" altLang="zh-TW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】</a:t>
            </a:r>
            <a:r>
              <a:rPr lang="zh-TW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能見度良好 </a:t>
            </a:r>
          </a:p>
          <a:p>
            <a:pPr eaLnBrk="1" hangingPunct="1"/>
            <a:r>
              <a:rPr lang="en-US" altLang="zh-TW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【</a:t>
            </a:r>
            <a:r>
              <a:rPr lang="zh-TW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四</a:t>
            </a:r>
            <a:r>
              <a:rPr lang="en-US" altLang="zh-TW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】</a:t>
            </a:r>
            <a:r>
              <a:rPr lang="zh-TW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長浪 </a:t>
            </a:r>
          </a:p>
          <a:p>
            <a:r>
              <a:rPr lang="en-US" altLang="zh-TW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【</a:t>
            </a:r>
            <a:r>
              <a:rPr lang="zh-TW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五</a:t>
            </a:r>
            <a:r>
              <a:rPr lang="en-US" altLang="zh-TW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】</a:t>
            </a:r>
            <a:r>
              <a:rPr lang="zh-TW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特殊晚霞 </a:t>
            </a:r>
            <a:endParaRPr lang="zh-TW" altLang="en-US" sz="3600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en-US" altLang="zh-TW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【</a:t>
            </a:r>
            <a:r>
              <a:rPr lang="zh-TW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六</a:t>
            </a:r>
            <a:r>
              <a:rPr lang="en-US" altLang="zh-TW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】</a:t>
            </a:r>
            <a:r>
              <a:rPr lang="zh-TW" altLang="en-US" sz="36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風向反常</a:t>
            </a:r>
            <a:endParaRPr lang="zh-TW" altLang="en-US" sz="36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eaLnBrk="1" hangingPunct="1"/>
            <a:r>
              <a:rPr lang="en-US" altLang="zh-TW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【</a:t>
            </a:r>
            <a:r>
              <a:rPr lang="zh-TW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七</a:t>
            </a:r>
            <a:r>
              <a:rPr lang="en-US" altLang="zh-TW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】</a:t>
            </a:r>
            <a:r>
              <a:rPr lang="zh-TW" altLang="en-US" sz="36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氣壓降低 </a:t>
            </a:r>
          </a:p>
          <a:p>
            <a:pPr eaLnBrk="1" hangingPunct="1"/>
            <a:endParaRPr lang="en-US" altLang="zh-TW" sz="36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4">
            <a:extLst>
              <a:ext uri="{FF2B5EF4-FFF2-40B4-BE49-F238E27FC236}">
                <a16:creationId xmlns:a16="http://schemas.microsoft.com/office/drawing/2014/main" id="{E2161B3D-2623-FA4A-AFDC-E619D553EF8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sz="4801">
                <a:latin typeface="標楷體" panose="02010601000101010101" pitchFamily="2" charset="-120"/>
                <a:ea typeface="標楷體" panose="02010601000101010101" pitchFamily="2" charset="-120"/>
              </a:rPr>
              <a:t>海棠來臨前，我們吹什麼風呢</a:t>
            </a:r>
            <a:r>
              <a:rPr lang="en-US" altLang="zh-TW" sz="4801">
                <a:latin typeface="標楷體" panose="02010601000101010101" pitchFamily="2" charset="-120"/>
                <a:ea typeface="標楷體" panose="02010601000101010101" pitchFamily="2" charset="-120"/>
              </a:rPr>
              <a:t>?</a:t>
            </a:r>
            <a:endParaRPr lang="en-US" altLang="zh-TW" sz="4801" dirty="0">
              <a:latin typeface="標楷體" panose="02010601000101010101" pitchFamily="2" charset="-120"/>
              <a:ea typeface="標楷體" panose="02010601000101010101" pitchFamily="2" charset="-120"/>
            </a:endParaRPr>
          </a:p>
        </p:txBody>
      </p:sp>
      <p:pic>
        <p:nvPicPr>
          <p:cNvPr id="43010" name="Picture 7" descr="07/17/2005 8:25 UTC 海棠颱風位置">
            <a:hlinkClick r:id="rId2" tooltip="07/17/2005 8:25 UTC 海棠颱風位置"/>
            <a:extLst>
              <a:ext uri="{FF2B5EF4-FFF2-40B4-BE49-F238E27FC236}">
                <a16:creationId xmlns:a16="http://schemas.microsoft.com/office/drawing/2014/main" id="{D764527F-966B-504D-8BEB-83019939D7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2469" y="1529117"/>
            <a:ext cx="7202567" cy="5330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AutoShape 10">
            <a:extLst>
              <a:ext uri="{FF2B5EF4-FFF2-40B4-BE49-F238E27FC236}">
                <a16:creationId xmlns:a16="http://schemas.microsoft.com/office/drawing/2014/main" id="{EEFB5A7F-C09B-714A-BA37-904834006ABA}"/>
              </a:ext>
            </a:extLst>
          </p:cNvPr>
          <p:cNvSpPr>
            <a:spLocks noChangeArrowheads="1"/>
          </p:cNvSpPr>
          <p:nvPr/>
        </p:nvSpPr>
        <p:spPr bwMode="auto">
          <a:xfrm rot="13730890" flipH="1">
            <a:off x="4166741" y="5213764"/>
            <a:ext cx="790758" cy="392203"/>
          </a:xfrm>
          <a:prstGeom prst="rightArrow">
            <a:avLst>
              <a:gd name="adj1" fmla="val 50000"/>
              <a:gd name="adj2" fmla="val 5040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43012" name="AutoShape 11">
            <a:extLst>
              <a:ext uri="{FF2B5EF4-FFF2-40B4-BE49-F238E27FC236}">
                <a16:creationId xmlns:a16="http://schemas.microsoft.com/office/drawing/2014/main" id="{C69AEBA0-51C8-E148-A83C-B735FCC23F20}"/>
              </a:ext>
            </a:extLst>
          </p:cNvPr>
          <p:cNvSpPr>
            <a:spLocks noChangeArrowheads="1"/>
          </p:cNvSpPr>
          <p:nvPr/>
        </p:nvSpPr>
        <p:spPr bwMode="auto">
          <a:xfrm rot="18796557" flipH="1">
            <a:off x="4311238" y="3197172"/>
            <a:ext cx="790758" cy="392204"/>
          </a:xfrm>
          <a:prstGeom prst="rightArrow">
            <a:avLst>
              <a:gd name="adj1" fmla="val 50000"/>
              <a:gd name="adj2" fmla="val 5040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43013" name="AutoShape 12">
            <a:extLst>
              <a:ext uri="{FF2B5EF4-FFF2-40B4-BE49-F238E27FC236}">
                <a16:creationId xmlns:a16="http://schemas.microsoft.com/office/drawing/2014/main" id="{6D9978A0-27D8-9642-9775-966F7857E416}"/>
              </a:ext>
            </a:extLst>
          </p:cNvPr>
          <p:cNvSpPr>
            <a:spLocks noChangeArrowheads="1"/>
          </p:cNvSpPr>
          <p:nvPr/>
        </p:nvSpPr>
        <p:spPr bwMode="auto">
          <a:xfrm rot="7973435" flipH="1">
            <a:off x="7120175" y="5358260"/>
            <a:ext cx="790758" cy="392203"/>
          </a:xfrm>
          <a:prstGeom prst="rightArrow">
            <a:avLst>
              <a:gd name="adj1" fmla="val 50000"/>
              <a:gd name="adj2" fmla="val 5040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43014" name="AutoShape 14">
            <a:extLst>
              <a:ext uri="{FF2B5EF4-FFF2-40B4-BE49-F238E27FC236}">
                <a16:creationId xmlns:a16="http://schemas.microsoft.com/office/drawing/2014/main" id="{224FB9C5-8B52-2749-84F6-E35661BE5EC0}"/>
              </a:ext>
            </a:extLst>
          </p:cNvPr>
          <p:cNvSpPr>
            <a:spLocks noChangeArrowheads="1"/>
          </p:cNvSpPr>
          <p:nvPr/>
        </p:nvSpPr>
        <p:spPr bwMode="auto">
          <a:xfrm rot="2360039" flipH="1">
            <a:off x="6976473" y="3267832"/>
            <a:ext cx="790758" cy="392204"/>
          </a:xfrm>
          <a:prstGeom prst="rightArrow">
            <a:avLst>
              <a:gd name="adj1" fmla="val 50000"/>
              <a:gd name="adj2" fmla="val 5040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7">
            <a:extLst>
              <a:ext uri="{FF2B5EF4-FFF2-40B4-BE49-F238E27FC236}">
                <a16:creationId xmlns:a16="http://schemas.microsoft.com/office/drawing/2014/main" id="{A79F396D-453C-FF4F-87E6-E3056CB0113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anchor="ctr">
            <a:normAutofit fontScale="90000"/>
          </a:bodyPr>
          <a:lstStyle/>
          <a:p>
            <a:pPr algn="l" eaLnBrk="1" hangingPunct="1"/>
            <a:r>
              <a:rPr lang="zh-TW" altLang="en-US" sz="4801">
                <a:latin typeface="標楷體" panose="02010601000101010101" pitchFamily="2" charset="-120"/>
                <a:ea typeface="標楷體" panose="02010601000101010101" pitchFamily="2" charset="-120"/>
              </a:rPr>
              <a:t>海棠來臨前後之氣壓變化</a:t>
            </a:r>
            <a:endParaRPr lang="zh-TW" altLang="en-US" sz="4801" dirty="0">
              <a:latin typeface="標楷體" panose="02010601000101010101" pitchFamily="2" charset="-120"/>
              <a:ea typeface="標楷體" panose="02010601000101010101" pitchFamily="2" charset="-120"/>
            </a:endParaRPr>
          </a:p>
        </p:txBody>
      </p:sp>
      <p:pic>
        <p:nvPicPr>
          <p:cNvPr id="41986" name="Picture 9" descr="Central pressure time series chart: &#10;Typhoon 200505">
            <a:extLst>
              <a:ext uri="{FF2B5EF4-FFF2-40B4-BE49-F238E27FC236}">
                <a16:creationId xmlns:a16="http://schemas.microsoft.com/office/drawing/2014/main" id="{CB8303E5-1B0B-7C4B-853C-023FFA2283C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17527" y="1749831"/>
            <a:ext cx="8426812" cy="471755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圖片 1">
            <a:extLst>
              <a:ext uri="{FF2B5EF4-FFF2-40B4-BE49-F238E27FC236}">
                <a16:creationId xmlns:a16="http://schemas.microsoft.com/office/drawing/2014/main" id="{2C050D61-26CE-2A46-80BA-24946979AF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8806" y="1073944"/>
            <a:ext cx="8432800" cy="4711700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6473CA39-7F63-F74B-AAA6-1A0D9C986038}"/>
              </a:ext>
            </a:extLst>
          </p:cNvPr>
          <p:cNvSpPr txBox="1"/>
          <p:nvPr/>
        </p:nvSpPr>
        <p:spPr>
          <a:xfrm>
            <a:off x="2869163" y="2929459"/>
            <a:ext cx="641013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eaLnBrk="1" hangingPunct="1"/>
            <a:r>
              <a:rPr lang="zh-TW" altLang="en-US" sz="2800" dirty="0">
                <a:latin typeface="標楷體" panose="02010601000101010101" pitchFamily="2" charset="-120"/>
                <a:ea typeface="標楷體" panose="02010601000101010101" pitchFamily="2" charset="-120"/>
              </a:rPr>
              <a:t>海棠來臨前後之氣壓變化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4">
            <a:extLst>
              <a:ext uri="{FF2B5EF4-FFF2-40B4-BE49-F238E27FC236}">
                <a16:creationId xmlns:a16="http://schemas.microsoft.com/office/drawing/2014/main" id="{13460A33-F743-4F49-B9BD-3D9DFC1AA0D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sz="4801">
                <a:ea typeface="標楷體" panose="02010601000101010101" pitchFamily="2" charset="-120"/>
              </a:rPr>
              <a:t>也可以讓中央氣象局幫助你</a:t>
            </a:r>
          </a:p>
        </p:txBody>
      </p:sp>
      <p:pic>
        <p:nvPicPr>
          <p:cNvPr id="44034" name="Picture 6">
            <a:extLst>
              <a:ext uri="{FF2B5EF4-FFF2-40B4-BE49-F238E27FC236}">
                <a16:creationId xmlns:a16="http://schemas.microsoft.com/office/drawing/2014/main" id="{03B9FE6A-3B34-AA47-B94F-BC046EC41B61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14815" y="1267119"/>
            <a:ext cx="5544833" cy="3432969"/>
          </a:xfrm>
        </p:spPr>
      </p:pic>
      <p:sp>
        <p:nvSpPr>
          <p:cNvPr id="44035" name="Rectangle 9">
            <a:extLst>
              <a:ext uri="{FF2B5EF4-FFF2-40B4-BE49-F238E27FC236}">
                <a16:creationId xmlns:a16="http://schemas.microsoft.com/office/drawing/2014/main" id="{E00B8016-3EFE-2943-A409-99477417E48C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2350790" y="5692506"/>
            <a:ext cx="8231505" cy="1257591"/>
          </a:xfrm>
        </p:spPr>
        <p:txBody>
          <a:bodyPr/>
          <a:lstStyle/>
          <a:p>
            <a:pPr eaLnBrk="1" hangingPunct="1"/>
            <a:r>
              <a:rPr lang="zh-TW" altLang="en-US" sz="2801" dirty="0"/>
              <a:t>實線為颱風已經過的路線及暴風半徑</a:t>
            </a:r>
          </a:p>
          <a:p>
            <a:pPr eaLnBrk="1" hangingPunct="1"/>
            <a:r>
              <a:rPr lang="zh-TW" altLang="en-US" sz="2801" dirty="0"/>
              <a:t>虛線為預測颱風將經過的路線及其暴風半徑</a:t>
            </a: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1586D52C-209E-324B-8F97-7A251B261D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6814" y="1385291"/>
            <a:ext cx="6521793" cy="4029483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颱風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98178" y="928972"/>
            <a:ext cx="10898132" cy="2068774"/>
          </a:xfrm>
        </p:spPr>
        <p:txBody>
          <a:bodyPr/>
          <a:lstStyle/>
          <a:p>
            <a:pPr marL="114295" indent="0">
              <a:buNone/>
            </a:pPr>
            <a:r>
              <a:rPr lang="en-US" altLang="zh-TW" b="1" dirty="0">
                <a:solidFill>
                  <a:schemeClr val="accent6">
                    <a:lumMod val="75000"/>
                  </a:schemeClr>
                </a:solidFill>
              </a:rPr>
              <a:t>3.</a:t>
            </a:r>
            <a:r>
              <a:rPr lang="zh-TW" altLang="en-US" b="1" dirty="0">
                <a:solidFill>
                  <a:schemeClr val="accent6">
                    <a:lumMod val="75000"/>
                  </a:schemeClr>
                </a:solidFill>
              </a:rPr>
              <a:t>颱風災害　</a:t>
            </a:r>
            <a:r>
              <a:rPr lang="zh-TW" altLang="en-US" dirty="0"/>
              <a:t>　</a:t>
            </a:r>
          </a:p>
          <a:p>
            <a:r>
              <a:rPr lang="zh-TW" altLang="en-US" dirty="0"/>
              <a:t>颱風災害主要由</a:t>
            </a:r>
            <a:r>
              <a:rPr lang="zh-TW" altLang="en-US" b="1" dirty="0">
                <a:solidFill>
                  <a:srgbClr val="0070C0"/>
                </a:solidFill>
              </a:rPr>
              <a:t>豪雨</a:t>
            </a:r>
            <a:r>
              <a:rPr lang="zh-TW" altLang="en-US" dirty="0"/>
              <a:t>、</a:t>
            </a:r>
            <a:r>
              <a:rPr lang="zh-TW" altLang="en-US" b="1" dirty="0">
                <a:solidFill>
                  <a:srgbClr val="0070C0"/>
                </a:solidFill>
              </a:rPr>
              <a:t>強風</a:t>
            </a:r>
            <a:r>
              <a:rPr lang="zh-TW" altLang="en-US" dirty="0"/>
              <a:t>和</a:t>
            </a:r>
            <a:r>
              <a:rPr lang="zh-TW" altLang="en-US" b="1" dirty="0">
                <a:solidFill>
                  <a:srgbClr val="0070C0"/>
                </a:solidFill>
              </a:rPr>
              <a:t>暴潮</a:t>
            </a:r>
            <a:r>
              <a:rPr lang="zh-TW" altLang="en-US" dirty="0"/>
              <a:t>三個因素所引起。</a:t>
            </a:r>
          </a:p>
          <a:p>
            <a:r>
              <a:rPr lang="zh-TW" altLang="en-US" dirty="0"/>
              <a:t>豪雨會引起水災，淹沒農田和低窪地區。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zh-TW" altLang="en-US" dirty="0"/>
              <a:t>課本</a:t>
            </a:r>
            <a:r>
              <a:rPr lang="en-US" altLang="zh-TW" dirty="0"/>
              <a:t>P.122</a:t>
            </a:r>
            <a:endParaRPr lang="zh-TW" altLang="en-US" dirty="0"/>
          </a:p>
        </p:txBody>
      </p:sp>
      <p:grpSp>
        <p:nvGrpSpPr>
          <p:cNvPr id="5" name="群組 4"/>
          <p:cNvGrpSpPr>
            <a:grpSpLocks/>
          </p:cNvGrpSpPr>
          <p:nvPr/>
        </p:nvGrpSpPr>
        <p:grpSpPr bwMode="auto">
          <a:xfrm>
            <a:off x="622598" y="3083488"/>
            <a:ext cx="11139487" cy="3608387"/>
            <a:chOff x="-2574580" y="2891089"/>
            <a:chExt cx="11139024" cy="3608534"/>
          </a:xfrm>
        </p:grpSpPr>
        <p:pic>
          <p:nvPicPr>
            <p:cNvPr id="6" name="Picture 8" descr="C:\Users\K1030703\Downloads\2001_臺北市納莉水災_September_Flood_in_Taipei,_TAIWAN_-_14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2" b="28481"/>
            <a:stretch>
              <a:fillRect/>
            </a:stretch>
          </p:blipFill>
          <p:spPr bwMode="auto">
            <a:xfrm>
              <a:off x="878088" y="2891089"/>
              <a:ext cx="7632000" cy="35616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矩形 6"/>
            <p:cNvSpPr>
              <a:spLocks noChangeArrowheads="1"/>
            </p:cNvSpPr>
            <p:nvPr/>
          </p:nvSpPr>
          <p:spPr bwMode="auto">
            <a:xfrm>
              <a:off x="7866817" y="6253402"/>
              <a:ext cx="697627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zh-TW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 b="1" kern="1200">
                  <a:solidFill>
                    <a:srgbClr val="006600"/>
                  </a:solidFill>
                  <a:latin typeface="標楷體" panose="03000509000000000000" pitchFamily="65" charset="-120"/>
                  <a:ea typeface="新細明體" panose="02020500000000000000" pitchFamily="18" charset="-120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 b="1" kern="1200">
                  <a:solidFill>
                    <a:srgbClr val="006600"/>
                  </a:solidFill>
                  <a:latin typeface="標楷體" panose="03000509000000000000" pitchFamily="65" charset="-120"/>
                  <a:ea typeface="新細明體" panose="02020500000000000000" pitchFamily="18" charset="-120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 b="1" kern="1200">
                  <a:solidFill>
                    <a:srgbClr val="006600"/>
                  </a:solidFill>
                  <a:latin typeface="標楷體" panose="03000509000000000000" pitchFamily="65" charset="-120"/>
                  <a:ea typeface="新細明體" panose="02020500000000000000" pitchFamily="18" charset="-120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 b="1" kern="1200">
                  <a:solidFill>
                    <a:srgbClr val="006600"/>
                  </a:solidFill>
                  <a:latin typeface="標楷體" panose="03000509000000000000" pitchFamily="65" charset="-120"/>
                  <a:ea typeface="新細明體" panose="02020500000000000000" pitchFamily="18" charset="-120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 b="1" kern="1200">
                  <a:solidFill>
                    <a:srgbClr val="006600"/>
                  </a:solidFill>
                  <a:latin typeface="標楷體" panose="03000509000000000000" pitchFamily="65" charset="-120"/>
                  <a:ea typeface="新細明體" panose="02020500000000000000" pitchFamily="18" charset="-120"/>
                  <a:cs typeface="+mn-cs"/>
                </a:defRPr>
              </a:lvl5pPr>
              <a:lvl6pPr marL="2286000" algn="l" defTabSz="914400" rtl="0" eaLnBrk="1" latinLnBrk="0" hangingPunct="1">
                <a:defRPr kumimoji="1" sz="3200" b="1" kern="1200">
                  <a:solidFill>
                    <a:srgbClr val="006600"/>
                  </a:solidFill>
                  <a:latin typeface="標楷體" panose="03000509000000000000" pitchFamily="65" charset="-120"/>
                  <a:ea typeface="新細明體" panose="02020500000000000000" pitchFamily="18" charset="-120"/>
                  <a:cs typeface="+mn-cs"/>
                </a:defRPr>
              </a:lvl6pPr>
              <a:lvl7pPr marL="2743200" algn="l" defTabSz="914400" rtl="0" eaLnBrk="1" latinLnBrk="0" hangingPunct="1">
                <a:defRPr kumimoji="1" sz="3200" b="1" kern="1200">
                  <a:solidFill>
                    <a:srgbClr val="006600"/>
                  </a:solidFill>
                  <a:latin typeface="標楷體" panose="03000509000000000000" pitchFamily="65" charset="-120"/>
                  <a:ea typeface="新細明體" panose="02020500000000000000" pitchFamily="18" charset="-120"/>
                  <a:cs typeface="+mn-cs"/>
                </a:defRPr>
              </a:lvl7pPr>
              <a:lvl8pPr marL="3200400" algn="l" defTabSz="914400" rtl="0" eaLnBrk="1" latinLnBrk="0" hangingPunct="1">
                <a:defRPr kumimoji="1" sz="3200" b="1" kern="1200">
                  <a:solidFill>
                    <a:srgbClr val="006600"/>
                  </a:solidFill>
                  <a:latin typeface="標楷體" panose="03000509000000000000" pitchFamily="65" charset="-120"/>
                  <a:ea typeface="新細明體" panose="02020500000000000000" pitchFamily="18" charset="-120"/>
                  <a:cs typeface="+mn-cs"/>
                </a:defRPr>
              </a:lvl8pPr>
              <a:lvl9pPr marL="3657600" algn="l" defTabSz="914400" rtl="0" eaLnBrk="1" latinLnBrk="0" hangingPunct="1">
                <a:defRPr kumimoji="1" sz="3200" b="1" kern="1200">
                  <a:solidFill>
                    <a:srgbClr val="006600"/>
                  </a:solidFill>
                  <a:latin typeface="標楷體" panose="03000509000000000000" pitchFamily="65" charset="-120"/>
                  <a:ea typeface="新細明體" panose="02020500000000000000" pitchFamily="18" charset="-120"/>
                  <a:cs typeface="+mn-cs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zh-TW" sz="1000" b="0">
                  <a:solidFill>
                    <a:schemeClr val="bg1"/>
                  </a:solidFill>
                  <a:latin typeface="標楷體" panose="03000509000000000000" pitchFamily="65" charset="-120"/>
                </a:rPr>
                <a:t>tenz1225</a:t>
              </a:r>
              <a:endParaRPr lang="zh-TW" altLang="en-US" sz="1000" b="0">
                <a:solidFill>
                  <a:schemeClr val="bg1"/>
                </a:solidFill>
                <a:latin typeface="標楷體" panose="03000509000000000000" pitchFamily="65" charset="-120"/>
              </a:endParaRPr>
            </a:p>
          </p:txBody>
        </p:sp>
        <p:pic>
          <p:nvPicPr>
            <p:cNvPr id="8" name="圖片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98631" y="6300328"/>
              <a:ext cx="433386" cy="1523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矩形 8"/>
            <p:cNvSpPr/>
            <p:nvPr/>
          </p:nvSpPr>
          <p:spPr>
            <a:xfrm>
              <a:off x="-2574580" y="5253715"/>
              <a:ext cx="3398314" cy="954146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 b="1" kern="1200">
                  <a:solidFill>
                    <a:srgbClr val="006600"/>
                  </a:solidFill>
                  <a:latin typeface="標楷體" panose="03000509000000000000" pitchFamily="65" charset="-120"/>
                  <a:ea typeface="新細明體" panose="02020500000000000000" pitchFamily="18" charset="-120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 b="1" kern="1200">
                  <a:solidFill>
                    <a:srgbClr val="006600"/>
                  </a:solidFill>
                  <a:latin typeface="標楷體" panose="03000509000000000000" pitchFamily="65" charset="-120"/>
                  <a:ea typeface="新細明體" panose="02020500000000000000" pitchFamily="18" charset="-120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 b="1" kern="1200">
                  <a:solidFill>
                    <a:srgbClr val="006600"/>
                  </a:solidFill>
                  <a:latin typeface="標楷體" panose="03000509000000000000" pitchFamily="65" charset="-120"/>
                  <a:ea typeface="新細明體" panose="02020500000000000000" pitchFamily="18" charset="-120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 b="1" kern="1200">
                  <a:solidFill>
                    <a:srgbClr val="006600"/>
                  </a:solidFill>
                  <a:latin typeface="標楷體" panose="03000509000000000000" pitchFamily="65" charset="-120"/>
                  <a:ea typeface="新細明體" panose="02020500000000000000" pitchFamily="18" charset="-120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 b="1" kern="1200">
                  <a:solidFill>
                    <a:srgbClr val="006600"/>
                  </a:solidFill>
                  <a:latin typeface="標楷體" panose="03000509000000000000" pitchFamily="65" charset="-120"/>
                  <a:ea typeface="新細明體" panose="02020500000000000000" pitchFamily="18" charset="-120"/>
                  <a:cs typeface="+mn-cs"/>
                </a:defRPr>
              </a:lvl5pPr>
              <a:lvl6pPr marL="2286000" algn="l" defTabSz="914400" rtl="0" eaLnBrk="1" latinLnBrk="0" hangingPunct="1">
                <a:defRPr kumimoji="1" sz="3200" b="1" kern="1200">
                  <a:solidFill>
                    <a:srgbClr val="006600"/>
                  </a:solidFill>
                  <a:latin typeface="標楷體" panose="03000509000000000000" pitchFamily="65" charset="-120"/>
                  <a:ea typeface="新細明體" panose="02020500000000000000" pitchFamily="18" charset="-120"/>
                  <a:cs typeface="+mn-cs"/>
                </a:defRPr>
              </a:lvl6pPr>
              <a:lvl7pPr marL="2743200" algn="l" defTabSz="914400" rtl="0" eaLnBrk="1" latinLnBrk="0" hangingPunct="1">
                <a:defRPr kumimoji="1" sz="3200" b="1" kern="1200">
                  <a:solidFill>
                    <a:srgbClr val="006600"/>
                  </a:solidFill>
                  <a:latin typeface="標楷體" panose="03000509000000000000" pitchFamily="65" charset="-120"/>
                  <a:ea typeface="新細明體" panose="02020500000000000000" pitchFamily="18" charset="-120"/>
                  <a:cs typeface="+mn-cs"/>
                </a:defRPr>
              </a:lvl7pPr>
              <a:lvl8pPr marL="3200400" algn="l" defTabSz="914400" rtl="0" eaLnBrk="1" latinLnBrk="0" hangingPunct="1">
                <a:defRPr kumimoji="1" sz="3200" b="1" kern="1200">
                  <a:solidFill>
                    <a:srgbClr val="006600"/>
                  </a:solidFill>
                  <a:latin typeface="標楷體" panose="03000509000000000000" pitchFamily="65" charset="-120"/>
                  <a:ea typeface="新細明體" panose="02020500000000000000" pitchFamily="18" charset="-120"/>
                  <a:cs typeface="+mn-cs"/>
                </a:defRPr>
              </a:lvl8pPr>
              <a:lvl9pPr marL="3657600" algn="l" defTabSz="914400" rtl="0" eaLnBrk="1" latinLnBrk="0" hangingPunct="1">
                <a:defRPr kumimoji="1" sz="3200" b="1" kern="1200">
                  <a:solidFill>
                    <a:srgbClr val="006600"/>
                  </a:solidFill>
                  <a:latin typeface="標楷體" panose="03000509000000000000" pitchFamily="65" charset="-120"/>
                  <a:ea typeface="新細明體" panose="02020500000000000000" pitchFamily="18" charset="-120"/>
                  <a:cs typeface="+mn-cs"/>
                </a:defRPr>
              </a:lvl9pPr>
            </a:lstStyle>
            <a:p>
              <a:pPr>
                <a:defRPr/>
              </a:pPr>
              <a:r>
                <a:rPr lang="zh-TW" altLang="en-US" sz="2800" b="0" dirty="0">
                  <a:ln w="0"/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西元</a:t>
              </a:r>
              <a:r>
                <a:rPr lang="en-US" altLang="zh-TW" sz="2800" b="0" dirty="0">
                  <a:ln w="0"/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2001</a:t>
              </a:r>
              <a:r>
                <a:rPr lang="zh-TW" altLang="en-US" sz="2800" b="0" dirty="0">
                  <a:ln w="0"/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年</a:t>
              </a:r>
              <a:r>
                <a:rPr lang="zh-TW" altLang="en-US" sz="2800" b="0" u="sng" dirty="0">
                  <a:ln w="0"/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納莉</a:t>
              </a:r>
              <a:r>
                <a:rPr lang="zh-TW" altLang="en-US" sz="2800" b="0" dirty="0">
                  <a:ln w="0"/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颱風在</a:t>
              </a:r>
              <a:r>
                <a:rPr lang="zh-TW" altLang="en-US" sz="2800" b="0" u="sng" dirty="0">
                  <a:ln w="0"/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臺北市</a:t>
              </a:r>
              <a:r>
                <a:rPr lang="zh-TW" altLang="en-US" sz="2800" b="0" dirty="0">
                  <a:ln w="0"/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引起水災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571972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颱風豪雨會引起水災，淹沒低窪地區。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98178" y="928972"/>
            <a:ext cx="3236788" cy="628614"/>
          </a:xfrm>
        </p:spPr>
        <p:txBody>
          <a:bodyPr/>
          <a:lstStyle/>
          <a:p>
            <a:pPr marL="114295" indent="0">
              <a:buNone/>
            </a:pPr>
            <a:r>
              <a:rPr lang="zh-TW" altLang="en-US" dirty="0"/>
              <a:t>員山子分洪道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zh-TW" altLang="en-US" dirty="0"/>
              <a:t>課本</a:t>
            </a:r>
            <a:r>
              <a:rPr lang="en-US" altLang="zh-TW" dirty="0"/>
              <a:t>P.122</a:t>
            </a:r>
            <a:endParaRPr lang="zh-TW" altLang="en-US" dirty="0"/>
          </a:p>
        </p:txBody>
      </p:sp>
      <p:pic>
        <p:nvPicPr>
          <p:cNvPr id="26626" name="Picture 2" descr="員山子分洪進口鳥瞰">
            <a:extLst>
              <a:ext uri="{FF2B5EF4-FFF2-40B4-BE49-F238E27FC236}">
                <a16:creationId xmlns:a16="http://schemas.microsoft.com/office/drawing/2014/main" id="{49B3EF40-E30D-AC42-85C3-B805FBDEAA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5811" y="872581"/>
            <a:ext cx="3867974" cy="5777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4">
            <a:extLst>
              <a:ext uri="{FF2B5EF4-FFF2-40B4-BE49-F238E27FC236}">
                <a16:creationId xmlns:a16="http://schemas.microsoft.com/office/drawing/2014/main" id="{CB0C6CE0-D479-BE43-BE1C-F7637FE59C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867" y="2081101"/>
            <a:ext cx="5878165" cy="4105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504851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颱風災害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98178" y="928972"/>
            <a:ext cx="10898132" cy="1852750"/>
          </a:xfrm>
        </p:spPr>
        <p:txBody>
          <a:bodyPr/>
          <a:lstStyle/>
          <a:p>
            <a:r>
              <a:rPr lang="zh-TW" altLang="en-US" dirty="0"/>
              <a:t>強風可直接吹毀房屋、建築物、農作物和電力設施，也能掀起巨浪造成船隻翻覆及侵蝕海岸。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zh-TW" altLang="en-US" dirty="0"/>
              <a:t>課本</a:t>
            </a:r>
            <a:r>
              <a:rPr lang="en-US" altLang="zh-TW" dirty="0"/>
              <a:t>P.122</a:t>
            </a:r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8662" y="2565697"/>
            <a:ext cx="6187681" cy="379431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7401980" y="5405905"/>
            <a:ext cx="396187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TW" altLang="en-US" sz="2800" u="sng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蘇迪勒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颱風造成</a:t>
            </a:r>
            <a:r>
              <a:rPr lang="zh-TW" altLang="en-US" sz="2800" u="sng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臺南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的路樹倒塌。</a:t>
            </a:r>
          </a:p>
        </p:txBody>
      </p:sp>
    </p:spTree>
    <p:extLst>
      <p:ext uri="{BB962C8B-B14F-4D97-AF65-F5344CB8AC3E}">
        <p14:creationId xmlns:p14="http://schemas.microsoft.com/office/powerpoint/2010/main" val="24349266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颱風災害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98178" y="928972"/>
            <a:ext cx="10898132" cy="1852750"/>
          </a:xfrm>
        </p:spPr>
        <p:txBody>
          <a:bodyPr/>
          <a:lstStyle/>
          <a:p>
            <a:r>
              <a:rPr lang="zh-TW" altLang="en-US" dirty="0"/>
              <a:t>強風可直接吹毀房屋、建築物、農作物和電力設施，也能掀起巨浪造成船隻翻覆及侵蝕海岸。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zh-TW" altLang="en-US" dirty="0"/>
              <a:t>課本</a:t>
            </a:r>
            <a:r>
              <a:rPr lang="en-US" altLang="zh-TW" dirty="0"/>
              <a:t>P.122</a:t>
            </a:r>
            <a:endParaRPr lang="zh-TW" altLang="en-US" dirty="0"/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FAA24490-9589-D84A-B78A-E2CB502FD6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56811" y="2277666"/>
            <a:ext cx="4038600" cy="4392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>
            <a:extLst>
              <a:ext uri="{FF2B5EF4-FFF2-40B4-BE49-F238E27FC236}">
                <a16:creationId xmlns:a16="http://schemas.microsoft.com/office/drawing/2014/main" id="{D1E30F3E-155B-2C42-AB95-174F40C76F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9535" y="2781722"/>
            <a:ext cx="5932316" cy="3676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252389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颱風災害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98178" y="928972"/>
            <a:ext cx="10898132" cy="2356806"/>
          </a:xfrm>
        </p:spPr>
        <p:txBody>
          <a:bodyPr/>
          <a:lstStyle/>
          <a:p>
            <a:r>
              <a:rPr lang="zh-TW" altLang="en-US" dirty="0"/>
              <a:t>由於颱風的強烈低壓和強風作用，也可能使得迎風面的海岸海水位異常升高，形成暴潮，並導致海水倒灌造成嚴重災害。</a:t>
            </a:r>
            <a:endParaRPr lang="en-US" altLang="zh-TW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zh-TW" altLang="en-US" dirty="0"/>
              <a:t>課本</a:t>
            </a:r>
            <a:r>
              <a:rPr lang="en-US" altLang="zh-TW" dirty="0"/>
              <a:t>P.122</a:t>
            </a:r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3031" y="2709714"/>
            <a:ext cx="6065503" cy="3712102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145505" y="5229994"/>
            <a:ext cx="394860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TW" altLang="en-US" sz="2800" u="sng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辛樂克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颱風來襲，造成</a:t>
            </a:r>
            <a:r>
              <a:rPr lang="zh-TW" altLang="en-US" sz="2800" u="sng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淡水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沿海地區海水倒灌。</a:t>
            </a:r>
          </a:p>
        </p:txBody>
      </p:sp>
    </p:spTree>
    <p:extLst>
      <p:ext uri="{BB962C8B-B14F-4D97-AF65-F5344CB8AC3E}">
        <p14:creationId xmlns:p14="http://schemas.microsoft.com/office/powerpoint/2010/main" val="264612689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D58995AE-64AA-499D-849F-15BCB126375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zh-TW" altLang="en-US" dirty="0"/>
              <a:t>暴潮是一種海水面上升的現象，和低壓的天氣系統有關，例如當颱風在海洋上時，氣壓下降會使海水面上升，在強風的吹拂下，海水更容易湧起堆高，甚至超過沿海堤防的高度，造成海水倒灌。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202CA39C-7A96-4506-B568-D4EB8445A93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zh-TW" altLang="en-US" dirty="0"/>
              <a:t>課本</a:t>
            </a:r>
            <a:r>
              <a:rPr lang="en-US" altLang="zh-TW" dirty="0"/>
              <a:t>P.122</a:t>
            </a:r>
            <a:endParaRPr lang="zh-TW" altLang="en-US" dirty="0"/>
          </a:p>
          <a:p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27"/>
          <a:stretch/>
        </p:blipFill>
        <p:spPr>
          <a:xfrm>
            <a:off x="1522698" y="3357786"/>
            <a:ext cx="9145016" cy="3176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4869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4">
            <a:extLst>
              <a:ext uri="{FF2B5EF4-FFF2-40B4-BE49-F238E27FC236}">
                <a16:creationId xmlns:a16="http://schemas.microsoft.com/office/drawing/2014/main" id="{4CEF76E3-6959-074E-97A1-DE84038133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148" y="0"/>
            <a:ext cx="9146117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8" name="Rectangle 5">
            <a:extLst>
              <a:ext uri="{FF2B5EF4-FFF2-40B4-BE49-F238E27FC236}">
                <a16:creationId xmlns:a16="http://schemas.microsoft.com/office/drawing/2014/main" id="{AD85E575-3095-D449-A005-4CB35AC73AB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90569" y="1197252"/>
            <a:ext cx="8231505" cy="1143265"/>
          </a:xfrm>
        </p:spPr>
        <p:txBody>
          <a:bodyPr/>
          <a:lstStyle/>
          <a:p>
            <a:pPr eaLnBrk="1" hangingPunct="1"/>
            <a:r>
              <a:rPr lang="zh-TW" altLang="en-US" sz="5401">
                <a:solidFill>
                  <a:schemeClr val="bg1"/>
                </a:solidFill>
                <a:ea typeface="標楷體" panose="02010601000101010101" pitchFamily="2" charset="-120"/>
              </a:rPr>
              <a:t>短短的ㄧ生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颱風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35321" y="931742"/>
            <a:ext cx="11669203" cy="1921988"/>
          </a:xfrm>
        </p:spPr>
        <p:txBody>
          <a:bodyPr/>
          <a:lstStyle/>
          <a:p>
            <a:pPr marL="114295" indent="0">
              <a:buNone/>
            </a:pPr>
            <a:r>
              <a:rPr lang="en-US" altLang="zh-TW" b="1" dirty="0">
                <a:solidFill>
                  <a:schemeClr val="accent6">
                    <a:lumMod val="75000"/>
                  </a:schemeClr>
                </a:solidFill>
              </a:rPr>
              <a:t>4.</a:t>
            </a:r>
            <a:r>
              <a:rPr lang="zh-TW" altLang="en-US" b="1" dirty="0">
                <a:solidFill>
                  <a:schemeClr val="accent6">
                    <a:lumMod val="75000"/>
                  </a:schemeClr>
                </a:solidFill>
              </a:rPr>
              <a:t>防颱準備　</a:t>
            </a:r>
            <a:r>
              <a:rPr lang="zh-TW" altLang="en-US" dirty="0"/>
              <a:t>　</a:t>
            </a:r>
          </a:p>
          <a:p>
            <a:r>
              <a:rPr lang="zh-TW" altLang="en-US" dirty="0"/>
              <a:t>颱風水災後須特別注意環境衛生和消毒工作，才能避免災後引發傳染病的流行。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zh-TW" altLang="en-US" dirty="0"/>
              <a:t>課本</a:t>
            </a:r>
            <a:r>
              <a:rPr lang="en-US" altLang="zh-TW" dirty="0"/>
              <a:t>P.122</a:t>
            </a:r>
            <a:endParaRPr lang="zh-TW" altLang="en-US" dirty="0"/>
          </a:p>
        </p:txBody>
      </p:sp>
      <p:pic>
        <p:nvPicPr>
          <p:cNvPr id="5" name="Picture 7">
            <a:extLst>
              <a:ext uri="{FF2B5EF4-FFF2-40B4-BE49-F238E27FC236}">
                <a16:creationId xmlns:a16="http://schemas.microsoft.com/office/drawing/2014/main" id="{E8C736FF-8545-CB4D-99BE-7AEC49A95A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47764" y="2466376"/>
            <a:ext cx="4465637" cy="3910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826176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防颱準備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35321" y="931742"/>
            <a:ext cx="11669203" cy="2354036"/>
          </a:xfrm>
        </p:spPr>
        <p:txBody>
          <a:bodyPr/>
          <a:lstStyle/>
          <a:p>
            <a:r>
              <a:rPr lang="zh-TW" altLang="en-US" dirty="0"/>
              <a:t>若要將災害減至最低，事前一定要做好防颱措施，例如檢修房屋內外、疏通排水管道、修剪樹枝、取下或加強固定懸掛物及盆栽等。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zh-TW" altLang="en-US" dirty="0"/>
              <a:t>課本</a:t>
            </a:r>
            <a:r>
              <a:rPr lang="en-US" altLang="zh-TW" dirty="0"/>
              <a:t>P.122</a:t>
            </a:r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7134" y="2853730"/>
            <a:ext cx="6192688" cy="3761047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838622" y="5518026"/>
            <a:ext cx="460851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在颱風警報發布前，可預先堆起沙包預防淹水。</a:t>
            </a:r>
          </a:p>
        </p:txBody>
      </p:sp>
    </p:spTree>
    <p:extLst>
      <p:ext uri="{BB962C8B-B14F-4D97-AF65-F5344CB8AC3E}">
        <p14:creationId xmlns:p14="http://schemas.microsoft.com/office/powerpoint/2010/main" val="284418660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防颱準備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35321" y="931742"/>
            <a:ext cx="11669203" cy="2354036"/>
          </a:xfrm>
        </p:spPr>
        <p:txBody>
          <a:bodyPr/>
          <a:lstStyle/>
          <a:p>
            <a:r>
              <a:rPr lang="zh-TW" altLang="en-US" dirty="0"/>
              <a:t>為防止斷電、停水，應儲備糧食、生活用水、手電筒、乾電池及行動電源等，並隨時注意颱風消息，非必要不外出。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zh-TW" altLang="en-US" dirty="0"/>
              <a:t>課本</a:t>
            </a:r>
            <a:r>
              <a:rPr lang="en-US" altLang="zh-TW" dirty="0"/>
              <a:t>P.122</a:t>
            </a:r>
            <a:endParaRPr lang="zh-TW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7E113C11-FFD6-7F41-A5FC-115D407EEC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9026" y="2277666"/>
            <a:ext cx="8002520" cy="4472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14955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114295" indent="0"/>
            <a:r>
              <a:rPr lang="zh-TW" altLang="en-US" dirty="0"/>
              <a:t>防颱準備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35321" y="931742"/>
            <a:ext cx="11669203" cy="3002108"/>
          </a:xfrm>
        </p:spPr>
        <p:txBody>
          <a:bodyPr/>
          <a:lstStyle/>
          <a:p>
            <a:r>
              <a:rPr lang="zh-TW" altLang="en-US" dirty="0"/>
              <a:t>居住在沿海、低窪地區及易發生坡地災害的民眾，應配合相關單位進行預防性疏散撤離。</a:t>
            </a:r>
          </a:p>
          <a:p>
            <a:r>
              <a:rPr lang="zh-TW" altLang="en-US" dirty="0"/>
              <a:t>颱風破壞力不可小覷，多一分防颱，少一分損失，是人人必須具備的基本防災素養。</a:t>
            </a:r>
            <a:endParaRPr lang="en-US" altLang="zh-TW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zh-TW" altLang="en-US" dirty="0"/>
              <a:t>課本</a:t>
            </a:r>
            <a:r>
              <a:rPr lang="en-US" altLang="zh-TW" dirty="0"/>
              <a:t>P.122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07534534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dirty="0"/>
              <a:t>4.</a:t>
            </a:r>
            <a:r>
              <a:rPr lang="zh-TW" altLang="en-US" dirty="0"/>
              <a:t>梅雨及颱風的豪雨災害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8477811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梅雨及颱風的豪雨災害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35321" y="931742"/>
            <a:ext cx="11520129" cy="1273916"/>
          </a:xfrm>
        </p:spPr>
        <p:txBody>
          <a:bodyPr/>
          <a:lstStyle/>
          <a:p>
            <a:r>
              <a:rPr lang="zh-TW" altLang="en-US" dirty="0"/>
              <a:t>梅雨和颱風期經常帶來豪雨，容易引發山崩、土石流，造成交通阻斷和人畜傷亡。</a:t>
            </a:r>
            <a:endParaRPr lang="en-US" altLang="zh-TW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zh-TW" altLang="en-US" dirty="0"/>
              <a:t>課本</a:t>
            </a:r>
            <a:r>
              <a:rPr lang="en-US" altLang="zh-TW" dirty="0"/>
              <a:t>P.123</a:t>
            </a:r>
            <a:endParaRPr lang="zh-TW" altLang="en-US" dirty="0"/>
          </a:p>
        </p:txBody>
      </p:sp>
      <p:pic>
        <p:nvPicPr>
          <p:cNvPr id="5" name="Picture 1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7" t="17469" r="9244" b="21136"/>
          <a:stretch/>
        </p:blipFill>
        <p:spPr bwMode="auto">
          <a:xfrm>
            <a:off x="587949" y="2277127"/>
            <a:ext cx="6264696" cy="35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66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群組 4"/>
          <p:cNvGrpSpPr>
            <a:grpSpLocks/>
          </p:cNvGrpSpPr>
          <p:nvPr/>
        </p:nvGrpSpPr>
        <p:grpSpPr bwMode="auto">
          <a:xfrm>
            <a:off x="6925004" y="2275767"/>
            <a:ext cx="4905328" cy="4538403"/>
            <a:chOff x="4582572" y="2936818"/>
            <a:chExt cx="4904217" cy="4538280"/>
          </a:xfrm>
        </p:grpSpPr>
        <p:pic>
          <p:nvPicPr>
            <p:cNvPr id="7" name="Picture 4" descr="D:\Chloe\2013 Task\2013 11 102三下電子書 ppt ch4\102下中自3年級課本圖片_05_ch4\p139-11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75"/>
            <a:stretch>
              <a:fillRect/>
            </a:stretch>
          </p:blipFill>
          <p:spPr bwMode="auto">
            <a:xfrm>
              <a:off x="4726378" y="2936818"/>
              <a:ext cx="4569946" cy="3582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矩形 2"/>
            <p:cNvSpPr>
              <a:spLocks noChangeArrowheads="1"/>
            </p:cNvSpPr>
            <p:nvPr/>
          </p:nvSpPr>
          <p:spPr bwMode="auto">
            <a:xfrm>
              <a:off x="4582572" y="6521017"/>
              <a:ext cx="4904217" cy="9540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新細明體" panose="02020500000000000000" pitchFamily="18" charset="-120"/>
                <a:buChar char="․"/>
                <a:defRPr kumimoji="1" sz="3600">
                  <a:solidFill>
                    <a:schemeClr val="tx1"/>
                  </a:solidFill>
                  <a:latin typeface="新細明體" panose="02020500000000000000" pitchFamily="18" charset="-12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Font typeface="新細明體" panose="02020500000000000000" pitchFamily="18" charset="-120"/>
                <a:buChar char="․"/>
                <a:defRPr kumimoji="1" sz="3200">
                  <a:solidFill>
                    <a:schemeClr val="tx1"/>
                  </a:solidFill>
                  <a:latin typeface="新細明體" panose="02020500000000000000" pitchFamily="18" charset="-12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Font typeface="新細明體" panose="02020500000000000000" pitchFamily="18" charset="-120"/>
                <a:buChar char="․"/>
                <a:defRPr kumimoji="1" sz="2800">
                  <a:solidFill>
                    <a:schemeClr val="tx1"/>
                  </a:solidFill>
                  <a:latin typeface="新細明體" panose="02020500000000000000" pitchFamily="18" charset="-12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新細明體" panose="02020500000000000000" pitchFamily="18" charset="-12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新細明體" panose="02020500000000000000" pitchFamily="18" charset="-12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新細明體" panose="02020500000000000000" pitchFamily="18" charset="-12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新細明體" panose="02020500000000000000" pitchFamily="18" charset="-12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新細明體" panose="02020500000000000000" pitchFamily="18" charset="-12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新細明體" panose="02020500000000000000" pitchFamily="18" charset="-120"/>
                  <a:ea typeface="新細明體" panose="02020500000000000000" pitchFamily="18" charset="-12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zh-TW" altLang="en-US" sz="2800" u="sng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南投縣</a:t>
              </a:r>
              <a:r>
                <a:rPr lang="zh-TW" altLang="en-US" sz="28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</a:t>
              </a:r>
              <a:r>
                <a:rPr lang="zh-TW" altLang="en-US" sz="2800" u="sng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隆</a:t>
              </a:r>
              <a:r>
                <a:rPr lang="zh-TW" altLang="en-US" sz="2800" b="0" u="sng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華國小</a:t>
              </a:r>
              <a:r>
                <a:rPr lang="zh-TW" altLang="en-US" sz="2800" b="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遭土石流沖毀（舊址）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2803314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D58995AE-64AA-499D-849F-15BCB126375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zh-TW" altLang="en-US" dirty="0"/>
              <a:t>土石流是大量的泥、沙、礫石與水混合，成為流體狀向下坡快速運動的現象。通常在豪雨過後，土砂間摩擦力降低，容易在有厚層鬆散土石的谷底、谷口沖積扇或陡坡（土石流發生地點之坡度約</a:t>
            </a:r>
            <a:r>
              <a:rPr lang="en-US" altLang="zh-TW" dirty="0"/>
              <a:t>15∼30</a:t>
            </a:r>
            <a:r>
              <a:rPr lang="zh-TW" altLang="en-US" dirty="0"/>
              <a:t>度為多），發生土石流。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202CA39C-7A96-4506-B568-D4EB8445A93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zh-TW" altLang="en-US" dirty="0"/>
              <a:t>課本</a:t>
            </a:r>
            <a:r>
              <a:rPr lang="en-US" altLang="zh-TW" dirty="0"/>
              <a:t>P.123</a:t>
            </a:r>
            <a:endParaRPr lang="zh-TW" altLang="en-US" dirty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60220661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山崩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35321" y="931742"/>
            <a:ext cx="11520129" cy="2354036"/>
          </a:xfrm>
        </p:spPr>
        <p:txBody>
          <a:bodyPr/>
          <a:lstStyle/>
          <a:p>
            <a:r>
              <a:rPr lang="zh-TW" altLang="en-US" dirty="0"/>
              <a:t>大雨過後，雨水滲入地層使土體重量增加，水分也會降低土石間摩擦力，因而導致山崩。</a:t>
            </a:r>
            <a:endParaRPr lang="en-US" altLang="zh-TW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zh-TW" altLang="en-US" dirty="0"/>
              <a:t>課本</a:t>
            </a:r>
            <a:r>
              <a:rPr lang="en-US" altLang="zh-TW" dirty="0"/>
              <a:t>P.123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06938508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山崩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35321" y="931742"/>
            <a:ext cx="11520129" cy="2354036"/>
          </a:xfrm>
        </p:spPr>
        <p:txBody>
          <a:bodyPr/>
          <a:lstStyle/>
          <a:p>
            <a:r>
              <a:rPr lang="zh-TW" altLang="en-US" u="sng" dirty="0"/>
              <a:t>雲林縣</a:t>
            </a:r>
            <a:r>
              <a:rPr lang="zh-TW" altLang="en-US" dirty="0"/>
              <a:t> </a:t>
            </a:r>
            <a:r>
              <a:rPr lang="zh-TW" altLang="en-US" u="sng" dirty="0"/>
              <a:t>小黃山</a:t>
            </a:r>
            <a:r>
              <a:rPr lang="zh-TW" altLang="en-US" dirty="0"/>
              <a:t>風景區曾因梅雨鋒面帶來連日降雨的影響而發生崩塌。</a:t>
            </a:r>
            <a:endParaRPr lang="en-US" altLang="zh-TW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zh-TW" altLang="en-US" dirty="0"/>
              <a:t>課本</a:t>
            </a:r>
            <a:r>
              <a:rPr lang="en-US" altLang="zh-TW" dirty="0"/>
              <a:t>P.123</a:t>
            </a:r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838622" y="2840370"/>
            <a:ext cx="4392489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95275" indent="-295275"/>
            <a:r>
              <a:rPr lang="zh-TW" altLang="en-US" sz="3200" u="sng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小黃山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山崩的原因：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95275" indent="-295275"/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山壁陡峭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95275" indent="-295275"/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缺乏植被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95275" indent="-295275"/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3.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內部是結構較脆弱的礫岩層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95275" indent="-295275"/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4.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崩塌前一個月曾發生地震，鬆動此區土石</a:t>
            </a: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0635" y="2781722"/>
            <a:ext cx="6634815" cy="3809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5994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順向坡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35321" y="931742"/>
            <a:ext cx="11520129" cy="1921988"/>
          </a:xfrm>
        </p:spPr>
        <p:txBody>
          <a:bodyPr/>
          <a:lstStyle/>
          <a:p>
            <a:pPr>
              <a:buClr>
                <a:schemeClr val="tx1"/>
              </a:buClr>
            </a:pPr>
            <a:r>
              <a:rPr lang="zh-TW" altLang="en-US" b="1" dirty="0">
                <a:solidFill>
                  <a:srgbClr val="0070C0"/>
                </a:solidFill>
              </a:rPr>
              <a:t>順向坡</a:t>
            </a:r>
            <a:r>
              <a:rPr lang="zh-TW" altLang="en-US" dirty="0"/>
              <a:t>也會增加山崩發生的威脅。</a:t>
            </a:r>
            <a:endParaRPr lang="en-US" altLang="zh-TW" dirty="0"/>
          </a:p>
          <a:p>
            <a:r>
              <a:rPr lang="zh-TW" altLang="en-US" dirty="0"/>
              <a:t>地表坡面和岩層傾斜方向一致的山坡稱為順向坡。</a:t>
            </a:r>
            <a:endParaRPr lang="en-US" altLang="zh-TW" dirty="0"/>
          </a:p>
          <a:p>
            <a:r>
              <a:rPr lang="zh-TW" altLang="en-US" dirty="0"/>
              <a:t>傾斜方向相反者則稱為逆向坡。</a:t>
            </a:r>
            <a:endParaRPr lang="en-US" altLang="zh-TW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zh-TW" altLang="en-US" dirty="0"/>
              <a:t>課本</a:t>
            </a:r>
            <a:r>
              <a:rPr lang="en-US" altLang="zh-TW" dirty="0"/>
              <a:t>P.123</a:t>
            </a:r>
            <a:endParaRPr lang="zh-TW" altLang="en-US" dirty="0"/>
          </a:p>
        </p:txBody>
      </p:sp>
      <p:grpSp>
        <p:nvGrpSpPr>
          <p:cNvPr id="17" name="群組 10"/>
          <p:cNvGrpSpPr>
            <a:grpSpLocks/>
          </p:cNvGrpSpPr>
          <p:nvPr/>
        </p:nvGrpSpPr>
        <p:grpSpPr bwMode="auto">
          <a:xfrm flipH="1">
            <a:off x="1126654" y="2881238"/>
            <a:ext cx="7786688" cy="3644900"/>
            <a:chOff x="729976" y="3213100"/>
            <a:chExt cx="7787339" cy="3644900"/>
          </a:xfrm>
        </p:grpSpPr>
        <p:pic>
          <p:nvPicPr>
            <p:cNvPr id="19" name="Picture 2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979" b="13524"/>
            <a:stretch>
              <a:fillRect/>
            </a:stretch>
          </p:blipFill>
          <p:spPr bwMode="auto">
            <a:xfrm>
              <a:off x="729976" y="3213100"/>
              <a:ext cx="7688948" cy="3644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66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0" name="文字方塊 19"/>
            <p:cNvSpPr txBox="1"/>
            <p:nvPr/>
          </p:nvSpPr>
          <p:spPr>
            <a:xfrm>
              <a:off x="5881318" y="3599616"/>
              <a:ext cx="543739" cy="52322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zh-TW" altLang="en-US" sz="2800" b="0" dirty="0">
                  <a:solidFill>
                    <a:schemeClr val="tx1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順</a:t>
              </a:r>
            </a:p>
          </p:txBody>
        </p:sp>
        <p:sp>
          <p:nvSpPr>
            <p:cNvPr id="21" name="文字方塊 20"/>
            <p:cNvSpPr txBox="1"/>
            <p:nvPr/>
          </p:nvSpPr>
          <p:spPr>
            <a:xfrm>
              <a:off x="5426121" y="3868484"/>
              <a:ext cx="543739" cy="52322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zh-TW" altLang="en-US" sz="2800" b="0" dirty="0">
                  <a:solidFill>
                    <a:schemeClr val="tx1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向</a:t>
              </a:r>
            </a:p>
          </p:txBody>
        </p:sp>
        <p:sp>
          <p:nvSpPr>
            <p:cNvPr id="22" name="文字方塊 21"/>
            <p:cNvSpPr txBox="1"/>
            <p:nvPr/>
          </p:nvSpPr>
          <p:spPr>
            <a:xfrm>
              <a:off x="4922065" y="4156516"/>
              <a:ext cx="543739" cy="52322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zh-TW" altLang="en-US" sz="2800" b="0" dirty="0">
                  <a:solidFill>
                    <a:schemeClr val="tx1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坡</a:t>
              </a:r>
            </a:p>
          </p:txBody>
        </p:sp>
        <p:sp>
          <p:nvSpPr>
            <p:cNvPr id="23" name="左大括弧 22"/>
            <p:cNvSpPr/>
            <p:nvPr/>
          </p:nvSpPr>
          <p:spPr>
            <a:xfrm rot="3686058">
              <a:off x="5839780" y="3432889"/>
              <a:ext cx="177800" cy="1906747"/>
            </a:xfrm>
            <a:prstGeom prst="leftBrace">
              <a:avLst>
                <a:gd name="adj1" fmla="val 37188"/>
                <a:gd name="adj2" fmla="val 50000"/>
              </a:avLst>
            </a:prstGeom>
            <a:ln w="19050">
              <a:solidFill>
                <a:srgbClr val="FF00FF"/>
              </a:solidFill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sp>
          <p:nvSpPr>
            <p:cNvPr id="24" name="左大括弧 23"/>
            <p:cNvSpPr/>
            <p:nvPr/>
          </p:nvSpPr>
          <p:spPr>
            <a:xfrm rot="8996638">
              <a:off x="7544096" y="3800475"/>
              <a:ext cx="179403" cy="1801813"/>
            </a:xfrm>
            <a:prstGeom prst="leftBrace">
              <a:avLst>
                <a:gd name="adj1" fmla="val 37188"/>
                <a:gd name="adj2" fmla="val 50000"/>
              </a:avLst>
            </a:prstGeom>
            <a:ln w="19050">
              <a:solidFill>
                <a:srgbClr val="FF00FF"/>
              </a:solidFill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sp>
          <p:nvSpPr>
            <p:cNvPr id="25" name="文字方塊 24"/>
            <p:cNvSpPr txBox="1"/>
            <p:nvPr/>
          </p:nvSpPr>
          <p:spPr>
            <a:xfrm>
              <a:off x="7308304" y="3785696"/>
              <a:ext cx="543739" cy="52322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zh-TW" altLang="en-US" sz="2800" b="0" dirty="0">
                  <a:solidFill>
                    <a:schemeClr val="tx1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逆</a:t>
              </a:r>
            </a:p>
          </p:txBody>
        </p:sp>
        <p:sp>
          <p:nvSpPr>
            <p:cNvPr id="26" name="文字方塊 25"/>
            <p:cNvSpPr txBox="1"/>
            <p:nvPr/>
          </p:nvSpPr>
          <p:spPr>
            <a:xfrm>
              <a:off x="7640939" y="4353850"/>
              <a:ext cx="543739" cy="52322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zh-TW" altLang="en-US" sz="2800" b="0" dirty="0">
                  <a:solidFill>
                    <a:schemeClr val="tx1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向</a:t>
              </a:r>
            </a:p>
          </p:txBody>
        </p:sp>
        <p:sp>
          <p:nvSpPr>
            <p:cNvPr id="27" name="文字方塊 26"/>
            <p:cNvSpPr txBox="1"/>
            <p:nvPr/>
          </p:nvSpPr>
          <p:spPr>
            <a:xfrm>
              <a:off x="7973576" y="4922004"/>
              <a:ext cx="543739" cy="52322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zh-TW" altLang="en-US" sz="2800" b="0" dirty="0">
                  <a:solidFill>
                    <a:schemeClr val="tx1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坡</a:t>
              </a:r>
            </a:p>
          </p:txBody>
        </p:sp>
        <p:pic>
          <p:nvPicPr>
            <p:cNvPr id="30" name="Picture 2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35887">
              <a:off x="3579255" y="4515401"/>
              <a:ext cx="1498249" cy="1525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66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725097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2">
            <a:extLst>
              <a:ext uri="{FF2B5EF4-FFF2-40B4-BE49-F238E27FC236}">
                <a16:creationId xmlns:a16="http://schemas.microsoft.com/office/drawing/2014/main" id="{9B37C470-8428-0844-9F00-FEE8CB68DA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148" y="0"/>
            <a:ext cx="9146117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2" name="Rectangle 3">
            <a:extLst>
              <a:ext uri="{FF2B5EF4-FFF2-40B4-BE49-F238E27FC236}">
                <a16:creationId xmlns:a16="http://schemas.microsoft.com/office/drawing/2014/main" id="{EF8580A0-E38C-6B45-8BBE-8146D1D5D6C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133477" y="1916557"/>
            <a:ext cx="8231505" cy="1143265"/>
          </a:xfrm>
        </p:spPr>
        <p:txBody>
          <a:bodyPr/>
          <a:lstStyle/>
          <a:p>
            <a:pPr eaLnBrk="1" hangingPunct="1"/>
            <a:r>
              <a:rPr lang="zh-TW" altLang="en-US" sz="4801">
                <a:solidFill>
                  <a:schemeClr val="bg1"/>
                </a:solidFill>
                <a:ea typeface="標楷體" panose="02010601000101010101" pitchFamily="2" charset="-120"/>
              </a:rPr>
              <a:t>從出生到消滅只有八天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順向坡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35321" y="931742"/>
            <a:ext cx="11520129" cy="2426044"/>
          </a:xfrm>
        </p:spPr>
        <p:txBody>
          <a:bodyPr/>
          <a:lstStyle/>
          <a:p>
            <a:r>
              <a:rPr lang="zh-TW" altLang="en-US" dirty="0"/>
              <a:t>若工程挖除順向坡坡腳，再加上雨水滲入造成坡面土石軟化，將促使順向坡滑動，造成山崩。</a:t>
            </a:r>
            <a:endParaRPr lang="en-US" altLang="zh-TW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zh-TW" altLang="en-US" dirty="0"/>
              <a:t>課本</a:t>
            </a:r>
            <a:r>
              <a:rPr lang="en-US" altLang="zh-TW" dirty="0"/>
              <a:t>P.123</a:t>
            </a:r>
            <a:endParaRPr lang="zh-TW" altLang="en-US" dirty="0"/>
          </a:p>
        </p:txBody>
      </p:sp>
      <p:grpSp>
        <p:nvGrpSpPr>
          <p:cNvPr id="5" name="群組 10"/>
          <p:cNvGrpSpPr>
            <a:grpSpLocks/>
          </p:cNvGrpSpPr>
          <p:nvPr/>
        </p:nvGrpSpPr>
        <p:grpSpPr bwMode="auto">
          <a:xfrm flipH="1">
            <a:off x="1126654" y="2881238"/>
            <a:ext cx="7786688" cy="3644900"/>
            <a:chOff x="729976" y="3213100"/>
            <a:chExt cx="7787339" cy="3644900"/>
          </a:xfrm>
        </p:grpSpPr>
        <p:pic>
          <p:nvPicPr>
            <p:cNvPr id="6" name="Picture 2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979" b="13524"/>
            <a:stretch>
              <a:fillRect/>
            </a:stretch>
          </p:blipFill>
          <p:spPr bwMode="auto">
            <a:xfrm>
              <a:off x="729976" y="3213100"/>
              <a:ext cx="7688948" cy="3644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66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文字方塊 6"/>
            <p:cNvSpPr txBox="1"/>
            <p:nvPr/>
          </p:nvSpPr>
          <p:spPr>
            <a:xfrm>
              <a:off x="5881318" y="3599616"/>
              <a:ext cx="543739" cy="52322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zh-TW" altLang="en-US" sz="2800" b="0" dirty="0">
                  <a:solidFill>
                    <a:schemeClr val="tx1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順</a:t>
              </a:r>
            </a:p>
          </p:txBody>
        </p:sp>
        <p:sp>
          <p:nvSpPr>
            <p:cNvPr id="8" name="文字方塊 7"/>
            <p:cNvSpPr txBox="1"/>
            <p:nvPr/>
          </p:nvSpPr>
          <p:spPr>
            <a:xfrm>
              <a:off x="5426121" y="3868484"/>
              <a:ext cx="543739" cy="52322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zh-TW" altLang="en-US" sz="2800" b="0" dirty="0">
                  <a:solidFill>
                    <a:schemeClr val="tx1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向</a:t>
              </a:r>
            </a:p>
          </p:txBody>
        </p:sp>
        <p:sp>
          <p:nvSpPr>
            <p:cNvPr id="9" name="文字方塊 8"/>
            <p:cNvSpPr txBox="1"/>
            <p:nvPr/>
          </p:nvSpPr>
          <p:spPr>
            <a:xfrm>
              <a:off x="4922065" y="4156516"/>
              <a:ext cx="543739" cy="52322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zh-TW" altLang="en-US" sz="2800" b="0" dirty="0">
                  <a:solidFill>
                    <a:schemeClr val="tx1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坡</a:t>
              </a:r>
            </a:p>
          </p:txBody>
        </p:sp>
        <p:sp>
          <p:nvSpPr>
            <p:cNvPr id="10" name="左大括弧 9"/>
            <p:cNvSpPr/>
            <p:nvPr/>
          </p:nvSpPr>
          <p:spPr>
            <a:xfrm rot="3686058">
              <a:off x="5839780" y="3432889"/>
              <a:ext cx="177800" cy="1906747"/>
            </a:xfrm>
            <a:prstGeom prst="leftBrace">
              <a:avLst>
                <a:gd name="adj1" fmla="val 37188"/>
                <a:gd name="adj2" fmla="val 50000"/>
              </a:avLst>
            </a:prstGeom>
            <a:ln w="19050">
              <a:solidFill>
                <a:srgbClr val="FF00FF"/>
              </a:solidFill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sp>
          <p:nvSpPr>
            <p:cNvPr id="11" name="左大括弧 10"/>
            <p:cNvSpPr/>
            <p:nvPr/>
          </p:nvSpPr>
          <p:spPr>
            <a:xfrm rot="8996638">
              <a:off x="7544096" y="3800475"/>
              <a:ext cx="179403" cy="1801813"/>
            </a:xfrm>
            <a:prstGeom prst="leftBrace">
              <a:avLst>
                <a:gd name="adj1" fmla="val 37188"/>
                <a:gd name="adj2" fmla="val 50000"/>
              </a:avLst>
            </a:prstGeom>
            <a:ln w="19050">
              <a:solidFill>
                <a:srgbClr val="FF00FF"/>
              </a:solidFill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sp>
          <p:nvSpPr>
            <p:cNvPr id="12" name="文字方塊 11"/>
            <p:cNvSpPr txBox="1"/>
            <p:nvPr/>
          </p:nvSpPr>
          <p:spPr>
            <a:xfrm>
              <a:off x="7308304" y="3785696"/>
              <a:ext cx="543739" cy="52322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zh-TW" altLang="en-US" sz="2800" b="0" dirty="0">
                  <a:solidFill>
                    <a:schemeClr val="tx1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逆</a:t>
              </a:r>
            </a:p>
          </p:txBody>
        </p:sp>
        <p:sp>
          <p:nvSpPr>
            <p:cNvPr id="13" name="文字方塊 12"/>
            <p:cNvSpPr txBox="1"/>
            <p:nvPr/>
          </p:nvSpPr>
          <p:spPr>
            <a:xfrm>
              <a:off x="7640939" y="4353850"/>
              <a:ext cx="543739" cy="52322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zh-TW" altLang="en-US" sz="2800" b="0" dirty="0">
                  <a:solidFill>
                    <a:schemeClr val="tx1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向</a:t>
              </a:r>
            </a:p>
          </p:txBody>
        </p:sp>
        <p:sp>
          <p:nvSpPr>
            <p:cNvPr id="14" name="文字方塊 13"/>
            <p:cNvSpPr txBox="1"/>
            <p:nvPr/>
          </p:nvSpPr>
          <p:spPr>
            <a:xfrm>
              <a:off x="7973576" y="4922004"/>
              <a:ext cx="543739" cy="52322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zh-TW" altLang="en-US" sz="2800" b="0" dirty="0">
                  <a:solidFill>
                    <a:schemeClr val="tx1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坡</a:t>
              </a:r>
            </a:p>
          </p:txBody>
        </p:sp>
        <p:sp>
          <p:nvSpPr>
            <p:cNvPr id="15" name="矩形 6"/>
            <p:cNvSpPr>
              <a:spLocks noChangeArrowheads="1"/>
            </p:cNvSpPr>
            <p:nvPr/>
          </p:nvSpPr>
          <p:spPr bwMode="auto">
            <a:xfrm>
              <a:off x="1287334" y="3382238"/>
              <a:ext cx="2031974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新細明體" panose="02020500000000000000" pitchFamily="18" charset="-120"/>
                <a:buChar char="․"/>
                <a:defRPr kumimoji="1" sz="3600">
                  <a:solidFill>
                    <a:schemeClr val="tx1"/>
                  </a:solidFill>
                  <a:latin typeface="新細明體" panose="02020500000000000000" pitchFamily="18" charset="-12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Font typeface="新細明體" panose="02020500000000000000" pitchFamily="18" charset="-120"/>
                <a:buChar char="․"/>
                <a:defRPr kumimoji="1" sz="3200">
                  <a:solidFill>
                    <a:schemeClr val="tx1"/>
                  </a:solidFill>
                  <a:latin typeface="新細明體" panose="02020500000000000000" pitchFamily="18" charset="-12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Font typeface="新細明體" panose="02020500000000000000" pitchFamily="18" charset="-120"/>
                <a:buChar char="․"/>
                <a:defRPr kumimoji="1" sz="2800">
                  <a:solidFill>
                    <a:schemeClr val="tx1"/>
                  </a:solidFill>
                  <a:latin typeface="新細明體" panose="02020500000000000000" pitchFamily="18" charset="-12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新細明體" panose="02020500000000000000" pitchFamily="18" charset="-12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新細明體" panose="02020500000000000000" pitchFamily="18" charset="-12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新細明體" panose="02020500000000000000" pitchFamily="18" charset="-12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新細明體" panose="02020500000000000000" pitchFamily="18" charset="-12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新細明體" panose="02020500000000000000" pitchFamily="18" charset="-12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新細明體" panose="02020500000000000000" pitchFamily="18" charset="-120"/>
                  <a:ea typeface="新細明體" panose="02020500000000000000" pitchFamily="18" charset="-12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zh-TW" altLang="en-US" sz="2800" b="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坡腳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zh-TW" altLang="en-US" sz="2800" b="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（已挖除） </a:t>
              </a:r>
              <a:endPara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cxnSp>
          <p:nvCxnSpPr>
            <p:cNvPr id="16" name="直線接點 15"/>
            <p:cNvCxnSpPr/>
            <p:nvPr/>
          </p:nvCxnSpPr>
          <p:spPr>
            <a:xfrm>
              <a:off x="2303321" y="4354513"/>
              <a:ext cx="0" cy="828675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pic>
          <p:nvPicPr>
            <p:cNvPr id="17" name="Picture 2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35887">
              <a:off x="3579255" y="4515401"/>
              <a:ext cx="1498249" cy="1525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66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9" name="矩形 18"/>
          <p:cNvSpPr/>
          <p:nvPr/>
        </p:nvSpPr>
        <p:spPr>
          <a:xfrm>
            <a:off x="8629349" y="4421063"/>
            <a:ext cx="332660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順向坡的坡腳若被挖除，岩層會失去支撐，易發生山崩。 </a:t>
            </a:r>
          </a:p>
        </p:txBody>
      </p:sp>
    </p:spTree>
    <p:extLst>
      <p:ext uri="{BB962C8B-B14F-4D97-AF65-F5344CB8AC3E}">
        <p14:creationId xmlns:p14="http://schemas.microsoft.com/office/powerpoint/2010/main" val="342675563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順向坡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35321" y="931742"/>
            <a:ext cx="11520129" cy="2426044"/>
          </a:xfrm>
        </p:spPr>
        <p:txBody>
          <a:bodyPr/>
          <a:lstStyle/>
          <a:p>
            <a:r>
              <a:rPr lang="zh-TW" altLang="en-US" dirty="0"/>
              <a:t>了解山崩的形成原因，開發山坡地時做好地質調查與護坡工程，才能避免或減低坡地災害。</a:t>
            </a:r>
            <a:endParaRPr lang="en-US" altLang="zh-TW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zh-TW" altLang="en-US" dirty="0"/>
              <a:t>課本</a:t>
            </a:r>
            <a:r>
              <a:rPr lang="en-US" altLang="zh-TW" dirty="0"/>
              <a:t>P.123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23174043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【110</a:t>
            </a:r>
            <a:r>
              <a:rPr lang="zh-TW" altLang="en-US" dirty="0"/>
              <a:t>會考</a:t>
            </a:r>
            <a:r>
              <a:rPr lang="en-US" altLang="zh-TW" dirty="0"/>
              <a:t>】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idx="1"/>
          </p:nvPr>
        </p:nvSpPr>
        <p:spPr>
          <a:xfrm>
            <a:off x="335321" y="931742"/>
            <a:ext cx="11304229" cy="2426044"/>
          </a:xfrm>
        </p:spPr>
        <p:txBody>
          <a:bodyPr/>
          <a:lstStyle/>
          <a:p>
            <a:r>
              <a:rPr lang="zh-TW" altLang="en-US" dirty="0"/>
              <a:t>某日颱風的位置如附圖所示，圖中等壓線上的數字單位為百帕。關於該颱風中心地表的空氣流動方向，下列敘述何者正確？</a:t>
            </a:r>
          </a:p>
          <a:p>
            <a:r>
              <a:rPr lang="en-US" altLang="zh-TW" dirty="0"/>
              <a:t>(A)</a:t>
            </a:r>
            <a:r>
              <a:rPr lang="zh-TW" altLang="en-US" dirty="0"/>
              <a:t>逆時鐘方向往颱風中心流入　</a:t>
            </a:r>
          </a:p>
          <a:p>
            <a:r>
              <a:rPr lang="en-US" altLang="zh-TW" dirty="0"/>
              <a:t>(B)</a:t>
            </a:r>
            <a:r>
              <a:rPr lang="zh-TW" altLang="en-US" dirty="0"/>
              <a:t>逆時鐘方向從颱風中心流出</a:t>
            </a:r>
          </a:p>
          <a:p>
            <a:r>
              <a:rPr lang="en-US" altLang="zh-TW" dirty="0"/>
              <a:t>(C)</a:t>
            </a:r>
            <a:r>
              <a:rPr lang="zh-TW" altLang="en-US" dirty="0"/>
              <a:t>順時鐘方向往颱風中心流入　</a:t>
            </a:r>
          </a:p>
          <a:p>
            <a:r>
              <a:rPr lang="en-US" altLang="zh-TW" dirty="0"/>
              <a:t>(D)</a:t>
            </a:r>
            <a:r>
              <a:rPr lang="zh-TW" altLang="en-US" dirty="0"/>
              <a:t>順時鐘方向從颱風中心流出。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文字版面配置區 3"/>
          <p:cNvSpPr>
            <a:spLocks noGrp="1"/>
          </p:cNvSpPr>
          <p:nvPr>
            <p:ph type="body" sz="quarter" idx="10"/>
          </p:nvPr>
        </p:nvSpPr>
        <p:spPr>
          <a:xfrm>
            <a:off x="868790" y="5013970"/>
            <a:ext cx="10986660" cy="1540793"/>
          </a:xfrm>
        </p:spPr>
        <p:txBody>
          <a:bodyPr/>
          <a:lstStyle/>
          <a:p>
            <a:r>
              <a:rPr lang="en-US" altLang="zh-TW" dirty="0"/>
              <a:t>(A)</a:t>
            </a:r>
            <a:r>
              <a:rPr lang="zh-TW" altLang="en-US" dirty="0"/>
              <a:t>。</a:t>
            </a:r>
            <a:endParaRPr lang="en-US" altLang="zh-TW" dirty="0"/>
          </a:p>
          <a:p>
            <a:r>
              <a:rPr lang="zh-TW" altLang="en-US" dirty="0"/>
              <a:t>颱風為低氣壓系統，北半球近地面低氣壓中心氣流為逆時鐘方向流入，故選</a:t>
            </a:r>
            <a:r>
              <a:rPr lang="en-US" altLang="zh-TW" dirty="0"/>
              <a:t>(A)</a:t>
            </a:r>
            <a:r>
              <a:rPr lang="zh-TW" altLang="en-US" dirty="0"/>
              <a:t>。</a:t>
            </a: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842" y="5013970"/>
            <a:ext cx="523948" cy="543001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5366" y="1989634"/>
            <a:ext cx="363855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690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【105</a:t>
            </a:r>
            <a:r>
              <a:rPr lang="zh-TW" altLang="en-US" dirty="0"/>
              <a:t>會考</a:t>
            </a:r>
            <a:r>
              <a:rPr lang="en-US" altLang="zh-TW" dirty="0"/>
              <a:t>】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idx="1"/>
          </p:nvPr>
        </p:nvSpPr>
        <p:spPr>
          <a:xfrm>
            <a:off x="335321" y="931742"/>
            <a:ext cx="11304229" cy="2426044"/>
          </a:xfrm>
        </p:spPr>
        <p:txBody>
          <a:bodyPr/>
          <a:lstStyle/>
          <a:p>
            <a:r>
              <a:rPr lang="zh-TW" altLang="en-US" dirty="0"/>
              <a:t>進行屋頂防水工程時會受天候條件影響，而乾燥、高溫的大熱天將有助於防水工程的品質，因此不宜在條件不佳的天氣貿然施作。下列是</a:t>
            </a:r>
            <a:r>
              <a:rPr lang="zh-TW" altLang="en-US" u="sng" dirty="0"/>
              <a:t>臺灣</a:t>
            </a:r>
            <a:r>
              <a:rPr lang="zh-TW" altLang="en-US" dirty="0"/>
              <a:t>北部四個不同時段的主要天氣敘述，其中何者最適合進行此工程？</a:t>
            </a:r>
          </a:p>
          <a:p>
            <a:r>
              <a:rPr lang="en-US" altLang="zh-TW" dirty="0"/>
              <a:t>(A)</a:t>
            </a:r>
            <a:r>
              <a:rPr lang="zh-TW" altLang="en-US" dirty="0"/>
              <a:t>太平洋高壓籠罩，天氣狀況穩定</a:t>
            </a:r>
          </a:p>
          <a:p>
            <a:r>
              <a:rPr lang="en-US" altLang="zh-TW" dirty="0"/>
              <a:t>(B)</a:t>
            </a:r>
            <a:r>
              <a:rPr lang="zh-TW" altLang="en-US" dirty="0"/>
              <a:t>大陸冷高壓影響，東北季風增強</a:t>
            </a:r>
          </a:p>
          <a:p>
            <a:r>
              <a:rPr lang="en-US" altLang="zh-TW" dirty="0"/>
              <a:t>(C)</a:t>
            </a:r>
            <a:r>
              <a:rPr lang="zh-TW" altLang="en-US" dirty="0"/>
              <a:t>春、夏交替之際，滯留鋒面停留</a:t>
            </a:r>
          </a:p>
          <a:p>
            <a:r>
              <a:rPr lang="en-US" altLang="zh-TW" dirty="0"/>
              <a:t>(D)</a:t>
            </a:r>
            <a:r>
              <a:rPr lang="zh-TW" altLang="en-US" dirty="0"/>
              <a:t>強烈冷氣團南下，寒潮（寒流）來襲。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5764246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【105</a:t>
            </a:r>
            <a:r>
              <a:rPr lang="zh-TW" altLang="en-US" dirty="0"/>
              <a:t>會考</a:t>
            </a:r>
            <a:r>
              <a:rPr lang="en-US" altLang="zh-TW" dirty="0"/>
              <a:t>】</a:t>
            </a:r>
            <a:endParaRPr lang="zh-TW" altLang="en-US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quarter" idx="10"/>
          </p:nvPr>
        </p:nvSpPr>
        <p:spPr>
          <a:xfrm>
            <a:off x="868790" y="928972"/>
            <a:ext cx="10986660" cy="4949541"/>
          </a:xfrm>
        </p:spPr>
        <p:txBody>
          <a:bodyPr/>
          <a:lstStyle/>
          <a:p>
            <a:r>
              <a:rPr lang="en-US" altLang="zh-TW" dirty="0"/>
              <a:t>(A)</a:t>
            </a:r>
            <a:r>
              <a:rPr lang="zh-TW" altLang="en-US" dirty="0"/>
              <a:t>。</a:t>
            </a:r>
          </a:p>
          <a:p>
            <a:r>
              <a:rPr lang="en-US" altLang="zh-TW" dirty="0"/>
              <a:t>(A)</a:t>
            </a:r>
            <a:r>
              <a:rPr lang="zh-TW" altLang="en-US" dirty="0"/>
              <a:t>太平洋高壓籠罩時，由於近地面高壓中心附近的空氣向外流出，其上方的空氣便降下來填補，形成下沉氣流，天氣較為晴朗；</a:t>
            </a:r>
            <a:r>
              <a:rPr lang="en-US" altLang="zh-TW" dirty="0"/>
              <a:t>(B)</a:t>
            </a:r>
            <a:r>
              <a:rPr lang="zh-TW" altLang="en-US" dirty="0"/>
              <a:t>東北季風經過海面時，水氣會增加，易帶來降雨；</a:t>
            </a:r>
            <a:r>
              <a:rPr lang="en-US" altLang="zh-TW" dirty="0"/>
              <a:t>(C)</a:t>
            </a:r>
            <a:r>
              <a:rPr lang="zh-TW" altLang="en-US" dirty="0"/>
              <a:t>滯留鋒會帶來連續性降雨的天氣；</a:t>
            </a:r>
            <a:r>
              <a:rPr lang="en-US" altLang="zh-TW" dirty="0"/>
              <a:t>(D)</a:t>
            </a:r>
            <a:r>
              <a:rPr lang="zh-TW" altLang="en-US" dirty="0"/>
              <a:t>寒潮（寒流）容易造成氣溫遽降。故應選</a:t>
            </a:r>
            <a:r>
              <a:rPr lang="en-US" altLang="zh-TW" dirty="0"/>
              <a:t>(A)</a:t>
            </a:r>
            <a:r>
              <a:rPr lang="zh-TW" altLang="en-US" dirty="0"/>
              <a:t>。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842" y="928972"/>
            <a:ext cx="523948" cy="543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4785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5">
            <a:extLst>
              <a:ext uri="{FF2B5EF4-FFF2-40B4-BE49-F238E27FC236}">
                <a16:creationId xmlns:a16="http://schemas.microsoft.com/office/drawing/2014/main" id="{1C1FEE9D-16F3-2D46-AC98-1E3B3D645A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148" y="0"/>
            <a:ext cx="9146117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5">
            <a:extLst>
              <a:ext uri="{FF2B5EF4-FFF2-40B4-BE49-F238E27FC236}">
                <a16:creationId xmlns:a16="http://schemas.microsoft.com/office/drawing/2014/main" id="{5155DCEB-15AF-AD45-90D2-939F87D655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148" y="-457305"/>
            <a:ext cx="9755858" cy="7316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0" name="Rectangle 6">
            <a:extLst>
              <a:ext uri="{FF2B5EF4-FFF2-40B4-BE49-F238E27FC236}">
                <a16:creationId xmlns:a16="http://schemas.microsoft.com/office/drawing/2014/main" id="{6F655A0C-F96F-1A48-8299-C7CD6BACD6B0}"/>
              </a:ext>
            </a:extLst>
          </p:cNvPr>
          <p:cNvSpPr>
            <a:spLocks noGrp="1" noChangeArrowheads="1"/>
          </p:cNvSpPr>
          <p:nvPr>
            <p:ph type="title" orient="vert"/>
          </p:nvPr>
        </p:nvSpPr>
        <p:spPr>
          <a:xfrm>
            <a:off x="9409087" y="333453"/>
            <a:ext cx="1259178" cy="5852880"/>
          </a:xfrm>
        </p:spPr>
        <p:txBody>
          <a:bodyPr/>
          <a:lstStyle/>
          <a:p>
            <a:pPr eaLnBrk="1" hangingPunct="1"/>
            <a:r>
              <a:rPr lang="zh-TW" altLang="en-US" sz="5401">
                <a:solidFill>
                  <a:schemeClr val="bg1"/>
                </a:solidFill>
                <a:ea typeface="標楷體" panose="02010601000101010101" pitchFamily="2" charset="-120"/>
              </a:rPr>
              <a:t>但海棠不過是地球的一個小過客而已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5">
            <a:extLst>
              <a:ext uri="{FF2B5EF4-FFF2-40B4-BE49-F238E27FC236}">
                <a16:creationId xmlns:a16="http://schemas.microsoft.com/office/drawing/2014/main" id="{D7C4D328-675E-3844-974C-8D62B1632F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148" y="44461"/>
            <a:ext cx="9146117" cy="761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颱風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35321" y="931742"/>
            <a:ext cx="11499542" cy="1298608"/>
          </a:xfrm>
        </p:spPr>
        <p:txBody>
          <a:bodyPr/>
          <a:lstStyle/>
          <a:p>
            <a:pPr marL="114295" indent="0">
              <a:buNone/>
            </a:pPr>
            <a:r>
              <a:rPr lang="en-US" altLang="zh-TW" b="1" dirty="0">
                <a:solidFill>
                  <a:schemeClr val="accent6">
                    <a:lumMod val="75000"/>
                  </a:schemeClr>
                </a:solidFill>
              </a:rPr>
              <a:t>1.</a:t>
            </a:r>
            <a:r>
              <a:rPr lang="zh-TW" altLang="en-US" b="1" dirty="0">
                <a:solidFill>
                  <a:schemeClr val="accent6">
                    <a:lumMod val="75000"/>
                  </a:schemeClr>
                </a:solidFill>
              </a:rPr>
              <a:t>颱風成因與結構</a:t>
            </a:r>
            <a:endParaRPr lang="en-US" altLang="zh-TW" b="1" dirty="0">
              <a:solidFill>
                <a:schemeClr val="accent6">
                  <a:lumMod val="75000"/>
                </a:schemeClr>
              </a:solidFill>
            </a:endParaRPr>
          </a:p>
          <a:p>
            <a:pPr>
              <a:buClr>
                <a:schemeClr val="tx1"/>
              </a:buClr>
            </a:pPr>
            <a:r>
              <a:rPr lang="zh-TW" altLang="en-US" b="1" dirty="0">
                <a:solidFill>
                  <a:srgbClr val="0070C0"/>
                </a:solidFill>
              </a:rPr>
              <a:t>颱風</a:t>
            </a:r>
            <a:r>
              <a:rPr lang="zh-TW" altLang="en-US" dirty="0"/>
              <a:t>主要發生在七∼九月夏、秋兩季。</a:t>
            </a:r>
            <a:endParaRPr lang="en-US" altLang="zh-TW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zh-TW" altLang="en-US" dirty="0"/>
              <a:t>課本</a:t>
            </a:r>
            <a:r>
              <a:rPr lang="en-US" altLang="zh-TW" dirty="0"/>
              <a:t>P.119</a:t>
            </a:r>
            <a:endParaRPr lang="zh-TW" altLang="en-US" dirty="0"/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7343764"/>
              </p:ext>
            </p:extLst>
          </p:nvPr>
        </p:nvGraphicFramePr>
        <p:xfrm>
          <a:off x="335717" y="3296042"/>
          <a:ext cx="11520128" cy="1645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21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4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64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64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64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64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640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640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640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8640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8640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8640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zh-TW" altLang="en-US" sz="3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月份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sz="3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一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sz="3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二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sz="3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三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sz="3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四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sz="3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五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sz="3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六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sz="3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七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sz="3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八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sz="3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九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sz="3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十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sz="3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十一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sz="3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十二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zh-TW" altLang="en-US" sz="3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次數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3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31</a:t>
                      </a:r>
                      <a:endParaRPr lang="zh-TW" altLang="en-US" sz="3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3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13</a:t>
                      </a:r>
                      <a:endParaRPr lang="zh-TW" altLang="en-US" sz="3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3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23</a:t>
                      </a:r>
                      <a:endParaRPr lang="zh-TW" altLang="en-US" sz="3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3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43</a:t>
                      </a:r>
                      <a:endParaRPr lang="zh-TW" altLang="en-US" sz="3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3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66</a:t>
                      </a:r>
                      <a:endParaRPr lang="zh-TW" altLang="en-US" sz="3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3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112</a:t>
                      </a:r>
                      <a:endParaRPr lang="zh-TW" altLang="en-US" sz="3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3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252</a:t>
                      </a:r>
                      <a:endParaRPr lang="zh-TW" altLang="en-US" sz="3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3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340</a:t>
                      </a:r>
                      <a:endParaRPr lang="zh-TW" altLang="en-US" sz="3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3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317</a:t>
                      </a:r>
                      <a:endParaRPr lang="zh-TW" altLang="en-US" sz="3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3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240</a:t>
                      </a:r>
                      <a:endParaRPr lang="zh-TW" altLang="en-US" sz="3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3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148</a:t>
                      </a:r>
                      <a:endParaRPr lang="zh-TW" altLang="en-US" sz="3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3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73</a:t>
                      </a:r>
                      <a:endParaRPr lang="zh-TW" altLang="en-US" sz="3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矩形 5"/>
          <p:cNvSpPr/>
          <p:nvPr/>
        </p:nvSpPr>
        <p:spPr>
          <a:xfrm>
            <a:off x="291342" y="2696584"/>
            <a:ext cx="1156450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spc="-15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西北</a:t>
            </a:r>
            <a:r>
              <a:rPr lang="zh-TW" altLang="en-US" sz="3200" u="sng" spc="-15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太平洋</a:t>
            </a:r>
            <a:r>
              <a:rPr lang="zh-TW" altLang="en-US" sz="3200" spc="-15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及</a:t>
            </a:r>
            <a:r>
              <a:rPr lang="zh-TW" altLang="en-US" sz="3200" u="sng" spc="-15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南海</a:t>
            </a:r>
            <a:r>
              <a:rPr lang="zh-TW" altLang="en-US" sz="3200" spc="-15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地區颱風發生次數統計表（西元</a:t>
            </a:r>
            <a:r>
              <a:rPr lang="en-US" altLang="zh-TW" sz="3200" spc="-15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1958</a:t>
            </a:r>
            <a:r>
              <a:rPr lang="zh-TW" altLang="en-US" sz="3200" spc="-15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～</a:t>
            </a:r>
            <a:r>
              <a:rPr lang="en-US" altLang="zh-TW" sz="3200" spc="-15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2020</a:t>
            </a:r>
            <a:r>
              <a:rPr lang="zh-TW" altLang="en-US" sz="3200" spc="-15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年）</a:t>
            </a:r>
          </a:p>
        </p:txBody>
      </p:sp>
    </p:spTree>
    <p:extLst>
      <p:ext uri="{BB962C8B-B14F-4D97-AF65-F5344CB8AC3E}">
        <p14:creationId xmlns:p14="http://schemas.microsoft.com/office/powerpoint/2010/main" val="41495840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28575" cap="rnd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7798</TotalTime>
  <Words>2129</Words>
  <Application>Microsoft Macintosh PowerPoint</Application>
  <PresentationFormat>自訂</PresentationFormat>
  <Paragraphs>254</Paragraphs>
  <Slides>54</Slides>
  <Notes>28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54</vt:i4>
      </vt:variant>
    </vt:vector>
  </HeadingPairs>
  <TitlesOfParts>
    <vt:vector size="61" baseType="lpstr">
      <vt:lpstr>微軟正黑體</vt:lpstr>
      <vt:lpstr>微軟正黑體</vt:lpstr>
      <vt:lpstr>標楷體</vt:lpstr>
      <vt:lpstr>Arial</vt:lpstr>
      <vt:lpstr>Calibri</vt:lpstr>
      <vt:lpstr>Wingdings</vt:lpstr>
      <vt:lpstr>Office 佈景主題</vt:lpstr>
      <vt:lpstr>2.颱風</vt:lpstr>
      <vt:lpstr>這年，有海棠的夏天</vt:lpstr>
      <vt:lpstr>全世界的衛星都在等待 </vt:lpstr>
      <vt:lpstr>短短的ㄧ生</vt:lpstr>
      <vt:lpstr>從出生到消滅只有八天</vt:lpstr>
      <vt:lpstr>PowerPoint 簡報</vt:lpstr>
      <vt:lpstr>但海棠不過是地球的一個小過客而已</vt:lpstr>
      <vt:lpstr>PowerPoint 簡報</vt:lpstr>
      <vt:lpstr>颱風</vt:lpstr>
      <vt:lpstr>颱風的成因</vt:lpstr>
      <vt:lpstr>PowerPoint 簡報</vt:lpstr>
      <vt:lpstr>颱風的結構</vt:lpstr>
      <vt:lpstr>颱風的結構</vt:lpstr>
      <vt:lpstr>颱風的結構</vt:lpstr>
      <vt:lpstr>颱風的結構</vt:lpstr>
      <vt:lpstr>PowerPoint 簡報</vt:lpstr>
      <vt:lpstr>PowerPoint 簡報</vt:lpstr>
      <vt:lpstr>PowerPoint 簡報</vt:lpstr>
      <vt:lpstr>PowerPoint 簡報</vt:lpstr>
      <vt:lpstr>颱風的路徑如何？ </vt:lpstr>
      <vt:lpstr>主要登台路徑</vt:lpstr>
      <vt:lpstr>颱風</vt:lpstr>
      <vt:lpstr>颱風帶來的風雨</vt:lpstr>
      <vt:lpstr>颱風帶來的風雨</vt:lpstr>
      <vt:lpstr>颱風帶來的風雨</vt:lpstr>
      <vt:lpstr>颱風帶來的風雨</vt:lpstr>
      <vt:lpstr>颱風帶來的風雨　</vt:lpstr>
      <vt:lpstr>颱風帶來的風雨</vt:lpstr>
      <vt:lpstr>PowerPoint 簡報</vt:lpstr>
      <vt:lpstr>PowerPoint 簡報</vt:lpstr>
      <vt:lpstr>海棠來臨前，我們吹什麼風呢?</vt:lpstr>
      <vt:lpstr>海棠來臨前後之氣壓變化</vt:lpstr>
      <vt:lpstr>也可以讓中央氣象局幫助你</vt:lpstr>
      <vt:lpstr>颱風</vt:lpstr>
      <vt:lpstr>颱風豪雨會引起水災，淹沒低窪地區。</vt:lpstr>
      <vt:lpstr>颱風災害</vt:lpstr>
      <vt:lpstr>颱風災害</vt:lpstr>
      <vt:lpstr>颱風災害</vt:lpstr>
      <vt:lpstr>PowerPoint 簡報</vt:lpstr>
      <vt:lpstr>颱風</vt:lpstr>
      <vt:lpstr>防颱準備</vt:lpstr>
      <vt:lpstr>防颱準備</vt:lpstr>
      <vt:lpstr>防颱準備</vt:lpstr>
      <vt:lpstr>4.梅雨及颱風的豪雨災害</vt:lpstr>
      <vt:lpstr>梅雨及颱風的豪雨災害</vt:lpstr>
      <vt:lpstr>PowerPoint 簡報</vt:lpstr>
      <vt:lpstr>山崩</vt:lpstr>
      <vt:lpstr>山崩</vt:lpstr>
      <vt:lpstr>順向坡</vt:lpstr>
      <vt:lpstr>順向坡</vt:lpstr>
      <vt:lpstr>順向坡</vt:lpstr>
      <vt:lpstr>【110會考】</vt:lpstr>
      <vt:lpstr>【105會考】</vt:lpstr>
      <vt:lpstr>【105會考】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劉家宏</dc:creator>
  <cp:lastModifiedBy>Microsoft Office User</cp:lastModifiedBy>
  <cp:revision>513</cp:revision>
  <cp:lastPrinted>2021-11-11T09:11:35Z</cp:lastPrinted>
  <dcterms:created xsi:type="dcterms:W3CDTF">2019-04-23T05:53:25Z</dcterms:created>
  <dcterms:modified xsi:type="dcterms:W3CDTF">2022-03-14T06:04:30Z</dcterms:modified>
</cp:coreProperties>
</file>