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5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267" r:id="rId4"/>
    <p:sldId id="258" r:id="rId5"/>
    <p:sldId id="280" r:id="rId6"/>
    <p:sldId id="262" r:id="rId7"/>
    <p:sldId id="257" r:id="rId8"/>
    <p:sldId id="259" r:id="rId9"/>
    <p:sldId id="279" r:id="rId10"/>
    <p:sldId id="260" r:id="rId11"/>
    <p:sldId id="261" r:id="rId12"/>
    <p:sldId id="263" r:id="rId13"/>
    <p:sldId id="282" r:id="rId14"/>
    <p:sldId id="264" r:id="rId15"/>
    <p:sldId id="283" r:id="rId16"/>
    <p:sldId id="269" r:id="rId17"/>
    <p:sldId id="270" r:id="rId18"/>
    <p:sldId id="271" r:id="rId19"/>
    <p:sldId id="272" r:id="rId20"/>
    <p:sldId id="273" r:id="rId21"/>
    <p:sldId id="274" r:id="rId22"/>
    <p:sldId id="275"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948C7F"/>
    <a:srgbClr val="8C857B"/>
    <a:srgbClr val="B3AAA3"/>
    <a:srgbClr val="A31E1C"/>
    <a:srgbClr val="FF9900"/>
    <a:srgbClr val="0070C0"/>
    <a:srgbClr val="8B181D"/>
    <a:srgbClr val="646C3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70" d="100"/>
          <a:sy n="70" d="100"/>
        </p:scale>
        <p:origin x="6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AA1AF-58F6-4910-8A3C-0EA9FAF053FC}" type="datetimeFigureOut">
              <a:rPr lang="zh-TW" altLang="en-US" smtClean="0"/>
              <a:t>2022/5/25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10B72-241B-4504-A55F-B880C7B0F30C}" type="slidenum">
              <a:rPr lang="zh-TW" altLang="en-US" smtClean="0"/>
              <a:t>‹#›</a:t>
            </a:fld>
            <a:endParaRPr lang="zh-TW" altLang="en-US"/>
          </a:p>
        </p:txBody>
      </p:sp>
    </p:spTree>
    <p:extLst>
      <p:ext uri="{BB962C8B-B14F-4D97-AF65-F5344CB8AC3E}">
        <p14:creationId xmlns:p14="http://schemas.microsoft.com/office/powerpoint/2010/main" val="158624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this class we will learn some</a:t>
            </a:r>
            <a:r>
              <a:rPr lang="en-US" altLang="zh-TW" baseline="0" dirty="0" smtClean="0"/>
              <a:t> common organic polymers in our everyday life.</a:t>
            </a:r>
            <a:endParaRPr lang="zh-TW" altLang="en-US" dirty="0"/>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1</a:t>
            </a:fld>
            <a:endParaRPr lang="zh-TW" altLang="en-US"/>
          </a:p>
        </p:txBody>
      </p:sp>
    </p:spTree>
    <p:extLst>
      <p:ext uri="{BB962C8B-B14F-4D97-AF65-F5344CB8AC3E}">
        <p14:creationId xmlns:p14="http://schemas.microsoft.com/office/powerpoint/2010/main" val="53461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 this class we will learn some</a:t>
            </a:r>
            <a:r>
              <a:rPr lang="en-US" altLang="zh-TW" baseline="0" dirty="0" smtClean="0"/>
              <a:t> common organic polymers in our everyday life.</a:t>
            </a:r>
            <a:endParaRPr lang="zh-TW" altLang="en-US" dirty="0"/>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2</a:t>
            </a:fld>
            <a:endParaRPr lang="zh-TW" altLang="en-US"/>
          </a:p>
        </p:txBody>
      </p:sp>
    </p:spTree>
    <p:extLst>
      <p:ext uri="{BB962C8B-B14F-4D97-AF65-F5344CB8AC3E}">
        <p14:creationId xmlns:p14="http://schemas.microsoft.com/office/powerpoint/2010/main" val="266530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baseline="0" dirty="0" smtClean="0"/>
              <a:t>Ask the students to read after me.    2. Organic polymers are usually composed by small units, which we call monomers. Monomers are combined together in specific ways. The same way is repeated over and over so that it becomes a huge molecule, that is polymer. </a:t>
            </a:r>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3</a:t>
            </a:fld>
            <a:endParaRPr lang="zh-TW" altLang="en-US"/>
          </a:p>
        </p:txBody>
      </p:sp>
    </p:spTree>
    <p:extLst>
      <p:ext uri="{BB962C8B-B14F-4D97-AF65-F5344CB8AC3E}">
        <p14:creationId xmlns:p14="http://schemas.microsoft.com/office/powerpoint/2010/main" val="404751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There</a:t>
            </a:r>
            <a:r>
              <a:rPr lang="en-US" altLang="zh-TW" baseline="0" dirty="0" smtClean="0"/>
              <a:t> are millions of</a:t>
            </a:r>
            <a:r>
              <a:rPr lang="en-US" altLang="zh-TW" dirty="0" smtClean="0"/>
              <a:t> polymers in the</a:t>
            </a:r>
            <a:r>
              <a:rPr lang="en-US" altLang="zh-TW" baseline="0" dirty="0" smtClean="0"/>
              <a:t> world. In order to help us understand, we need to </a:t>
            </a:r>
            <a:r>
              <a:rPr lang="en-US" altLang="zh-TW" baseline="0" dirty="0" err="1" smtClean="0"/>
              <a:t>classfy</a:t>
            </a:r>
            <a:r>
              <a:rPr lang="en-US" altLang="zh-TW" baseline="0" dirty="0" smtClean="0"/>
              <a:t> them. The most </a:t>
            </a:r>
            <a:r>
              <a:rPr lang="en-US" altLang="zh-TW" baseline="0" dirty="0" err="1" smtClean="0"/>
              <a:t>ez</a:t>
            </a:r>
            <a:r>
              <a:rPr lang="en-US" altLang="zh-TW" baseline="0" dirty="0" smtClean="0"/>
              <a:t> way is to sort them by source. If it comes from nature, it’s  a natural polymer. If it’s manmade, it’s a synthetic polymer.  For example, starch, which exists in grains and rhizome, is a natural polymer. The same as cellulose and protein.  </a:t>
            </a:r>
            <a:endParaRPr lang="zh-TW" altLang="en-US" dirty="0"/>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4</a:t>
            </a:fld>
            <a:endParaRPr lang="zh-TW" altLang="en-US"/>
          </a:p>
        </p:txBody>
      </p:sp>
    </p:spTree>
    <p:extLst>
      <p:ext uri="{BB962C8B-B14F-4D97-AF65-F5344CB8AC3E}">
        <p14:creationId xmlns:p14="http://schemas.microsoft.com/office/powerpoint/2010/main" val="402586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There</a:t>
            </a:r>
            <a:r>
              <a:rPr lang="en-US" altLang="zh-TW" baseline="0" dirty="0" smtClean="0"/>
              <a:t> are millions of</a:t>
            </a:r>
            <a:r>
              <a:rPr lang="en-US" altLang="zh-TW" dirty="0" smtClean="0"/>
              <a:t> polymers in the</a:t>
            </a:r>
            <a:r>
              <a:rPr lang="en-US" altLang="zh-TW" baseline="0" dirty="0" smtClean="0"/>
              <a:t> world. In order to help us understand, we need to </a:t>
            </a:r>
            <a:r>
              <a:rPr lang="en-US" altLang="zh-TW" baseline="0" dirty="0" err="1" smtClean="0"/>
              <a:t>classfy</a:t>
            </a:r>
            <a:r>
              <a:rPr lang="en-US" altLang="zh-TW" baseline="0" dirty="0" smtClean="0"/>
              <a:t> them. The most </a:t>
            </a:r>
            <a:r>
              <a:rPr lang="en-US" altLang="zh-TW" baseline="0" dirty="0" err="1" smtClean="0"/>
              <a:t>ez</a:t>
            </a:r>
            <a:r>
              <a:rPr lang="en-US" altLang="zh-TW" baseline="0" dirty="0" smtClean="0"/>
              <a:t> way is to sort them by source. If it comes from nature, it’s  a natural polymer. If it’s manmade, it’s a synthetic polymer.  For example, starch, which exists in grains and rhizome, is a natural polymer. The same as cellulose and protein.  </a:t>
            </a:r>
            <a:endParaRPr lang="zh-TW" altLang="en-US" dirty="0"/>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5</a:t>
            </a:fld>
            <a:endParaRPr lang="zh-TW" altLang="en-US"/>
          </a:p>
        </p:txBody>
      </p:sp>
    </p:spTree>
    <p:extLst>
      <p:ext uri="{BB962C8B-B14F-4D97-AF65-F5344CB8AC3E}">
        <p14:creationId xmlns:p14="http://schemas.microsoft.com/office/powerpoint/2010/main" val="412956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7</a:t>
            </a:fld>
            <a:endParaRPr lang="zh-TW" altLang="en-US"/>
          </a:p>
        </p:txBody>
      </p:sp>
    </p:spTree>
    <p:extLst>
      <p:ext uri="{BB962C8B-B14F-4D97-AF65-F5344CB8AC3E}">
        <p14:creationId xmlns:p14="http://schemas.microsoft.com/office/powerpoint/2010/main" val="178698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13</a:t>
            </a:fld>
            <a:endParaRPr lang="zh-TW" altLang="en-US"/>
          </a:p>
        </p:txBody>
      </p:sp>
    </p:spTree>
    <p:extLst>
      <p:ext uri="{BB962C8B-B14F-4D97-AF65-F5344CB8AC3E}">
        <p14:creationId xmlns:p14="http://schemas.microsoft.com/office/powerpoint/2010/main" val="108323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電路板 </a:t>
            </a:r>
            <a:r>
              <a:rPr lang="en-US" altLang="zh-TW" dirty="0" smtClean="0"/>
              <a:t>circuit</a:t>
            </a:r>
            <a:r>
              <a:rPr lang="en-US" altLang="zh-TW" baseline="0" dirty="0" smtClean="0"/>
              <a:t> board</a:t>
            </a:r>
            <a:r>
              <a:rPr lang="zh-TW" altLang="en-US" baseline="0" dirty="0" smtClean="0"/>
              <a:t>      電木</a:t>
            </a:r>
            <a:r>
              <a:rPr lang="en-US" altLang="zh-TW" baseline="0" dirty="0" err="1" smtClean="0"/>
              <a:t>bakelite</a:t>
            </a:r>
            <a:r>
              <a:rPr lang="en-US" altLang="zh-TW" baseline="0" dirty="0" smtClean="0"/>
              <a:t>  </a:t>
            </a:r>
            <a:r>
              <a:rPr lang="zh-TW" altLang="en-US" baseline="0" dirty="0" smtClean="0"/>
              <a:t>      </a:t>
            </a:r>
            <a:r>
              <a:rPr lang="en-US" altLang="zh-TW" baseline="0" dirty="0" smtClean="0"/>
              <a:t> </a:t>
            </a:r>
            <a:r>
              <a:rPr lang="zh-TW" altLang="en-US" baseline="0" dirty="0" smtClean="0"/>
              <a:t>酚醛樹脂</a:t>
            </a:r>
            <a:r>
              <a:rPr lang="en-US" altLang="zh-TW" baseline="0" dirty="0" smtClean="0"/>
              <a:t>phenolic resin       </a:t>
            </a:r>
            <a:r>
              <a:rPr lang="zh-TW" altLang="en-US" baseline="0" dirty="0" smtClean="0"/>
              <a:t>環氧樹脂</a:t>
            </a:r>
            <a:r>
              <a:rPr lang="en-US" altLang="zh-TW" baseline="0" dirty="0" smtClean="0"/>
              <a:t> epoxy resin </a:t>
            </a:r>
            <a:endParaRPr lang="zh-TW" altLang="en-US" dirty="0"/>
          </a:p>
        </p:txBody>
      </p:sp>
      <p:sp>
        <p:nvSpPr>
          <p:cNvPr id="4" name="投影片編號版面配置區 3"/>
          <p:cNvSpPr>
            <a:spLocks noGrp="1"/>
          </p:cNvSpPr>
          <p:nvPr>
            <p:ph type="sldNum" sz="quarter" idx="10"/>
          </p:nvPr>
        </p:nvSpPr>
        <p:spPr/>
        <p:txBody>
          <a:bodyPr/>
          <a:lstStyle/>
          <a:p>
            <a:fld id="{CF810B72-241B-4504-A55F-B880C7B0F30C}" type="slidenum">
              <a:rPr lang="zh-TW" altLang="en-US" smtClean="0"/>
              <a:t>14</a:t>
            </a:fld>
            <a:endParaRPr lang="zh-TW" altLang="en-US"/>
          </a:p>
        </p:txBody>
      </p:sp>
    </p:spTree>
    <p:extLst>
      <p:ext uri="{BB962C8B-B14F-4D97-AF65-F5344CB8AC3E}">
        <p14:creationId xmlns:p14="http://schemas.microsoft.com/office/powerpoint/2010/main" val="104410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80512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23265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52164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182002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388048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267114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277937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195904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90408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321757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3BD3AD31-9719-42A3-A279-48F1F27AC5D5}" type="datetimeFigureOut">
              <a:rPr lang="zh-TW" altLang="en-US" smtClean="0"/>
              <a:t>2022/5/25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223811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3AD31-9719-42A3-A279-48F1F27AC5D5}" type="datetimeFigureOut">
              <a:rPr lang="zh-TW" altLang="en-US" smtClean="0"/>
              <a:t>2022/5/25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B9DC3-6B25-4413-9B9E-84D1065F6B64}" type="slidenum">
              <a:rPr lang="zh-TW" altLang="en-US" smtClean="0"/>
              <a:t>‹#›</a:t>
            </a:fld>
            <a:endParaRPr lang="zh-TW" altLang="en-US"/>
          </a:p>
        </p:txBody>
      </p:sp>
    </p:spTree>
    <p:extLst>
      <p:ext uri="{BB962C8B-B14F-4D97-AF65-F5344CB8AC3E}">
        <p14:creationId xmlns:p14="http://schemas.microsoft.com/office/powerpoint/2010/main" val="2979768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073" y="-101599"/>
            <a:ext cx="12441382" cy="695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95000"/>
                </a:schemeClr>
              </a:solidFill>
            </a:endParaRPr>
          </a:p>
        </p:txBody>
      </p:sp>
      <p:sp>
        <p:nvSpPr>
          <p:cNvPr id="4" name="矩形 3"/>
          <p:cNvSpPr/>
          <p:nvPr/>
        </p:nvSpPr>
        <p:spPr>
          <a:xfrm>
            <a:off x="-117230" y="-93784"/>
            <a:ext cx="12438539" cy="1631244"/>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117231" y="5146431"/>
            <a:ext cx="12470866" cy="1711569"/>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文字方塊 1"/>
          <p:cNvSpPr txBox="1"/>
          <p:nvPr/>
        </p:nvSpPr>
        <p:spPr>
          <a:xfrm>
            <a:off x="701920" y="2863985"/>
            <a:ext cx="10788160" cy="1200329"/>
          </a:xfrm>
          <a:prstGeom prst="rect">
            <a:avLst/>
          </a:prstGeom>
          <a:noFill/>
        </p:spPr>
        <p:txBody>
          <a:bodyPr wrap="square" rtlCol="0">
            <a:spAutoFit/>
          </a:bodyPr>
          <a:lstStyle/>
          <a:p>
            <a:r>
              <a:rPr lang="en-US" altLang="zh-TW" sz="72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5.4</a:t>
            </a:r>
            <a:r>
              <a:rPr lang="zh-TW" altLang="en-US" sz="72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  生活中的有機聚合物</a:t>
            </a:r>
            <a:endParaRPr lang="zh-TW" altLang="en-US" sz="72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3778965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30414"/>
            <a:ext cx="12192356" cy="73338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2"/>
          <a:stretch>
            <a:fillRect/>
          </a:stretch>
        </p:blipFill>
        <p:spPr>
          <a:xfrm>
            <a:off x="3791127" y="3845071"/>
            <a:ext cx="4610100" cy="1771650"/>
          </a:xfrm>
          <a:prstGeom prst="rect">
            <a:avLst/>
          </a:prstGeom>
        </p:spPr>
      </p:pic>
      <p:sp>
        <p:nvSpPr>
          <p:cNvPr id="18" name="矩形 17"/>
          <p:cNvSpPr/>
          <p:nvPr/>
        </p:nvSpPr>
        <p:spPr>
          <a:xfrm>
            <a:off x="0" y="5595830"/>
            <a:ext cx="12192355" cy="1718182"/>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0" y="-30414"/>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文字方塊 9"/>
          <p:cNvSpPr txBox="1"/>
          <p:nvPr/>
        </p:nvSpPr>
        <p:spPr>
          <a:xfrm>
            <a:off x="1024272" y="350186"/>
            <a:ext cx="10361195" cy="1015663"/>
          </a:xfrm>
          <a:prstGeom prst="rect">
            <a:avLst/>
          </a:prstGeom>
          <a:noFill/>
        </p:spPr>
        <p:txBody>
          <a:bodyPr wrap="square" rtlCol="0">
            <a:spAutoFit/>
          </a:bodyPr>
          <a:lstStyle/>
          <a:p>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Synthetic—chain polymer</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76" y="3666904"/>
            <a:ext cx="2287039" cy="2287039"/>
          </a:xfrm>
          <a:prstGeom prst="rect">
            <a:avLst/>
          </a:prstGeom>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199" y="3635216"/>
            <a:ext cx="2350414" cy="2350414"/>
          </a:xfrm>
          <a:prstGeom prst="rect">
            <a:avLst/>
          </a:prstGeom>
        </p:spPr>
      </p:pic>
      <p:pic>
        <p:nvPicPr>
          <p:cNvPr id="16" name="圖片 15"/>
          <p:cNvPicPr>
            <a:picLocks noChangeAspect="1"/>
          </p:cNvPicPr>
          <p:nvPr/>
        </p:nvPicPr>
        <p:blipFill rotWithShape="1">
          <a:blip r:embed="rId5" cstate="print">
            <a:extLst>
              <a:ext uri="{28A0092B-C50C-407E-A947-70E740481C1C}">
                <a14:useLocalDpi xmlns:a14="http://schemas.microsoft.com/office/drawing/2010/main" val="0"/>
              </a:ext>
            </a:extLst>
          </a:blip>
          <a:srcRect l="163" r="-163" b="14110"/>
          <a:stretch/>
        </p:blipFill>
        <p:spPr>
          <a:xfrm>
            <a:off x="5875924" y="3526838"/>
            <a:ext cx="2932783" cy="2175776"/>
          </a:xfrm>
          <a:prstGeom prst="rect">
            <a:avLst/>
          </a:prstGeom>
        </p:spPr>
      </p:pic>
      <p:pic>
        <p:nvPicPr>
          <p:cNvPr id="20" name="圖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5123" y="2945035"/>
            <a:ext cx="3048000" cy="3048000"/>
          </a:xfrm>
          <a:prstGeom prst="rect">
            <a:avLst/>
          </a:prstGeom>
        </p:spPr>
      </p:pic>
      <p:sp>
        <p:nvSpPr>
          <p:cNvPr id="19" name="文字方塊 18"/>
          <p:cNvSpPr txBox="1"/>
          <p:nvPr/>
        </p:nvSpPr>
        <p:spPr>
          <a:xfrm>
            <a:off x="488409" y="6000439"/>
            <a:ext cx="10865420" cy="830997"/>
          </a:xfrm>
          <a:prstGeom prst="rect">
            <a:avLst/>
          </a:prstGeom>
          <a:noFill/>
        </p:spPr>
        <p:txBody>
          <a:bodyPr wrap="square" rtlCol="0">
            <a:spAutoFit/>
          </a:bodyPr>
          <a:lstStyle/>
          <a:p>
            <a:pPr algn="ctr"/>
            <a:r>
              <a:rPr lang="en-US" altLang="zh-TW" sz="4800" dirty="0" smtClean="0">
                <a:solidFill>
                  <a:schemeClr val="bg1">
                    <a:lumMod val="95000"/>
                  </a:schemeClr>
                </a:solidFill>
                <a:latin typeface="Noto Sans CJK TC Bold" panose="020B0800000000000000" pitchFamily="34" charset="-120"/>
                <a:ea typeface="Noto Sans CJK TC Bold" panose="020B0800000000000000" pitchFamily="34" charset="-120"/>
              </a:rPr>
              <a:t>PE—Polyethylene</a:t>
            </a:r>
            <a:r>
              <a:rPr lang="zh-TW" altLang="en-US" sz="4800" dirty="0" smtClean="0">
                <a:solidFill>
                  <a:schemeClr val="bg1">
                    <a:lumMod val="95000"/>
                  </a:schemeClr>
                </a:solidFill>
                <a:latin typeface="Noto Sans CJK TC Bold" panose="020B0800000000000000" pitchFamily="34" charset="-120"/>
                <a:ea typeface="Noto Sans CJK TC Bold" panose="020B0800000000000000" pitchFamily="34" charset="-120"/>
              </a:rPr>
              <a:t>聚乙烯</a:t>
            </a:r>
            <a:endParaRPr lang="zh-TW" altLang="en-US" sz="48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12" name="文字方塊 11"/>
          <p:cNvSpPr txBox="1"/>
          <p:nvPr/>
        </p:nvSpPr>
        <p:spPr>
          <a:xfrm>
            <a:off x="488409" y="1813040"/>
            <a:ext cx="10816978" cy="1569660"/>
          </a:xfrm>
          <a:prstGeom prst="rect">
            <a:avLst/>
          </a:prstGeom>
          <a:noFill/>
        </p:spPr>
        <p:txBody>
          <a:bodyPr wrap="square" rtlCol="0">
            <a:spAutoFit/>
          </a:bodyPr>
          <a:lstStyle/>
          <a:p>
            <a:r>
              <a:rPr lang="zh-TW" altLang="en-US" sz="32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單體連接成鍊狀，分子可做較自由運動，通常受熱後就軟化或熔化，冷卻後就變硬成形，又稱為</a:t>
            </a:r>
            <a:r>
              <a:rPr lang="zh-TW" altLang="en-US" sz="3200" dirty="0" smtClean="0">
                <a:solidFill>
                  <a:srgbClr val="C00000"/>
                </a:solidFill>
                <a:latin typeface="Noto Sans CJK TC Bold" panose="020B0800000000000000" pitchFamily="34" charset="-120"/>
                <a:ea typeface="Noto Sans CJK TC Bold" panose="020B0800000000000000" pitchFamily="34" charset="-120"/>
              </a:rPr>
              <a:t>熱塑性聚合物</a:t>
            </a:r>
            <a:r>
              <a:rPr lang="en-US" altLang="zh-TW" sz="32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a:t>
            </a:r>
            <a:r>
              <a:rPr lang="en-US" altLang="zh-TW" sz="3200" dirty="0" smtClean="0">
                <a:solidFill>
                  <a:srgbClr val="C00000"/>
                </a:solidFill>
                <a:latin typeface="Noto Sans CJK TC Bold" panose="020B0800000000000000" pitchFamily="34" charset="-120"/>
                <a:ea typeface="Noto Sans CJK TC Bold" panose="020B0800000000000000" pitchFamily="34" charset="-120"/>
              </a:rPr>
              <a:t>thermoplastic polymer</a:t>
            </a:r>
            <a:r>
              <a:rPr lang="en-US" altLang="zh-TW" sz="32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a:t>
            </a:r>
            <a:endParaRPr lang="zh-TW" altLang="en-US" sz="32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21400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1724" y="-30413"/>
            <a:ext cx="12204078" cy="68884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0" y="5244969"/>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7" name="矩形 26"/>
          <p:cNvSpPr/>
          <p:nvPr/>
        </p:nvSpPr>
        <p:spPr>
          <a:xfrm>
            <a:off x="0" y="-30414"/>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 name="文字方塊 2"/>
          <p:cNvSpPr txBox="1"/>
          <p:nvPr/>
        </p:nvSpPr>
        <p:spPr>
          <a:xfrm>
            <a:off x="3132475" y="1555481"/>
            <a:ext cx="6082672" cy="646331"/>
          </a:xfrm>
          <a:prstGeom prst="rect">
            <a:avLst/>
          </a:prstGeom>
          <a:noFill/>
        </p:spPr>
        <p:txBody>
          <a:bodyPr wrap="square" rtlCol="0">
            <a:spAutoFit/>
          </a:bodyPr>
          <a:lstStyle/>
          <a:p>
            <a:r>
              <a:rPr lang="en-US" altLang="zh-TW" sz="36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Thermoplastic polymer</a:t>
            </a:r>
            <a:endParaRPr lang="zh-TW" altLang="en-US" sz="36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grpSp>
        <p:nvGrpSpPr>
          <p:cNvPr id="21" name="群組 20"/>
          <p:cNvGrpSpPr/>
          <p:nvPr/>
        </p:nvGrpSpPr>
        <p:grpSpPr>
          <a:xfrm>
            <a:off x="4449487" y="2296540"/>
            <a:ext cx="3000991" cy="2167347"/>
            <a:chOff x="4449487" y="2296540"/>
            <a:chExt cx="3000991" cy="2167347"/>
          </a:xfrm>
        </p:grpSpPr>
        <p:sp>
          <p:nvSpPr>
            <p:cNvPr id="16" name="橢圓 15"/>
            <p:cNvSpPr/>
            <p:nvPr/>
          </p:nvSpPr>
          <p:spPr>
            <a:xfrm>
              <a:off x="4449487" y="2665872"/>
              <a:ext cx="3000991" cy="1798015"/>
            </a:xfrm>
            <a:prstGeom prst="ellipse">
              <a:avLst/>
            </a:prstGeom>
            <a:solidFill>
              <a:srgbClr val="646C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PE</a:t>
              </a:r>
            </a:p>
            <a:p>
              <a:pPr algn="ctr"/>
              <a:r>
                <a:rPr lang="zh-TW" altLang="en-US" sz="4000" dirty="0" smtClean="0"/>
                <a:t>聚乙烯</a:t>
              </a:r>
              <a:endParaRPr lang="zh-TW" altLang="en-US" sz="4000" dirty="0"/>
            </a:p>
          </p:txBody>
        </p:sp>
        <p:sp>
          <p:nvSpPr>
            <p:cNvPr id="13" name="矩形 12"/>
            <p:cNvSpPr/>
            <p:nvPr/>
          </p:nvSpPr>
          <p:spPr>
            <a:xfrm>
              <a:off x="5037161" y="2296540"/>
              <a:ext cx="1677895" cy="369332"/>
            </a:xfrm>
            <a:prstGeom prst="rect">
              <a:avLst/>
            </a:prstGeom>
            <a:ln>
              <a:solidFill>
                <a:schemeClr val="bg1"/>
              </a:solidFill>
            </a:ln>
          </p:spPr>
          <p:txBody>
            <a:bodyPr wrap="none">
              <a:spAutoFit/>
            </a:bodyPr>
            <a:lstStyle/>
            <a:p>
              <a:r>
                <a:rPr lang="en-US" altLang="zh-TW" dirty="0" smtClean="0">
                  <a:latin typeface="Noto Sans CJK TC Bold" panose="020B0800000000000000" pitchFamily="34" charset="-120"/>
                  <a:ea typeface="Noto Sans CJK TC Bold" panose="020B0800000000000000" pitchFamily="34" charset="-120"/>
                </a:rPr>
                <a:t>Polyethylene</a:t>
              </a:r>
              <a:endParaRPr lang="zh-TW" altLang="en-US" dirty="0"/>
            </a:p>
          </p:txBody>
        </p:sp>
      </p:grpSp>
      <p:grpSp>
        <p:nvGrpSpPr>
          <p:cNvPr id="22" name="群組 21"/>
          <p:cNvGrpSpPr/>
          <p:nvPr/>
        </p:nvGrpSpPr>
        <p:grpSpPr>
          <a:xfrm>
            <a:off x="1252985" y="3019674"/>
            <a:ext cx="3271520" cy="2513782"/>
            <a:chOff x="1317985" y="3319835"/>
            <a:chExt cx="3271520" cy="2513782"/>
          </a:xfrm>
        </p:grpSpPr>
        <p:sp>
          <p:nvSpPr>
            <p:cNvPr id="18" name="橢圓 17"/>
            <p:cNvSpPr/>
            <p:nvPr/>
          </p:nvSpPr>
          <p:spPr>
            <a:xfrm>
              <a:off x="1317985" y="3762861"/>
              <a:ext cx="3271520" cy="2070756"/>
            </a:xfrm>
            <a:prstGeom prst="ellipse">
              <a:avLst/>
            </a:prstGeom>
            <a:solidFill>
              <a:srgbClr val="D54F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PVC</a:t>
              </a:r>
              <a:r>
                <a:rPr lang="zh-TW" altLang="en-US" sz="4000" dirty="0" smtClean="0"/>
                <a:t>  </a:t>
              </a:r>
              <a:endParaRPr lang="en-US" altLang="zh-TW" sz="4000" dirty="0" smtClean="0"/>
            </a:p>
            <a:p>
              <a:pPr algn="ctr"/>
              <a:r>
                <a:rPr lang="zh-TW" altLang="en-US" sz="4000" dirty="0" smtClean="0"/>
                <a:t>聚氯乙烯</a:t>
              </a:r>
              <a:endParaRPr lang="zh-TW" altLang="en-US" sz="4000" dirty="0"/>
            </a:p>
          </p:txBody>
        </p:sp>
        <p:sp>
          <p:nvSpPr>
            <p:cNvPr id="14" name="矩形 13"/>
            <p:cNvSpPr/>
            <p:nvPr/>
          </p:nvSpPr>
          <p:spPr>
            <a:xfrm>
              <a:off x="1752337" y="3319835"/>
              <a:ext cx="2262799" cy="369332"/>
            </a:xfrm>
            <a:prstGeom prst="rect">
              <a:avLst/>
            </a:prstGeom>
            <a:ln>
              <a:solidFill>
                <a:schemeClr val="bg1"/>
              </a:solidFill>
            </a:ln>
          </p:spPr>
          <p:txBody>
            <a:bodyPr wrap="none">
              <a:spAutoFit/>
            </a:bodyPr>
            <a:lstStyle/>
            <a:p>
              <a:r>
                <a:rPr lang="en-US" altLang="zh-TW" dirty="0">
                  <a:solidFill>
                    <a:srgbClr val="8B181D"/>
                  </a:solidFill>
                  <a:latin typeface="Noto Sans CJK TC Bold" panose="020B0800000000000000" pitchFamily="34" charset="-120"/>
                  <a:ea typeface="Noto Sans CJK TC Bold" panose="020B0800000000000000" pitchFamily="34" charset="-120"/>
                </a:rPr>
                <a:t>P</a:t>
              </a:r>
              <a:r>
                <a:rPr lang="en-US" altLang="zh-TW" dirty="0">
                  <a:latin typeface="Noto Sans CJK TC Bold" panose="020B0800000000000000" pitchFamily="34" charset="-120"/>
                  <a:ea typeface="Noto Sans CJK TC Bold" panose="020B0800000000000000" pitchFamily="34" charset="-120"/>
                </a:rPr>
                <a:t>oly</a:t>
              </a:r>
              <a:r>
                <a:rPr lang="en-US" altLang="zh-TW" dirty="0">
                  <a:solidFill>
                    <a:srgbClr val="8B181D"/>
                  </a:solidFill>
                  <a:latin typeface="Noto Sans CJK TC Bold" panose="020B0800000000000000" pitchFamily="34" charset="-120"/>
                  <a:ea typeface="Noto Sans CJK TC Bold" panose="020B0800000000000000" pitchFamily="34" charset="-120"/>
                </a:rPr>
                <a:t>v</a:t>
              </a:r>
              <a:r>
                <a:rPr lang="en-US" altLang="zh-TW" dirty="0">
                  <a:latin typeface="Noto Sans CJK TC Bold" panose="020B0800000000000000" pitchFamily="34" charset="-120"/>
                  <a:ea typeface="Noto Sans CJK TC Bold" panose="020B0800000000000000" pitchFamily="34" charset="-120"/>
                </a:rPr>
                <a:t>inyl </a:t>
              </a:r>
              <a:r>
                <a:rPr lang="en-US" altLang="zh-TW" dirty="0">
                  <a:solidFill>
                    <a:srgbClr val="8B181D"/>
                  </a:solidFill>
                  <a:latin typeface="Noto Sans CJK TC Bold" panose="020B0800000000000000" pitchFamily="34" charset="-120"/>
                  <a:ea typeface="Noto Sans CJK TC Bold" panose="020B0800000000000000" pitchFamily="34" charset="-120"/>
                </a:rPr>
                <a:t>C</a:t>
              </a:r>
              <a:r>
                <a:rPr lang="en-US" altLang="zh-TW" dirty="0">
                  <a:latin typeface="Noto Sans CJK TC Bold" panose="020B0800000000000000" pitchFamily="34" charset="-120"/>
                  <a:ea typeface="Noto Sans CJK TC Bold" panose="020B0800000000000000" pitchFamily="34" charset="-120"/>
                </a:rPr>
                <a:t>hloride</a:t>
              </a:r>
              <a:endParaRPr lang="zh-TW" altLang="en-US" dirty="0">
                <a:latin typeface="Noto Sans CJK TC Bold" panose="020B0800000000000000" pitchFamily="34" charset="-120"/>
                <a:ea typeface="Noto Sans CJK TC Bold" panose="020B0800000000000000" pitchFamily="34" charset="-120"/>
              </a:endParaRPr>
            </a:p>
          </p:txBody>
        </p:sp>
      </p:grpSp>
      <p:grpSp>
        <p:nvGrpSpPr>
          <p:cNvPr id="23" name="群組 22"/>
          <p:cNvGrpSpPr/>
          <p:nvPr/>
        </p:nvGrpSpPr>
        <p:grpSpPr>
          <a:xfrm>
            <a:off x="3613698" y="4941315"/>
            <a:ext cx="3696763" cy="1784605"/>
            <a:chOff x="3613698" y="4941315"/>
            <a:chExt cx="3696763" cy="1784605"/>
          </a:xfrm>
        </p:grpSpPr>
        <p:sp>
          <p:nvSpPr>
            <p:cNvPr id="19" name="橢圓 18"/>
            <p:cNvSpPr/>
            <p:nvPr/>
          </p:nvSpPr>
          <p:spPr>
            <a:xfrm>
              <a:off x="5037161" y="4941315"/>
              <a:ext cx="2273300" cy="1784605"/>
            </a:xfrm>
            <a:prstGeom prst="ellipse">
              <a:avLst/>
            </a:prstGeom>
            <a:solidFill>
              <a:srgbClr val="8B1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PS</a:t>
              </a:r>
            </a:p>
            <a:p>
              <a:pPr algn="ctr"/>
              <a:r>
                <a:rPr lang="zh-TW" altLang="en-US" sz="4000" dirty="0" smtClean="0"/>
                <a:t>聚苯乙烯</a:t>
              </a:r>
              <a:endParaRPr lang="zh-TW" altLang="en-US" sz="4000" dirty="0"/>
            </a:p>
          </p:txBody>
        </p:sp>
        <p:sp>
          <p:nvSpPr>
            <p:cNvPr id="15" name="Rectangle 1"/>
            <p:cNvSpPr>
              <a:spLocks noChangeArrowheads="1"/>
            </p:cNvSpPr>
            <p:nvPr/>
          </p:nvSpPr>
          <p:spPr bwMode="auto">
            <a:xfrm>
              <a:off x="3613698" y="6428395"/>
              <a:ext cx="1671578" cy="297525"/>
            </a:xfrm>
            <a:prstGeom prst="rect">
              <a:avLst/>
            </a:prstGeom>
            <a:no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dirty="0" smtClean="0">
                  <a:ln>
                    <a:noFill/>
                  </a:ln>
                  <a:solidFill>
                    <a:schemeClr val="bg1">
                      <a:lumMod val="95000"/>
                    </a:schemeClr>
                  </a:solidFill>
                  <a:effectLst/>
                  <a:latin typeface="Noto Sans CJK TC Bold" panose="020B0800000000000000" pitchFamily="34" charset="-120"/>
                  <a:ea typeface="Noto Sans CJK TC Bold" panose="020B0800000000000000" pitchFamily="34" charset="-120"/>
                </a:rPr>
                <a:t>Polystyrene</a:t>
              </a:r>
              <a:r>
                <a:rPr kumimoji="0" lang="zh-TW" altLang="zh-TW" sz="800" b="0" i="0" u="none" strike="noStrike" cap="none" normalizeH="0" baseline="0" dirty="0" smtClean="0">
                  <a:ln>
                    <a:noFill/>
                  </a:ln>
                  <a:solidFill>
                    <a:schemeClr val="bg1">
                      <a:lumMod val="95000"/>
                    </a:schemeClr>
                  </a:solidFill>
                  <a:effectLst/>
                  <a:latin typeface="Noto Sans CJK TC Bold" panose="020B0800000000000000" pitchFamily="34" charset="-120"/>
                  <a:ea typeface="Noto Sans CJK TC Bold" panose="020B0800000000000000" pitchFamily="34" charset="-120"/>
                </a:rPr>
                <a:t> </a:t>
              </a:r>
              <a:endParaRPr kumimoji="0" lang="zh-TW" altLang="zh-TW" sz="1800" b="0" i="0" u="none" strike="noStrike" cap="none" normalizeH="0" baseline="0" dirty="0" smtClean="0">
                <a:ln>
                  <a:noFill/>
                </a:ln>
                <a:solidFill>
                  <a:schemeClr val="bg1">
                    <a:lumMod val="95000"/>
                  </a:schemeClr>
                </a:solidFill>
                <a:effectLst/>
                <a:latin typeface="Noto Sans CJK TC Bold" panose="020B0800000000000000" pitchFamily="34" charset="-120"/>
                <a:ea typeface="Noto Sans CJK TC Bold" panose="020B0800000000000000" pitchFamily="34" charset="-120"/>
              </a:endParaRPr>
            </a:p>
          </p:txBody>
        </p:sp>
      </p:grpSp>
      <p:grpSp>
        <p:nvGrpSpPr>
          <p:cNvPr id="24" name="群組 23"/>
          <p:cNvGrpSpPr/>
          <p:nvPr/>
        </p:nvGrpSpPr>
        <p:grpSpPr>
          <a:xfrm>
            <a:off x="7555326" y="2824236"/>
            <a:ext cx="3770279" cy="2257822"/>
            <a:chOff x="7590496" y="3267354"/>
            <a:chExt cx="3770279" cy="2257822"/>
          </a:xfrm>
        </p:grpSpPr>
        <p:sp>
          <p:nvSpPr>
            <p:cNvPr id="17" name="橢圓 16"/>
            <p:cNvSpPr/>
            <p:nvPr/>
          </p:nvSpPr>
          <p:spPr>
            <a:xfrm>
              <a:off x="7590496" y="3478639"/>
              <a:ext cx="2512060" cy="204653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PP</a:t>
              </a:r>
            </a:p>
            <a:p>
              <a:pPr algn="ctr"/>
              <a:r>
                <a:rPr lang="zh-TW" altLang="en-US" sz="4000" dirty="0" smtClean="0"/>
                <a:t>聚丙烯</a:t>
              </a:r>
              <a:endParaRPr lang="zh-TW" altLang="en-US" sz="4000" dirty="0"/>
            </a:p>
          </p:txBody>
        </p:sp>
        <p:sp>
          <p:nvSpPr>
            <p:cNvPr id="20" name="Rectangle 2"/>
            <p:cNvSpPr>
              <a:spLocks noChangeArrowheads="1"/>
            </p:cNvSpPr>
            <p:nvPr/>
          </p:nvSpPr>
          <p:spPr bwMode="auto">
            <a:xfrm>
              <a:off x="9404406" y="3267354"/>
              <a:ext cx="1956369" cy="297525"/>
            </a:xfrm>
            <a:prstGeom prst="rect">
              <a:avLst/>
            </a:prstGeom>
            <a:no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dirty="0" smtClean="0">
                  <a:ln>
                    <a:noFill/>
                  </a:ln>
                  <a:effectLst/>
                  <a:latin typeface="Noto Sans CJK TC Bold" panose="020B0800000000000000" pitchFamily="34" charset="-120"/>
                  <a:ea typeface="Noto Sans CJK TC Bold" panose="020B0800000000000000" pitchFamily="34" charset="-120"/>
                </a:rPr>
                <a:t>Polypropylene</a:t>
              </a:r>
              <a:r>
                <a:rPr kumimoji="0" lang="zh-TW" altLang="zh-TW" sz="800" b="0" i="0" u="none" strike="noStrike" cap="none" normalizeH="0" baseline="0" dirty="0" smtClean="0">
                  <a:ln>
                    <a:noFill/>
                  </a:ln>
                  <a:effectLst/>
                  <a:latin typeface="Noto Sans CJK TC Bold" panose="020B0800000000000000" pitchFamily="34" charset="-120"/>
                  <a:ea typeface="Noto Sans CJK TC Bold" panose="020B0800000000000000" pitchFamily="34" charset="-120"/>
                </a:rPr>
                <a:t> </a:t>
              </a:r>
              <a:endParaRPr kumimoji="0" lang="zh-TW" altLang="zh-TW" sz="1800" b="0" i="0" u="none" strike="noStrike" cap="none" normalizeH="0" baseline="0" dirty="0" smtClean="0">
                <a:ln>
                  <a:noFill/>
                </a:ln>
                <a:effectLst/>
                <a:latin typeface="Noto Sans CJK TC Bold" panose="020B0800000000000000" pitchFamily="34" charset="-120"/>
                <a:ea typeface="Noto Sans CJK TC Bold" panose="020B0800000000000000" pitchFamily="34" charset="-120"/>
              </a:endParaRPr>
            </a:p>
          </p:txBody>
        </p:sp>
      </p:grpSp>
      <p:sp>
        <p:nvSpPr>
          <p:cNvPr id="25" name="文字方塊 24"/>
          <p:cNvSpPr txBox="1"/>
          <p:nvPr/>
        </p:nvSpPr>
        <p:spPr>
          <a:xfrm>
            <a:off x="1153226" y="326465"/>
            <a:ext cx="10361195" cy="1015663"/>
          </a:xfrm>
          <a:prstGeom prst="rect">
            <a:avLst/>
          </a:prstGeom>
          <a:noFill/>
        </p:spPr>
        <p:txBody>
          <a:bodyPr wrap="square" rtlCol="0">
            <a:spAutoFit/>
          </a:bodyPr>
          <a:lstStyle/>
          <a:p>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Synthetic—chain polymer</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187874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1724" y="-30413"/>
            <a:ext cx="12204078" cy="6888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2"/>
          <a:stretch>
            <a:fillRect/>
          </a:stretch>
        </p:blipFill>
        <p:spPr>
          <a:xfrm>
            <a:off x="5028452" y="3022931"/>
            <a:ext cx="1497127" cy="1244754"/>
          </a:xfrm>
          <a:prstGeom prst="rect">
            <a:avLst/>
          </a:prstGeom>
        </p:spPr>
      </p:pic>
      <p:sp>
        <p:nvSpPr>
          <p:cNvPr id="40" name="矩形 39"/>
          <p:cNvSpPr/>
          <p:nvPr/>
        </p:nvSpPr>
        <p:spPr>
          <a:xfrm>
            <a:off x="1013" y="-15831"/>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8" name="矩形 37"/>
          <p:cNvSpPr/>
          <p:nvPr/>
        </p:nvSpPr>
        <p:spPr>
          <a:xfrm>
            <a:off x="0" y="5244969"/>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文字方塊 1"/>
          <p:cNvSpPr txBox="1"/>
          <p:nvPr/>
        </p:nvSpPr>
        <p:spPr>
          <a:xfrm>
            <a:off x="1248685" y="499225"/>
            <a:ext cx="9694984" cy="830997"/>
          </a:xfrm>
          <a:prstGeom prst="rect">
            <a:avLst/>
          </a:prstGeom>
          <a:noFill/>
        </p:spPr>
        <p:txBody>
          <a:bodyPr wrap="square" rtlCol="0">
            <a:spAutoFit/>
          </a:bodyPr>
          <a:lstStyle/>
          <a:p>
            <a:r>
              <a:rPr lang="zh-TW" altLang="en-US" sz="4800" dirty="0">
                <a:solidFill>
                  <a:schemeClr val="bg1">
                    <a:lumMod val="95000"/>
                  </a:schemeClr>
                </a:solidFill>
                <a:latin typeface="Noto Sans CJK TC Bold" panose="020B0800000000000000" pitchFamily="34" charset="-120"/>
                <a:ea typeface="Noto Sans CJK TC Bold" panose="020B0800000000000000" pitchFamily="34" charset="-120"/>
              </a:rPr>
              <a:t>合成</a:t>
            </a:r>
            <a:r>
              <a:rPr lang="zh-TW" altLang="en-US" sz="4800" dirty="0" smtClean="0">
                <a:solidFill>
                  <a:schemeClr val="bg1">
                    <a:lumMod val="95000"/>
                  </a:schemeClr>
                </a:solidFill>
                <a:latin typeface="Noto Sans CJK TC Bold" panose="020B0800000000000000" pitchFamily="34" charset="-120"/>
                <a:ea typeface="Noto Sans CJK TC Bold" panose="020B0800000000000000" pitchFamily="34" charset="-120"/>
              </a:rPr>
              <a:t>聚合物</a:t>
            </a:r>
            <a:r>
              <a:rPr lang="en-US" altLang="zh-TW" sz="48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zh-TW" altLang="en-US" sz="4800" dirty="0">
                <a:solidFill>
                  <a:schemeClr val="bg1">
                    <a:lumMod val="95000"/>
                  </a:schemeClr>
                </a:solidFill>
                <a:latin typeface="Noto Sans CJK TC Bold" panose="020B0800000000000000" pitchFamily="34" charset="-120"/>
                <a:ea typeface="Noto Sans CJK TC Bold" panose="020B0800000000000000" pitchFamily="34" charset="-120"/>
              </a:rPr>
              <a:t>鍊狀</a:t>
            </a:r>
            <a:r>
              <a:rPr lang="zh-TW" altLang="en-US" sz="4800" dirty="0" smtClean="0">
                <a:solidFill>
                  <a:schemeClr val="bg1">
                    <a:lumMod val="95000"/>
                  </a:schemeClr>
                </a:solidFill>
                <a:latin typeface="Noto Sans CJK TC Bold" panose="020B0800000000000000" pitchFamily="34" charset="-120"/>
                <a:ea typeface="Noto Sans CJK TC Bold" panose="020B0800000000000000" pitchFamily="34" charset="-120"/>
              </a:rPr>
              <a:t>聚合物單體</a:t>
            </a:r>
            <a:r>
              <a:rPr lang="en-US" altLang="zh-TW" sz="48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zh-TW" altLang="en-US" sz="4800" dirty="0" smtClean="0">
                <a:solidFill>
                  <a:schemeClr val="bg1">
                    <a:lumMod val="95000"/>
                  </a:schemeClr>
                </a:solidFill>
                <a:latin typeface="Noto Sans CJK TC Bold" panose="020B0800000000000000" pitchFamily="34" charset="-120"/>
                <a:ea typeface="Noto Sans CJK TC Bold" panose="020B0800000000000000" pitchFamily="34" charset="-120"/>
              </a:rPr>
              <a:t>補充</a:t>
            </a:r>
            <a:r>
              <a:rPr lang="en-US" altLang="zh-TW" sz="4800" dirty="0" smtClean="0">
                <a:solidFill>
                  <a:schemeClr val="bg1">
                    <a:lumMod val="95000"/>
                  </a:schemeClr>
                </a:solidFill>
                <a:latin typeface="Noto Sans CJK TC Bold" panose="020B0800000000000000" pitchFamily="34" charset="-120"/>
                <a:ea typeface="Noto Sans CJK TC Bold" panose="020B0800000000000000" pitchFamily="34" charset="-120"/>
              </a:rPr>
              <a:t>)</a:t>
            </a:r>
            <a:endParaRPr lang="zh-TW" altLang="en-US" sz="48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4" name="文字方塊 3"/>
          <p:cNvSpPr txBox="1"/>
          <p:nvPr/>
        </p:nvSpPr>
        <p:spPr>
          <a:xfrm>
            <a:off x="624071" y="1762732"/>
            <a:ext cx="11567929" cy="646331"/>
          </a:xfrm>
          <a:prstGeom prst="rect">
            <a:avLst/>
          </a:prstGeom>
          <a:noFill/>
        </p:spPr>
        <p:txBody>
          <a:bodyPr wrap="square" rtlCol="0">
            <a:spAutoFit/>
          </a:bodyPr>
          <a:lstStyle/>
          <a:p>
            <a:r>
              <a:rPr lang="zh-TW" altLang="en-US" sz="3600" dirty="0" smtClean="0">
                <a:latin typeface="Adobe 繁黑體 Std B" panose="020B0700000000000000" pitchFamily="34" charset="-120"/>
                <a:ea typeface="Adobe 繁黑體 Std B" panose="020B0700000000000000" pitchFamily="34" charset="-120"/>
              </a:rPr>
              <a:t>聚乙烯</a:t>
            </a:r>
            <a:r>
              <a:rPr lang="en-US" altLang="zh-TW" sz="3600" dirty="0" smtClean="0">
                <a:latin typeface="Adobe 繁黑體 Std B" panose="020B0700000000000000" pitchFamily="34" charset="-120"/>
                <a:ea typeface="Adobe 繁黑體 Std B" panose="020B0700000000000000" pitchFamily="34" charset="-120"/>
              </a:rPr>
              <a:t>(PE)</a:t>
            </a:r>
            <a:r>
              <a:rPr lang="zh-TW" altLang="en-US" sz="3600" dirty="0" smtClean="0">
                <a:latin typeface="Adobe 繁黑體 Std B" panose="020B0700000000000000" pitchFamily="34" charset="-120"/>
                <a:ea typeface="Adobe 繁黑體 Std B" panose="020B0700000000000000" pitchFamily="34" charset="-120"/>
              </a:rPr>
              <a:t>：</a:t>
            </a:r>
            <a:r>
              <a:rPr lang="zh-TW" altLang="en-US" sz="3600" dirty="0">
                <a:latin typeface="Adobe 繁黑體 Std B" panose="020B0700000000000000" pitchFamily="34" charset="-120"/>
                <a:ea typeface="Adobe 繁黑體 Std B" panose="020B0700000000000000" pitchFamily="34" charset="-120"/>
              </a:rPr>
              <a:t>由</a:t>
            </a:r>
            <a:r>
              <a:rPr lang="zh-TW" altLang="en-US" sz="3600" dirty="0" smtClean="0">
                <a:latin typeface="Adobe 繁黑體 Std B" panose="020B0700000000000000" pitchFamily="34" charset="-120"/>
                <a:ea typeface="Adobe 繁黑體 Std B" panose="020B0700000000000000" pitchFamily="34" charset="-120"/>
              </a:rPr>
              <a:t>乙烯</a:t>
            </a:r>
            <a:r>
              <a:rPr lang="en-US" altLang="zh-TW" sz="3600" dirty="0" err="1" smtClean="0">
                <a:latin typeface="Adobe 繁黑體 Std B" panose="020B0700000000000000" pitchFamily="34" charset="-120"/>
                <a:ea typeface="Adobe 繁黑體 Std B" panose="020B0700000000000000" pitchFamily="34" charset="-120"/>
              </a:rPr>
              <a:t>C</a:t>
            </a:r>
            <a:r>
              <a:rPr lang="en-US" altLang="zh-TW" sz="3600" baseline="-25000" dirty="0" err="1" smtClean="0">
                <a:latin typeface="Adobe 繁黑體 Std B" panose="020B0700000000000000" pitchFamily="34" charset="-120"/>
                <a:ea typeface="Adobe 繁黑體 Std B" panose="020B0700000000000000" pitchFamily="34" charset="-120"/>
              </a:rPr>
              <a:t>2</a:t>
            </a:r>
            <a:r>
              <a:rPr lang="en-US" altLang="zh-TW" sz="3600" dirty="0" err="1" smtClean="0">
                <a:latin typeface="Adobe 繁黑體 Std B" panose="020B0700000000000000" pitchFamily="34" charset="-120"/>
                <a:ea typeface="Adobe 繁黑體 Std B" panose="020B0700000000000000" pitchFamily="34" charset="-120"/>
              </a:rPr>
              <a:t>H</a:t>
            </a:r>
            <a:r>
              <a:rPr lang="en-US" altLang="zh-TW" sz="3600" baseline="-25000" dirty="0" err="1" smtClean="0">
                <a:latin typeface="Adobe 繁黑體 Std B" panose="020B0700000000000000" pitchFamily="34" charset="-120"/>
                <a:ea typeface="Adobe 繁黑體 Std B" panose="020B0700000000000000" pitchFamily="34" charset="-120"/>
              </a:rPr>
              <a:t>4</a:t>
            </a:r>
            <a:r>
              <a:rPr lang="en-US" altLang="zh-TW" sz="3600" dirty="0" smtClean="0">
                <a:latin typeface="Adobe 繁黑體 Std B" panose="020B0700000000000000" pitchFamily="34" charset="-120"/>
                <a:ea typeface="Adobe 繁黑體 Std B" panose="020B0700000000000000" pitchFamily="34" charset="-120"/>
              </a:rPr>
              <a:t>(</a:t>
            </a:r>
            <a:r>
              <a:rPr lang="en-US" altLang="zh-TW" sz="2800" dirty="0" smtClean="0">
                <a:latin typeface="Adobe 繁黑體 Std B" panose="020B0700000000000000" pitchFamily="34" charset="-120"/>
                <a:ea typeface="Adobe 繁黑體 Std B" panose="020B0700000000000000" pitchFamily="34" charset="-120"/>
              </a:rPr>
              <a:t>ethylene</a:t>
            </a:r>
            <a:r>
              <a:rPr lang="en-US" altLang="zh-TW" sz="3600" dirty="0" smtClean="0">
                <a:latin typeface="Adobe 繁黑體 Std B" panose="020B0700000000000000" pitchFamily="34" charset="-120"/>
                <a:ea typeface="Adobe 繁黑體 Std B" panose="020B0700000000000000" pitchFamily="34" charset="-120"/>
              </a:rPr>
              <a:t>)</a:t>
            </a:r>
            <a:r>
              <a:rPr lang="zh-TW" altLang="en-US" sz="3600" dirty="0" smtClean="0">
                <a:latin typeface="Adobe 繁黑體 Std B" panose="020B0700000000000000" pitchFamily="34" charset="-120"/>
                <a:ea typeface="Adobe 繁黑體 Std B" panose="020B0700000000000000" pitchFamily="34" charset="-120"/>
              </a:rPr>
              <a:t>聚合</a:t>
            </a:r>
            <a:r>
              <a:rPr lang="en-US" altLang="zh-TW" sz="3600" dirty="0" err="1" smtClean="0">
                <a:latin typeface="Adobe 繁黑體 Std B" panose="020B0700000000000000" pitchFamily="34" charset="-120"/>
                <a:ea typeface="Adobe 繁黑體 Std B" panose="020B0700000000000000" pitchFamily="34" charset="-120"/>
              </a:rPr>
              <a:t>polymerite</a:t>
            </a:r>
            <a:r>
              <a:rPr lang="zh-TW" altLang="en-US" sz="3600" dirty="0" smtClean="0">
                <a:latin typeface="Adobe 繁黑體 Std B" panose="020B0700000000000000" pitchFamily="34" charset="-120"/>
                <a:ea typeface="Adobe 繁黑體 Std B" panose="020B0700000000000000" pitchFamily="34" charset="-120"/>
              </a:rPr>
              <a:t>而成</a:t>
            </a:r>
            <a:endParaRPr lang="zh-TW" altLang="en-US" sz="3600" dirty="0">
              <a:latin typeface="Adobe 繁黑體 Std B" panose="020B0700000000000000" pitchFamily="34" charset="-120"/>
              <a:ea typeface="Adobe 繁黑體 Std B" panose="020B0700000000000000" pitchFamily="34" charset="-120"/>
            </a:endParaRPr>
          </a:p>
        </p:txBody>
      </p:sp>
      <p:sp>
        <p:nvSpPr>
          <p:cNvPr id="5" name="文字方塊 4"/>
          <p:cNvSpPr txBox="1"/>
          <p:nvPr/>
        </p:nvSpPr>
        <p:spPr>
          <a:xfrm>
            <a:off x="624072" y="2390943"/>
            <a:ext cx="11567928" cy="646331"/>
          </a:xfrm>
          <a:prstGeom prst="rect">
            <a:avLst/>
          </a:prstGeom>
          <a:noFill/>
        </p:spPr>
        <p:txBody>
          <a:bodyPr wrap="square" rtlCol="0">
            <a:spAutoFit/>
          </a:bodyPr>
          <a:lstStyle/>
          <a:p>
            <a:r>
              <a:rPr lang="zh-TW" altLang="en-US" sz="3600" dirty="0" smtClean="0">
                <a:solidFill>
                  <a:schemeClr val="accent6">
                    <a:lumMod val="75000"/>
                  </a:schemeClr>
                </a:solidFill>
                <a:latin typeface="Adobe 繁黑體 Std B" panose="020B0700000000000000" pitchFamily="34" charset="-120"/>
                <a:ea typeface="Adobe 繁黑體 Std B" panose="020B0700000000000000" pitchFamily="34" charset="-120"/>
              </a:rPr>
              <a:t>聚氯乙烯</a:t>
            </a:r>
            <a:r>
              <a:rPr lang="en-US" altLang="zh-TW" sz="3600" dirty="0" smtClean="0">
                <a:solidFill>
                  <a:schemeClr val="accent6">
                    <a:lumMod val="75000"/>
                  </a:schemeClr>
                </a:solidFill>
                <a:latin typeface="Adobe 繁黑體 Std B" panose="020B0700000000000000" pitchFamily="34" charset="-120"/>
                <a:ea typeface="Adobe 繁黑體 Std B" panose="020B0700000000000000" pitchFamily="34" charset="-120"/>
              </a:rPr>
              <a:t>(PVC)</a:t>
            </a:r>
            <a:r>
              <a:rPr lang="zh-TW" altLang="en-US" sz="3600" dirty="0" smtClean="0">
                <a:solidFill>
                  <a:schemeClr val="accent6">
                    <a:lumMod val="75000"/>
                  </a:schemeClr>
                </a:solidFill>
                <a:latin typeface="Adobe 繁黑體 Std B" panose="020B0700000000000000" pitchFamily="34" charset="-120"/>
                <a:ea typeface="Adobe 繁黑體 Std B" panose="020B0700000000000000" pitchFamily="34" charset="-120"/>
              </a:rPr>
              <a:t>：由氯乙烯</a:t>
            </a:r>
            <a:r>
              <a:rPr lang="en-US" altLang="zh-TW" sz="3600" dirty="0" err="1" smtClean="0">
                <a:solidFill>
                  <a:schemeClr val="accent6">
                    <a:lumMod val="75000"/>
                  </a:schemeClr>
                </a:solidFill>
                <a:latin typeface="Adobe 繁黑體 Std B" panose="020B0700000000000000" pitchFamily="34" charset="-120"/>
                <a:ea typeface="Adobe 繁黑體 Std B" panose="020B0700000000000000" pitchFamily="34" charset="-120"/>
              </a:rPr>
              <a:t>CH</a:t>
            </a:r>
            <a:r>
              <a:rPr lang="en-US" altLang="zh-TW" sz="3600" baseline="-25000" dirty="0" err="1" smtClean="0">
                <a:solidFill>
                  <a:schemeClr val="accent6">
                    <a:lumMod val="75000"/>
                  </a:schemeClr>
                </a:solidFill>
                <a:latin typeface="Adobe 繁黑體 Std B" panose="020B0700000000000000" pitchFamily="34" charset="-120"/>
                <a:ea typeface="Adobe 繁黑體 Std B" panose="020B0700000000000000" pitchFamily="34" charset="-120"/>
              </a:rPr>
              <a:t>2</a:t>
            </a:r>
            <a:r>
              <a:rPr lang="en-US" altLang="zh-TW" sz="3600" dirty="0" err="1" smtClean="0">
                <a:solidFill>
                  <a:schemeClr val="accent6">
                    <a:lumMod val="75000"/>
                  </a:schemeClr>
                </a:solidFill>
                <a:latin typeface="Adobe 繁黑體 Std B" panose="020B0700000000000000" pitchFamily="34" charset="-120"/>
                <a:ea typeface="Adobe 繁黑體 Std B" panose="020B0700000000000000" pitchFamily="34" charset="-120"/>
              </a:rPr>
              <a:t>CHCl</a:t>
            </a:r>
            <a:r>
              <a:rPr lang="en-US" altLang="zh-TW" sz="3600" dirty="0" smtClean="0">
                <a:solidFill>
                  <a:schemeClr val="accent6">
                    <a:lumMod val="75000"/>
                  </a:schemeClr>
                </a:solidFill>
                <a:latin typeface="Adobe 繁黑體 Std B" panose="020B0700000000000000" pitchFamily="34" charset="-120"/>
                <a:ea typeface="Adobe 繁黑體 Std B" panose="020B0700000000000000" pitchFamily="34" charset="-120"/>
              </a:rPr>
              <a:t>(</a:t>
            </a:r>
            <a:r>
              <a:rPr lang="en-US" altLang="zh-TW" sz="2800" dirty="0" smtClean="0">
                <a:solidFill>
                  <a:schemeClr val="accent6">
                    <a:lumMod val="75000"/>
                  </a:schemeClr>
                </a:solidFill>
                <a:latin typeface="Adobe 繁黑體 Std B" panose="020B0700000000000000" pitchFamily="34" charset="-120"/>
                <a:ea typeface="Adobe 繁黑體 Std B" panose="020B0700000000000000" pitchFamily="34" charset="-120"/>
              </a:rPr>
              <a:t>polyvinyl chloride</a:t>
            </a:r>
            <a:r>
              <a:rPr lang="en-US" altLang="zh-TW" sz="3600" dirty="0" smtClean="0">
                <a:solidFill>
                  <a:schemeClr val="accent6">
                    <a:lumMod val="75000"/>
                  </a:schemeClr>
                </a:solidFill>
                <a:latin typeface="Adobe 繁黑體 Std B" panose="020B0700000000000000" pitchFamily="34" charset="-120"/>
                <a:ea typeface="Adobe 繁黑體 Std B" panose="020B0700000000000000" pitchFamily="34" charset="-120"/>
              </a:rPr>
              <a:t>)</a:t>
            </a:r>
            <a:r>
              <a:rPr lang="zh-TW" altLang="en-US" sz="3600" dirty="0" smtClean="0">
                <a:solidFill>
                  <a:schemeClr val="accent6">
                    <a:lumMod val="75000"/>
                  </a:schemeClr>
                </a:solidFill>
                <a:latin typeface="Adobe 繁黑體 Std B" panose="020B0700000000000000" pitchFamily="34" charset="-120"/>
                <a:ea typeface="Adobe 繁黑體 Std B" panose="020B0700000000000000" pitchFamily="34" charset="-120"/>
              </a:rPr>
              <a:t>聚合</a:t>
            </a:r>
            <a:endParaRPr lang="zh-TW" altLang="en-US" sz="3600" dirty="0">
              <a:solidFill>
                <a:schemeClr val="accent6">
                  <a:lumMod val="75000"/>
                </a:schemeClr>
              </a:solidFill>
              <a:latin typeface="Adobe 繁黑體 Std B" panose="020B0700000000000000" pitchFamily="34" charset="-120"/>
              <a:ea typeface="Adobe 繁黑體 Std B" panose="020B0700000000000000" pitchFamily="34" charset="-120"/>
            </a:endParaRPr>
          </a:p>
        </p:txBody>
      </p:sp>
      <p:grpSp>
        <p:nvGrpSpPr>
          <p:cNvPr id="39" name="群組 38"/>
          <p:cNvGrpSpPr/>
          <p:nvPr/>
        </p:nvGrpSpPr>
        <p:grpSpPr>
          <a:xfrm>
            <a:off x="4985708" y="4460618"/>
            <a:ext cx="1987039" cy="2176663"/>
            <a:chOff x="2838415" y="3959436"/>
            <a:chExt cx="1987039" cy="2176663"/>
          </a:xfrm>
        </p:grpSpPr>
        <p:grpSp>
          <p:nvGrpSpPr>
            <p:cNvPr id="25" name="群組 24"/>
            <p:cNvGrpSpPr/>
            <p:nvPr/>
          </p:nvGrpSpPr>
          <p:grpSpPr>
            <a:xfrm>
              <a:off x="2838415" y="3959436"/>
              <a:ext cx="1987039" cy="2176663"/>
              <a:chOff x="2838415" y="3959436"/>
              <a:chExt cx="1987039" cy="2176663"/>
            </a:xfrm>
          </p:grpSpPr>
          <p:sp>
            <p:nvSpPr>
              <p:cNvPr id="6" name="文字方塊 5"/>
              <p:cNvSpPr txBox="1"/>
              <p:nvPr/>
            </p:nvSpPr>
            <p:spPr>
              <a:xfrm>
                <a:off x="3059442" y="4691725"/>
                <a:ext cx="1318845" cy="707886"/>
              </a:xfrm>
              <a:prstGeom prst="rect">
                <a:avLst/>
              </a:prstGeom>
              <a:noFill/>
            </p:spPr>
            <p:txBody>
              <a:bodyPr wrap="square" rtlCol="0">
                <a:spAutoFit/>
              </a:bodyPr>
              <a:lstStyle/>
              <a:p>
                <a:r>
                  <a:rPr lang="en-US" altLang="zh-TW" sz="4000" dirty="0"/>
                  <a:t> </a:t>
                </a:r>
                <a:r>
                  <a:rPr lang="en-US" altLang="zh-TW" sz="4000" dirty="0" smtClean="0"/>
                  <a:t>C</a:t>
                </a:r>
                <a:r>
                  <a:rPr lang="zh-TW" altLang="en-US" sz="4000" dirty="0" smtClean="0"/>
                  <a:t>  </a:t>
                </a:r>
                <a:r>
                  <a:rPr lang="en-US" altLang="zh-TW" sz="4000" dirty="0" smtClean="0"/>
                  <a:t>C</a:t>
                </a:r>
                <a:endParaRPr lang="zh-TW" altLang="en-US" sz="4000" dirty="0"/>
              </a:p>
            </p:txBody>
          </p:sp>
          <p:sp>
            <p:nvSpPr>
              <p:cNvPr id="7" name="矩形 6"/>
              <p:cNvSpPr/>
              <p:nvPr/>
            </p:nvSpPr>
            <p:spPr>
              <a:xfrm>
                <a:off x="3534226" y="5038420"/>
                <a:ext cx="1846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181847" y="5057762"/>
                <a:ext cx="392879" cy="46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838415" y="5051331"/>
                <a:ext cx="349533" cy="527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rot="5400000">
                <a:off x="3837164" y="5361352"/>
                <a:ext cx="1846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rot="5400000">
                <a:off x="3825268" y="4722054"/>
                <a:ext cx="1846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rot="5400000">
                <a:off x="3318759" y="5351623"/>
                <a:ext cx="1846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rot="5400000">
                <a:off x="3314483" y="4722055"/>
                <a:ext cx="1846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3140275" y="3959436"/>
                <a:ext cx="464366" cy="707886"/>
              </a:xfrm>
              <a:prstGeom prst="rect">
                <a:avLst/>
              </a:prstGeom>
              <a:noFill/>
            </p:spPr>
            <p:txBody>
              <a:bodyPr wrap="square" rtlCol="0">
                <a:spAutoFit/>
              </a:bodyPr>
              <a:lstStyle/>
              <a:p>
                <a:r>
                  <a:rPr lang="en-US" altLang="zh-TW" sz="4000" dirty="0" smtClean="0"/>
                  <a:t>H</a:t>
                </a:r>
                <a:endParaRPr lang="zh-TW" altLang="en-US" sz="4000" dirty="0"/>
              </a:p>
            </p:txBody>
          </p:sp>
          <p:sp>
            <p:nvSpPr>
              <p:cNvPr id="21" name="文字方塊 20"/>
              <p:cNvSpPr txBox="1"/>
              <p:nvPr/>
            </p:nvSpPr>
            <p:spPr>
              <a:xfrm>
                <a:off x="3681978" y="3959436"/>
                <a:ext cx="464366" cy="707886"/>
              </a:xfrm>
              <a:prstGeom prst="rect">
                <a:avLst/>
              </a:prstGeom>
              <a:noFill/>
            </p:spPr>
            <p:txBody>
              <a:bodyPr wrap="square" rtlCol="0">
                <a:spAutoFit/>
              </a:bodyPr>
              <a:lstStyle/>
              <a:p>
                <a:r>
                  <a:rPr lang="en-US" altLang="zh-TW" sz="4000" dirty="0" smtClean="0"/>
                  <a:t>H</a:t>
                </a:r>
                <a:endParaRPr lang="zh-TW" altLang="en-US" sz="4000" dirty="0"/>
              </a:p>
            </p:txBody>
          </p:sp>
          <p:sp>
            <p:nvSpPr>
              <p:cNvPr id="22" name="文字方塊 21"/>
              <p:cNvSpPr txBox="1"/>
              <p:nvPr/>
            </p:nvSpPr>
            <p:spPr>
              <a:xfrm>
                <a:off x="3164302" y="5428213"/>
                <a:ext cx="464366" cy="707886"/>
              </a:xfrm>
              <a:prstGeom prst="rect">
                <a:avLst/>
              </a:prstGeom>
              <a:noFill/>
            </p:spPr>
            <p:txBody>
              <a:bodyPr wrap="square" rtlCol="0">
                <a:spAutoFit/>
              </a:bodyPr>
              <a:lstStyle/>
              <a:p>
                <a:r>
                  <a:rPr lang="en-US" altLang="zh-TW" sz="4000" dirty="0" smtClean="0"/>
                  <a:t>H</a:t>
                </a:r>
                <a:endParaRPr lang="zh-TW" altLang="en-US" sz="4000" dirty="0"/>
              </a:p>
            </p:txBody>
          </p:sp>
          <p:sp>
            <p:nvSpPr>
              <p:cNvPr id="23" name="文字方塊 22"/>
              <p:cNvSpPr txBox="1"/>
              <p:nvPr/>
            </p:nvSpPr>
            <p:spPr>
              <a:xfrm>
                <a:off x="3705992" y="5428213"/>
                <a:ext cx="464366" cy="707886"/>
              </a:xfrm>
              <a:prstGeom prst="rect">
                <a:avLst/>
              </a:prstGeom>
              <a:noFill/>
            </p:spPr>
            <p:txBody>
              <a:bodyPr wrap="square" rtlCol="0">
                <a:spAutoFit/>
              </a:bodyPr>
              <a:lstStyle/>
              <a:p>
                <a:r>
                  <a:rPr lang="en-US" altLang="zh-TW" sz="4000" dirty="0" smtClean="0"/>
                  <a:t>H</a:t>
                </a:r>
                <a:endParaRPr lang="zh-TW" altLang="en-US" sz="4000" dirty="0"/>
              </a:p>
            </p:txBody>
          </p:sp>
          <p:sp>
            <p:nvSpPr>
              <p:cNvPr id="24" name="文字方塊 23"/>
              <p:cNvSpPr txBox="1"/>
              <p:nvPr/>
            </p:nvSpPr>
            <p:spPr>
              <a:xfrm>
                <a:off x="4378286" y="5296015"/>
                <a:ext cx="447168" cy="707886"/>
              </a:xfrm>
              <a:prstGeom prst="rect">
                <a:avLst/>
              </a:prstGeom>
              <a:noFill/>
            </p:spPr>
            <p:txBody>
              <a:bodyPr wrap="square" rtlCol="0">
                <a:spAutoFit/>
              </a:bodyPr>
              <a:lstStyle/>
              <a:p>
                <a:r>
                  <a:rPr lang="en-US" altLang="zh-TW" sz="4000" dirty="0" smtClean="0"/>
                  <a:t>n</a:t>
                </a:r>
                <a:endParaRPr lang="zh-TW" altLang="en-US" sz="4000" dirty="0"/>
              </a:p>
            </p:txBody>
          </p:sp>
        </p:grpSp>
        <p:grpSp>
          <p:nvGrpSpPr>
            <p:cNvPr id="32" name="群組 31"/>
            <p:cNvGrpSpPr/>
            <p:nvPr/>
          </p:nvGrpSpPr>
          <p:grpSpPr>
            <a:xfrm>
              <a:off x="3022337" y="4200158"/>
              <a:ext cx="182104" cy="1605470"/>
              <a:chOff x="2758716" y="3215879"/>
              <a:chExt cx="182104" cy="1605470"/>
            </a:xfrm>
          </p:grpSpPr>
          <p:cxnSp>
            <p:nvCxnSpPr>
              <p:cNvPr id="27" name="直線接點 26"/>
              <p:cNvCxnSpPr/>
              <p:nvPr/>
            </p:nvCxnSpPr>
            <p:spPr>
              <a:xfrm flipH="1">
                <a:off x="2758716" y="3215879"/>
                <a:ext cx="182104" cy="73077"/>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直線接點 28"/>
              <p:cNvCxnSpPr/>
              <p:nvPr/>
            </p:nvCxnSpPr>
            <p:spPr>
              <a:xfrm flipH="1">
                <a:off x="2760555" y="3283169"/>
                <a:ext cx="148" cy="1479517"/>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直線接點 30"/>
              <p:cNvCxnSpPr/>
              <p:nvPr/>
            </p:nvCxnSpPr>
            <p:spPr>
              <a:xfrm>
                <a:off x="2777331" y="4750863"/>
                <a:ext cx="125999" cy="704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群組 32"/>
            <p:cNvGrpSpPr/>
            <p:nvPr/>
          </p:nvGrpSpPr>
          <p:grpSpPr>
            <a:xfrm rot="10800000">
              <a:off x="4196402" y="4226968"/>
              <a:ext cx="184848" cy="1578660"/>
              <a:chOff x="2748879" y="2779118"/>
              <a:chExt cx="184848" cy="1578660"/>
            </a:xfrm>
          </p:grpSpPr>
          <p:cxnSp>
            <p:nvCxnSpPr>
              <p:cNvPr id="34" name="直線接點 33"/>
              <p:cNvCxnSpPr/>
              <p:nvPr/>
            </p:nvCxnSpPr>
            <p:spPr>
              <a:xfrm rot="10800000" flipV="1">
                <a:off x="2760704" y="2779118"/>
                <a:ext cx="117504" cy="7212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rot="10800000" flipV="1">
                <a:off x="2760703" y="2837781"/>
                <a:ext cx="11284" cy="1471124"/>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直線接點 35"/>
              <p:cNvCxnSpPr/>
              <p:nvPr/>
            </p:nvCxnSpPr>
            <p:spPr>
              <a:xfrm rot="10800000" flipH="1" flipV="1">
                <a:off x="2748879" y="4304963"/>
                <a:ext cx="184848" cy="52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文字方塊 43"/>
          <p:cNvSpPr txBox="1"/>
          <p:nvPr/>
        </p:nvSpPr>
        <p:spPr>
          <a:xfrm>
            <a:off x="5237707" y="4469363"/>
            <a:ext cx="639277" cy="707886"/>
          </a:xfrm>
          <a:prstGeom prst="rect">
            <a:avLst/>
          </a:prstGeom>
          <a:solidFill>
            <a:schemeClr val="bg1">
              <a:lumMod val="75000"/>
            </a:schemeClr>
          </a:solidFill>
        </p:spPr>
        <p:txBody>
          <a:bodyPr wrap="square" rtlCol="0">
            <a:spAutoFit/>
          </a:bodyPr>
          <a:lstStyle/>
          <a:p>
            <a:r>
              <a:rPr lang="en-US" altLang="zh-TW" sz="4000" dirty="0" smtClean="0">
                <a:solidFill>
                  <a:schemeClr val="accent6">
                    <a:lumMod val="75000"/>
                  </a:schemeClr>
                </a:solidFill>
              </a:rPr>
              <a:t>Cl</a:t>
            </a:r>
            <a:endParaRPr lang="zh-TW" altLang="en-US" sz="4000" dirty="0">
              <a:solidFill>
                <a:schemeClr val="accent6">
                  <a:lumMod val="75000"/>
                </a:schemeClr>
              </a:solidFill>
            </a:endParaRPr>
          </a:p>
        </p:txBody>
      </p:sp>
      <p:sp>
        <p:nvSpPr>
          <p:cNvPr id="45" name="文字方塊 44"/>
          <p:cNvSpPr txBox="1"/>
          <p:nvPr/>
        </p:nvSpPr>
        <p:spPr>
          <a:xfrm>
            <a:off x="635746" y="3029125"/>
            <a:ext cx="9252971" cy="646331"/>
          </a:xfrm>
          <a:prstGeom prst="rect">
            <a:avLst/>
          </a:prstGeom>
          <a:noFill/>
        </p:spPr>
        <p:txBody>
          <a:bodyPr wrap="square" rtlCol="0">
            <a:spAutoFit/>
          </a:bodyPr>
          <a:lstStyle/>
          <a:p>
            <a:r>
              <a:rPr lang="zh-TW" altLang="en-US" sz="3600" dirty="0" smtClean="0">
                <a:solidFill>
                  <a:srgbClr val="8B181D"/>
                </a:solidFill>
                <a:latin typeface="Adobe 繁黑體 Std B" panose="020B0700000000000000" pitchFamily="34" charset="-120"/>
                <a:ea typeface="Adobe 繁黑體 Std B" panose="020B0700000000000000" pitchFamily="34" charset="-120"/>
              </a:rPr>
              <a:t>聚苯乙烯</a:t>
            </a:r>
            <a:r>
              <a:rPr lang="en-US" altLang="zh-TW" sz="3600" dirty="0" smtClean="0">
                <a:solidFill>
                  <a:srgbClr val="8B181D"/>
                </a:solidFill>
                <a:latin typeface="Adobe 繁黑體 Std B" panose="020B0700000000000000" pitchFamily="34" charset="-120"/>
                <a:ea typeface="Adobe 繁黑體 Std B" panose="020B0700000000000000" pitchFamily="34" charset="-120"/>
              </a:rPr>
              <a:t>(PS)</a:t>
            </a:r>
            <a:r>
              <a:rPr lang="zh-TW" altLang="en-US" sz="3600" dirty="0" smtClean="0">
                <a:solidFill>
                  <a:srgbClr val="8B181D"/>
                </a:solidFill>
                <a:latin typeface="Adobe 繁黑體 Std B" panose="020B0700000000000000" pitchFamily="34" charset="-120"/>
                <a:ea typeface="Adobe 繁黑體 Std B" panose="020B0700000000000000" pitchFamily="34" charset="-120"/>
              </a:rPr>
              <a:t>：由苯乙烯</a:t>
            </a:r>
            <a:r>
              <a:rPr lang="en-US" altLang="zh-TW" sz="3600" dirty="0" smtClean="0">
                <a:solidFill>
                  <a:srgbClr val="8B181D"/>
                </a:solidFill>
                <a:latin typeface="Adobe 繁黑體 Std B" panose="020B0700000000000000" pitchFamily="34" charset="-120"/>
                <a:ea typeface="Adobe 繁黑體 Std B" panose="020B0700000000000000" pitchFamily="34" charset="-120"/>
              </a:rPr>
              <a:t>(</a:t>
            </a:r>
            <a:r>
              <a:rPr lang="en-US" altLang="zh-TW" sz="3200" dirty="0" smtClean="0">
                <a:solidFill>
                  <a:srgbClr val="8B181D"/>
                </a:solidFill>
                <a:latin typeface="Adobe 繁黑體 Std B" panose="020B0700000000000000" pitchFamily="34" charset="-120"/>
                <a:ea typeface="Adobe 繁黑體 Std B" panose="020B0700000000000000" pitchFamily="34" charset="-120"/>
              </a:rPr>
              <a:t>styrene</a:t>
            </a:r>
            <a:r>
              <a:rPr lang="en-US" altLang="zh-TW" sz="3600" dirty="0" smtClean="0">
                <a:solidFill>
                  <a:srgbClr val="8B181D"/>
                </a:solidFill>
                <a:latin typeface="Adobe 繁黑體 Std B" panose="020B0700000000000000" pitchFamily="34" charset="-120"/>
                <a:ea typeface="Adobe 繁黑體 Std B" panose="020B0700000000000000" pitchFamily="34" charset="-120"/>
              </a:rPr>
              <a:t>)</a:t>
            </a:r>
            <a:r>
              <a:rPr lang="zh-TW" altLang="en-US" sz="3600" dirty="0" smtClean="0">
                <a:solidFill>
                  <a:srgbClr val="8B181D"/>
                </a:solidFill>
                <a:latin typeface="Adobe 繁黑體 Std B" panose="020B0700000000000000" pitchFamily="34" charset="-120"/>
                <a:ea typeface="Adobe 繁黑體 Std B" panose="020B0700000000000000" pitchFamily="34" charset="-120"/>
              </a:rPr>
              <a:t>聚合而成</a:t>
            </a:r>
            <a:endParaRPr lang="zh-TW" altLang="en-US" sz="3600" dirty="0">
              <a:solidFill>
                <a:srgbClr val="8B181D"/>
              </a:solidFill>
              <a:latin typeface="Adobe 繁黑體 Std B" panose="020B0700000000000000" pitchFamily="34" charset="-120"/>
              <a:ea typeface="Adobe 繁黑體 Std B" panose="020B0700000000000000" pitchFamily="34" charset="-120"/>
            </a:endParaRPr>
          </a:p>
        </p:txBody>
      </p:sp>
      <p:pic>
        <p:nvPicPr>
          <p:cNvPr id="46" name="圖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465" y="4672067"/>
            <a:ext cx="1649900" cy="1965214"/>
          </a:xfrm>
          <a:prstGeom prst="rect">
            <a:avLst/>
          </a:prstGeom>
        </p:spPr>
      </p:pic>
      <p:sp>
        <p:nvSpPr>
          <p:cNvPr id="47" name="文字方塊 46"/>
          <p:cNvSpPr txBox="1"/>
          <p:nvPr/>
        </p:nvSpPr>
        <p:spPr>
          <a:xfrm>
            <a:off x="624071" y="3671975"/>
            <a:ext cx="9264646" cy="646331"/>
          </a:xfrm>
          <a:prstGeom prst="rect">
            <a:avLst/>
          </a:prstGeom>
          <a:noFill/>
        </p:spPr>
        <p:txBody>
          <a:bodyPr wrap="square" rtlCol="0">
            <a:spAutoFit/>
          </a:bodyPr>
          <a:lstStyle/>
          <a:p>
            <a:r>
              <a:rPr lang="zh-TW" altLang="en-US" sz="3600" dirty="0" smtClean="0">
                <a:solidFill>
                  <a:srgbClr val="0070C0"/>
                </a:solidFill>
                <a:latin typeface="Adobe 繁黑體 Std B" panose="020B0700000000000000" pitchFamily="34" charset="-120"/>
                <a:ea typeface="Adobe 繁黑體 Std B" panose="020B0700000000000000" pitchFamily="34" charset="-120"/>
              </a:rPr>
              <a:t>聚丙烯</a:t>
            </a:r>
            <a:r>
              <a:rPr lang="en-US" altLang="zh-TW" sz="3600" dirty="0" smtClean="0">
                <a:solidFill>
                  <a:srgbClr val="0070C0"/>
                </a:solidFill>
                <a:latin typeface="Adobe 繁黑體 Std B" panose="020B0700000000000000" pitchFamily="34" charset="-120"/>
                <a:ea typeface="Adobe 繁黑體 Std B" panose="020B0700000000000000" pitchFamily="34" charset="-120"/>
              </a:rPr>
              <a:t>(PP)</a:t>
            </a:r>
            <a:r>
              <a:rPr lang="zh-TW" altLang="en-US" sz="3600" dirty="0" smtClean="0">
                <a:solidFill>
                  <a:srgbClr val="0070C0"/>
                </a:solidFill>
                <a:latin typeface="Adobe 繁黑體 Std B" panose="020B0700000000000000" pitchFamily="34" charset="-120"/>
                <a:ea typeface="Adobe 繁黑體 Std B" panose="020B0700000000000000" pitchFamily="34" charset="-120"/>
              </a:rPr>
              <a:t>：由丙烯</a:t>
            </a:r>
            <a:r>
              <a:rPr lang="en-US" altLang="zh-TW" sz="3600" dirty="0" smtClean="0">
                <a:solidFill>
                  <a:srgbClr val="0070C0"/>
                </a:solidFill>
                <a:latin typeface="Adobe 繁黑體 Std B" panose="020B0700000000000000" pitchFamily="34" charset="-120"/>
                <a:ea typeface="Adobe 繁黑體 Std B" panose="020B0700000000000000" pitchFamily="34" charset="-120"/>
              </a:rPr>
              <a:t>(propylene)</a:t>
            </a:r>
            <a:r>
              <a:rPr lang="zh-TW" altLang="en-US" sz="3600" dirty="0" smtClean="0">
                <a:solidFill>
                  <a:srgbClr val="0070C0"/>
                </a:solidFill>
                <a:latin typeface="Adobe 繁黑體 Std B" panose="020B0700000000000000" pitchFamily="34" charset="-120"/>
                <a:ea typeface="Adobe 繁黑體 Std B" panose="020B0700000000000000" pitchFamily="34" charset="-120"/>
              </a:rPr>
              <a:t>聚合而成</a:t>
            </a:r>
            <a:endParaRPr lang="zh-TW" altLang="en-US" sz="3600" dirty="0">
              <a:solidFill>
                <a:srgbClr val="0070C0"/>
              </a:solidFill>
              <a:latin typeface="Adobe 繁黑體 Std B" panose="020B0700000000000000" pitchFamily="34" charset="-120"/>
              <a:ea typeface="Adobe 繁黑體 Std B" panose="020B0700000000000000" pitchFamily="34" charset="-120"/>
            </a:endParaRPr>
          </a:p>
        </p:txBody>
      </p:sp>
      <p:pic>
        <p:nvPicPr>
          <p:cNvPr id="48" name="圖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761" y="4580915"/>
            <a:ext cx="2152184" cy="1925196"/>
          </a:xfrm>
          <a:prstGeom prst="rect">
            <a:avLst/>
          </a:prstGeom>
        </p:spPr>
      </p:pic>
      <p:sp>
        <p:nvSpPr>
          <p:cNvPr id="11" name="文字方塊 10"/>
          <p:cNvSpPr txBox="1"/>
          <p:nvPr/>
        </p:nvSpPr>
        <p:spPr>
          <a:xfrm>
            <a:off x="885555" y="4824464"/>
            <a:ext cx="1456430" cy="707886"/>
          </a:xfrm>
          <a:prstGeom prst="rect">
            <a:avLst/>
          </a:prstGeom>
          <a:noFill/>
        </p:spPr>
        <p:txBody>
          <a:bodyPr wrap="square" rtlCol="0">
            <a:spAutoFit/>
          </a:bodyPr>
          <a:lstStyle/>
          <a:p>
            <a:r>
              <a:rPr lang="en-US" altLang="zh-TW" sz="2000" dirty="0" smtClean="0">
                <a:latin typeface="Noto Serif CJK TC Black" panose="02020900000000000000" pitchFamily="18" charset="-120"/>
                <a:ea typeface="Noto Serif CJK TC Black" panose="02020900000000000000" pitchFamily="18" charset="-120"/>
              </a:rPr>
              <a:t>Benzene</a:t>
            </a:r>
            <a:r>
              <a:rPr lang="zh-TW" altLang="en-US" sz="2000" dirty="0" smtClean="0">
                <a:latin typeface="Noto Serif CJK TC Black" panose="02020900000000000000" pitchFamily="18" charset="-120"/>
                <a:ea typeface="Noto Serif CJK TC Black" panose="02020900000000000000" pitchFamily="18" charset="-120"/>
              </a:rPr>
              <a:t> </a:t>
            </a:r>
            <a:r>
              <a:rPr lang="en-US" altLang="zh-TW" sz="2000" dirty="0" smtClean="0">
                <a:latin typeface="Noto Serif CJK TC Black" panose="02020900000000000000" pitchFamily="18" charset="-120"/>
                <a:ea typeface="Noto Serif CJK TC Black" panose="02020900000000000000" pitchFamily="18" charset="-120"/>
              </a:rPr>
              <a:t>ring</a:t>
            </a:r>
            <a:r>
              <a:rPr lang="zh-TW" altLang="en-US" sz="2000" dirty="0" smtClean="0">
                <a:latin typeface="Noto Serif CJK TC Black" panose="02020900000000000000" pitchFamily="18" charset="-120"/>
                <a:ea typeface="Noto Serif CJK TC Black" panose="02020900000000000000" pitchFamily="18" charset="-120"/>
              </a:rPr>
              <a:t>苯環</a:t>
            </a:r>
            <a:endParaRPr lang="zh-TW" altLang="en-US" sz="2000" dirty="0">
              <a:latin typeface="Noto Serif CJK TC Black" panose="02020900000000000000" pitchFamily="18" charset="-120"/>
              <a:ea typeface="Noto Serif CJK TC Black" panose="02020900000000000000" pitchFamily="18" charset="-120"/>
            </a:endParaRPr>
          </a:p>
        </p:txBody>
      </p:sp>
    </p:spTree>
    <p:extLst>
      <p:ext uri="{BB962C8B-B14F-4D97-AF65-F5344CB8AC3E}">
        <p14:creationId xmlns:p14="http://schemas.microsoft.com/office/powerpoint/2010/main" val="21366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4" grpId="0" animBg="1"/>
      <p:bldP spid="45" grpId="0"/>
      <p:bldP spid="4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06" y="246184"/>
            <a:ext cx="12192356" cy="685477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0" y="5244969"/>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3"/>
          <a:stretch>
            <a:fillRect/>
          </a:stretch>
        </p:blipFill>
        <p:spPr>
          <a:xfrm>
            <a:off x="5157964" y="1882805"/>
            <a:ext cx="1974219" cy="2254819"/>
          </a:xfrm>
          <a:prstGeom prst="rect">
            <a:avLst/>
          </a:prstGeom>
        </p:spPr>
      </p:pic>
      <p:pic>
        <p:nvPicPr>
          <p:cNvPr id="5" name="圖片 4"/>
          <p:cNvPicPr>
            <a:picLocks noChangeAspect="1"/>
          </p:cNvPicPr>
          <p:nvPr/>
        </p:nvPicPr>
        <p:blipFill>
          <a:blip r:embed="rId4"/>
          <a:stretch>
            <a:fillRect/>
          </a:stretch>
        </p:blipFill>
        <p:spPr>
          <a:xfrm>
            <a:off x="8303962" y="1882805"/>
            <a:ext cx="1962411" cy="2238375"/>
          </a:xfrm>
          <a:prstGeom prst="rect">
            <a:avLst/>
          </a:prstGeom>
        </p:spPr>
      </p:pic>
      <p:pic>
        <p:nvPicPr>
          <p:cNvPr id="6" name="圖片 5"/>
          <p:cNvPicPr>
            <a:picLocks noChangeAspect="1"/>
          </p:cNvPicPr>
          <p:nvPr/>
        </p:nvPicPr>
        <p:blipFill>
          <a:blip r:embed="rId5"/>
          <a:stretch>
            <a:fillRect/>
          </a:stretch>
        </p:blipFill>
        <p:spPr>
          <a:xfrm>
            <a:off x="1349489" y="4319107"/>
            <a:ext cx="1928841" cy="2264292"/>
          </a:xfrm>
          <a:prstGeom prst="rect">
            <a:avLst/>
          </a:prstGeom>
        </p:spPr>
      </p:pic>
      <p:pic>
        <p:nvPicPr>
          <p:cNvPr id="7" name="圖片 6"/>
          <p:cNvPicPr>
            <a:picLocks noChangeAspect="1"/>
          </p:cNvPicPr>
          <p:nvPr/>
        </p:nvPicPr>
        <p:blipFill rotWithShape="1">
          <a:blip r:embed="rId6"/>
          <a:srcRect l="1498" r="9702"/>
          <a:stretch/>
        </p:blipFill>
        <p:spPr>
          <a:xfrm>
            <a:off x="3833446" y="4319107"/>
            <a:ext cx="2051539" cy="2245243"/>
          </a:xfrm>
          <a:prstGeom prst="rect">
            <a:avLst/>
          </a:prstGeom>
        </p:spPr>
      </p:pic>
      <p:pic>
        <p:nvPicPr>
          <p:cNvPr id="8" name="圖片 7"/>
          <p:cNvPicPr>
            <a:picLocks noChangeAspect="1"/>
          </p:cNvPicPr>
          <p:nvPr/>
        </p:nvPicPr>
        <p:blipFill rotWithShape="1">
          <a:blip r:embed="rId7"/>
          <a:srcRect r="6250"/>
          <a:stretch/>
        </p:blipFill>
        <p:spPr>
          <a:xfrm>
            <a:off x="6468647" y="4310932"/>
            <a:ext cx="2115284" cy="2245243"/>
          </a:xfrm>
          <a:prstGeom prst="rect">
            <a:avLst/>
          </a:prstGeom>
        </p:spPr>
      </p:pic>
      <p:pic>
        <p:nvPicPr>
          <p:cNvPr id="9" name="圖片 8"/>
          <p:cNvPicPr>
            <a:picLocks noChangeAspect="1"/>
          </p:cNvPicPr>
          <p:nvPr/>
        </p:nvPicPr>
        <p:blipFill rotWithShape="1">
          <a:blip r:embed="rId8"/>
          <a:srcRect l="2813" r="4600"/>
          <a:stretch/>
        </p:blipFill>
        <p:spPr>
          <a:xfrm>
            <a:off x="9044709" y="4300058"/>
            <a:ext cx="2098431" cy="2245243"/>
          </a:xfrm>
          <a:prstGeom prst="rect">
            <a:avLst/>
          </a:prstGeom>
        </p:spPr>
      </p:pic>
      <p:pic>
        <p:nvPicPr>
          <p:cNvPr id="3" name="圖片 2"/>
          <p:cNvPicPr>
            <a:picLocks noChangeAspect="1"/>
          </p:cNvPicPr>
          <p:nvPr/>
        </p:nvPicPr>
        <p:blipFill>
          <a:blip r:embed="rId9"/>
          <a:stretch>
            <a:fillRect/>
          </a:stretch>
        </p:blipFill>
        <p:spPr>
          <a:xfrm>
            <a:off x="2014509" y="1882805"/>
            <a:ext cx="1971675" cy="2238375"/>
          </a:xfrm>
          <a:prstGeom prst="rect">
            <a:avLst/>
          </a:prstGeom>
        </p:spPr>
      </p:pic>
      <p:sp>
        <p:nvSpPr>
          <p:cNvPr id="13" name="矩形 12"/>
          <p:cNvSpPr/>
          <p:nvPr/>
        </p:nvSpPr>
        <p:spPr>
          <a:xfrm>
            <a:off x="0" y="6409"/>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文字方塊 9"/>
          <p:cNvSpPr txBox="1"/>
          <p:nvPr/>
        </p:nvSpPr>
        <p:spPr>
          <a:xfrm>
            <a:off x="78509" y="395582"/>
            <a:ext cx="12044217" cy="1015663"/>
          </a:xfrm>
          <a:prstGeom prst="rect">
            <a:avLst/>
          </a:prstGeom>
          <a:solidFill>
            <a:srgbClr val="0070C0"/>
          </a:solidFill>
          <a:ln>
            <a:solidFill>
              <a:schemeClr val="bg1"/>
            </a:solidFill>
          </a:ln>
        </p:spPr>
        <p:txBody>
          <a:bodyPr wrap="square" rtlCol="0">
            <a:spAutoFit/>
          </a:bodyPr>
          <a:lstStyle/>
          <a:p>
            <a:pPr algn="ct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Recycling Signs For Plastics</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pic>
        <p:nvPicPr>
          <p:cNvPr id="2" name="圖片 1"/>
          <p:cNvPicPr>
            <a:picLocks noChangeAspect="1"/>
          </p:cNvPicPr>
          <p:nvPr/>
        </p:nvPicPr>
        <p:blipFill>
          <a:blip r:embed="rId10"/>
          <a:stretch>
            <a:fillRect/>
          </a:stretch>
        </p:blipFill>
        <p:spPr>
          <a:xfrm>
            <a:off x="1292468" y="1944429"/>
            <a:ext cx="3215787" cy="2115126"/>
          </a:xfrm>
          <a:prstGeom prst="rect">
            <a:avLst/>
          </a:prstGeom>
        </p:spPr>
      </p:pic>
      <p:pic>
        <p:nvPicPr>
          <p:cNvPr id="14" name="圖片 13"/>
          <p:cNvPicPr>
            <a:picLocks noChangeAspect="1"/>
          </p:cNvPicPr>
          <p:nvPr/>
        </p:nvPicPr>
        <p:blipFill>
          <a:blip r:embed="rId11"/>
          <a:stretch>
            <a:fillRect/>
          </a:stretch>
        </p:blipFill>
        <p:spPr>
          <a:xfrm>
            <a:off x="4708225" y="1944430"/>
            <a:ext cx="3202540" cy="2115126"/>
          </a:xfrm>
          <a:prstGeom prst="rect">
            <a:avLst/>
          </a:prstGeom>
        </p:spPr>
      </p:pic>
      <p:pic>
        <p:nvPicPr>
          <p:cNvPr id="15" name="圖片 14"/>
          <p:cNvPicPr>
            <a:picLocks noChangeAspect="1"/>
          </p:cNvPicPr>
          <p:nvPr/>
        </p:nvPicPr>
        <p:blipFill>
          <a:blip r:embed="rId12"/>
          <a:stretch>
            <a:fillRect/>
          </a:stretch>
        </p:blipFill>
        <p:spPr>
          <a:xfrm>
            <a:off x="8126850" y="1930897"/>
            <a:ext cx="3078737" cy="2128658"/>
          </a:xfrm>
          <a:prstGeom prst="rect">
            <a:avLst/>
          </a:prstGeom>
        </p:spPr>
      </p:pic>
      <p:pic>
        <p:nvPicPr>
          <p:cNvPr id="17" name="圖片 16"/>
          <p:cNvPicPr>
            <a:picLocks noChangeAspect="1"/>
          </p:cNvPicPr>
          <p:nvPr/>
        </p:nvPicPr>
        <p:blipFill>
          <a:blip r:embed="rId13"/>
          <a:stretch>
            <a:fillRect/>
          </a:stretch>
        </p:blipFill>
        <p:spPr>
          <a:xfrm>
            <a:off x="1193016" y="4328952"/>
            <a:ext cx="2241786" cy="2244602"/>
          </a:xfrm>
          <a:prstGeom prst="rect">
            <a:avLst/>
          </a:prstGeom>
        </p:spPr>
      </p:pic>
      <p:pic>
        <p:nvPicPr>
          <p:cNvPr id="1030" name="Picture 6" descr="{ 台製 塑膠廣口瓶 PP材質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2827" y="4298615"/>
            <a:ext cx="2252776" cy="2252776"/>
          </a:xfrm>
          <a:prstGeom prst="rect">
            <a:avLst/>
          </a:prstGeom>
          <a:noFill/>
          <a:extLst>
            <a:ext uri="{909E8E84-426E-40DD-AFC4-6F175D3DCCD1}">
              <a14:hiddenFill xmlns:a14="http://schemas.microsoft.com/office/drawing/2010/main">
                <a:solidFill>
                  <a:srgbClr val="FFFFFF"/>
                </a:solidFill>
              </a14:hiddenFill>
            </a:ext>
          </a:extLst>
        </p:spPr>
      </p:pic>
      <p:pic>
        <p:nvPicPr>
          <p:cNvPr id="18" name="圖片 17"/>
          <p:cNvPicPr>
            <a:picLocks noChangeAspect="1"/>
          </p:cNvPicPr>
          <p:nvPr/>
        </p:nvPicPr>
        <p:blipFill>
          <a:blip r:embed="rId15"/>
          <a:stretch>
            <a:fillRect/>
          </a:stretch>
        </p:blipFill>
        <p:spPr>
          <a:xfrm>
            <a:off x="6267942" y="4297849"/>
            <a:ext cx="2597377" cy="2258326"/>
          </a:xfrm>
          <a:prstGeom prst="rect">
            <a:avLst/>
          </a:prstGeom>
        </p:spPr>
      </p:pic>
      <p:pic>
        <p:nvPicPr>
          <p:cNvPr id="19" name="圖片 18"/>
          <p:cNvPicPr>
            <a:picLocks noChangeAspect="1"/>
          </p:cNvPicPr>
          <p:nvPr/>
        </p:nvPicPr>
        <p:blipFill>
          <a:blip r:embed="rId16"/>
          <a:stretch>
            <a:fillRect/>
          </a:stretch>
        </p:blipFill>
        <p:spPr>
          <a:xfrm>
            <a:off x="9000784" y="4248974"/>
            <a:ext cx="2322268" cy="2296506"/>
          </a:xfrm>
          <a:prstGeom prst="rect">
            <a:avLst/>
          </a:prstGeom>
        </p:spPr>
      </p:pic>
      <p:sp>
        <p:nvSpPr>
          <p:cNvPr id="24" name="文字方塊 23"/>
          <p:cNvSpPr txBox="1"/>
          <p:nvPr/>
        </p:nvSpPr>
        <p:spPr>
          <a:xfrm>
            <a:off x="70336" y="3316758"/>
            <a:ext cx="12044217" cy="923330"/>
          </a:xfrm>
          <a:prstGeom prst="rect">
            <a:avLst/>
          </a:prstGeom>
          <a:solidFill>
            <a:srgbClr val="FFFF00"/>
          </a:solidFill>
          <a:ln>
            <a:solidFill>
              <a:schemeClr val="bg1"/>
            </a:solidFill>
          </a:ln>
        </p:spPr>
        <p:txBody>
          <a:bodyPr wrap="square" rtlCol="0">
            <a:spAutoFit/>
          </a:bodyPr>
          <a:lstStyle/>
          <a:p>
            <a:pPr algn="ctr"/>
            <a:r>
              <a:rPr lang="en-US" altLang="zh-TW" sz="5400" i="1"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Find all 7 plastics in your home</a:t>
            </a:r>
            <a:r>
              <a:rPr lang="zh-TW" altLang="en-US" sz="5400" i="1"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a:t>
            </a:r>
            <a:endParaRPr lang="zh-TW" altLang="en-US" sz="5400" i="1"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34170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fade">
                                      <p:cBhvr>
                                        <p:cTn id="52" dur="500"/>
                                        <p:tgtEl>
                                          <p:spTgt spid="10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1000" fill="hold"/>
                                        <p:tgtEl>
                                          <p:spTgt spid="24"/>
                                        </p:tgtEl>
                                        <p:attrNameLst>
                                          <p:attrName>ppt_w</p:attrName>
                                        </p:attrNameLst>
                                      </p:cBhvr>
                                      <p:tavLst>
                                        <p:tav tm="0">
                                          <p:val>
                                            <p:fltVal val="0"/>
                                          </p:val>
                                        </p:tav>
                                        <p:tav tm="100000">
                                          <p:val>
                                            <p:strVal val="#ppt_w"/>
                                          </p:val>
                                        </p:tav>
                                      </p:tavLst>
                                    </p:anim>
                                    <p:anim calcmode="lin" valueType="num">
                                      <p:cBhvr>
                                        <p:cTn id="78" dur="1000" fill="hold"/>
                                        <p:tgtEl>
                                          <p:spTgt spid="24"/>
                                        </p:tgtEl>
                                        <p:attrNameLst>
                                          <p:attrName>ppt_h</p:attrName>
                                        </p:attrNameLst>
                                      </p:cBhvr>
                                      <p:tavLst>
                                        <p:tav tm="0">
                                          <p:val>
                                            <p:fltVal val="0"/>
                                          </p:val>
                                        </p:tav>
                                        <p:tav tm="100000">
                                          <p:val>
                                            <p:strVal val="#ppt_h"/>
                                          </p:val>
                                        </p:tav>
                                      </p:tavLst>
                                    </p:anim>
                                    <p:anim calcmode="lin" valueType="num">
                                      <p:cBhvr>
                                        <p:cTn id="79" dur="1000" fill="hold"/>
                                        <p:tgtEl>
                                          <p:spTgt spid="24"/>
                                        </p:tgtEl>
                                        <p:attrNameLst>
                                          <p:attrName>style.rotation</p:attrName>
                                        </p:attrNameLst>
                                      </p:cBhvr>
                                      <p:tavLst>
                                        <p:tav tm="0">
                                          <p:val>
                                            <p:fltVal val="90"/>
                                          </p:val>
                                        </p:tav>
                                        <p:tav tm="100000">
                                          <p:val>
                                            <p:fltVal val="0"/>
                                          </p:val>
                                        </p:tav>
                                      </p:tavLst>
                                    </p:anim>
                                    <p:animEffect transition="in" filter="fade">
                                      <p:cBhvr>
                                        <p:cTn id="8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820" y="215468"/>
            <a:ext cx="12192356" cy="734442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95000"/>
                </a:schemeClr>
              </a:solidFill>
            </a:endParaRPr>
          </a:p>
        </p:txBody>
      </p:sp>
      <p:sp>
        <p:nvSpPr>
          <p:cNvPr id="13" name="矩形 12"/>
          <p:cNvSpPr/>
          <p:nvPr/>
        </p:nvSpPr>
        <p:spPr>
          <a:xfrm>
            <a:off x="0" y="-13338"/>
            <a:ext cx="12192355" cy="1609804"/>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 name="矩形 10"/>
          <p:cNvSpPr/>
          <p:nvPr/>
        </p:nvSpPr>
        <p:spPr>
          <a:xfrm>
            <a:off x="-9819" y="5841712"/>
            <a:ext cx="12192355" cy="1718182"/>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2" name="文字方塊 11"/>
          <p:cNvSpPr txBox="1"/>
          <p:nvPr/>
        </p:nvSpPr>
        <p:spPr>
          <a:xfrm>
            <a:off x="687688" y="1602704"/>
            <a:ext cx="10816978" cy="830997"/>
          </a:xfrm>
          <a:prstGeom prst="rect">
            <a:avLst/>
          </a:prstGeom>
          <a:noFill/>
        </p:spPr>
        <p:txBody>
          <a:bodyPr wrap="square" rtlCol="0">
            <a:spAutoFit/>
          </a:bodyPr>
          <a:lstStyle/>
          <a:p>
            <a:r>
              <a:rPr lang="zh-TW" altLang="en-US" sz="2400" dirty="0" smtClean="0">
                <a:solidFill>
                  <a:srgbClr val="FFC000"/>
                </a:solidFill>
                <a:latin typeface="Noto Sans CJK TC Bold" panose="020B0800000000000000" pitchFamily="34" charset="-120"/>
                <a:ea typeface="Noto Sans CJK TC Bold" panose="020B0800000000000000" pitchFamily="34" charset="-120"/>
              </a:rPr>
              <a:t>單體連接成</a:t>
            </a:r>
            <a:r>
              <a:rPr lang="zh-TW" altLang="en-US" sz="2400" dirty="0" smtClean="0">
                <a:solidFill>
                  <a:srgbClr val="C00000"/>
                </a:solidFill>
                <a:latin typeface="Noto Sans CJK TC Bold" panose="020B0800000000000000" pitchFamily="34" charset="-120"/>
                <a:ea typeface="Noto Sans CJK TC Bold" panose="020B0800000000000000" pitchFamily="34" charset="-120"/>
              </a:rPr>
              <a:t>網狀立體結構</a:t>
            </a:r>
            <a:r>
              <a:rPr lang="zh-TW" altLang="en-US" sz="2400" dirty="0" smtClean="0">
                <a:solidFill>
                  <a:srgbClr val="FFC000"/>
                </a:solidFill>
                <a:latin typeface="Noto Sans CJK TC Bold" panose="020B0800000000000000" pitchFamily="34" charset="-120"/>
                <a:ea typeface="Noto Sans CJK TC Bold" panose="020B0800000000000000" pitchFamily="34" charset="-120"/>
              </a:rPr>
              <a:t>，成形後，即使受熱也不會改變形狀，又稱為</a:t>
            </a:r>
            <a:r>
              <a:rPr lang="zh-TW" altLang="en-US" sz="2400" dirty="0" smtClean="0">
                <a:solidFill>
                  <a:srgbClr val="C00000"/>
                </a:solidFill>
                <a:latin typeface="Noto Sans CJK TC Bold" panose="020B0800000000000000" pitchFamily="34" charset="-120"/>
                <a:ea typeface="Noto Sans CJK TC Bold" panose="020B0800000000000000" pitchFamily="34" charset="-120"/>
              </a:rPr>
              <a:t>熱</a:t>
            </a:r>
            <a:r>
              <a:rPr lang="zh-TW" altLang="en-US" sz="2400" dirty="0">
                <a:solidFill>
                  <a:srgbClr val="C00000"/>
                </a:solidFill>
                <a:latin typeface="Noto Sans CJK TC Bold" panose="020B0800000000000000" pitchFamily="34" charset="-120"/>
                <a:ea typeface="Noto Sans CJK TC Bold" panose="020B0800000000000000" pitchFamily="34" charset="-120"/>
              </a:rPr>
              <a:t>固</a:t>
            </a:r>
            <a:r>
              <a:rPr lang="zh-TW" altLang="en-US" sz="2400" dirty="0" smtClean="0">
                <a:solidFill>
                  <a:srgbClr val="C00000"/>
                </a:solidFill>
                <a:latin typeface="Noto Sans CJK TC Bold" panose="020B0800000000000000" pitchFamily="34" charset="-120"/>
                <a:ea typeface="Noto Sans CJK TC Bold" panose="020B0800000000000000" pitchFamily="34" charset="-120"/>
              </a:rPr>
              <a:t>性聚合物 </a:t>
            </a:r>
            <a:r>
              <a:rPr lang="en-US" altLang="zh-TW" sz="2400" dirty="0" smtClean="0">
                <a:solidFill>
                  <a:srgbClr val="C00000"/>
                </a:solidFill>
                <a:latin typeface="Noto Sans CJK TC Bold" panose="020B0800000000000000" pitchFamily="34" charset="-120"/>
                <a:ea typeface="Noto Sans CJK TC Bold" panose="020B0800000000000000" pitchFamily="34" charset="-120"/>
              </a:rPr>
              <a:t>thermosetting polymers</a:t>
            </a:r>
            <a:endParaRPr lang="zh-TW" altLang="en-US" sz="2400" dirty="0">
              <a:solidFill>
                <a:srgbClr val="C00000"/>
              </a:solidFill>
              <a:latin typeface="Noto Sans CJK TC Bold" panose="020B0800000000000000" pitchFamily="34" charset="-120"/>
              <a:ea typeface="Noto Sans CJK TC Bold" panose="020B0800000000000000" pitchFamily="34" charset="-120"/>
            </a:endParaRPr>
          </a:p>
        </p:txBody>
      </p:sp>
      <p:pic>
        <p:nvPicPr>
          <p:cNvPr id="2052" name="Picture 4" descr="109國中會考補考自然科第21題解析@ 大小劉老師的自然試題園地:: 痞客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300" y="2398788"/>
            <a:ext cx="3028950" cy="2486026"/>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方塊 13"/>
          <p:cNvSpPr txBox="1"/>
          <p:nvPr/>
        </p:nvSpPr>
        <p:spPr>
          <a:xfrm>
            <a:off x="1072935" y="282559"/>
            <a:ext cx="10910723" cy="923330"/>
          </a:xfrm>
          <a:prstGeom prst="rect">
            <a:avLst/>
          </a:prstGeom>
          <a:noFill/>
        </p:spPr>
        <p:txBody>
          <a:bodyPr wrap="square" rtlCol="0">
            <a:spAutoFit/>
          </a:bodyPr>
          <a:lstStyle/>
          <a:p>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Synthetic—network polymer</a:t>
            </a:r>
            <a:endParaRPr lang="zh-TW" altLang="en-US" sz="54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grpSp>
        <p:nvGrpSpPr>
          <p:cNvPr id="8" name="群組 7"/>
          <p:cNvGrpSpPr/>
          <p:nvPr/>
        </p:nvGrpSpPr>
        <p:grpSpPr>
          <a:xfrm>
            <a:off x="8185638" y="2013973"/>
            <a:ext cx="3653937" cy="2153821"/>
            <a:chOff x="8185638" y="2013973"/>
            <a:chExt cx="3653937" cy="2153821"/>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638" y="2013973"/>
              <a:ext cx="2988285" cy="2153821"/>
            </a:xfrm>
            <a:prstGeom prst="rect">
              <a:avLst/>
            </a:prstGeom>
          </p:spPr>
        </p:pic>
        <p:sp>
          <p:nvSpPr>
            <p:cNvPr id="7" name="文字方塊 6"/>
            <p:cNvSpPr txBox="1"/>
            <p:nvPr/>
          </p:nvSpPr>
          <p:spPr>
            <a:xfrm>
              <a:off x="10448925" y="2247899"/>
              <a:ext cx="1390650" cy="923330"/>
            </a:xfrm>
            <a:prstGeom prst="rect">
              <a:avLst/>
            </a:prstGeom>
            <a:noFill/>
          </p:spPr>
          <p:txBody>
            <a:bodyPr wrap="square" rtlCol="0">
              <a:spAutoFit/>
            </a:bodyPr>
            <a:lstStyle/>
            <a:p>
              <a:r>
                <a:rPr lang="zh-TW" altLang="en-US" dirty="0" smtClean="0">
                  <a:latin typeface="Noto Serif CJK TC Black" panose="02020900000000000000" pitchFamily="18" charset="-120"/>
                  <a:ea typeface="Noto Serif CJK TC Black" panose="02020900000000000000" pitchFamily="18" charset="-120"/>
                </a:rPr>
                <a:t>酚</a:t>
              </a:r>
              <a:r>
                <a:rPr lang="zh-TW" altLang="en-US" dirty="0">
                  <a:latin typeface="Noto Serif CJK TC Black" panose="02020900000000000000" pitchFamily="18" charset="-120"/>
                  <a:ea typeface="Noto Serif CJK TC Black" panose="02020900000000000000" pitchFamily="18" charset="-120"/>
                </a:rPr>
                <a:t>醛</a:t>
              </a:r>
              <a:r>
                <a:rPr lang="zh-TW" altLang="en-US" dirty="0" smtClean="0">
                  <a:latin typeface="Noto Serif CJK TC Black" panose="02020900000000000000" pitchFamily="18" charset="-120"/>
                  <a:ea typeface="Noto Serif CJK TC Black" panose="02020900000000000000" pitchFamily="18" charset="-120"/>
                </a:rPr>
                <a:t>樹脂</a:t>
              </a:r>
              <a:r>
                <a:rPr lang="en-US" altLang="zh-TW" dirty="0" smtClean="0">
                  <a:latin typeface="Noto Serif CJK TC Black" panose="02020900000000000000" pitchFamily="18" charset="-120"/>
                  <a:ea typeface="Noto Serif CJK TC Black" panose="02020900000000000000" pitchFamily="18" charset="-120"/>
                </a:rPr>
                <a:t>phenolic resin</a:t>
              </a:r>
              <a:endParaRPr lang="zh-TW" altLang="en-US" dirty="0">
                <a:latin typeface="Noto Serif CJK TC Black" panose="02020900000000000000" pitchFamily="18" charset="-120"/>
                <a:ea typeface="Noto Serif CJK TC Black" panose="02020900000000000000" pitchFamily="18" charset="-120"/>
              </a:endParaRPr>
            </a:p>
          </p:txBody>
        </p:sp>
      </p:grpSp>
      <p:grpSp>
        <p:nvGrpSpPr>
          <p:cNvPr id="15" name="群組 14"/>
          <p:cNvGrpSpPr/>
          <p:nvPr/>
        </p:nvGrpSpPr>
        <p:grpSpPr>
          <a:xfrm>
            <a:off x="8092902" y="4383862"/>
            <a:ext cx="3746673" cy="2216995"/>
            <a:chOff x="8092902" y="4383862"/>
            <a:chExt cx="3746673" cy="2216995"/>
          </a:xfrm>
        </p:grpSpPr>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2902" y="4383862"/>
              <a:ext cx="3081021" cy="2216995"/>
            </a:xfrm>
            <a:prstGeom prst="rect">
              <a:avLst/>
            </a:prstGeom>
          </p:spPr>
        </p:pic>
        <p:sp>
          <p:nvSpPr>
            <p:cNvPr id="16" name="文字方塊 15"/>
            <p:cNvSpPr txBox="1"/>
            <p:nvPr/>
          </p:nvSpPr>
          <p:spPr>
            <a:xfrm>
              <a:off x="10570543" y="4497111"/>
              <a:ext cx="1269032" cy="646331"/>
            </a:xfrm>
            <a:prstGeom prst="rect">
              <a:avLst/>
            </a:prstGeom>
            <a:noFill/>
          </p:spPr>
          <p:txBody>
            <a:bodyPr wrap="square" rtlCol="0">
              <a:spAutoFit/>
            </a:bodyPr>
            <a:lstStyle/>
            <a:p>
              <a:r>
                <a:rPr lang="zh-TW" altLang="en-US" dirty="0" smtClean="0">
                  <a:latin typeface="Noto Serif CJK TC Black" panose="02020900000000000000" pitchFamily="18" charset="-120"/>
                  <a:ea typeface="Noto Serif CJK TC Black" panose="02020900000000000000" pitchFamily="18" charset="-120"/>
                </a:rPr>
                <a:t>電木</a:t>
              </a:r>
              <a:r>
                <a:rPr lang="en-US" altLang="zh-TW" dirty="0" err="1" smtClean="0">
                  <a:latin typeface="Noto Serif CJK TC Black" panose="02020900000000000000" pitchFamily="18" charset="-120"/>
                  <a:ea typeface="Noto Serif CJK TC Black" panose="02020900000000000000" pitchFamily="18" charset="-120"/>
                </a:rPr>
                <a:t>bakelite</a:t>
              </a:r>
              <a:endParaRPr lang="zh-TW" altLang="en-US" dirty="0">
                <a:latin typeface="Noto Serif CJK TC Black" panose="02020900000000000000" pitchFamily="18" charset="-120"/>
                <a:ea typeface="Noto Serif CJK TC Black" panose="02020900000000000000" pitchFamily="18" charset="-120"/>
              </a:endParaRPr>
            </a:p>
          </p:txBody>
        </p:sp>
      </p:grpSp>
      <p:grpSp>
        <p:nvGrpSpPr>
          <p:cNvPr id="10" name="群組 9"/>
          <p:cNvGrpSpPr/>
          <p:nvPr/>
        </p:nvGrpSpPr>
        <p:grpSpPr>
          <a:xfrm>
            <a:off x="4061004" y="4497111"/>
            <a:ext cx="3613750" cy="2409166"/>
            <a:chOff x="3950513" y="4368018"/>
            <a:chExt cx="3613750" cy="2409166"/>
          </a:xfrm>
        </p:grpSpPr>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0513" y="4368018"/>
              <a:ext cx="3613750" cy="2409166"/>
            </a:xfrm>
            <a:prstGeom prst="rect">
              <a:avLst/>
            </a:prstGeom>
          </p:spPr>
        </p:pic>
        <p:sp>
          <p:nvSpPr>
            <p:cNvPr id="17" name="文字方塊 16"/>
            <p:cNvSpPr txBox="1"/>
            <p:nvPr/>
          </p:nvSpPr>
          <p:spPr>
            <a:xfrm>
              <a:off x="4481249" y="6384419"/>
              <a:ext cx="2536365" cy="369332"/>
            </a:xfrm>
            <a:prstGeom prst="rect">
              <a:avLst/>
            </a:prstGeom>
            <a:noFill/>
          </p:spPr>
          <p:txBody>
            <a:bodyPr wrap="square" rtlCol="0">
              <a:spAutoFit/>
            </a:bodyPr>
            <a:lstStyle/>
            <a:p>
              <a:r>
                <a:rPr lang="zh-TW" altLang="en-US" dirty="0" smtClean="0">
                  <a:solidFill>
                    <a:srgbClr val="FFFF00"/>
                  </a:solidFill>
                  <a:latin typeface="Noto Serif CJK TC Black" panose="02020900000000000000" pitchFamily="18" charset="-120"/>
                  <a:ea typeface="Noto Serif CJK TC Black" panose="02020900000000000000" pitchFamily="18" charset="-120"/>
                </a:rPr>
                <a:t>電路板</a:t>
              </a:r>
              <a:r>
                <a:rPr lang="en-US" altLang="zh-TW" dirty="0" smtClean="0">
                  <a:solidFill>
                    <a:srgbClr val="FFFF00"/>
                  </a:solidFill>
                  <a:latin typeface="Noto Serif CJK TC Black" panose="02020900000000000000" pitchFamily="18" charset="-120"/>
                  <a:ea typeface="Noto Serif CJK TC Black" panose="02020900000000000000" pitchFamily="18" charset="-120"/>
                </a:rPr>
                <a:t>circuit board</a:t>
              </a:r>
              <a:endParaRPr lang="zh-TW" altLang="en-US" dirty="0">
                <a:solidFill>
                  <a:srgbClr val="FFFF00"/>
                </a:solidFill>
                <a:latin typeface="Noto Serif CJK TC Black" panose="02020900000000000000" pitchFamily="18" charset="-120"/>
                <a:ea typeface="Noto Serif CJK TC Black" panose="02020900000000000000" pitchFamily="18" charset="-120"/>
              </a:endParaRPr>
            </a:p>
          </p:txBody>
        </p:sp>
      </p:grpSp>
      <p:grpSp>
        <p:nvGrpSpPr>
          <p:cNvPr id="18" name="群組 17"/>
          <p:cNvGrpSpPr/>
          <p:nvPr/>
        </p:nvGrpSpPr>
        <p:grpSpPr>
          <a:xfrm>
            <a:off x="265597" y="2156650"/>
            <a:ext cx="3336518" cy="4454423"/>
            <a:chOff x="265597" y="2156650"/>
            <a:chExt cx="3336518" cy="4454423"/>
          </a:xfrm>
        </p:grpSpPr>
        <p:pic>
          <p:nvPicPr>
            <p:cNvPr id="5" name="圖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713518">
              <a:off x="-293356" y="2715603"/>
              <a:ext cx="4454423" cy="3336518"/>
            </a:xfrm>
            <a:prstGeom prst="rect">
              <a:avLst/>
            </a:prstGeom>
          </p:spPr>
        </p:pic>
        <p:sp>
          <p:nvSpPr>
            <p:cNvPr id="21" name="文字方塊 20"/>
            <p:cNvSpPr txBox="1"/>
            <p:nvPr/>
          </p:nvSpPr>
          <p:spPr>
            <a:xfrm>
              <a:off x="332675" y="5572601"/>
              <a:ext cx="1416938" cy="923330"/>
            </a:xfrm>
            <a:prstGeom prst="rect">
              <a:avLst/>
            </a:prstGeom>
            <a:noFill/>
          </p:spPr>
          <p:txBody>
            <a:bodyPr wrap="square" rtlCol="0">
              <a:spAutoFit/>
            </a:bodyPr>
            <a:lstStyle/>
            <a:p>
              <a:r>
                <a:rPr lang="zh-TW" altLang="en-US" dirty="0" smtClean="0">
                  <a:solidFill>
                    <a:srgbClr val="FF0000"/>
                  </a:solidFill>
                  <a:latin typeface="Noto Serif CJK TC Black" panose="02020900000000000000" pitchFamily="18" charset="-120"/>
                  <a:ea typeface="Noto Serif CJK TC Black" panose="02020900000000000000" pitchFamily="18" charset="-120"/>
                </a:rPr>
                <a:t>輪胎 </a:t>
              </a:r>
              <a:r>
                <a:rPr lang="en-US" altLang="zh-TW" dirty="0" smtClean="0">
                  <a:solidFill>
                    <a:srgbClr val="FF0000"/>
                  </a:solidFill>
                  <a:latin typeface="Noto Serif CJK TC Black" panose="02020900000000000000" pitchFamily="18" charset="-120"/>
                  <a:ea typeface="Noto Serif CJK TC Black" panose="02020900000000000000" pitchFamily="18" charset="-120"/>
                </a:rPr>
                <a:t>tire</a:t>
              </a:r>
              <a:r>
                <a:rPr lang="zh-TW" altLang="en-US" dirty="0" smtClean="0">
                  <a:solidFill>
                    <a:srgbClr val="FF0000"/>
                  </a:solidFill>
                  <a:latin typeface="Noto Serif CJK TC Black" panose="02020900000000000000" pitchFamily="18" charset="-120"/>
                  <a:ea typeface="Noto Serif CJK TC Black" panose="02020900000000000000" pitchFamily="18" charset="-120"/>
                </a:rPr>
                <a:t> </a:t>
              </a:r>
              <a:r>
                <a:rPr lang="en-US" altLang="zh-TW" dirty="0" smtClean="0">
                  <a:solidFill>
                    <a:srgbClr val="FF0000"/>
                  </a:solidFill>
                  <a:latin typeface="Noto Serif CJK TC Black" panose="02020900000000000000" pitchFamily="18" charset="-120"/>
                  <a:ea typeface="Noto Serif CJK TC Black" panose="02020900000000000000" pitchFamily="18" charset="-120"/>
                </a:rPr>
                <a:t>synthetic rubber</a:t>
              </a:r>
              <a:endParaRPr lang="zh-TW" altLang="en-US" dirty="0">
                <a:solidFill>
                  <a:srgbClr val="FF0000"/>
                </a:solidFill>
                <a:latin typeface="Noto Serif CJK TC Black" panose="02020900000000000000" pitchFamily="18" charset="-120"/>
                <a:ea typeface="Noto Serif CJK TC Black" panose="02020900000000000000" pitchFamily="18" charset="-120"/>
              </a:endParaRPr>
            </a:p>
          </p:txBody>
        </p:sp>
      </p:grpSp>
    </p:spTree>
    <p:extLst>
      <p:ext uri="{BB962C8B-B14F-4D97-AF65-F5344CB8AC3E}">
        <p14:creationId xmlns:p14="http://schemas.microsoft.com/office/powerpoint/2010/main" val="34812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3338"/>
            <a:ext cx="12192355" cy="6871338"/>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2"/>
          <a:stretch>
            <a:fillRect/>
          </a:stretch>
        </p:blipFill>
        <p:spPr>
          <a:xfrm>
            <a:off x="931188" y="2662038"/>
            <a:ext cx="1945434" cy="3025529"/>
          </a:xfrm>
          <a:prstGeom prst="rect">
            <a:avLst/>
          </a:prstGeom>
        </p:spPr>
      </p:pic>
      <p:pic>
        <p:nvPicPr>
          <p:cNvPr id="3" name="圖片 2"/>
          <p:cNvPicPr>
            <a:picLocks noChangeAspect="1"/>
          </p:cNvPicPr>
          <p:nvPr/>
        </p:nvPicPr>
        <p:blipFill>
          <a:blip r:embed="rId3"/>
          <a:stretch>
            <a:fillRect/>
          </a:stretch>
        </p:blipFill>
        <p:spPr>
          <a:xfrm>
            <a:off x="3386952" y="2687328"/>
            <a:ext cx="2235237" cy="3000239"/>
          </a:xfrm>
          <a:prstGeom prst="rect">
            <a:avLst/>
          </a:prstGeom>
        </p:spPr>
      </p:pic>
      <p:pic>
        <p:nvPicPr>
          <p:cNvPr id="4" name="圖片 3"/>
          <p:cNvPicPr>
            <a:picLocks noChangeAspect="1"/>
          </p:cNvPicPr>
          <p:nvPr/>
        </p:nvPicPr>
        <p:blipFill>
          <a:blip r:embed="rId4"/>
          <a:stretch>
            <a:fillRect/>
          </a:stretch>
        </p:blipFill>
        <p:spPr>
          <a:xfrm>
            <a:off x="5832784" y="2687328"/>
            <a:ext cx="2920937" cy="3000239"/>
          </a:xfrm>
          <a:prstGeom prst="rect">
            <a:avLst/>
          </a:prstGeom>
        </p:spPr>
      </p:pic>
      <p:pic>
        <p:nvPicPr>
          <p:cNvPr id="5" name="圖片 4"/>
          <p:cNvPicPr>
            <a:picLocks noChangeAspect="1"/>
          </p:cNvPicPr>
          <p:nvPr/>
        </p:nvPicPr>
        <p:blipFill>
          <a:blip r:embed="rId5"/>
          <a:stretch>
            <a:fillRect/>
          </a:stretch>
        </p:blipFill>
        <p:spPr>
          <a:xfrm>
            <a:off x="8964316" y="2678096"/>
            <a:ext cx="2536022" cy="2974258"/>
          </a:xfrm>
          <a:prstGeom prst="rect">
            <a:avLst/>
          </a:prstGeom>
        </p:spPr>
      </p:pic>
      <p:sp>
        <p:nvSpPr>
          <p:cNvPr id="6" name="文字方塊 5"/>
          <p:cNvSpPr txBox="1"/>
          <p:nvPr/>
        </p:nvSpPr>
        <p:spPr>
          <a:xfrm>
            <a:off x="1837593" y="665930"/>
            <a:ext cx="8818684" cy="1754326"/>
          </a:xfrm>
          <a:prstGeom prst="rect">
            <a:avLst/>
          </a:prstGeom>
          <a:noFill/>
        </p:spPr>
        <p:txBody>
          <a:bodyPr wrap="square" rtlCol="0">
            <a:spAutoFit/>
          </a:bodyPr>
          <a:lstStyle/>
          <a:p>
            <a:r>
              <a:rPr lang="en-US" altLang="zh-TW" sz="5400" dirty="0">
                <a:solidFill>
                  <a:schemeClr val="bg1">
                    <a:lumMod val="95000"/>
                  </a:schemeClr>
                </a:solidFill>
                <a:latin typeface="Noto Serif CJK TC Black" panose="02020900000000000000" pitchFamily="18" charset="-120"/>
                <a:ea typeface="Noto Serif CJK TC Black" panose="02020900000000000000" pitchFamily="18" charset="-120"/>
              </a:rPr>
              <a:t>E</a:t>
            </a:r>
            <a:r>
              <a:rPr lang="en-US" altLang="zh-TW" sz="5400" dirty="0" smtClean="0">
                <a:solidFill>
                  <a:schemeClr val="bg1">
                    <a:lumMod val="95000"/>
                  </a:schemeClr>
                </a:solidFill>
                <a:latin typeface="Noto Serif CJK TC Black" panose="02020900000000000000" pitchFamily="18" charset="-120"/>
                <a:ea typeface="Noto Serif CJK TC Black" panose="02020900000000000000" pitchFamily="18" charset="-120"/>
              </a:rPr>
              <a:t>poxy resin</a:t>
            </a:r>
            <a:r>
              <a:rPr lang="zh-TW" altLang="en-US" sz="5400" dirty="0" smtClean="0">
                <a:solidFill>
                  <a:schemeClr val="bg1">
                    <a:lumMod val="95000"/>
                  </a:schemeClr>
                </a:solidFill>
                <a:latin typeface="Noto Serif CJK TC Black" panose="02020900000000000000" pitchFamily="18" charset="-120"/>
                <a:ea typeface="Noto Serif CJK TC Black" panose="02020900000000000000" pitchFamily="18" charset="-120"/>
              </a:rPr>
              <a:t> </a:t>
            </a:r>
            <a:r>
              <a:rPr lang="en-US" altLang="zh-TW" sz="5400" dirty="0" smtClean="0">
                <a:solidFill>
                  <a:schemeClr val="bg1">
                    <a:lumMod val="95000"/>
                  </a:schemeClr>
                </a:solidFill>
                <a:latin typeface="Noto Serif CJK TC Black" panose="02020900000000000000" pitchFamily="18" charset="-120"/>
                <a:ea typeface="Noto Serif CJK TC Black" panose="02020900000000000000" pitchFamily="18" charset="-120"/>
              </a:rPr>
              <a:t>handcrafts</a:t>
            </a:r>
          </a:p>
          <a:p>
            <a:pPr algn="ctr"/>
            <a:r>
              <a:rPr lang="zh-TW" altLang="en-US" sz="5400" dirty="0">
                <a:solidFill>
                  <a:schemeClr val="bg1">
                    <a:lumMod val="95000"/>
                  </a:schemeClr>
                </a:solidFill>
                <a:latin typeface="Noto Serif CJK TC Black" panose="02020900000000000000" pitchFamily="18" charset="-120"/>
                <a:ea typeface="Noto Serif CJK TC Black" panose="02020900000000000000" pitchFamily="18" charset="-120"/>
              </a:rPr>
              <a:t>環氧樹脂</a:t>
            </a:r>
            <a:r>
              <a:rPr lang="zh-TW" altLang="en-US" sz="5400" dirty="0" smtClean="0">
                <a:solidFill>
                  <a:schemeClr val="bg1">
                    <a:lumMod val="95000"/>
                  </a:schemeClr>
                </a:solidFill>
                <a:latin typeface="Noto Serif CJK TC Black" panose="02020900000000000000" pitchFamily="18" charset="-120"/>
                <a:ea typeface="Noto Serif CJK TC Black" panose="02020900000000000000" pitchFamily="18" charset="-120"/>
              </a:rPr>
              <a:t>手工藝品</a:t>
            </a:r>
            <a:r>
              <a:rPr lang="zh-TW" altLang="en-US" sz="5400" dirty="0">
                <a:solidFill>
                  <a:schemeClr val="bg1">
                    <a:lumMod val="95000"/>
                  </a:schemeClr>
                </a:solidFill>
                <a:latin typeface="Noto Serif CJK TC Black" panose="02020900000000000000" pitchFamily="18" charset="-120"/>
                <a:ea typeface="Noto Serif CJK TC Black" panose="02020900000000000000" pitchFamily="18" charset="-120"/>
              </a:rPr>
              <a:t>製作</a:t>
            </a:r>
          </a:p>
        </p:txBody>
      </p:sp>
      <p:pic>
        <p:nvPicPr>
          <p:cNvPr id="8" name="圖片 7"/>
          <p:cNvPicPr>
            <a:picLocks noChangeAspect="1"/>
          </p:cNvPicPr>
          <p:nvPr/>
        </p:nvPicPr>
        <p:blipFill>
          <a:blip r:embed="rId6"/>
          <a:stretch>
            <a:fillRect/>
          </a:stretch>
        </p:blipFill>
        <p:spPr>
          <a:xfrm>
            <a:off x="591756" y="2557449"/>
            <a:ext cx="2496618" cy="3259995"/>
          </a:xfrm>
          <a:prstGeom prst="rect">
            <a:avLst/>
          </a:prstGeom>
        </p:spPr>
      </p:pic>
      <p:pic>
        <p:nvPicPr>
          <p:cNvPr id="9" name="圖片 8"/>
          <p:cNvPicPr>
            <a:picLocks noChangeAspect="1"/>
          </p:cNvPicPr>
          <p:nvPr/>
        </p:nvPicPr>
        <p:blipFill rotWithShape="1">
          <a:blip r:embed="rId7"/>
          <a:srcRect l="11620"/>
          <a:stretch/>
        </p:blipFill>
        <p:spPr>
          <a:xfrm>
            <a:off x="3194207" y="2557449"/>
            <a:ext cx="2532744" cy="3259995"/>
          </a:xfrm>
          <a:prstGeom prst="rect">
            <a:avLst/>
          </a:prstGeom>
        </p:spPr>
      </p:pic>
      <p:pic>
        <p:nvPicPr>
          <p:cNvPr id="10" name="圖片 9"/>
          <p:cNvPicPr>
            <a:picLocks noChangeAspect="1"/>
          </p:cNvPicPr>
          <p:nvPr/>
        </p:nvPicPr>
        <p:blipFill rotWithShape="1">
          <a:blip r:embed="rId8"/>
          <a:srcRect l="3924" r="7037"/>
          <a:stretch/>
        </p:blipFill>
        <p:spPr>
          <a:xfrm>
            <a:off x="5834675" y="2557449"/>
            <a:ext cx="2919046" cy="3259996"/>
          </a:xfrm>
          <a:prstGeom prst="rect">
            <a:avLst/>
          </a:prstGeom>
        </p:spPr>
      </p:pic>
      <p:pic>
        <p:nvPicPr>
          <p:cNvPr id="11" name="圖片 10"/>
          <p:cNvPicPr>
            <a:picLocks noChangeAspect="1"/>
          </p:cNvPicPr>
          <p:nvPr/>
        </p:nvPicPr>
        <p:blipFill>
          <a:blip r:embed="rId9"/>
          <a:stretch>
            <a:fillRect/>
          </a:stretch>
        </p:blipFill>
        <p:spPr>
          <a:xfrm>
            <a:off x="8971934" y="2557449"/>
            <a:ext cx="2519296" cy="3293009"/>
          </a:xfrm>
          <a:prstGeom prst="rect">
            <a:avLst/>
          </a:prstGeom>
        </p:spPr>
      </p:pic>
      <p:pic>
        <p:nvPicPr>
          <p:cNvPr id="12" name="圖片 11"/>
          <p:cNvPicPr>
            <a:picLocks noChangeAspect="1"/>
          </p:cNvPicPr>
          <p:nvPr/>
        </p:nvPicPr>
        <p:blipFill>
          <a:blip r:embed="rId10"/>
          <a:stretch>
            <a:fillRect/>
          </a:stretch>
        </p:blipFill>
        <p:spPr>
          <a:xfrm>
            <a:off x="0" y="8157"/>
            <a:ext cx="5489258" cy="6849843"/>
          </a:xfrm>
          <a:prstGeom prst="rect">
            <a:avLst/>
          </a:prstGeom>
        </p:spPr>
      </p:pic>
      <p:pic>
        <p:nvPicPr>
          <p:cNvPr id="13" name="圖片 12"/>
          <p:cNvPicPr>
            <a:picLocks noChangeAspect="1"/>
          </p:cNvPicPr>
          <p:nvPr/>
        </p:nvPicPr>
        <p:blipFill>
          <a:blip r:embed="rId11"/>
          <a:stretch>
            <a:fillRect/>
          </a:stretch>
        </p:blipFill>
        <p:spPr>
          <a:xfrm>
            <a:off x="5473418" y="0"/>
            <a:ext cx="6713657" cy="6895763"/>
          </a:xfrm>
          <a:prstGeom prst="rect">
            <a:avLst/>
          </a:prstGeom>
        </p:spPr>
      </p:pic>
      <p:pic>
        <p:nvPicPr>
          <p:cNvPr id="2054" name="Picture 6" descr="https://cdn.shopify.com/s/files/1/0398/0768/0668/products/IMG_2569_1024x1024.jpg?v=16140067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5530" y="2883"/>
            <a:ext cx="9168815" cy="687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fade">
                                      <p:cBhvr>
                                        <p:cTn id="5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5286" y="5307649"/>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文字方塊 21"/>
          <p:cNvSpPr txBox="1"/>
          <p:nvPr/>
        </p:nvSpPr>
        <p:spPr>
          <a:xfrm>
            <a:off x="2025069" y="405518"/>
            <a:ext cx="7861788" cy="1200329"/>
          </a:xfrm>
          <a:prstGeom prst="rect">
            <a:avLst/>
          </a:prstGeom>
          <a:noFill/>
        </p:spPr>
        <p:txBody>
          <a:bodyPr wrap="square" rtlCol="0">
            <a:spAutoFit/>
          </a:bodyPr>
          <a:lstStyle/>
          <a:p>
            <a:pPr algn="ctr"/>
            <a:r>
              <a:rPr lang="zh-TW" altLang="en-US" sz="7200" dirty="0" smtClean="0">
                <a:solidFill>
                  <a:schemeClr val="bg1"/>
                </a:solidFill>
                <a:latin typeface="Noto Sans CJK TC Bold" panose="020B0800000000000000" pitchFamily="34" charset="-120"/>
                <a:ea typeface="Noto Sans CJK TC Bold" panose="020B0800000000000000" pitchFamily="34" charset="-120"/>
              </a:rPr>
              <a:t>衣料纖維的分類</a:t>
            </a:r>
            <a:endParaRPr lang="zh-TW" altLang="en-US" sz="7200" dirty="0">
              <a:solidFill>
                <a:schemeClr val="bg1"/>
              </a:solidFill>
              <a:latin typeface="Noto Sans CJK TC Bold" panose="020B0800000000000000" pitchFamily="34" charset="-120"/>
              <a:ea typeface="Noto Sans CJK TC Bold" panose="020B0800000000000000" pitchFamily="34" charset="-120"/>
            </a:endParaRPr>
          </a:p>
        </p:txBody>
      </p:sp>
      <p:sp>
        <p:nvSpPr>
          <p:cNvPr id="23" name="文字方塊 22"/>
          <p:cNvSpPr txBox="1"/>
          <p:nvPr/>
        </p:nvSpPr>
        <p:spPr>
          <a:xfrm>
            <a:off x="896570" y="3038830"/>
            <a:ext cx="2363665" cy="1938992"/>
          </a:xfrm>
          <a:prstGeom prst="rect">
            <a:avLst/>
          </a:prstGeom>
          <a:noFill/>
        </p:spPr>
        <p:txBody>
          <a:bodyPr wrap="square" rtlCol="0">
            <a:spAutoFit/>
          </a:bodyPr>
          <a:lstStyle/>
          <a:p>
            <a:r>
              <a:rPr lang="zh-TW" altLang="en-US" sz="6000" dirty="0">
                <a:solidFill>
                  <a:schemeClr val="tx1">
                    <a:lumMod val="75000"/>
                    <a:lumOff val="25000"/>
                  </a:schemeClr>
                </a:solidFill>
                <a:latin typeface="Noto Sans CJK TC Bold" panose="020B0800000000000000" pitchFamily="34" charset="-120"/>
                <a:ea typeface="Noto Sans CJK TC Bold" panose="020B0800000000000000" pitchFamily="34" charset="-120"/>
              </a:rPr>
              <a:t>衣料纖維</a:t>
            </a:r>
          </a:p>
        </p:txBody>
      </p:sp>
      <p:grpSp>
        <p:nvGrpSpPr>
          <p:cNvPr id="34" name="群組 33"/>
          <p:cNvGrpSpPr/>
          <p:nvPr/>
        </p:nvGrpSpPr>
        <p:grpSpPr>
          <a:xfrm>
            <a:off x="3109199" y="3769997"/>
            <a:ext cx="1699452" cy="1604584"/>
            <a:chOff x="3118574" y="2268812"/>
            <a:chExt cx="1756843" cy="1604584"/>
          </a:xfrm>
        </p:grpSpPr>
        <p:grpSp>
          <p:nvGrpSpPr>
            <p:cNvPr id="26" name="群組 25"/>
            <p:cNvGrpSpPr/>
            <p:nvPr/>
          </p:nvGrpSpPr>
          <p:grpSpPr>
            <a:xfrm>
              <a:off x="3118574" y="3451365"/>
              <a:ext cx="1756843" cy="422031"/>
              <a:chOff x="3734035" y="1817726"/>
              <a:chExt cx="1756843" cy="422031"/>
            </a:xfrm>
          </p:grpSpPr>
          <p:sp>
            <p:nvSpPr>
              <p:cNvPr id="27" name="向右箭號 26"/>
              <p:cNvSpPr/>
              <p:nvPr/>
            </p:nvSpPr>
            <p:spPr>
              <a:xfrm>
                <a:off x="3734035" y="1930824"/>
                <a:ext cx="1555305"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p:cNvSpPr/>
              <p:nvPr/>
            </p:nvSpPr>
            <p:spPr>
              <a:xfrm rot="5400000">
                <a:off x="5064451" y="1813331"/>
                <a:ext cx="422031" cy="430822"/>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p:cNvSpPr/>
            <p:nvPr/>
          </p:nvSpPr>
          <p:spPr>
            <a:xfrm>
              <a:off x="3118574" y="2268812"/>
              <a:ext cx="139725" cy="1462286"/>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 name="群組 31"/>
          <p:cNvGrpSpPr/>
          <p:nvPr/>
        </p:nvGrpSpPr>
        <p:grpSpPr>
          <a:xfrm>
            <a:off x="2664069" y="2396907"/>
            <a:ext cx="2149416" cy="1549610"/>
            <a:chOff x="2664069" y="2172464"/>
            <a:chExt cx="2149416" cy="1549610"/>
          </a:xfrm>
        </p:grpSpPr>
        <p:grpSp>
          <p:nvGrpSpPr>
            <p:cNvPr id="24" name="群組 23"/>
            <p:cNvGrpSpPr/>
            <p:nvPr/>
          </p:nvGrpSpPr>
          <p:grpSpPr>
            <a:xfrm>
              <a:off x="3112151" y="2172464"/>
              <a:ext cx="1701334" cy="422031"/>
              <a:chOff x="3727612" y="1969659"/>
              <a:chExt cx="1701334" cy="422031"/>
            </a:xfrm>
          </p:grpSpPr>
          <p:sp>
            <p:nvSpPr>
              <p:cNvPr id="2" name="向右箭號 1"/>
              <p:cNvSpPr/>
              <p:nvPr/>
            </p:nvSpPr>
            <p:spPr>
              <a:xfrm>
                <a:off x="3727612" y="2053835"/>
                <a:ext cx="1406769"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5002519" y="1965263"/>
                <a:ext cx="422031" cy="430823"/>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矩形 24"/>
            <p:cNvSpPr/>
            <p:nvPr/>
          </p:nvSpPr>
          <p:spPr>
            <a:xfrm>
              <a:off x="3112151" y="2310941"/>
              <a:ext cx="132209" cy="1411133"/>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2664069" y="3584818"/>
              <a:ext cx="509954" cy="137256"/>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文字方塊 34"/>
          <p:cNvSpPr txBox="1"/>
          <p:nvPr/>
        </p:nvSpPr>
        <p:spPr>
          <a:xfrm>
            <a:off x="4770982" y="1966593"/>
            <a:ext cx="1886248" cy="1323439"/>
          </a:xfrm>
          <a:prstGeom prst="rect">
            <a:avLst/>
          </a:prstGeom>
          <a:noFill/>
        </p:spPr>
        <p:txBody>
          <a:bodyPr wrap="square" rtlCol="0">
            <a:spAutoFit/>
          </a:bodyPr>
          <a:lstStyle/>
          <a:p>
            <a:r>
              <a:rPr lang="zh-TW" altLang="en-US" sz="4000" dirty="0" smtClean="0">
                <a:solidFill>
                  <a:srgbClr val="8B181D"/>
                </a:solidFill>
                <a:latin typeface="Noto Sans CJK TC Bold" panose="020B0800000000000000" pitchFamily="34" charset="-120"/>
                <a:ea typeface="Noto Sans CJK TC Bold" panose="020B0800000000000000" pitchFamily="34" charset="-120"/>
              </a:rPr>
              <a:t>天然</a:t>
            </a:r>
            <a:endParaRPr lang="en-US" altLang="zh-TW" sz="4000" dirty="0" smtClean="0">
              <a:solidFill>
                <a:srgbClr val="8B181D"/>
              </a:solidFill>
              <a:latin typeface="Noto Sans CJK TC Bold" panose="020B0800000000000000" pitchFamily="34" charset="-120"/>
              <a:ea typeface="Noto Sans CJK TC Bold" panose="020B0800000000000000" pitchFamily="34" charset="-120"/>
            </a:endParaRPr>
          </a:p>
          <a:p>
            <a:r>
              <a:rPr lang="zh-TW" altLang="en-US" sz="4000" dirty="0" smtClean="0">
                <a:solidFill>
                  <a:srgbClr val="8B181D"/>
                </a:solidFill>
                <a:latin typeface="Noto Sans CJK TC Bold" panose="020B0800000000000000" pitchFamily="34" charset="-120"/>
                <a:ea typeface="Noto Sans CJK TC Bold" panose="020B0800000000000000" pitchFamily="34" charset="-120"/>
              </a:rPr>
              <a:t>纖維</a:t>
            </a:r>
            <a:endParaRPr lang="zh-TW" altLang="en-US" sz="4000" dirty="0">
              <a:solidFill>
                <a:srgbClr val="8B181D"/>
              </a:solidFill>
              <a:latin typeface="Noto Sans CJK TC Bold" panose="020B0800000000000000" pitchFamily="34" charset="-120"/>
              <a:ea typeface="Noto Sans CJK TC Bold" panose="020B0800000000000000" pitchFamily="34" charset="-120"/>
            </a:endParaRPr>
          </a:p>
        </p:txBody>
      </p:sp>
      <p:grpSp>
        <p:nvGrpSpPr>
          <p:cNvPr id="15" name="群組 14"/>
          <p:cNvGrpSpPr/>
          <p:nvPr/>
        </p:nvGrpSpPr>
        <p:grpSpPr>
          <a:xfrm>
            <a:off x="6018370" y="1804018"/>
            <a:ext cx="6153476" cy="934538"/>
            <a:chOff x="6018370" y="1935898"/>
            <a:chExt cx="6153476" cy="934538"/>
          </a:xfrm>
        </p:grpSpPr>
        <p:grpSp>
          <p:nvGrpSpPr>
            <p:cNvPr id="6" name="群組 5"/>
            <p:cNvGrpSpPr/>
            <p:nvPr/>
          </p:nvGrpSpPr>
          <p:grpSpPr>
            <a:xfrm>
              <a:off x="6018370" y="1935898"/>
              <a:ext cx="3763104" cy="934538"/>
              <a:chOff x="7458808" y="1751616"/>
              <a:chExt cx="3763104" cy="934538"/>
            </a:xfrm>
          </p:grpSpPr>
          <p:grpSp>
            <p:nvGrpSpPr>
              <p:cNvPr id="36" name="群組 35"/>
              <p:cNvGrpSpPr/>
              <p:nvPr/>
            </p:nvGrpSpPr>
            <p:grpSpPr>
              <a:xfrm>
                <a:off x="7458808" y="1891149"/>
                <a:ext cx="1544375" cy="795005"/>
                <a:chOff x="2664069" y="2431653"/>
                <a:chExt cx="2140928" cy="1031013"/>
              </a:xfrm>
              <a:solidFill>
                <a:srgbClr val="A6A5AB"/>
              </a:solidFill>
            </p:grpSpPr>
            <p:grpSp>
              <p:nvGrpSpPr>
                <p:cNvPr id="37" name="群組 36"/>
                <p:cNvGrpSpPr/>
                <p:nvPr/>
              </p:nvGrpSpPr>
              <p:grpSpPr>
                <a:xfrm>
                  <a:off x="3103686" y="2431653"/>
                  <a:ext cx="1701311" cy="422031"/>
                  <a:chOff x="3719147" y="2228848"/>
                  <a:chExt cx="1701311" cy="422031"/>
                </a:xfrm>
                <a:grpFill/>
              </p:grpSpPr>
              <p:sp>
                <p:nvSpPr>
                  <p:cNvPr id="40" name="向右箭號 39"/>
                  <p:cNvSpPr/>
                  <p:nvPr/>
                </p:nvSpPr>
                <p:spPr>
                  <a:xfrm>
                    <a:off x="3719147" y="2328651"/>
                    <a:ext cx="1406769" cy="222423"/>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等腰三角形 40"/>
                  <p:cNvSpPr/>
                  <p:nvPr/>
                </p:nvSpPr>
                <p:spPr>
                  <a:xfrm rot="5400000">
                    <a:off x="4994031" y="2224452"/>
                    <a:ext cx="422031" cy="4308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8" name="矩形 37"/>
                <p:cNvSpPr/>
                <p:nvPr/>
              </p:nvSpPr>
              <p:spPr>
                <a:xfrm>
                  <a:off x="3103683" y="2666917"/>
                  <a:ext cx="141058" cy="7957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2664069" y="3307167"/>
                  <a:ext cx="509954" cy="137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2" name="文字方塊 41"/>
              <p:cNvSpPr txBox="1"/>
              <p:nvPr/>
            </p:nvSpPr>
            <p:spPr>
              <a:xfrm>
                <a:off x="9003183" y="1751616"/>
                <a:ext cx="2218729" cy="707886"/>
              </a:xfrm>
              <a:prstGeom prst="rect">
                <a:avLst/>
              </a:prstGeom>
              <a:noFill/>
            </p:spPr>
            <p:txBody>
              <a:bodyPr wrap="square" rtlCol="0">
                <a:spAutoFit/>
              </a:bodyPr>
              <a:lstStyle/>
              <a:p>
                <a:r>
                  <a:rPr lang="zh-TW" altLang="en-US" sz="4000" dirty="0" smtClean="0">
                    <a:solidFill>
                      <a:srgbClr val="8B181D"/>
                    </a:solidFill>
                    <a:latin typeface="Noto Sans CJK TC Bold" panose="020B0800000000000000" pitchFamily="34" charset="-120"/>
                    <a:ea typeface="Noto Sans CJK TC Bold" panose="020B0800000000000000" pitchFamily="34" charset="-120"/>
                  </a:rPr>
                  <a:t>植物纖維</a:t>
                </a:r>
                <a:endParaRPr lang="zh-TW" altLang="en-US" sz="4000" dirty="0">
                  <a:solidFill>
                    <a:srgbClr val="8B181D"/>
                  </a:solidFill>
                  <a:latin typeface="Noto Sans CJK TC Bold" panose="020B0800000000000000" pitchFamily="34" charset="-120"/>
                  <a:ea typeface="Noto Sans CJK TC Bold" panose="020B0800000000000000" pitchFamily="34" charset="-120"/>
                </a:endParaRPr>
              </a:p>
            </p:txBody>
          </p:sp>
        </p:grpSp>
        <p:sp>
          <p:nvSpPr>
            <p:cNvPr id="10" name="矩形 9"/>
            <p:cNvSpPr/>
            <p:nvPr/>
          </p:nvSpPr>
          <p:spPr>
            <a:xfrm>
              <a:off x="9772150" y="2047909"/>
              <a:ext cx="2399696" cy="461665"/>
            </a:xfrm>
            <a:prstGeom prst="rect">
              <a:avLst/>
            </a:prstGeom>
          </p:spPr>
          <p:txBody>
            <a:bodyPr wrap="none">
              <a:spAutoFit/>
            </a:bodyPr>
            <a:lstStyle/>
            <a:p>
              <a:r>
                <a:rPr lang="en-US" altLang="zh-TW" sz="2400" dirty="0">
                  <a:solidFill>
                    <a:srgbClr val="212529"/>
                  </a:solidFill>
                  <a:latin typeface="Microsoft YaHei" panose="020B0503020204020204" pitchFamily="34" charset="-122"/>
                  <a:ea typeface="Microsoft YaHei" panose="020B0503020204020204" pitchFamily="34" charset="-122"/>
                </a:rPr>
                <a:t>vegetable </a:t>
              </a:r>
              <a:r>
                <a:rPr lang="en-US" altLang="zh-TW" sz="2400" dirty="0" smtClean="0">
                  <a:solidFill>
                    <a:srgbClr val="212529"/>
                  </a:solidFill>
                  <a:latin typeface="Microsoft YaHei" panose="020B0503020204020204" pitchFamily="34" charset="-122"/>
                  <a:ea typeface="Microsoft YaHei" panose="020B0503020204020204" pitchFamily="34" charset="-122"/>
                </a:rPr>
                <a:t>fiber</a:t>
              </a:r>
              <a:endParaRPr lang="zh-TW" altLang="en-US" sz="2400" dirty="0">
                <a:latin typeface="Microsoft YaHei" panose="020B0503020204020204" pitchFamily="34" charset="-122"/>
                <a:ea typeface="Microsoft YaHei" panose="020B0503020204020204" pitchFamily="34" charset="-122"/>
              </a:endParaRPr>
            </a:p>
          </p:txBody>
        </p:sp>
      </p:grpSp>
      <p:grpSp>
        <p:nvGrpSpPr>
          <p:cNvPr id="16" name="群組 15"/>
          <p:cNvGrpSpPr/>
          <p:nvPr/>
        </p:nvGrpSpPr>
        <p:grpSpPr>
          <a:xfrm>
            <a:off x="6327843" y="2717558"/>
            <a:ext cx="5565659" cy="897457"/>
            <a:chOff x="6327843" y="2779102"/>
            <a:chExt cx="5565659" cy="897457"/>
          </a:xfrm>
        </p:grpSpPr>
        <p:grpSp>
          <p:nvGrpSpPr>
            <p:cNvPr id="7" name="群組 6"/>
            <p:cNvGrpSpPr/>
            <p:nvPr/>
          </p:nvGrpSpPr>
          <p:grpSpPr>
            <a:xfrm>
              <a:off x="6327843" y="2779102"/>
              <a:ext cx="3625048" cy="897457"/>
              <a:chOff x="7769335" y="2610962"/>
              <a:chExt cx="3580997" cy="897457"/>
            </a:xfrm>
          </p:grpSpPr>
          <p:grpSp>
            <p:nvGrpSpPr>
              <p:cNvPr id="43" name="群組 42"/>
              <p:cNvGrpSpPr/>
              <p:nvPr/>
            </p:nvGrpSpPr>
            <p:grpSpPr>
              <a:xfrm>
                <a:off x="7769335" y="2610962"/>
                <a:ext cx="1233848" cy="682769"/>
                <a:chOff x="3103686" y="3347016"/>
                <a:chExt cx="1701311" cy="891576"/>
              </a:xfrm>
              <a:solidFill>
                <a:srgbClr val="A6A5AB"/>
              </a:solidFill>
            </p:grpSpPr>
            <p:grpSp>
              <p:nvGrpSpPr>
                <p:cNvPr id="44" name="群組 43"/>
                <p:cNvGrpSpPr/>
                <p:nvPr/>
              </p:nvGrpSpPr>
              <p:grpSpPr>
                <a:xfrm>
                  <a:off x="3103686" y="3816561"/>
                  <a:ext cx="1701311" cy="422031"/>
                  <a:chOff x="3719147" y="2182922"/>
                  <a:chExt cx="1701311" cy="422031"/>
                </a:xfrm>
                <a:grpFill/>
              </p:grpSpPr>
              <p:sp>
                <p:nvSpPr>
                  <p:cNvPr id="46" name="向右箭號 45"/>
                  <p:cNvSpPr/>
                  <p:nvPr/>
                </p:nvSpPr>
                <p:spPr>
                  <a:xfrm>
                    <a:off x="3719147" y="2282726"/>
                    <a:ext cx="1406769" cy="222423"/>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等腰三角形 46"/>
                  <p:cNvSpPr/>
                  <p:nvPr/>
                </p:nvSpPr>
                <p:spPr>
                  <a:xfrm rot="5400000">
                    <a:off x="4994031" y="2178526"/>
                    <a:ext cx="422031" cy="4308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5" name="矩形 44"/>
                <p:cNvSpPr/>
                <p:nvPr/>
              </p:nvSpPr>
              <p:spPr>
                <a:xfrm>
                  <a:off x="3105292" y="3347016"/>
                  <a:ext cx="147409" cy="7273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8" name="文字方塊 47"/>
              <p:cNvSpPr txBox="1"/>
              <p:nvPr/>
            </p:nvSpPr>
            <p:spPr>
              <a:xfrm>
                <a:off x="9003183" y="2800533"/>
                <a:ext cx="2347149" cy="707886"/>
              </a:xfrm>
              <a:prstGeom prst="rect">
                <a:avLst/>
              </a:prstGeom>
              <a:noFill/>
            </p:spPr>
            <p:txBody>
              <a:bodyPr wrap="square" rtlCol="0">
                <a:spAutoFit/>
              </a:bodyPr>
              <a:lstStyle/>
              <a:p>
                <a:r>
                  <a:rPr lang="zh-TW" altLang="en-US" sz="4000" dirty="0" smtClean="0">
                    <a:solidFill>
                      <a:srgbClr val="8B181D"/>
                    </a:solidFill>
                    <a:latin typeface="Noto Sans CJK TC Bold" panose="020B0800000000000000" pitchFamily="34" charset="-120"/>
                    <a:ea typeface="Noto Sans CJK TC Bold" panose="020B0800000000000000" pitchFamily="34" charset="-120"/>
                  </a:rPr>
                  <a:t>動物纖維</a:t>
                </a:r>
                <a:endParaRPr lang="zh-TW" altLang="en-US" sz="4000" dirty="0">
                  <a:solidFill>
                    <a:srgbClr val="8B181D"/>
                  </a:solidFill>
                  <a:latin typeface="Noto Sans CJK TC Bold" panose="020B0800000000000000" pitchFamily="34" charset="-120"/>
                  <a:ea typeface="Noto Sans CJK TC Bold" panose="020B0800000000000000" pitchFamily="34" charset="-120"/>
                </a:endParaRPr>
              </a:p>
            </p:txBody>
          </p:sp>
        </p:grpSp>
        <p:sp>
          <p:nvSpPr>
            <p:cNvPr id="11" name="矩形 10"/>
            <p:cNvSpPr/>
            <p:nvPr/>
          </p:nvSpPr>
          <p:spPr>
            <a:xfrm>
              <a:off x="9781473" y="3078118"/>
              <a:ext cx="2112029" cy="461665"/>
            </a:xfrm>
            <a:prstGeom prst="rect">
              <a:avLst/>
            </a:prstGeom>
          </p:spPr>
          <p:txBody>
            <a:bodyPr wrap="square">
              <a:spAutoFit/>
            </a:bodyPr>
            <a:lstStyle/>
            <a:p>
              <a:r>
                <a:rPr lang="en-US" altLang="zh-TW" sz="2400" dirty="0">
                  <a:solidFill>
                    <a:srgbClr val="333333"/>
                  </a:solidFill>
                  <a:latin typeface="Microsoft YaHei" panose="020B0503020204020204" pitchFamily="34" charset="-122"/>
                  <a:ea typeface="Microsoft YaHei" panose="020B0503020204020204" pitchFamily="34" charset="-122"/>
                </a:rPr>
                <a:t>animal </a:t>
              </a:r>
              <a:r>
                <a:rPr lang="en-US" altLang="zh-TW" sz="2400" dirty="0" smtClean="0">
                  <a:solidFill>
                    <a:srgbClr val="333333"/>
                  </a:solidFill>
                  <a:latin typeface="Microsoft YaHei" panose="020B0503020204020204" pitchFamily="34" charset="-122"/>
                  <a:ea typeface="Microsoft YaHei" panose="020B0503020204020204" pitchFamily="34" charset="-122"/>
                </a:rPr>
                <a:t>fiber</a:t>
              </a:r>
              <a:endParaRPr lang="en-US" altLang="zh-TW" sz="2400" dirty="0">
                <a:solidFill>
                  <a:srgbClr val="333333"/>
                </a:solidFill>
                <a:latin typeface="Microsoft YaHei" panose="020B0503020204020204" pitchFamily="34" charset="-122"/>
                <a:ea typeface="Microsoft YaHei" panose="020B0503020204020204" pitchFamily="34" charset="-122"/>
              </a:endParaRPr>
            </a:p>
          </p:txBody>
        </p:sp>
      </p:grpSp>
      <p:grpSp>
        <p:nvGrpSpPr>
          <p:cNvPr id="17" name="群組 16"/>
          <p:cNvGrpSpPr/>
          <p:nvPr/>
        </p:nvGrpSpPr>
        <p:grpSpPr>
          <a:xfrm>
            <a:off x="6056087" y="4043120"/>
            <a:ext cx="5863634" cy="908909"/>
            <a:chOff x="6056087" y="4825635"/>
            <a:chExt cx="5863634" cy="908909"/>
          </a:xfrm>
        </p:grpSpPr>
        <p:grpSp>
          <p:nvGrpSpPr>
            <p:cNvPr id="8" name="群組 7"/>
            <p:cNvGrpSpPr/>
            <p:nvPr/>
          </p:nvGrpSpPr>
          <p:grpSpPr>
            <a:xfrm>
              <a:off x="6056087" y="4825635"/>
              <a:ext cx="3830770" cy="865336"/>
              <a:chOff x="7454127" y="3630222"/>
              <a:chExt cx="3830770" cy="865336"/>
            </a:xfrm>
          </p:grpSpPr>
          <p:grpSp>
            <p:nvGrpSpPr>
              <p:cNvPr id="50" name="群組 49"/>
              <p:cNvGrpSpPr/>
              <p:nvPr/>
            </p:nvGrpSpPr>
            <p:grpSpPr>
              <a:xfrm>
                <a:off x="7454127" y="3746855"/>
                <a:ext cx="1544375" cy="748703"/>
                <a:chOff x="2664069" y="2431653"/>
                <a:chExt cx="2140928" cy="970970"/>
              </a:xfrm>
              <a:solidFill>
                <a:srgbClr val="A6A5AB"/>
              </a:solidFill>
            </p:grpSpPr>
            <p:grpSp>
              <p:nvGrpSpPr>
                <p:cNvPr id="51" name="群組 50"/>
                <p:cNvGrpSpPr/>
                <p:nvPr/>
              </p:nvGrpSpPr>
              <p:grpSpPr>
                <a:xfrm>
                  <a:off x="3103686" y="2431653"/>
                  <a:ext cx="1701311" cy="422031"/>
                  <a:chOff x="3719147" y="2228848"/>
                  <a:chExt cx="1701311" cy="422031"/>
                </a:xfrm>
                <a:grpFill/>
              </p:grpSpPr>
              <p:sp>
                <p:nvSpPr>
                  <p:cNvPr id="54" name="向右箭號 53"/>
                  <p:cNvSpPr/>
                  <p:nvPr/>
                </p:nvSpPr>
                <p:spPr>
                  <a:xfrm>
                    <a:off x="3719147" y="2328651"/>
                    <a:ext cx="1406769" cy="2224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等腰三角形 54"/>
                  <p:cNvSpPr/>
                  <p:nvPr/>
                </p:nvSpPr>
                <p:spPr>
                  <a:xfrm rot="5400000">
                    <a:off x="4994031" y="2224452"/>
                    <a:ext cx="422031" cy="43082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2" name="矩形 51"/>
                <p:cNvSpPr/>
                <p:nvPr/>
              </p:nvSpPr>
              <p:spPr>
                <a:xfrm>
                  <a:off x="3103684" y="2666917"/>
                  <a:ext cx="140677" cy="7273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2664069" y="3265367"/>
                  <a:ext cx="509954" cy="137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6" name="文字方塊 55"/>
              <p:cNvSpPr txBox="1"/>
              <p:nvPr/>
            </p:nvSpPr>
            <p:spPr>
              <a:xfrm>
                <a:off x="8963518" y="3630222"/>
                <a:ext cx="2321379" cy="707886"/>
              </a:xfrm>
              <a:prstGeom prst="rect">
                <a:avLst/>
              </a:prstGeom>
              <a:noFill/>
            </p:spPr>
            <p:txBody>
              <a:bodyPr wrap="square" rtlCol="0">
                <a:spAutoFit/>
              </a:bodyPr>
              <a:lstStyle/>
              <a:p>
                <a:r>
                  <a:rPr lang="zh-TW" altLang="en-US" sz="4000" dirty="0" smtClean="0">
                    <a:solidFill>
                      <a:srgbClr val="FFC000"/>
                    </a:solidFill>
                    <a:latin typeface="Noto Sans CJK TC Bold" panose="020B0800000000000000" pitchFamily="34" charset="-120"/>
                    <a:ea typeface="Noto Sans CJK TC Bold" panose="020B0800000000000000" pitchFamily="34" charset="-120"/>
                  </a:rPr>
                  <a:t>再生纖維</a:t>
                </a:r>
                <a:endParaRPr lang="zh-TW" altLang="en-US" sz="4000" dirty="0">
                  <a:solidFill>
                    <a:srgbClr val="FFC000"/>
                  </a:solidFill>
                  <a:latin typeface="Noto Sans CJK TC Bold" panose="020B0800000000000000" pitchFamily="34" charset="-120"/>
                  <a:ea typeface="Noto Sans CJK TC Bold" panose="020B0800000000000000" pitchFamily="34" charset="-120"/>
                </a:endParaRPr>
              </a:p>
            </p:txBody>
          </p:sp>
        </p:grpSp>
        <p:sp>
          <p:nvSpPr>
            <p:cNvPr id="74" name="矩形 73"/>
            <p:cNvSpPr/>
            <p:nvPr/>
          </p:nvSpPr>
          <p:spPr>
            <a:xfrm>
              <a:off x="9807692" y="4903547"/>
              <a:ext cx="2112029" cy="830997"/>
            </a:xfrm>
            <a:prstGeom prst="rect">
              <a:avLst/>
            </a:prstGeom>
          </p:spPr>
          <p:txBody>
            <a:bodyPr wrap="square">
              <a:spAutoFit/>
            </a:bodyPr>
            <a:lstStyle/>
            <a:p>
              <a:r>
                <a:rPr lang="en-US" altLang="zh-TW" sz="2400" dirty="0" smtClean="0">
                  <a:latin typeface="Microsoft YaHei" panose="020B0503020204020204" pitchFamily="34" charset="-122"/>
                  <a:ea typeface="Microsoft YaHei" panose="020B0503020204020204" pitchFamily="34" charset="-122"/>
                </a:rPr>
                <a:t>regenerated fiber</a:t>
              </a:r>
              <a:endParaRPr lang="en-US" altLang="zh-TW" sz="2400" dirty="0">
                <a:latin typeface="Microsoft YaHei" panose="020B0503020204020204" pitchFamily="34" charset="-122"/>
                <a:ea typeface="Microsoft YaHei" panose="020B0503020204020204" pitchFamily="34" charset="-122"/>
              </a:endParaRPr>
            </a:p>
          </p:txBody>
        </p:sp>
      </p:grpSp>
      <p:grpSp>
        <p:nvGrpSpPr>
          <p:cNvPr id="18" name="群組 17"/>
          <p:cNvGrpSpPr/>
          <p:nvPr/>
        </p:nvGrpSpPr>
        <p:grpSpPr>
          <a:xfrm>
            <a:off x="6374335" y="4872778"/>
            <a:ext cx="4150953" cy="1309639"/>
            <a:chOff x="6383127" y="5602540"/>
            <a:chExt cx="4150953" cy="1309639"/>
          </a:xfrm>
        </p:grpSpPr>
        <p:grpSp>
          <p:nvGrpSpPr>
            <p:cNvPr id="9" name="群組 8"/>
            <p:cNvGrpSpPr/>
            <p:nvPr/>
          </p:nvGrpSpPr>
          <p:grpSpPr>
            <a:xfrm>
              <a:off x="6383127" y="5602540"/>
              <a:ext cx="3503731" cy="874768"/>
              <a:chOff x="7771243" y="4475507"/>
              <a:chExt cx="3623023" cy="874768"/>
            </a:xfrm>
          </p:grpSpPr>
          <p:grpSp>
            <p:nvGrpSpPr>
              <p:cNvPr id="57" name="群組 56"/>
              <p:cNvGrpSpPr/>
              <p:nvPr/>
            </p:nvGrpSpPr>
            <p:grpSpPr>
              <a:xfrm>
                <a:off x="7771243" y="4475507"/>
                <a:ext cx="1246817" cy="717939"/>
                <a:chOff x="3103686" y="3347016"/>
                <a:chExt cx="1779148" cy="937501"/>
              </a:xfrm>
              <a:solidFill>
                <a:srgbClr val="A6A5AB"/>
              </a:solidFill>
            </p:grpSpPr>
            <p:grpSp>
              <p:nvGrpSpPr>
                <p:cNvPr id="58" name="群組 57"/>
                <p:cNvGrpSpPr/>
                <p:nvPr/>
              </p:nvGrpSpPr>
              <p:grpSpPr>
                <a:xfrm>
                  <a:off x="3103686" y="3862486"/>
                  <a:ext cx="1779148" cy="422031"/>
                  <a:chOff x="3719147" y="2228847"/>
                  <a:chExt cx="1779148" cy="422031"/>
                </a:xfrm>
                <a:grpFill/>
              </p:grpSpPr>
              <p:sp>
                <p:nvSpPr>
                  <p:cNvPr id="60" name="向右箭號 59"/>
                  <p:cNvSpPr/>
                  <p:nvPr/>
                </p:nvSpPr>
                <p:spPr>
                  <a:xfrm>
                    <a:off x="3719147" y="2328651"/>
                    <a:ext cx="1673574" cy="1983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等腰三角形 60"/>
                  <p:cNvSpPr/>
                  <p:nvPr/>
                </p:nvSpPr>
                <p:spPr>
                  <a:xfrm rot="5400000">
                    <a:off x="5071868" y="2224452"/>
                    <a:ext cx="422031" cy="43082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9" name="矩形 58"/>
                <p:cNvSpPr/>
                <p:nvPr/>
              </p:nvSpPr>
              <p:spPr>
                <a:xfrm>
                  <a:off x="3105292" y="3347016"/>
                  <a:ext cx="147409" cy="7273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2" name="文字方塊 61"/>
              <p:cNvSpPr txBox="1"/>
              <p:nvPr/>
            </p:nvSpPr>
            <p:spPr>
              <a:xfrm>
                <a:off x="8991022" y="4642389"/>
                <a:ext cx="2403244" cy="707886"/>
              </a:xfrm>
              <a:prstGeom prst="rect">
                <a:avLst/>
              </a:prstGeom>
              <a:noFill/>
            </p:spPr>
            <p:txBody>
              <a:bodyPr wrap="square" rtlCol="0">
                <a:spAutoFit/>
              </a:bodyPr>
              <a:lstStyle/>
              <a:p>
                <a:r>
                  <a:rPr lang="zh-TW" altLang="en-US" sz="4000" dirty="0">
                    <a:solidFill>
                      <a:srgbClr val="FFC000"/>
                    </a:solidFill>
                    <a:latin typeface="Noto Sans CJK TC Bold" panose="020B0800000000000000" pitchFamily="34" charset="-120"/>
                    <a:ea typeface="Noto Sans CJK TC Bold" panose="020B0800000000000000" pitchFamily="34" charset="-120"/>
                  </a:rPr>
                  <a:t>合成纖維</a:t>
                </a:r>
              </a:p>
            </p:txBody>
          </p:sp>
        </p:grpSp>
        <p:sp>
          <p:nvSpPr>
            <p:cNvPr id="75" name="矩形 74"/>
            <p:cNvSpPr/>
            <p:nvPr/>
          </p:nvSpPr>
          <p:spPr>
            <a:xfrm>
              <a:off x="7609255" y="6450514"/>
              <a:ext cx="2924825" cy="461665"/>
            </a:xfrm>
            <a:prstGeom prst="rect">
              <a:avLst/>
            </a:prstGeom>
          </p:spPr>
          <p:txBody>
            <a:bodyPr wrap="square">
              <a:spAutoFit/>
            </a:bodyPr>
            <a:lstStyle/>
            <a:p>
              <a:r>
                <a:rPr lang="en-US" altLang="zh-TW" sz="2400" dirty="0" smtClean="0">
                  <a:solidFill>
                    <a:schemeClr val="bg1"/>
                  </a:solidFill>
                  <a:latin typeface="Microsoft YaHei" panose="020B0503020204020204" pitchFamily="34" charset="-122"/>
                  <a:ea typeface="Microsoft YaHei" panose="020B0503020204020204" pitchFamily="34" charset="-122"/>
                </a:rPr>
                <a:t>synthetic fiber</a:t>
              </a:r>
              <a:endParaRPr lang="en-US" altLang="zh-TW" sz="2400" dirty="0">
                <a:solidFill>
                  <a:schemeClr val="bg1"/>
                </a:solidFill>
                <a:latin typeface="Microsoft YaHei" panose="020B0503020204020204" pitchFamily="34" charset="-122"/>
                <a:ea typeface="Microsoft YaHei" panose="020B0503020204020204" pitchFamily="34" charset="-122"/>
              </a:endParaRPr>
            </a:p>
          </p:txBody>
        </p:sp>
      </p:grpSp>
      <p:grpSp>
        <p:nvGrpSpPr>
          <p:cNvPr id="14" name="群組 13"/>
          <p:cNvGrpSpPr/>
          <p:nvPr/>
        </p:nvGrpSpPr>
        <p:grpSpPr>
          <a:xfrm>
            <a:off x="4281949" y="4466711"/>
            <a:ext cx="2112029" cy="1721486"/>
            <a:chOff x="4281949" y="4976666"/>
            <a:chExt cx="2112029" cy="1721486"/>
          </a:xfrm>
        </p:grpSpPr>
        <p:sp>
          <p:nvSpPr>
            <p:cNvPr id="49" name="文字方塊 48"/>
            <p:cNvSpPr txBox="1"/>
            <p:nvPr/>
          </p:nvSpPr>
          <p:spPr>
            <a:xfrm>
              <a:off x="4702625" y="4976666"/>
              <a:ext cx="1372333" cy="1323439"/>
            </a:xfrm>
            <a:prstGeom prst="rect">
              <a:avLst/>
            </a:prstGeom>
            <a:noFill/>
          </p:spPr>
          <p:txBody>
            <a:bodyPr wrap="square" rtlCol="0">
              <a:spAutoFit/>
            </a:bodyPr>
            <a:lstStyle/>
            <a:p>
              <a:r>
                <a:rPr lang="zh-TW" altLang="en-US" sz="4000" dirty="0" smtClean="0">
                  <a:solidFill>
                    <a:srgbClr val="FFC000"/>
                  </a:solidFill>
                  <a:latin typeface="Noto Sans CJK TC Bold" panose="020B0800000000000000" pitchFamily="34" charset="-120"/>
                  <a:ea typeface="Noto Sans CJK TC Bold" panose="020B0800000000000000" pitchFamily="34" charset="-120"/>
                </a:rPr>
                <a:t>人造</a:t>
              </a:r>
              <a:endParaRPr lang="en-US" altLang="zh-TW" sz="4000" dirty="0" smtClean="0">
                <a:solidFill>
                  <a:srgbClr val="FFC000"/>
                </a:solidFill>
                <a:latin typeface="Noto Sans CJK TC Bold" panose="020B0800000000000000" pitchFamily="34" charset="-120"/>
                <a:ea typeface="Noto Sans CJK TC Bold" panose="020B0800000000000000" pitchFamily="34" charset="-120"/>
              </a:endParaRPr>
            </a:p>
            <a:p>
              <a:r>
                <a:rPr lang="zh-TW" altLang="en-US" sz="4000" dirty="0" smtClean="0">
                  <a:solidFill>
                    <a:srgbClr val="FFC000"/>
                  </a:solidFill>
                  <a:latin typeface="Noto Sans CJK TC Bold" panose="020B0800000000000000" pitchFamily="34" charset="-120"/>
                  <a:ea typeface="Noto Sans CJK TC Bold" panose="020B0800000000000000" pitchFamily="34" charset="-120"/>
                </a:rPr>
                <a:t>纖維</a:t>
              </a:r>
              <a:endParaRPr lang="zh-TW" altLang="en-US" sz="4000" dirty="0">
                <a:solidFill>
                  <a:srgbClr val="FFC000"/>
                </a:solidFill>
                <a:latin typeface="Noto Sans CJK TC Bold" panose="020B0800000000000000" pitchFamily="34" charset="-120"/>
                <a:ea typeface="Noto Sans CJK TC Bold" panose="020B0800000000000000" pitchFamily="34" charset="-120"/>
              </a:endParaRPr>
            </a:p>
          </p:txBody>
        </p:sp>
        <p:sp>
          <p:nvSpPr>
            <p:cNvPr id="76" name="矩形 75"/>
            <p:cNvSpPr/>
            <p:nvPr/>
          </p:nvSpPr>
          <p:spPr>
            <a:xfrm>
              <a:off x="4281949" y="6236487"/>
              <a:ext cx="2112029" cy="461665"/>
            </a:xfrm>
            <a:prstGeom prst="rect">
              <a:avLst/>
            </a:prstGeom>
          </p:spPr>
          <p:txBody>
            <a:bodyPr wrap="square">
              <a:spAutoFit/>
            </a:bodyPr>
            <a:lstStyle/>
            <a:p>
              <a:r>
                <a:rPr lang="en-US" altLang="zh-TW" sz="2400" dirty="0" smtClean="0">
                  <a:solidFill>
                    <a:schemeClr val="bg1"/>
                  </a:solidFill>
                  <a:latin typeface="Microsoft YaHei" panose="020B0503020204020204" pitchFamily="34" charset="-122"/>
                  <a:ea typeface="Microsoft YaHei" panose="020B0503020204020204" pitchFamily="34" charset="-122"/>
                </a:rPr>
                <a:t>artificial fiber</a:t>
              </a:r>
              <a:endParaRPr lang="en-US" altLang="zh-TW" sz="2400" dirty="0">
                <a:solidFill>
                  <a:schemeClr val="bg1"/>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39867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0"/>
            <a:ext cx="12197286" cy="6868594"/>
            <a:chOff x="0" y="0"/>
            <a:chExt cx="12197286" cy="6868594"/>
          </a:xfrm>
        </p:grpSpPr>
        <p:sp>
          <p:nvSpPr>
            <p:cNvPr id="12" name="矩形 11"/>
            <p:cNvSpPr/>
            <p:nvPr/>
          </p:nvSpPr>
          <p:spPr>
            <a:xfrm>
              <a:off x="0" y="0"/>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5286" y="5307649"/>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sp>
        <p:nvSpPr>
          <p:cNvPr id="22" name="文字方塊 21"/>
          <p:cNvSpPr txBox="1"/>
          <p:nvPr/>
        </p:nvSpPr>
        <p:spPr>
          <a:xfrm>
            <a:off x="2138409" y="267346"/>
            <a:ext cx="7861788" cy="1015663"/>
          </a:xfrm>
          <a:prstGeom prst="rect">
            <a:avLst/>
          </a:prstGeom>
          <a:noFill/>
        </p:spPr>
        <p:txBody>
          <a:bodyPr wrap="square" rtlCol="0">
            <a:spAutoFit/>
          </a:bodyPr>
          <a:lstStyle/>
          <a:p>
            <a:pPr algn="ctr"/>
            <a:r>
              <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rPr>
              <a:t>天然</a:t>
            </a:r>
            <a:r>
              <a:rPr lang="zh-TW" altLang="en-US" sz="6000" dirty="0" smtClean="0">
                <a:solidFill>
                  <a:schemeClr val="bg1">
                    <a:lumMod val="95000"/>
                  </a:schemeClr>
                </a:solidFill>
                <a:latin typeface="Noto Sans CJK TC Bold" panose="020B0800000000000000" pitchFamily="34" charset="-120"/>
                <a:ea typeface="Noto Sans CJK TC Bold" panose="020B0800000000000000" pitchFamily="34" charset="-120"/>
              </a:rPr>
              <a:t>纖維</a:t>
            </a: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zh-TW" altLang="en-US" sz="6000" dirty="0" smtClean="0">
                <a:solidFill>
                  <a:schemeClr val="bg1">
                    <a:lumMod val="95000"/>
                  </a:schemeClr>
                </a:solidFill>
                <a:latin typeface="Noto Sans CJK TC Bold" panose="020B0800000000000000" pitchFamily="34" charset="-120"/>
                <a:ea typeface="Noto Sans CJK TC Bold" panose="020B0800000000000000" pitchFamily="34" charset="-120"/>
              </a:rPr>
              <a:t>棉</a:t>
            </a: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cotton</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74" y="1371600"/>
            <a:ext cx="9753600" cy="5486400"/>
          </a:xfrm>
          <a:prstGeom prst="rect">
            <a:avLst/>
          </a:prstGeom>
        </p:spPr>
      </p:pic>
    </p:spTree>
    <p:extLst>
      <p:ext uri="{BB962C8B-B14F-4D97-AF65-F5344CB8AC3E}">
        <p14:creationId xmlns:p14="http://schemas.microsoft.com/office/powerpoint/2010/main" val="23410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矩形 9"/>
          <p:cNvSpPr/>
          <p:nvPr/>
        </p:nvSpPr>
        <p:spPr>
          <a:xfrm>
            <a:off x="5286" y="5307649"/>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文字方塊 21"/>
          <p:cNvSpPr txBox="1"/>
          <p:nvPr/>
        </p:nvSpPr>
        <p:spPr>
          <a:xfrm>
            <a:off x="2007485" y="370350"/>
            <a:ext cx="8087860" cy="1015663"/>
          </a:xfrm>
          <a:prstGeom prst="rect">
            <a:avLst/>
          </a:prstGeom>
          <a:noFill/>
        </p:spPr>
        <p:txBody>
          <a:bodyPr wrap="square" rtlCol="0">
            <a:spAutoFit/>
          </a:bodyPr>
          <a:lstStyle/>
          <a:p>
            <a:pPr algn="ct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Natural fiber—flax</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20" name="Rectangle 2"/>
          <p:cNvSpPr>
            <a:spLocks noChangeArrowheads="1"/>
          </p:cNvSpPr>
          <p:nvPr/>
        </p:nvSpPr>
        <p:spPr bwMode="auto">
          <a:xfrm>
            <a:off x="4328747" y="1696506"/>
            <a:ext cx="3534508" cy="52835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3600" b="0" i="0" u="none" strike="noStrike" cap="none" normalizeH="0" baseline="0" dirty="0" smtClean="0">
                <a:ln>
                  <a:noFill/>
                </a:ln>
                <a:solidFill>
                  <a:schemeClr val="bg1"/>
                </a:solidFill>
                <a:effectLst/>
                <a:latin typeface="Microsoft YaHei" panose="020B0503020204020204" pitchFamily="34" charset="-122"/>
                <a:ea typeface="Microsoft YaHei" panose="020B0503020204020204" pitchFamily="34" charset="-122"/>
              </a:rPr>
              <a:t>Xinjiang</a:t>
            </a:r>
            <a:r>
              <a:rPr lang="en-US" altLang="zh-TW" sz="3600" dirty="0">
                <a:solidFill>
                  <a:schemeClr val="bg1"/>
                </a:solidFill>
                <a:latin typeface="Microsoft YaHei" panose="020B0503020204020204" pitchFamily="34" charset="-122"/>
                <a:ea typeface="Microsoft YaHei" panose="020B0503020204020204" pitchFamily="34" charset="-122"/>
              </a:rPr>
              <a:t> </a:t>
            </a:r>
            <a:r>
              <a:rPr lang="en-US" altLang="zh-TW" sz="3600" dirty="0" smtClean="0">
                <a:solidFill>
                  <a:schemeClr val="bg1"/>
                </a:solidFill>
                <a:latin typeface="Microsoft YaHei" panose="020B0503020204020204" pitchFamily="34" charset="-122"/>
                <a:ea typeface="Microsoft YaHei" panose="020B0503020204020204" pitchFamily="34" charset="-122"/>
              </a:rPr>
              <a:t>cotton</a:t>
            </a:r>
            <a:r>
              <a:rPr kumimoji="0" lang="zh-TW" altLang="zh-TW" sz="3600" b="0" i="0" u="none" strike="noStrike" cap="none" normalizeH="0" baseline="0" dirty="0" smtClean="0">
                <a:ln>
                  <a:noFill/>
                </a:ln>
                <a:solidFill>
                  <a:schemeClr val="bg1"/>
                </a:solidFill>
                <a:effectLst/>
                <a:latin typeface="Microsoft YaHei" panose="020B0503020204020204" pitchFamily="34" charset="-122"/>
                <a:ea typeface="Microsoft YaHei" panose="020B0503020204020204" pitchFamily="34" charset="-122"/>
              </a:rPr>
              <a:t> </a:t>
            </a:r>
          </a:p>
        </p:txBody>
      </p:sp>
      <p:sp>
        <p:nvSpPr>
          <p:cNvPr id="65" name="文字方塊 64"/>
          <p:cNvSpPr txBox="1"/>
          <p:nvPr/>
        </p:nvSpPr>
        <p:spPr>
          <a:xfrm>
            <a:off x="2871741" y="6155569"/>
            <a:ext cx="7128456" cy="830997"/>
          </a:xfrm>
          <a:prstGeom prst="rect">
            <a:avLst/>
          </a:prstGeom>
          <a:noFill/>
        </p:spPr>
        <p:txBody>
          <a:bodyPr wrap="square" rtlCol="0">
            <a:spAutoFit/>
          </a:bodyPr>
          <a:lstStyle/>
          <a:p>
            <a:r>
              <a:rPr lang="en-US" altLang="zh-TW" sz="4800" dirty="0" smtClean="0">
                <a:solidFill>
                  <a:schemeClr val="bg1"/>
                </a:solidFill>
              </a:rPr>
              <a:t>Better Cotton Initiative </a:t>
            </a:r>
            <a:r>
              <a:rPr lang="en-US" altLang="zh-TW" sz="4800" dirty="0" err="1" smtClean="0">
                <a:solidFill>
                  <a:schemeClr val="bg1"/>
                </a:solidFill>
              </a:rPr>
              <a:t>BCI</a:t>
            </a:r>
            <a:endParaRPr lang="zh-TW" altLang="en-US" sz="4800" dirty="0">
              <a:solidFill>
                <a:schemeClr val="bg1"/>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85" y="1476291"/>
            <a:ext cx="8174007" cy="5417011"/>
          </a:xfrm>
          <a:prstGeom prst="rect">
            <a:avLst/>
          </a:prstGeom>
        </p:spPr>
      </p:pic>
      <p:sp>
        <p:nvSpPr>
          <p:cNvPr id="4" name="矩形 3"/>
          <p:cNvSpPr/>
          <p:nvPr/>
        </p:nvSpPr>
        <p:spPr>
          <a:xfrm>
            <a:off x="3594676" y="1773198"/>
            <a:ext cx="5328048" cy="646331"/>
          </a:xfrm>
          <a:prstGeom prst="rect">
            <a:avLst/>
          </a:prstGeom>
        </p:spPr>
        <p:txBody>
          <a:bodyPr wrap="square">
            <a:spAutoFit/>
          </a:bodyPr>
          <a:lstStyle/>
          <a:p>
            <a:r>
              <a:rPr lang="zh-TW" altLang="en-US" sz="3600" dirty="0" smtClean="0">
                <a:solidFill>
                  <a:srgbClr val="000000"/>
                </a:solidFill>
                <a:latin typeface="Microsoft YaHei" panose="020B0503020204020204" pitchFamily="34" charset="-122"/>
                <a:ea typeface="Microsoft YaHei" panose="020B0503020204020204" pitchFamily="34" charset="-122"/>
              </a:rPr>
              <a:t>亞麻</a:t>
            </a:r>
            <a:r>
              <a:rPr lang="en-US" altLang="zh-TW" sz="3600" dirty="0" smtClean="0">
                <a:solidFill>
                  <a:srgbClr val="000000"/>
                </a:solidFill>
                <a:latin typeface="Microsoft YaHei" panose="020B0503020204020204" pitchFamily="34" charset="-122"/>
                <a:ea typeface="Microsoft YaHei" panose="020B0503020204020204" pitchFamily="34" charset="-122"/>
              </a:rPr>
              <a:t>Flax</a:t>
            </a:r>
            <a:r>
              <a:rPr lang="zh-TW" altLang="en-US" sz="3600" dirty="0" smtClean="0">
                <a:solidFill>
                  <a:srgbClr val="000000"/>
                </a:solidFill>
                <a:latin typeface="Microsoft YaHei" panose="020B0503020204020204" pitchFamily="34" charset="-122"/>
                <a:ea typeface="Microsoft YaHei" panose="020B0503020204020204" pitchFamily="34" charset="-122"/>
              </a:rPr>
              <a:t> </a:t>
            </a:r>
            <a:r>
              <a:rPr lang="en-US" altLang="zh-TW" sz="3600" dirty="0" smtClean="0">
                <a:solidFill>
                  <a:srgbClr val="000000"/>
                </a:solidFill>
                <a:latin typeface="Microsoft YaHei" panose="020B0503020204020204" pitchFamily="34" charset="-122"/>
                <a:ea typeface="Microsoft YaHei" panose="020B0503020204020204" pitchFamily="34" charset="-122"/>
                <a:sym typeface="Wingdings" panose="05000000000000000000" pitchFamily="2" charset="2"/>
              </a:rPr>
              <a:t></a:t>
            </a:r>
            <a:r>
              <a:rPr lang="zh-TW" altLang="en-US" sz="3600" dirty="0" smtClean="0">
                <a:solidFill>
                  <a:srgbClr val="000000"/>
                </a:solidFill>
                <a:latin typeface="Microsoft YaHei" panose="020B0503020204020204" pitchFamily="34" charset="-122"/>
                <a:ea typeface="Microsoft YaHei" panose="020B0503020204020204" pitchFamily="34" charset="-122"/>
                <a:sym typeface="Wingdings" panose="05000000000000000000" pitchFamily="2" charset="2"/>
              </a:rPr>
              <a:t> 亞麻布</a:t>
            </a:r>
            <a:r>
              <a:rPr lang="en-US" altLang="zh-TW" sz="3600" dirty="0" smtClean="0">
                <a:solidFill>
                  <a:srgbClr val="000000"/>
                </a:solidFill>
                <a:latin typeface="Microsoft YaHei" panose="020B0503020204020204" pitchFamily="34" charset="-122"/>
                <a:ea typeface="Microsoft YaHei" panose="020B0503020204020204" pitchFamily="34" charset="-122"/>
                <a:sym typeface="Wingdings" panose="05000000000000000000" pitchFamily="2" charset="2"/>
              </a:rPr>
              <a:t>linen</a:t>
            </a:r>
            <a:endParaRPr lang="zh-TW" altLang="en-US" sz="3600" dirty="0">
              <a:latin typeface="Microsoft YaHei" panose="020B0503020204020204" pitchFamily="34" charset="-122"/>
              <a:ea typeface="Microsoft YaHei" panose="020B0503020204020204" pitchFamily="34" charset="-122"/>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485" y="1476291"/>
            <a:ext cx="8174007" cy="5427713"/>
          </a:xfrm>
          <a:prstGeom prst="rect">
            <a:avLst/>
          </a:prstGeom>
        </p:spPr>
      </p:pic>
    </p:spTree>
    <p:extLst>
      <p:ext uri="{BB962C8B-B14F-4D97-AF65-F5344CB8AC3E}">
        <p14:creationId xmlns:p14="http://schemas.microsoft.com/office/powerpoint/2010/main" val="2335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8" name="矩形 7"/>
          <p:cNvSpPr/>
          <p:nvPr/>
        </p:nvSpPr>
        <p:spPr>
          <a:xfrm>
            <a:off x="5286" y="5307649"/>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文字方塊 21"/>
          <p:cNvSpPr txBox="1"/>
          <p:nvPr/>
        </p:nvSpPr>
        <p:spPr>
          <a:xfrm>
            <a:off x="1895581" y="519479"/>
            <a:ext cx="7861788" cy="1015663"/>
          </a:xfrm>
          <a:prstGeom prst="rect">
            <a:avLst/>
          </a:prstGeom>
          <a:noFill/>
        </p:spPr>
        <p:txBody>
          <a:bodyPr wrap="square" rtlCol="0">
            <a:spAutoFit/>
          </a:bodyPr>
          <a:lstStyle/>
          <a:p>
            <a:pPr algn="ctr"/>
            <a:r>
              <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rPr>
              <a:t>天然</a:t>
            </a:r>
            <a:r>
              <a:rPr lang="zh-TW" altLang="en-US" sz="6000" dirty="0" smtClean="0">
                <a:solidFill>
                  <a:schemeClr val="bg1">
                    <a:lumMod val="95000"/>
                  </a:schemeClr>
                </a:solidFill>
                <a:latin typeface="Noto Sans CJK TC Bold" panose="020B0800000000000000" pitchFamily="34" charset="-120"/>
                <a:ea typeface="Noto Sans CJK TC Bold" panose="020B0800000000000000" pitchFamily="34" charset="-120"/>
              </a:rPr>
              <a:t>纖維</a:t>
            </a: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zh-TW" altLang="en-US" sz="6000" dirty="0" smtClean="0">
                <a:solidFill>
                  <a:schemeClr val="bg1">
                    <a:lumMod val="95000"/>
                  </a:schemeClr>
                </a:solidFill>
                <a:latin typeface="Noto Sans CJK TC Bold" panose="020B0800000000000000" pitchFamily="34" charset="-120"/>
                <a:ea typeface="Noto Sans CJK TC Bold" panose="020B0800000000000000" pitchFamily="34" charset="-120"/>
              </a:rPr>
              <a:t>蠶絲</a:t>
            </a: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silk</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20" name="Rectangle 2"/>
          <p:cNvSpPr>
            <a:spLocks noChangeArrowheads="1"/>
          </p:cNvSpPr>
          <p:nvPr/>
        </p:nvSpPr>
        <p:spPr bwMode="auto">
          <a:xfrm>
            <a:off x="4328747" y="1696506"/>
            <a:ext cx="3534508" cy="52835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3600" b="0" i="0" u="none" strike="noStrike" cap="none" normalizeH="0" baseline="0" dirty="0" smtClean="0">
                <a:ln>
                  <a:noFill/>
                </a:ln>
                <a:solidFill>
                  <a:schemeClr val="bg1"/>
                </a:solidFill>
                <a:effectLst/>
                <a:latin typeface="Microsoft YaHei" panose="020B0503020204020204" pitchFamily="34" charset="-122"/>
                <a:ea typeface="Microsoft YaHei" panose="020B0503020204020204" pitchFamily="34" charset="-122"/>
              </a:rPr>
              <a:t>Xinjiang</a:t>
            </a:r>
            <a:r>
              <a:rPr lang="en-US" altLang="zh-TW" sz="3600" dirty="0">
                <a:solidFill>
                  <a:schemeClr val="bg1"/>
                </a:solidFill>
                <a:latin typeface="Microsoft YaHei" panose="020B0503020204020204" pitchFamily="34" charset="-122"/>
                <a:ea typeface="Microsoft YaHei" panose="020B0503020204020204" pitchFamily="34" charset="-122"/>
              </a:rPr>
              <a:t> </a:t>
            </a:r>
            <a:r>
              <a:rPr lang="en-US" altLang="zh-TW" sz="3600" dirty="0" smtClean="0">
                <a:solidFill>
                  <a:schemeClr val="bg1"/>
                </a:solidFill>
                <a:latin typeface="Microsoft YaHei" panose="020B0503020204020204" pitchFamily="34" charset="-122"/>
                <a:ea typeface="Microsoft YaHei" panose="020B0503020204020204" pitchFamily="34" charset="-122"/>
              </a:rPr>
              <a:t>cotton</a:t>
            </a:r>
            <a:r>
              <a:rPr kumimoji="0" lang="zh-TW" altLang="zh-TW" sz="3600" b="0" i="0" u="none" strike="noStrike" cap="none" normalizeH="0" baseline="0" dirty="0" smtClean="0">
                <a:ln>
                  <a:noFill/>
                </a:ln>
                <a:solidFill>
                  <a:schemeClr val="bg1"/>
                </a:solidFill>
                <a:effectLst/>
                <a:latin typeface="Microsoft YaHei" panose="020B0503020204020204" pitchFamily="34" charset="-122"/>
                <a:ea typeface="Microsoft YaHei" panose="020B0503020204020204" pitchFamily="34" charset="-122"/>
              </a:rPr>
              <a:t> </a:t>
            </a:r>
          </a:p>
        </p:txBody>
      </p:sp>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t="15948"/>
          <a:stretch/>
        </p:blipFill>
        <p:spPr>
          <a:xfrm>
            <a:off x="2834967" y="30145"/>
            <a:ext cx="5983015" cy="6808304"/>
          </a:xfrm>
          <a:prstGeom prst="rect">
            <a:avLst/>
          </a:prstGeom>
        </p:spPr>
      </p:pic>
      <p:pic>
        <p:nvPicPr>
          <p:cNvPr id="11" name="圖片 10"/>
          <p:cNvPicPr>
            <a:picLocks noChangeAspect="1"/>
          </p:cNvPicPr>
          <p:nvPr/>
        </p:nvPicPr>
        <p:blipFill rotWithShape="1">
          <a:blip r:embed="rId3">
            <a:extLst>
              <a:ext uri="{28A0092B-C50C-407E-A947-70E740481C1C}">
                <a14:useLocalDpi xmlns:a14="http://schemas.microsoft.com/office/drawing/2010/main" val="0"/>
              </a:ext>
            </a:extLst>
          </a:blip>
          <a:srcRect b="7860"/>
          <a:stretch/>
        </p:blipFill>
        <p:spPr>
          <a:xfrm>
            <a:off x="1008324" y="15422"/>
            <a:ext cx="9953590" cy="6842578"/>
          </a:xfrm>
          <a:prstGeom prst="rect">
            <a:avLst/>
          </a:prstGeom>
        </p:spPr>
      </p:pic>
      <p:pic>
        <p:nvPicPr>
          <p:cNvPr id="4098" name="Picture 2" descr="蚕丝线敦煌系列-初唐色苏绣刺绣缠花绒花diy手工绣花"/>
          <p:cNvPicPr>
            <a:picLocks noChangeAspect="1" noChangeArrowheads="1"/>
          </p:cNvPicPr>
          <p:nvPr/>
        </p:nvPicPr>
        <p:blipFill rotWithShape="1">
          <a:blip r:embed="rId4">
            <a:extLst>
              <a:ext uri="{28A0092B-C50C-407E-A947-70E740481C1C}">
                <a14:useLocalDpi xmlns:a14="http://schemas.microsoft.com/office/drawing/2010/main" val="0"/>
              </a:ext>
            </a:extLst>
          </a:blip>
          <a:srcRect b="9774"/>
          <a:stretch/>
        </p:blipFill>
        <p:spPr bwMode="auto">
          <a:xfrm>
            <a:off x="1895581" y="15422"/>
            <a:ext cx="7620000" cy="687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9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073" y="-101599"/>
            <a:ext cx="12441382" cy="695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95000"/>
                </a:schemeClr>
              </a:solidFill>
            </a:endParaRPr>
          </a:p>
        </p:txBody>
      </p:sp>
      <p:sp>
        <p:nvSpPr>
          <p:cNvPr id="4" name="矩形 3"/>
          <p:cNvSpPr/>
          <p:nvPr/>
        </p:nvSpPr>
        <p:spPr>
          <a:xfrm>
            <a:off x="-117230" y="-93784"/>
            <a:ext cx="12438539" cy="1631244"/>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117231" y="5146431"/>
            <a:ext cx="12470866" cy="1711569"/>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文字方塊 1"/>
          <p:cNvSpPr txBox="1"/>
          <p:nvPr/>
        </p:nvSpPr>
        <p:spPr>
          <a:xfrm>
            <a:off x="406400" y="260173"/>
            <a:ext cx="10788160" cy="1015663"/>
          </a:xfrm>
          <a:prstGeom prst="rect">
            <a:avLst/>
          </a:prstGeom>
          <a:noFill/>
        </p:spPr>
        <p:txBody>
          <a:bodyPr wrap="square" rtlCol="0">
            <a:spAutoFit/>
          </a:bodyPr>
          <a:lstStyle/>
          <a:p>
            <a:r>
              <a:rPr lang="zh-TW" altLang="en-US" sz="6000" smtClean="0">
                <a:solidFill>
                  <a:schemeClr val="bg1">
                    <a:lumMod val="95000"/>
                  </a:schemeClr>
                </a:solidFill>
                <a:latin typeface="Noto Sans CJK TC Bold" panose="020B0800000000000000" pitchFamily="34" charset="-120"/>
                <a:ea typeface="Noto Sans CJK TC Bold" panose="020B0800000000000000" pitchFamily="34" charset="-120"/>
              </a:rPr>
              <a:t>本節內容</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7" name="文字方塊 6"/>
          <p:cNvSpPr txBox="1"/>
          <p:nvPr/>
        </p:nvSpPr>
        <p:spPr>
          <a:xfrm>
            <a:off x="489527" y="3511545"/>
            <a:ext cx="10788160" cy="830997"/>
          </a:xfrm>
          <a:prstGeom prst="rect">
            <a:avLst/>
          </a:prstGeom>
          <a:noFill/>
        </p:spPr>
        <p:txBody>
          <a:bodyPr wrap="square" rtlCol="0">
            <a:spAutoFit/>
          </a:bodyPr>
          <a:lstStyle/>
          <a:p>
            <a:r>
              <a:rPr lang="en-US" altLang="zh-TW"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2.</a:t>
            </a:r>
            <a:r>
              <a:rPr lang="zh-TW" altLang="en-US"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  食品中的有機聚合物：醣類與蛋白質</a:t>
            </a:r>
            <a:endParaRPr lang="zh-TW" altLang="en-US" sz="4800" dirty="0">
              <a:solidFill>
                <a:schemeClr val="tx1">
                  <a:lumMod val="65000"/>
                  <a:lumOff val="35000"/>
                </a:schemeClr>
              </a:solidFill>
              <a:latin typeface="Noto Sans CJK TC Bold" panose="020B0800000000000000" pitchFamily="34" charset="-120"/>
              <a:ea typeface="Noto Sans CJK TC Bold" panose="020B0800000000000000" pitchFamily="34" charset="-120"/>
            </a:endParaRPr>
          </a:p>
        </p:txBody>
      </p:sp>
      <p:sp>
        <p:nvSpPr>
          <p:cNvPr id="8" name="文字方塊 7"/>
          <p:cNvSpPr txBox="1"/>
          <p:nvPr/>
        </p:nvSpPr>
        <p:spPr>
          <a:xfrm>
            <a:off x="521853" y="4302104"/>
            <a:ext cx="10788160" cy="830997"/>
          </a:xfrm>
          <a:prstGeom prst="rect">
            <a:avLst/>
          </a:prstGeom>
          <a:noFill/>
        </p:spPr>
        <p:txBody>
          <a:bodyPr wrap="square" rtlCol="0">
            <a:spAutoFit/>
          </a:bodyPr>
          <a:lstStyle/>
          <a:p>
            <a:r>
              <a:rPr lang="en-US" altLang="zh-TW" sz="4800" dirty="0">
                <a:solidFill>
                  <a:schemeClr val="tx1">
                    <a:lumMod val="65000"/>
                    <a:lumOff val="35000"/>
                  </a:schemeClr>
                </a:solidFill>
                <a:latin typeface="Noto Sans CJK TC Bold" panose="020B0800000000000000" pitchFamily="34" charset="-120"/>
                <a:ea typeface="Noto Sans CJK TC Bold" panose="020B0800000000000000" pitchFamily="34" charset="-120"/>
              </a:rPr>
              <a:t>3</a:t>
            </a:r>
            <a:r>
              <a:rPr lang="en-US" altLang="zh-TW"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a:t>
            </a:r>
            <a:r>
              <a:rPr lang="zh-TW" altLang="en-US"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  衣料纖維：天然與人造</a:t>
            </a:r>
            <a:endParaRPr lang="zh-TW" altLang="en-US" sz="4800" dirty="0">
              <a:solidFill>
                <a:schemeClr val="tx1">
                  <a:lumMod val="65000"/>
                  <a:lumOff val="35000"/>
                </a:schemeClr>
              </a:solidFill>
              <a:latin typeface="Noto Sans CJK TC Bold" panose="020B0800000000000000" pitchFamily="34" charset="-120"/>
              <a:ea typeface="Noto Sans CJK TC Bold" panose="020B0800000000000000" pitchFamily="34" charset="-120"/>
            </a:endParaRPr>
          </a:p>
        </p:txBody>
      </p:sp>
      <p:grpSp>
        <p:nvGrpSpPr>
          <p:cNvPr id="3" name="群組 2"/>
          <p:cNvGrpSpPr/>
          <p:nvPr/>
        </p:nvGrpSpPr>
        <p:grpSpPr>
          <a:xfrm>
            <a:off x="475673" y="1945805"/>
            <a:ext cx="11591723" cy="1552410"/>
            <a:chOff x="475673" y="1945805"/>
            <a:chExt cx="11591723" cy="1552410"/>
          </a:xfrm>
        </p:grpSpPr>
        <p:sp>
          <p:nvSpPr>
            <p:cNvPr id="6" name="文字方塊 5"/>
            <p:cNvSpPr txBox="1"/>
            <p:nvPr/>
          </p:nvSpPr>
          <p:spPr>
            <a:xfrm>
              <a:off x="475673" y="1945805"/>
              <a:ext cx="10788160" cy="830997"/>
            </a:xfrm>
            <a:prstGeom prst="rect">
              <a:avLst/>
            </a:prstGeom>
            <a:noFill/>
          </p:spPr>
          <p:txBody>
            <a:bodyPr wrap="square" rtlCol="0">
              <a:spAutoFit/>
            </a:bodyPr>
            <a:lstStyle/>
            <a:p>
              <a:r>
                <a:rPr lang="en-US" altLang="zh-TW"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1.</a:t>
              </a:r>
              <a:r>
                <a:rPr lang="zh-TW" altLang="en-US"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  有機聚合物的種類：天然與合成</a:t>
              </a:r>
              <a:endParaRPr lang="zh-TW" altLang="en-US" sz="4800" dirty="0">
                <a:solidFill>
                  <a:schemeClr val="tx1">
                    <a:lumMod val="65000"/>
                    <a:lumOff val="35000"/>
                  </a:schemeClr>
                </a:solidFill>
                <a:latin typeface="Noto Sans CJK TC Bold" panose="020B0800000000000000" pitchFamily="34" charset="-120"/>
                <a:ea typeface="Noto Sans CJK TC Bold" panose="020B0800000000000000" pitchFamily="34" charset="-120"/>
              </a:endParaRPr>
            </a:p>
          </p:txBody>
        </p:sp>
        <p:sp>
          <p:nvSpPr>
            <p:cNvPr id="9" name="文字方塊 8"/>
            <p:cNvSpPr txBox="1"/>
            <p:nvPr/>
          </p:nvSpPr>
          <p:spPr>
            <a:xfrm>
              <a:off x="1279236" y="2667218"/>
              <a:ext cx="10788160" cy="830997"/>
            </a:xfrm>
            <a:prstGeom prst="rect">
              <a:avLst/>
            </a:prstGeom>
            <a:noFill/>
          </p:spPr>
          <p:txBody>
            <a:bodyPr wrap="square" rtlCol="0">
              <a:spAutoFit/>
            </a:bodyPr>
            <a:lstStyle/>
            <a:p>
              <a:r>
                <a:rPr lang="en-US" altLang="zh-TW"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(Organic </a:t>
              </a:r>
              <a:r>
                <a:rPr lang="en-US" altLang="zh-TW" sz="4800" dirty="0" smtClean="0">
                  <a:solidFill>
                    <a:srgbClr val="FF0000"/>
                  </a:solidFill>
                  <a:latin typeface="Noto Sans CJK TC Bold" panose="020B0800000000000000" pitchFamily="34" charset="-120"/>
                  <a:ea typeface="Noto Sans CJK TC Bold" panose="020B0800000000000000" pitchFamily="34" charset="-120"/>
                </a:rPr>
                <a:t>poly</a:t>
              </a:r>
              <a:r>
                <a:rPr lang="en-US" altLang="zh-TW" sz="48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mers)</a:t>
              </a:r>
              <a:endParaRPr lang="zh-TW" altLang="en-US" sz="4800" dirty="0">
                <a:solidFill>
                  <a:schemeClr val="tx1">
                    <a:lumMod val="65000"/>
                    <a:lumOff val="35000"/>
                  </a:schemeClr>
                </a:solidFill>
                <a:latin typeface="Noto Sans CJK TC Bold" panose="020B0800000000000000" pitchFamily="34" charset="-120"/>
                <a:ea typeface="Noto Sans CJK TC Bold" panose="020B0800000000000000" pitchFamily="34" charset="-120"/>
              </a:endParaRPr>
            </a:p>
          </p:txBody>
        </p:sp>
      </p:grpSp>
    </p:spTree>
    <p:extLst>
      <p:ext uri="{BB962C8B-B14F-4D97-AF65-F5344CB8AC3E}">
        <p14:creationId xmlns:p14="http://schemas.microsoft.com/office/powerpoint/2010/main" val="36631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8" name="矩形 7"/>
          <p:cNvSpPr/>
          <p:nvPr/>
        </p:nvSpPr>
        <p:spPr>
          <a:xfrm>
            <a:off x="5286" y="5307649"/>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文字方塊 21"/>
          <p:cNvSpPr txBox="1"/>
          <p:nvPr/>
        </p:nvSpPr>
        <p:spPr>
          <a:xfrm>
            <a:off x="1895581" y="519479"/>
            <a:ext cx="7861788" cy="1015663"/>
          </a:xfrm>
          <a:prstGeom prst="rect">
            <a:avLst/>
          </a:prstGeom>
          <a:noFill/>
        </p:spPr>
        <p:txBody>
          <a:bodyPr wrap="square" rtlCol="0">
            <a:spAutoFit/>
          </a:bodyPr>
          <a:lstStyle/>
          <a:p>
            <a:pPr algn="ctr"/>
            <a:r>
              <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rPr>
              <a:t>天然</a:t>
            </a:r>
            <a:r>
              <a:rPr lang="zh-TW" altLang="en-US" sz="6000" dirty="0" smtClean="0">
                <a:solidFill>
                  <a:schemeClr val="bg1">
                    <a:lumMod val="95000"/>
                  </a:schemeClr>
                </a:solidFill>
                <a:latin typeface="Noto Sans CJK TC Bold" panose="020B0800000000000000" pitchFamily="34" charset="-120"/>
                <a:ea typeface="Noto Sans CJK TC Bold" panose="020B0800000000000000" pitchFamily="34" charset="-120"/>
              </a:rPr>
              <a:t>纖維</a:t>
            </a: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zh-TW" altLang="en-US" sz="6000" dirty="0" smtClean="0">
                <a:solidFill>
                  <a:schemeClr val="bg1">
                    <a:lumMod val="95000"/>
                  </a:schemeClr>
                </a:solidFill>
                <a:latin typeface="Noto Sans CJK TC Bold" panose="020B0800000000000000" pitchFamily="34" charset="-120"/>
                <a:ea typeface="Noto Sans CJK TC Bold" panose="020B0800000000000000" pitchFamily="34" charset="-120"/>
              </a:rPr>
              <a:t>羊毛</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20" name="Rectangle 2"/>
          <p:cNvSpPr>
            <a:spLocks noChangeArrowheads="1"/>
          </p:cNvSpPr>
          <p:nvPr/>
        </p:nvSpPr>
        <p:spPr bwMode="auto">
          <a:xfrm>
            <a:off x="4328747" y="1696506"/>
            <a:ext cx="3534508" cy="52835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3600" b="0" i="0" u="none" strike="noStrike" cap="none" normalizeH="0" baseline="0" dirty="0" smtClean="0">
                <a:ln>
                  <a:noFill/>
                </a:ln>
                <a:solidFill>
                  <a:schemeClr val="bg1"/>
                </a:solidFill>
                <a:effectLst/>
                <a:latin typeface="Microsoft YaHei" panose="020B0503020204020204" pitchFamily="34" charset="-122"/>
                <a:ea typeface="Microsoft YaHei" panose="020B0503020204020204" pitchFamily="34" charset="-122"/>
              </a:rPr>
              <a:t>Xinjiang</a:t>
            </a:r>
            <a:r>
              <a:rPr lang="en-US" altLang="zh-TW" sz="3600" dirty="0">
                <a:solidFill>
                  <a:schemeClr val="bg1"/>
                </a:solidFill>
                <a:latin typeface="Microsoft YaHei" panose="020B0503020204020204" pitchFamily="34" charset="-122"/>
                <a:ea typeface="Microsoft YaHei" panose="020B0503020204020204" pitchFamily="34" charset="-122"/>
              </a:rPr>
              <a:t> </a:t>
            </a:r>
            <a:r>
              <a:rPr lang="en-US" altLang="zh-TW" sz="3600" dirty="0" smtClean="0">
                <a:solidFill>
                  <a:schemeClr val="bg1"/>
                </a:solidFill>
                <a:latin typeface="Microsoft YaHei" panose="020B0503020204020204" pitchFamily="34" charset="-122"/>
                <a:ea typeface="Microsoft YaHei" panose="020B0503020204020204" pitchFamily="34" charset="-122"/>
              </a:rPr>
              <a:t>cotton</a:t>
            </a:r>
            <a:r>
              <a:rPr kumimoji="0" lang="zh-TW" altLang="zh-TW" sz="3600" b="0" i="0" u="none" strike="noStrike" cap="none" normalizeH="0" baseline="0" dirty="0" smtClean="0">
                <a:ln>
                  <a:noFill/>
                </a:ln>
                <a:solidFill>
                  <a:schemeClr val="bg1"/>
                </a:solidFill>
                <a:effectLst/>
                <a:latin typeface="Microsoft YaHei" panose="020B0503020204020204" pitchFamily="34" charset="-122"/>
                <a:ea typeface="Microsoft YaHei" panose="020B0503020204020204" pitchFamily="34" charset="-122"/>
              </a:rPr>
              <a:t> </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33" y="1444381"/>
            <a:ext cx="7296133" cy="5424213"/>
          </a:xfrm>
          <a:prstGeom prst="rect">
            <a:avLst/>
          </a:prstGeom>
        </p:spPr>
      </p:pic>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l="50064"/>
          <a:stretch/>
        </p:blipFill>
        <p:spPr>
          <a:xfrm>
            <a:off x="7675121" y="829279"/>
            <a:ext cx="4516879" cy="6030257"/>
          </a:xfrm>
          <a:prstGeom prst="rect">
            <a:avLst/>
          </a:prstGeom>
        </p:spPr>
      </p:pic>
      <p:pic>
        <p:nvPicPr>
          <p:cNvPr id="5" name="圖片 4"/>
          <p:cNvPicPr>
            <a:picLocks noChangeAspect="1"/>
          </p:cNvPicPr>
          <p:nvPr/>
        </p:nvPicPr>
        <p:blipFill rotWithShape="1">
          <a:blip r:embed="rId4">
            <a:extLst>
              <a:ext uri="{28A0092B-C50C-407E-A947-70E740481C1C}">
                <a14:useLocalDpi xmlns:a14="http://schemas.microsoft.com/office/drawing/2010/main" val="0"/>
              </a:ext>
            </a:extLst>
          </a:blip>
          <a:srcRect l="49154"/>
          <a:stretch/>
        </p:blipFill>
        <p:spPr>
          <a:xfrm>
            <a:off x="-12878" y="1148247"/>
            <a:ext cx="4696451" cy="5711289"/>
          </a:xfrm>
          <a:prstGeom prst="rect">
            <a:avLst/>
          </a:prstGeom>
        </p:spPr>
      </p:pic>
      <p:grpSp>
        <p:nvGrpSpPr>
          <p:cNvPr id="9" name="群組 8"/>
          <p:cNvGrpSpPr/>
          <p:nvPr/>
        </p:nvGrpSpPr>
        <p:grpSpPr>
          <a:xfrm>
            <a:off x="1302458" y="42981"/>
            <a:ext cx="9073569" cy="6825613"/>
            <a:chOff x="1302458" y="42981"/>
            <a:chExt cx="9073569" cy="6825613"/>
          </a:xfrm>
        </p:grpSpPr>
        <p:grpSp>
          <p:nvGrpSpPr>
            <p:cNvPr id="6" name="群組 5"/>
            <p:cNvGrpSpPr/>
            <p:nvPr/>
          </p:nvGrpSpPr>
          <p:grpSpPr>
            <a:xfrm>
              <a:off x="1302458" y="42981"/>
              <a:ext cx="9073569" cy="6825613"/>
              <a:chOff x="1389544" y="21491"/>
              <a:chExt cx="9073569" cy="6825613"/>
            </a:xfrm>
          </p:grpSpPr>
          <p:pic>
            <p:nvPicPr>
              <p:cNvPr id="2050" name="Picture 2" descr="http://5b0988e595225.cdn.sohucs.com/images/20181122/770661797d98413db6e8646c80a2bd98.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544" y="21491"/>
                <a:ext cx="9073569" cy="682561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339943" y="6088121"/>
                <a:ext cx="903514" cy="617479"/>
              </a:xfrm>
              <a:prstGeom prst="rect">
                <a:avLst/>
              </a:prstGeom>
              <a:solidFill>
                <a:srgbClr val="B3A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矩形 11"/>
            <p:cNvSpPr/>
            <p:nvPr/>
          </p:nvSpPr>
          <p:spPr>
            <a:xfrm>
              <a:off x="8473080" y="6281067"/>
              <a:ext cx="816429" cy="576933"/>
            </a:xfrm>
            <a:prstGeom prst="rect">
              <a:avLst/>
            </a:prstGeom>
            <a:solidFill>
              <a:srgbClr val="948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20606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 name="矩形 10"/>
          <p:cNvSpPr/>
          <p:nvPr/>
        </p:nvSpPr>
        <p:spPr>
          <a:xfrm>
            <a:off x="5286" y="5307649"/>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 name="文字方塊 6"/>
          <p:cNvSpPr txBox="1"/>
          <p:nvPr/>
        </p:nvSpPr>
        <p:spPr>
          <a:xfrm>
            <a:off x="896189" y="1812431"/>
            <a:ext cx="9997481" cy="1938992"/>
          </a:xfrm>
          <a:prstGeom prst="rect">
            <a:avLst/>
          </a:prstGeom>
          <a:noFill/>
        </p:spPr>
        <p:txBody>
          <a:bodyPr wrap="square" rtlCol="0">
            <a:spAutoFit/>
          </a:bodyPr>
          <a:lstStyle/>
          <a:p>
            <a:pPr algn="ctr"/>
            <a:r>
              <a:rPr lang="zh-TW" altLang="en-US" sz="4000" dirty="0" smtClean="0">
                <a:solidFill>
                  <a:schemeClr val="accent2">
                    <a:lumMod val="75000"/>
                  </a:schemeClr>
                </a:solidFill>
                <a:latin typeface="Noto Sans CJK TC Bold" panose="020B0800000000000000" pitchFamily="34" charset="-120"/>
                <a:ea typeface="Noto Sans CJK TC Bold" panose="020B0800000000000000" pitchFamily="34" charset="-120"/>
              </a:rPr>
              <a:t>再生纖維素纖維：以纖維素為原料高純淨化</a:t>
            </a:r>
            <a:endParaRPr lang="en-US" altLang="zh-TW" sz="4000" dirty="0" smtClean="0">
              <a:solidFill>
                <a:schemeClr val="accent2">
                  <a:lumMod val="75000"/>
                </a:schemeClr>
              </a:solidFill>
              <a:latin typeface="Noto Sans CJK TC Bold" panose="020B0800000000000000" pitchFamily="34" charset="-120"/>
              <a:ea typeface="Noto Sans CJK TC Bold" panose="020B0800000000000000" pitchFamily="34" charset="-120"/>
            </a:endParaRPr>
          </a:p>
          <a:p>
            <a:pPr algn="ctr"/>
            <a:r>
              <a:rPr lang="zh-TW" altLang="en-US" sz="4000" dirty="0">
                <a:solidFill>
                  <a:schemeClr val="accent2">
                    <a:lumMod val="75000"/>
                  </a:schemeClr>
                </a:solidFill>
                <a:latin typeface="Noto Sans CJK TC Bold" panose="020B0800000000000000" pitchFamily="34" charset="-120"/>
                <a:ea typeface="Noto Sans CJK TC Bold" panose="020B0800000000000000" pitchFamily="34" charset="-120"/>
              </a:rPr>
              <a:t> </a:t>
            </a:r>
            <a:r>
              <a:rPr lang="zh-TW" altLang="en-US" sz="4000" dirty="0" smtClean="0">
                <a:solidFill>
                  <a:schemeClr val="accent2">
                    <a:lumMod val="75000"/>
                  </a:schemeClr>
                </a:solidFill>
                <a:latin typeface="Noto Sans CJK TC Bold" panose="020B0800000000000000" pitchFamily="34" charset="-120"/>
                <a:ea typeface="Noto Sans CJK TC Bold" panose="020B0800000000000000" pitchFamily="34" charset="-120"/>
              </a:rPr>
              <a:t>                                  製漿，重新抽成絲狀，故   </a:t>
            </a:r>
            <a:endParaRPr lang="en-US" altLang="zh-TW" sz="4000" dirty="0" smtClean="0">
              <a:solidFill>
                <a:schemeClr val="accent2">
                  <a:lumMod val="75000"/>
                </a:schemeClr>
              </a:solidFill>
              <a:latin typeface="Noto Sans CJK TC Bold" panose="020B0800000000000000" pitchFamily="34" charset="-120"/>
              <a:ea typeface="Noto Sans CJK TC Bold" panose="020B0800000000000000" pitchFamily="34" charset="-120"/>
            </a:endParaRPr>
          </a:p>
          <a:p>
            <a:pPr algn="ctr"/>
            <a:r>
              <a:rPr lang="zh-TW" altLang="en-US" sz="4000" dirty="0">
                <a:solidFill>
                  <a:schemeClr val="accent2">
                    <a:lumMod val="75000"/>
                  </a:schemeClr>
                </a:solidFill>
                <a:latin typeface="Noto Sans CJK TC Bold" panose="020B0800000000000000" pitchFamily="34" charset="-120"/>
                <a:ea typeface="Noto Sans CJK TC Bold" panose="020B0800000000000000" pitchFamily="34" charset="-120"/>
              </a:rPr>
              <a:t> </a:t>
            </a:r>
            <a:r>
              <a:rPr lang="zh-TW" altLang="en-US" sz="4000" dirty="0" smtClean="0">
                <a:solidFill>
                  <a:schemeClr val="accent2">
                    <a:lumMod val="75000"/>
                  </a:schemeClr>
                </a:solidFill>
                <a:latin typeface="Noto Sans CJK TC Bold" panose="020B0800000000000000" pitchFamily="34" charset="-120"/>
                <a:ea typeface="Noto Sans CJK TC Bold" panose="020B0800000000000000" pitchFamily="34" charset="-120"/>
              </a:rPr>
              <a:t>            化學組成不變</a:t>
            </a:r>
            <a:endParaRPr lang="zh-TW" altLang="en-US" sz="4000" dirty="0">
              <a:solidFill>
                <a:schemeClr val="accent2">
                  <a:lumMod val="75000"/>
                </a:schemeClr>
              </a:solidFill>
              <a:latin typeface="Noto Sans CJK TC Bold" panose="020B0800000000000000" pitchFamily="34" charset="-120"/>
              <a:ea typeface="Noto Sans CJK TC Bold" panose="020B0800000000000000" pitchFamily="34" charset="-120"/>
            </a:endParaRPr>
          </a:p>
        </p:txBody>
      </p:sp>
      <p:sp>
        <p:nvSpPr>
          <p:cNvPr id="22" name="文字方塊 21"/>
          <p:cNvSpPr txBox="1"/>
          <p:nvPr/>
        </p:nvSpPr>
        <p:spPr>
          <a:xfrm>
            <a:off x="1395884" y="218799"/>
            <a:ext cx="8998089" cy="1015663"/>
          </a:xfrm>
          <a:prstGeom prst="rect">
            <a:avLst/>
          </a:prstGeom>
          <a:noFill/>
        </p:spPr>
        <p:txBody>
          <a:bodyPr wrap="square" rtlCol="0">
            <a:spAutoFit/>
          </a:bodyPr>
          <a:lstStyle/>
          <a:p>
            <a:pPr algn="ct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Regenerated fiber</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78" y="3688782"/>
            <a:ext cx="4301272" cy="2751172"/>
          </a:xfrm>
          <a:prstGeom prst="rect">
            <a:avLst/>
          </a:prstGeom>
        </p:spPr>
      </p:pic>
      <p:sp>
        <p:nvSpPr>
          <p:cNvPr id="4" name="文字方塊 3"/>
          <p:cNvSpPr txBox="1"/>
          <p:nvPr/>
        </p:nvSpPr>
        <p:spPr>
          <a:xfrm>
            <a:off x="517194" y="2825869"/>
            <a:ext cx="4229556" cy="707886"/>
          </a:xfrm>
          <a:prstGeom prst="rect">
            <a:avLst/>
          </a:prstGeom>
          <a:noFill/>
        </p:spPr>
        <p:txBody>
          <a:bodyPr wrap="none" rtlCol="0">
            <a:spAutoFit/>
          </a:bodyPr>
          <a:lstStyle/>
          <a:p>
            <a:r>
              <a:rPr lang="zh-TW" altLang="en-US" sz="4000" dirty="0">
                <a:solidFill>
                  <a:schemeClr val="accent6">
                    <a:lumMod val="75000"/>
                  </a:schemeClr>
                </a:solidFill>
                <a:latin typeface="Noto Sans CJK TC Bold" panose="020B0800000000000000" pitchFamily="34" charset="-120"/>
                <a:ea typeface="Noto Sans CJK TC Bold" panose="020B0800000000000000" pitchFamily="34" charset="-120"/>
              </a:rPr>
              <a:t>嫘</a:t>
            </a:r>
            <a:r>
              <a:rPr lang="zh-TW" altLang="en-US" sz="4000" dirty="0" smtClean="0">
                <a:solidFill>
                  <a:schemeClr val="accent6">
                    <a:lumMod val="75000"/>
                  </a:schemeClr>
                </a:solidFill>
                <a:latin typeface="Noto Sans CJK TC Bold" panose="020B0800000000000000" pitchFamily="34" charset="-120"/>
                <a:ea typeface="Noto Sans CJK TC Bold" panose="020B0800000000000000" pitchFamily="34" charset="-120"/>
              </a:rPr>
              <a:t>縈</a:t>
            </a:r>
            <a:r>
              <a:rPr lang="en-US" altLang="zh-TW" sz="4000" dirty="0">
                <a:solidFill>
                  <a:srgbClr val="548235"/>
                </a:solidFill>
              </a:rPr>
              <a:t>Rayon</a:t>
            </a:r>
            <a:r>
              <a:rPr lang="en-US" altLang="zh-TW" sz="4000" dirty="0" smtClean="0">
                <a:solidFill>
                  <a:schemeClr val="accent6">
                    <a:lumMod val="75000"/>
                  </a:schemeClr>
                </a:solidFill>
                <a:latin typeface="Noto Sans CJK TC Bold" panose="020B0800000000000000" pitchFamily="34" charset="-120"/>
                <a:ea typeface="Noto Sans CJK TC Bold" panose="020B0800000000000000" pitchFamily="34" charset="-120"/>
              </a:rPr>
              <a:t>/</a:t>
            </a:r>
            <a:r>
              <a:rPr lang="zh-TW" altLang="en-US" sz="4000" dirty="0" smtClean="0">
                <a:solidFill>
                  <a:schemeClr val="accent6">
                    <a:lumMod val="75000"/>
                  </a:schemeClr>
                </a:solidFill>
                <a:latin typeface="Noto Sans CJK TC Bold" panose="020B0800000000000000" pitchFamily="34" charset="-120"/>
                <a:ea typeface="Noto Sans CJK TC Bold" panose="020B0800000000000000" pitchFamily="34" charset="-120"/>
              </a:rPr>
              <a:t>人造絲</a:t>
            </a:r>
            <a:endParaRPr lang="zh-TW" altLang="en-US" sz="4000" dirty="0">
              <a:solidFill>
                <a:schemeClr val="accent6">
                  <a:lumMod val="75000"/>
                </a:schemeClr>
              </a:solidFill>
              <a:latin typeface="Noto Sans CJK TC Bold" panose="020B0800000000000000" pitchFamily="34" charset="-120"/>
              <a:ea typeface="Noto Sans CJK TC Bold" panose="020B0800000000000000" pitchFamily="34" charset="-120"/>
            </a:endParaRPr>
          </a:p>
        </p:txBody>
      </p:sp>
      <p:sp>
        <p:nvSpPr>
          <p:cNvPr id="8" name="文字方塊 7"/>
          <p:cNvSpPr txBox="1"/>
          <p:nvPr/>
        </p:nvSpPr>
        <p:spPr>
          <a:xfrm>
            <a:off x="4746750" y="4356482"/>
            <a:ext cx="7366119" cy="707886"/>
          </a:xfrm>
          <a:prstGeom prst="rect">
            <a:avLst/>
          </a:prstGeom>
          <a:noFill/>
        </p:spPr>
        <p:txBody>
          <a:bodyPr wrap="none" rtlCol="0">
            <a:spAutoFit/>
          </a:bodyPr>
          <a:lstStyle/>
          <a:p>
            <a:r>
              <a:rPr lang="zh-TW" altLang="en-US" sz="4000" dirty="0" smtClean="0">
                <a:solidFill>
                  <a:srgbClr val="0070C0"/>
                </a:solidFill>
                <a:latin typeface="Noto Sans CJK TC Bold" panose="020B0800000000000000" pitchFamily="34" charset="-120"/>
                <a:ea typeface="Noto Sans CJK TC Bold" panose="020B0800000000000000" pitchFamily="34" charset="-120"/>
              </a:rPr>
              <a:t>優點：吸水性佳，容易漂白染色</a:t>
            </a:r>
            <a:endParaRPr lang="zh-TW" altLang="en-US" sz="4000" dirty="0">
              <a:solidFill>
                <a:srgbClr val="0070C0"/>
              </a:solidFill>
              <a:latin typeface="Noto Sans CJK TC Bold" panose="020B0800000000000000" pitchFamily="34" charset="-120"/>
              <a:ea typeface="Noto Sans CJK TC Bold" panose="020B0800000000000000" pitchFamily="34" charset="-120"/>
            </a:endParaRPr>
          </a:p>
        </p:txBody>
      </p:sp>
      <p:sp>
        <p:nvSpPr>
          <p:cNvPr id="9" name="文字方塊 8"/>
          <p:cNvSpPr txBox="1"/>
          <p:nvPr/>
        </p:nvSpPr>
        <p:spPr>
          <a:xfrm>
            <a:off x="4811405" y="5499766"/>
            <a:ext cx="3775393" cy="707886"/>
          </a:xfrm>
          <a:prstGeom prst="rect">
            <a:avLst/>
          </a:prstGeom>
          <a:noFill/>
        </p:spPr>
        <p:txBody>
          <a:bodyPr wrap="none" rtlCol="0">
            <a:spAutoFit/>
          </a:bodyPr>
          <a:lstStyle/>
          <a:p>
            <a:r>
              <a:rPr lang="zh-TW" altLang="en-US" sz="4000" dirty="0">
                <a:solidFill>
                  <a:schemeClr val="bg1">
                    <a:lumMod val="95000"/>
                  </a:schemeClr>
                </a:solidFill>
                <a:latin typeface="Noto Sans CJK TC Bold" panose="020B0800000000000000" pitchFamily="34" charset="-120"/>
                <a:ea typeface="Noto Sans CJK TC Bold" panose="020B0800000000000000" pitchFamily="34" charset="-120"/>
              </a:rPr>
              <a:t>缺</a:t>
            </a:r>
            <a:r>
              <a:rPr lang="zh-TW" altLang="en-US" sz="4000" dirty="0" smtClean="0">
                <a:solidFill>
                  <a:schemeClr val="bg1">
                    <a:lumMod val="95000"/>
                  </a:schemeClr>
                </a:solidFill>
                <a:latin typeface="Noto Sans CJK TC Bold" panose="020B0800000000000000" pitchFamily="34" charset="-120"/>
                <a:ea typeface="Noto Sans CJK TC Bold" panose="020B0800000000000000" pitchFamily="34" charset="-120"/>
              </a:rPr>
              <a:t>點：不耐拉扯</a:t>
            </a:r>
            <a:endParaRPr lang="zh-TW" altLang="en-US" sz="4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pic>
        <p:nvPicPr>
          <p:cNvPr id="3080" name="Picture 8" descr="什么是人造丝，有什么优缺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232" y="6528"/>
            <a:ext cx="8924741" cy="687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fade">
                                      <p:cBhvr>
                                        <p:cTn id="3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矩形 8"/>
          <p:cNvSpPr/>
          <p:nvPr/>
        </p:nvSpPr>
        <p:spPr>
          <a:xfrm>
            <a:off x="5286" y="5307649"/>
            <a:ext cx="12192000"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 name="文字方塊 6"/>
          <p:cNvSpPr txBox="1"/>
          <p:nvPr/>
        </p:nvSpPr>
        <p:spPr>
          <a:xfrm>
            <a:off x="896188" y="1635698"/>
            <a:ext cx="10911881" cy="707886"/>
          </a:xfrm>
          <a:prstGeom prst="rect">
            <a:avLst/>
          </a:prstGeom>
          <a:noFill/>
        </p:spPr>
        <p:txBody>
          <a:bodyPr wrap="square" rtlCol="0">
            <a:spAutoFit/>
          </a:bodyPr>
          <a:lstStyle/>
          <a:p>
            <a:r>
              <a:rPr lang="zh-TW" altLang="en-US" sz="4000" dirty="0" smtClean="0">
                <a:solidFill>
                  <a:schemeClr val="accent2">
                    <a:lumMod val="75000"/>
                  </a:schemeClr>
                </a:solidFill>
                <a:latin typeface="Noto Sans CJK TC Bold" panose="020B0800000000000000" pitchFamily="34" charset="-120"/>
                <a:ea typeface="Noto Sans CJK TC Bold" panose="020B0800000000000000" pitchFamily="34" charset="-120"/>
              </a:rPr>
              <a:t>合成纖維：主要由石油提煉出單體，再聚合而成</a:t>
            </a:r>
            <a:endParaRPr lang="zh-TW" altLang="en-US" sz="4000" dirty="0">
              <a:solidFill>
                <a:schemeClr val="accent2">
                  <a:lumMod val="75000"/>
                </a:schemeClr>
              </a:solidFill>
              <a:latin typeface="Noto Sans CJK TC Bold" panose="020B0800000000000000" pitchFamily="34" charset="-120"/>
              <a:ea typeface="Noto Sans CJK TC Bold" panose="020B0800000000000000" pitchFamily="34" charset="-120"/>
            </a:endParaRPr>
          </a:p>
        </p:txBody>
      </p:sp>
      <p:sp>
        <p:nvSpPr>
          <p:cNvPr id="22" name="文字方塊 21"/>
          <p:cNvSpPr txBox="1"/>
          <p:nvPr/>
        </p:nvSpPr>
        <p:spPr>
          <a:xfrm>
            <a:off x="1886345" y="330637"/>
            <a:ext cx="7861788" cy="1015663"/>
          </a:xfrm>
          <a:prstGeom prst="rect">
            <a:avLst/>
          </a:prstGeom>
          <a:noFill/>
        </p:spPr>
        <p:txBody>
          <a:bodyPr wrap="square" rtlCol="0">
            <a:spAutoFit/>
          </a:bodyPr>
          <a:lstStyle/>
          <a:p>
            <a:pPr algn="ctr"/>
            <a:r>
              <a:rPr lang="en-US" altLang="zh-TW" sz="6000" dirty="0" smtClean="0">
                <a:solidFill>
                  <a:schemeClr val="bg1">
                    <a:lumMod val="95000"/>
                  </a:schemeClr>
                </a:solidFill>
                <a:latin typeface="Noto Sans CJK TC Bold" panose="020B0800000000000000" pitchFamily="34" charset="-120"/>
                <a:ea typeface="Noto Sans CJK TC Bold" panose="020B0800000000000000" pitchFamily="34" charset="-120"/>
              </a:rPr>
              <a:t>Synthetic fiber</a:t>
            </a:r>
            <a:endParaRPr lang="zh-TW" altLang="en-US" sz="6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10" name="文字方塊 9"/>
          <p:cNvSpPr txBox="1"/>
          <p:nvPr/>
        </p:nvSpPr>
        <p:spPr>
          <a:xfrm>
            <a:off x="819989" y="2635972"/>
            <a:ext cx="10988080" cy="1077218"/>
          </a:xfrm>
          <a:prstGeom prst="rect">
            <a:avLst/>
          </a:prstGeom>
          <a:noFill/>
        </p:spPr>
        <p:txBody>
          <a:bodyPr wrap="square" rtlCol="0">
            <a:spAutoFit/>
          </a:bodyPr>
          <a:lstStyle/>
          <a:p>
            <a:pPr marL="514350" indent="-514350">
              <a:buAutoNum type="arabicPeriod"/>
            </a:pPr>
            <a:r>
              <a:rPr lang="zh-TW" altLang="en-US"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聚酯纖維</a:t>
            </a:r>
            <a:r>
              <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(Polyester)</a:t>
            </a:r>
            <a:r>
              <a:rPr lang="zh-TW" altLang="en-US"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：由酯類聚合而成，表面光滑，快乾，不易皺，不易縮水。</a:t>
            </a:r>
            <a:endPar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endParaRPr>
          </a:p>
        </p:txBody>
      </p:sp>
      <p:sp>
        <p:nvSpPr>
          <p:cNvPr id="11" name="文字方塊 10"/>
          <p:cNvSpPr txBox="1"/>
          <p:nvPr/>
        </p:nvSpPr>
        <p:spPr>
          <a:xfrm>
            <a:off x="896187" y="3891584"/>
            <a:ext cx="10577773" cy="1077218"/>
          </a:xfrm>
          <a:prstGeom prst="rect">
            <a:avLst/>
          </a:prstGeom>
          <a:noFill/>
        </p:spPr>
        <p:txBody>
          <a:bodyPr wrap="square" rtlCol="0">
            <a:spAutoFit/>
          </a:bodyPr>
          <a:lstStyle/>
          <a:p>
            <a:r>
              <a:rPr lang="en-US" altLang="zh-TW" sz="3200" dirty="0">
                <a:solidFill>
                  <a:schemeClr val="tx1">
                    <a:lumMod val="50000"/>
                    <a:lumOff val="50000"/>
                  </a:schemeClr>
                </a:solidFill>
                <a:latin typeface="Noto Sans CJK TC Bold" panose="020B0800000000000000" pitchFamily="34" charset="-120"/>
                <a:ea typeface="Noto Sans CJK TC Bold" panose="020B0800000000000000" pitchFamily="34" charset="-120"/>
              </a:rPr>
              <a:t>2</a:t>
            </a:r>
            <a:r>
              <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a:t>
            </a:r>
            <a:r>
              <a:rPr lang="zh-TW" altLang="en-US"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 尼龍纖維</a:t>
            </a:r>
            <a:r>
              <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a:t>
            </a:r>
            <a:r>
              <a:rPr lang="zh-TW" altLang="en-US" sz="3200" dirty="0">
                <a:solidFill>
                  <a:schemeClr val="tx1">
                    <a:lumMod val="50000"/>
                    <a:lumOff val="50000"/>
                  </a:schemeClr>
                </a:solidFill>
                <a:latin typeface="Noto Sans CJK TC Bold" panose="020B0800000000000000" pitchFamily="34" charset="-120"/>
                <a:ea typeface="Noto Sans CJK TC Bold" panose="020B0800000000000000" pitchFamily="34" charset="-120"/>
              </a:rPr>
              <a:t>聚醯</a:t>
            </a:r>
            <a:r>
              <a:rPr lang="zh-TW" altLang="en-US"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胺</a:t>
            </a:r>
            <a:r>
              <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Nylon)</a:t>
            </a:r>
            <a:r>
              <a:rPr lang="zh-TW" altLang="en-US"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：強韌、平滑且重量輕、耐磨</a:t>
            </a:r>
            <a:endPar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endParaRPr>
          </a:p>
          <a:p>
            <a:r>
              <a:rPr lang="en-US" altLang="zh-TW" sz="3200" dirty="0">
                <a:solidFill>
                  <a:schemeClr val="tx1">
                    <a:lumMod val="50000"/>
                    <a:lumOff val="50000"/>
                  </a:schemeClr>
                </a:solidFill>
                <a:latin typeface="Noto Sans CJK TC Bold" panose="020B0800000000000000" pitchFamily="34" charset="-120"/>
                <a:ea typeface="Noto Sans CJK TC Bold" panose="020B0800000000000000" pitchFamily="34" charset="-120"/>
              </a:rPr>
              <a:t> </a:t>
            </a:r>
            <a:r>
              <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    </a:t>
            </a:r>
            <a:r>
              <a:rPr lang="zh-TW" altLang="en-US"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rPr>
              <a:t>耐撕且具有伸縮性，為熱塑性聚合物，且不耐酸。</a:t>
            </a:r>
            <a:endParaRPr lang="en-US" altLang="zh-TW" sz="3200" dirty="0" smtClean="0">
              <a:solidFill>
                <a:schemeClr val="tx1">
                  <a:lumMod val="50000"/>
                  <a:lumOff val="50000"/>
                </a:schemeClr>
              </a:solidFill>
              <a:latin typeface="Noto Sans CJK TC Bold" panose="020B0800000000000000" pitchFamily="34" charset="-120"/>
              <a:ea typeface="Noto Sans CJK TC Bold" panose="020B0800000000000000" pitchFamily="34" charset="-120"/>
            </a:endParaRPr>
          </a:p>
        </p:txBody>
      </p:sp>
      <p:sp>
        <p:nvSpPr>
          <p:cNvPr id="12" name="文字方塊 11"/>
          <p:cNvSpPr txBox="1"/>
          <p:nvPr/>
        </p:nvSpPr>
        <p:spPr>
          <a:xfrm>
            <a:off x="896187" y="5307649"/>
            <a:ext cx="10577773" cy="1077218"/>
          </a:xfrm>
          <a:prstGeom prst="rect">
            <a:avLst/>
          </a:prstGeom>
          <a:noFill/>
        </p:spPr>
        <p:txBody>
          <a:bodyPr wrap="square" rtlCol="0">
            <a:spAutoFit/>
          </a:bodyPr>
          <a:lstStyle/>
          <a:p>
            <a:r>
              <a:rPr lang="en-US" altLang="zh-TW" sz="3200" dirty="0" smtClean="0">
                <a:solidFill>
                  <a:schemeClr val="bg1">
                    <a:lumMod val="85000"/>
                  </a:schemeClr>
                </a:solidFill>
                <a:latin typeface="Noto Sans CJK TC Bold" panose="020B0800000000000000" pitchFamily="34" charset="-120"/>
                <a:ea typeface="Noto Sans CJK TC Bold" panose="020B0800000000000000" pitchFamily="34" charset="-120"/>
              </a:rPr>
              <a:t>3.</a:t>
            </a:r>
            <a:r>
              <a:rPr lang="zh-TW" altLang="en-US" sz="3200" dirty="0">
                <a:solidFill>
                  <a:schemeClr val="bg1">
                    <a:lumMod val="85000"/>
                  </a:schemeClr>
                </a:solidFill>
                <a:latin typeface="Noto Sans CJK TC Bold" panose="020B0800000000000000" pitchFamily="34" charset="-120"/>
                <a:ea typeface="Noto Sans CJK TC Bold" panose="020B0800000000000000" pitchFamily="34" charset="-120"/>
              </a:rPr>
              <a:t> </a:t>
            </a:r>
            <a:r>
              <a:rPr lang="zh-TW" altLang="en-US" sz="3200" dirty="0" smtClean="0">
                <a:solidFill>
                  <a:schemeClr val="bg1">
                    <a:lumMod val="85000"/>
                  </a:schemeClr>
                </a:solidFill>
                <a:latin typeface="Noto Sans CJK TC Bold" panose="020B0800000000000000" pitchFamily="34" charset="-120"/>
                <a:ea typeface="Noto Sans CJK TC Bold" panose="020B0800000000000000" pitchFamily="34" charset="-120"/>
              </a:rPr>
              <a:t>壓克力纖維</a:t>
            </a:r>
            <a:r>
              <a:rPr lang="en-US" altLang="zh-TW" sz="3200" dirty="0" smtClean="0">
                <a:solidFill>
                  <a:schemeClr val="bg1">
                    <a:lumMod val="85000"/>
                  </a:schemeClr>
                </a:solidFill>
                <a:latin typeface="Noto Sans CJK TC Bold" panose="020B0800000000000000" pitchFamily="34" charset="-120"/>
                <a:ea typeface="Noto Sans CJK TC Bold" panose="020B0800000000000000" pitchFamily="34" charset="-120"/>
              </a:rPr>
              <a:t>(</a:t>
            </a:r>
            <a:r>
              <a:rPr lang="zh-TW" altLang="en-US" sz="3200" dirty="0" smtClean="0">
                <a:solidFill>
                  <a:schemeClr val="bg1">
                    <a:lumMod val="85000"/>
                  </a:schemeClr>
                </a:solidFill>
                <a:latin typeface="Noto Sans CJK TC Bold" panose="020B0800000000000000" pitchFamily="34" charset="-120"/>
                <a:ea typeface="Noto Sans CJK TC Bold" panose="020B0800000000000000" pitchFamily="34" charset="-120"/>
              </a:rPr>
              <a:t>聚丙烯腈</a:t>
            </a:r>
            <a:r>
              <a:rPr lang="en-US" altLang="zh-TW" sz="3200" dirty="0" smtClean="0">
                <a:solidFill>
                  <a:schemeClr val="bg1">
                    <a:lumMod val="85000"/>
                  </a:schemeClr>
                </a:solidFill>
                <a:latin typeface="Noto Sans CJK TC Bold" panose="020B0800000000000000" pitchFamily="34" charset="-120"/>
                <a:ea typeface="Noto Sans CJK TC Bold" panose="020B0800000000000000" pitchFamily="34" charset="-120"/>
              </a:rPr>
              <a:t>Acrylic)</a:t>
            </a:r>
            <a:r>
              <a:rPr lang="zh-TW" altLang="en-US" sz="3200" dirty="0" smtClean="0">
                <a:solidFill>
                  <a:schemeClr val="bg1">
                    <a:lumMod val="85000"/>
                  </a:schemeClr>
                </a:solidFill>
                <a:latin typeface="Noto Sans CJK TC Bold" panose="020B0800000000000000" pitchFamily="34" charset="-120"/>
                <a:ea typeface="Noto Sans CJK TC Bold" panose="020B0800000000000000" pitchFamily="34" charset="-120"/>
              </a:rPr>
              <a:t>：具有良好的保暖效果，</a:t>
            </a:r>
            <a:endParaRPr lang="en-US" altLang="zh-TW" sz="3200" dirty="0" smtClean="0">
              <a:solidFill>
                <a:schemeClr val="bg1">
                  <a:lumMod val="85000"/>
                </a:schemeClr>
              </a:solidFill>
              <a:latin typeface="Noto Sans CJK TC Bold" panose="020B0800000000000000" pitchFamily="34" charset="-120"/>
              <a:ea typeface="Noto Sans CJK TC Bold" panose="020B0800000000000000" pitchFamily="34" charset="-120"/>
            </a:endParaRPr>
          </a:p>
          <a:p>
            <a:r>
              <a:rPr lang="zh-TW" altLang="en-US" sz="3200" dirty="0">
                <a:solidFill>
                  <a:schemeClr val="bg1">
                    <a:lumMod val="85000"/>
                  </a:schemeClr>
                </a:solidFill>
                <a:latin typeface="Noto Sans CJK TC Bold" panose="020B0800000000000000" pitchFamily="34" charset="-120"/>
                <a:ea typeface="Noto Sans CJK TC Bold" panose="020B0800000000000000" pitchFamily="34" charset="-120"/>
              </a:rPr>
              <a:t> </a:t>
            </a:r>
            <a:r>
              <a:rPr lang="zh-TW" altLang="en-US" sz="3200" dirty="0" smtClean="0">
                <a:solidFill>
                  <a:schemeClr val="bg1">
                    <a:lumMod val="85000"/>
                  </a:schemeClr>
                </a:solidFill>
                <a:latin typeface="Noto Sans CJK TC Bold" panose="020B0800000000000000" pitchFamily="34" charset="-120"/>
                <a:ea typeface="Noto Sans CJK TC Bold" panose="020B0800000000000000" pitchFamily="34" charset="-120"/>
              </a:rPr>
              <a:t>    常用作羊毛代替品。</a:t>
            </a:r>
            <a:endParaRPr lang="en-US" altLang="zh-TW" sz="3200" dirty="0" smtClean="0">
              <a:solidFill>
                <a:schemeClr val="bg1">
                  <a:lumMod val="8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42523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0073" y="-101600"/>
            <a:ext cx="12441382" cy="73336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20073" y="-101600"/>
            <a:ext cx="12441382" cy="16625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120073" y="5297055"/>
            <a:ext cx="12441382" cy="15609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文字方塊 1"/>
          <p:cNvSpPr txBox="1"/>
          <p:nvPr/>
        </p:nvSpPr>
        <p:spPr>
          <a:xfrm>
            <a:off x="633825" y="360616"/>
            <a:ext cx="10910475" cy="1015663"/>
          </a:xfrm>
          <a:prstGeom prst="rect">
            <a:avLst/>
          </a:prstGeom>
          <a:noFill/>
        </p:spPr>
        <p:txBody>
          <a:bodyPr wrap="square" rtlCol="0">
            <a:spAutoFit/>
          </a:bodyPr>
          <a:lstStyle/>
          <a:p>
            <a:r>
              <a:rPr lang="zh-TW" altLang="en-US" sz="6000" dirty="0" smtClean="0">
                <a:solidFill>
                  <a:schemeClr val="bg1"/>
                </a:solidFill>
                <a:latin typeface="Noto Sans CJK TC Bold" panose="020B0800000000000000" pitchFamily="34" charset="-120"/>
                <a:ea typeface="Noto Sans CJK TC Bold" panose="020B0800000000000000" pitchFamily="34" charset="-120"/>
              </a:rPr>
              <a:t>聚合物</a:t>
            </a:r>
            <a:r>
              <a:rPr lang="en-US" altLang="zh-TW" sz="6000" dirty="0" smtClean="0">
                <a:solidFill>
                  <a:schemeClr val="bg1"/>
                </a:solidFill>
                <a:latin typeface="Noto Sans CJK TC Bold" panose="020B0800000000000000" pitchFamily="34" charset="-120"/>
                <a:ea typeface="Noto Sans CJK TC Bold" panose="020B0800000000000000" pitchFamily="34" charset="-120"/>
              </a:rPr>
              <a:t>(</a:t>
            </a:r>
            <a:r>
              <a:rPr lang="en-US" altLang="zh-TW" sz="6000" dirty="0" smtClean="0">
                <a:solidFill>
                  <a:srgbClr val="FFFF00"/>
                </a:solidFill>
                <a:latin typeface="Noto Sans CJK TC Bold" panose="020B0800000000000000" pitchFamily="34" charset="-120"/>
                <a:ea typeface="Noto Sans CJK TC Bold" panose="020B0800000000000000" pitchFamily="34" charset="-120"/>
              </a:rPr>
              <a:t>Poly</a:t>
            </a:r>
            <a:r>
              <a:rPr lang="en-US" altLang="zh-TW" sz="6000" dirty="0" smtClean="0">
                <a:solidFill>
                  <a:schemeClr val="bg1"/>
                </a:solidFill>
                <a:latin typeface="Noto Sans CJK TC Bold" panose="020B0800000000000000" pitchFamily="34" charset="-120"/>
                <a:ea typeface="Noto Sans CJK TC Bold" panose="020B0800000000000000" pitchFamily="34" charset="-120"/>
              </a:rPr>
              <a:t>mer)</a:t>
            </a:r>
            <a:r>
              <a:rPr lang="zh-TW" altLang="en-US" sz="6000" dirty="0" smtClean="0">
                <a:solidFill>
                  <a:schemeClr val="bg1"/>
                </a:solidFill>
                <a:latin typeface="Noto Sans CJK TC Bold" panose="020B0800000000000000" pitchFamily="34" charset="-120"/>
                <a:ea typeface="Noto Sans CJK TC Bold" panose="020B0800000000000000" pitchFamily="34" charset="-120"/>
              </a:rPr>
              <a:t>是甚麼</a:t>
            </a:r>
            <a:endParaRPr lang="zh-TW" altLang="en-US" sz="6000" dirty="0">
              <a:solidFill>
                <a:schemeClr val="bg1"/>
              </a:solidFill>
              <a:latin typeface="Noto Sans CJK TC Bold" panose="020B0800000000000000" pitchFamily="34" charset="-120"/>
              <a:ea typeface="Noto Sans CJK TC Bold" panose="020B0800000000000000" pitchFamily="34" charset="-120"/>
            </a:endParaRPr>
          </a:p>
        </p:txBody>
      </p:sp>
      <p:sp>
        <p:nvSpPr>
          <p:cNvPr id="5" name="文字方塊 4"/>
          <p:cNvSpPr txBox="1"/>
          <p:nvPr/>
        </p:nvSpPr>
        <p:spPr>
          <a:xfrm>
            <a:off x="633826" y="2079914"/>
            <a:ext cx="10728080" cy="1200329"/>
          </a:xfrm>
          <a:prstGeom prst="rect">
            <a:avLst/>
          </a:prstGeom>
          <a:noFill/>
        </p:spPr>
        <p:txBody>
          <a:bodyPr wrap="square" rtlCol="0">
            <a:spAutoFit/>
          </a:bodyPr>
          <a:lstStyle/>
          <a:p>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1.</a:t>
            </a:r>
            <a:r>
              <a:rPr lang="zh-TW" altLang="en-US" sz="3600" dirty="0">
                <a:solidFill>
                  <a:schemeClr val="tx1">
                    <a:lumMod val="85000"/>
                    <a:lumOff val="15000"/>
                  </a:schemeClr>
                </a:solidFill>
                <a:latin typeface="Noto Sans CJK TC Bold" panose="020B0800000000000000" pitchFamily="34" charset="-120"/>
                <a:ea typeface="Noto Sans CJK TC Bold" panose="020B0800000000000000" pitchFamily="34" charset="-120"/>
              </a:rPr>
              <a:t>由</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許多小單元重複鏈結而成的巨大分子，稱為</a:t>
            </a:r>
            <a:r>
              <a:rPr lang="zh-TW" altLang="en-US" sz="3600" dirty="0" smtClean="0">
                <a:solidFill>
                  <a:schemeClr val="accent2">
                    <a:lumMod val="50000"/>
                  </a:schemeClr>
                </a:solidFill>
                <a:latin typeface="Noto Sans CJK TC Bold" panose="020B0800000000000000" pitchFamily="34" charset="-120"/>
                <a:ea typeface="Noto Sans CJK TC Bold" panose="020B0800000000000000" pitchFamily="34" charset="-120"/>
              </a:rPr>
              <a:t>聚合物</a:t>
            </a:r>
            <a:r>
              <a:rPr lang="en-US" altLang="zh-TW" sz="3600" dirty="0" smtClean="0">
                <a:solidFill>
                  <a:schemeClr val="accent2">
                    <a:lumMod val="50000"/>
                  </a:schemeClr>
                </a:solidFill>
                <a:latin typeface="Noto Sans CJK TC Bold" panose="020B0800000000000000" pitchFamily="34" charset="-120"/>
                <a:ea typeface="Noto Sans CJK TC Bold" panose="020B0800000000000000" pitchFamily="34" charset="-120"/>
              </a:rPr>
              <a:t>(polymer)</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；這些小單元稱為單體</a:t>
            </a:r>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(monomer)</a:t>
            </a:r>
            <a:endParaRPr lang="zh-TW" altLang="en-US" sz="3600" dirty="0">
              <a:solidFill>
                <a:schemeClr val="tx1">
                  <a:lumMod val="85000"/>
                  <a:lumOff val="15000"/>
                </a:schemeClr>
              </a:solidFill>
              <a:latin typeface="Noto Sans CJK TC Bold" panose="020B0800000000000000" pitchFamily="34" charset="-120"/>
              <a:ea typeface="Noto Sans CJK TC Bold" panose="020B0800000000000000" pitchFamily="34" charset="-120"/>
            </a:endParaRPr>
          </a:p>
        </p:txBody>
      </p:sp>
      <p:sp>
        <p:nvSpPr>
          <p:cNvPr id="6" name="文字方塊 5"/>
          <p:cNvSpPr txBox="1"/>
          <p:nvPr/>
        </p:nvSpPr>
        <p:spPr>
          <a:xfrm>
            <a:off x="633826" y="3383687"/>
            <a:ext cx="10728080" cy="1754326"/>
          </a:xfrm>
          <a:prstGeom prst="rect">
            <a:avLst/>
          </a:prstGeom>
          <a:noFill/>
        </p:spPr>
        <p:txBody>
          <a:bodyPr wrap="square" rtlCol="0">
            <a:spAutoFit/>
          </a:bodyPr>
          <a:lstStyle/>
          <a:p>
            <a:r>
              <a:rPr lang="en-US" altLang="zh-TW" sz="3600" dirty="0">
                <a:solidFill>
                  <a:schemeClr val="tx1">
                    <a:lumMod val="85000"/>
                    <a:lumOff val="15000"/>
                  </a:schemeClr>
                </a:solidFill>
                <a:latin typeface="Noto Sans CJK TC Bold" panose="020B0800000000000000" pitchFamily="34" charset="-120"/>
                <a:ea typeface="Noto Sans CJK TC Bold" panose="020B0800000000000000" pitchFamily="34" charset="-120"/>
              </a:rPr>
              <a:t>2</a:t>
            </a:r>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 </a:t>
            </a:r>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Polymer</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由數千到數十萬個原子</a:t>
            </a:r>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(atoms)</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組成，分子量</a:t>
            </a:r>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(molecule weight)</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可達上萬甚至上千萬。</a:t>
            </a:r>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一般</a:t>
            </a:r>
            <a:r>
              <a:rPr lang="zh-TW" altLang="en-US" sz="3600" dirty="0">
                <a:solidFill>
                  <a:schemeClr val="tx1">
                    <a:lumMod val="85000"/>
                    <a:lumOff val="15000"/>
                  </a:schemeClr>
                </a:solidFill>
                <a:latin typeface="Noto Sans CJK TC Bold" panose="020B0800000000000000" pitchFamily="34" charset="-120"/>
                <a:ea typeface="Noto Sans CJK TC Bold" panose="020B0800000000000000" pitchFamily="34" charset="-120"/>
              </a:rPr>
              <a:t>的</a:t>
            </a:r>
            <a:r>
              <a:rPr lang="zh-TW" altLang="en-US"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化合物分子量約</a:t>
            </a:r>
            <a:r>
              <a:rPr lang="en-US" altLang="zh-TW" sz="3600" dirty="0" smtClean="0">
                <a:solidFill>
                  <a:schemeClr val="tx1">
                    <a:lumMod val="85000"/>
                    <a:lumOff val="15000"/>
                  </a:schemeClr>
                </a:solidFill>
                <a:latin typeface="Noto Sans CJK TC Bold" panose="020B0800000000000000" pitchFamily="34" charset="-120"/>
                <a:ea typeface="Noto Sans CJK TC Bold" panose="020B0800000000000000" pitchFamily="34" charset="-120"/>
              </a:rPr>
              <a:t>&lt;1000)</a:t>
            </a:r>
            <a:endParaRPr lang="zh-TW" altLang="en-US" sz="3600" dirty="0">
              <a:solidFill>
                <a:schemeClr val="tx1">
                  <a:lumMod val="85000"/>
                  <a:lumOff val="1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20432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0073" y="-101600"/>
            <a:ext cx="12441382" cy="73336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20073" y="-101600"/>
            <a:ext cx="12441382" cy="166254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120073" y="5338629"/>
            <a:ext cx="12441381" cy="1529965"/>
          </a:xfrm>
          <a:prstGeom prst="rect">
            <a:avLst/>
          </a:prstGeom>
          <a:solidFill>
            <a:srgbClr val="A31E1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文字方塊 21"/>
          <p:cNvSpPr txBox="1"/>
          <p:nvPr/>
        </p:nvSpPr>
        <p:spPr>
          <a:xfrm>
            <a:off x="717423" y="299497"/>
            <a:ext cx="10867291" cy="1015663"/>
          </a:xfrm>
          <a:prstGeom prst="rect">
            <a:avLst/>
          </a:prstGeom>
          <a:noFill/>
        </p:spPr>
        <p:txBody>
          <a:bodyPr wrap="square" rtlCol="0">
            <a:spAutoFit/>
          </a:bodyPr>
          <a:lstStyle/>
          <a:p>
            <a:pPr algn="ctr"/>
            <a:r>
              <a:rPr lang="en-US" altLang="zh-TW" sz="6000" dirty="0">
                <a:solidFill>
                  <a:schemeClr val="bg1"/>
                </a:solidFill>
                <a:latin typeface="Noto Sans CJK TC Bold" panose="020B0800000000000000" pitchFamily="34" charset="-120"/>
                <a:ea typeface="Noto Sans CJK TC Bold" panose="020B0800000000000000" pitchFamily="34" charset="-120"/>
              </a:rPr>
              <a:t>Organic </a:t>
            </a:r>
            <a:r>
              <a:rPr lang="en-US" altLang="zh-TW" sz="6000" dirty="0" smtClean="0">
                <a:solidFill>
                  <a:schemeClr val="bg1"/>
                </a:solidFill>
                <a:latin typeface="Noto Sans CJK TC Bold" panose="020B0800000000000000" pitchFamily="34" charset="-120"/>
                <a:ea typeface="Noto Sans CJK TC Bold" panose="020B0800000000000000" pitchFamily="34" charset="-120"/>
              </a:rPr>
              <a:t>Polymer</a:t>
            </a:r>
            <a:endParaRPr lang="zh-TW" altLang="en-US" sz="6000" dirty="0">
              <a:solidFill>
                <a:schemeClr val="bg1"/>
              </a:solidFill>
              <a:latin typeface="Noto Sans CJK TC Bold" panose="020B0800000000000000" pitchFamily="34" charset="-120"/>
              <a:ea typeface="Noto Sans CJK TC Bold" panose="020B0800000000000000" pitchFamily="34" charset="-120"/>
            </a:endParaRPr>
          </a:p>
        </p:txBody>
      </p:sp>
      <p:sp>
        <p:nvSpPr>
          <p:cNvPr id="23" name="文字方塊 22"/>
          <p:cNvSpPr txBox="1"/>
          <p:nvPr/>
        </p:nvSpPr>
        <p:spPr>
          <a:xfrm>
            <a:off x="1209568" y="2108924"/>
            <a:ext cx="2748068" cy="1569660"/>
          </a:xfrm>
          <a:prstGeom prst="rect">
            <a:avLst/>
          </a:prstGeom>
          <a:noFill/>
        </p:spPr>
        <p:txBody>
          <a:bodyPr wrap="square" rtlCol="0">
            <a:spAutoFit/>
          </a:bodyPr>
          <a:lstStyle/>
          <a:p>
            <a:r>
              <a:rPr lang="en-US" altLang="zh-TW" sz="4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Organic Polymer</a:t>
            </a:r>
            <a:endParaRPr lang="zh-TW" altLang="en-US" sz="4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grpSp>
        <p:nvGrpSpPr>
          <p:cNvPr id="34" name="群組 33"/>
          <p:cNvGrpSpPr/>
          <p:nvPr/>
        </p:nvGrpSpPr>
        <p:grpSpPr>
          <a:xfrm>
            <a:off x="4642446" y="3543907"/>
            <a:ext cx="1652208" cy="1145354"/>
            <a:chOff x="3118574" y="2716974"/>
            <a:chExt cx="1756842" cy="1145354"/>
          </a:xfrm>
        </p:grpSpPr>
        <p:grpSp>
          <p:nvGrpSpPr>
            <p:cNvPr id="26" name="群組 25"/>
            <p:cNvGrpSpPr/>
            <p:nvPr/>
          </p:nvGrpSpPr>
          <p:grpSpPr>
            <a:xfrm>
              <a:off x="3118574" y="3440297"/>
              <a:ext cx="1756842" cy="422031"/>
              <a:chOff x="3734035" y="1806658"/>
              <a:chExt cx="1756842" cy="422031"/>
            </a:xfrm>
          </p:grpSpPr>
          <p:sp>
            <p:nvSpPr>
              <p:cNvPr id="27" name="向右箭號 26"/>
              <p:cNvSpPr/>
              <p:nvPr/>
            </p:nvSpPr>
            <p:spPr>
              <a:xfrm>
                <a:off x="3734035" y="1928553"/>
                <a:ext cx="1555305"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p:cNvSpPr/>
              <p:nvPr/>
            </p:nvSpPr>
            <p:spPr>
              <a:xfrm rot="5400000">
                <a:off x="5064450" y="1802263"/>
                <a:ext cx="422031" cy="430822"/>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p:cNvSpPr/>
            <p:nvPr/>
          </p:nvSpPr>
          <p:spPr>
            <a:xfrm>
              <a:off x="3118574" y="2716974"/>
              <a:ext cx="139725" cy="1010072"/>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 name="群組 4"/>
          <p:cNvGrpSpPr/>
          <p:nvPr/>
        </p:nvGrpSpPr>
        <p:grpSpPr>
          <a:xfrm>
            <a:off x="4197316" y="1598343"/>
            <a:ext cx="6101236" cy="1948437"/>
            <a:chOff x="2664069" y="2272595"/>
            <a:chExt cx="6275695" cy="1948437"/>
          </a:xfrm>
        </p:grpSpPr>
        <p:grpSp>
          <p:nvGrpSpPr>
            <p:cNvPr id="32" name="群組 31"/>
            <p:cNvGrpSpPr/>
            <p:nvPr/>
          </p:nvGrpSpPr>
          <p:grpSpPr>
            <a:xfrm>
              <a:off x="2664069" y="2724729"/>
              <a:ext cx="2132341" cy="1496303"/>
              <a:chOff x="2664069" y="2500286"/>
              <a:chExt cx="2132341" cy="1496303"/>
            </a:xfrm>
          </p:grpSpPr>
          <p:grpSp>
            <p:nvGrpSpPr>
              <p:cNvPr id="24" name="群組 23"/>
              <p:cNvGrpSpPr/>
              <p:nvPr/>
            </p:nvGrpSpPr>
            <p:grpSpPr>
              <a:xfrm>
                <a:off x="3112150" y="2500286"/>
                <a:ext cx="1684260" cy="422031"/>
                <a:chOff x="3727611" y="2297481"/>
                <a:chExt cx="1684260" cy="422031"/>
              </a:xfrm>
            </p:grpSpPr>
            <p:sp>
              <p:nvSpPr>
                <p:cNvPr id="2" name="向右箭號 1"/>
                <p:cNvSpPr/>
                <p:nvPr/>
              </p:nvSpPr>
              <p:spPr>
                <a:xfrm>
                  <a:off x="3727611" y="2424033"/>
                  <a:ext cx="1406769"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4985444" y="2293085"/>
                  <a:ext cx="422031" cy="430823"/>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矩形 24"/>
              <p:cNvSpPr/>
              <p:nvPr/>
            </p:nvSpPr>
            <p:spPr>
              <a:xfrm>
                <a:off x="3112150" y="2693410"/>
                <a:ext cx="144937" cy="1300306"/>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2664069" y="3859333"/>
                <a:ext cx="509954" cy="137256"/>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文字方塊 34"/>
            <p:cNvSpPr txBox="1"/>
            <p:nvPr/>
          </p:nvSpPr>
          <p:spPr>
            <a:xfrm>
              <a:off x="4763902" y="2272595"/>
              <a:ext cx="4175862" cy="830997"/>
            </a:xfrm>
            <a:prstGeom prst="rect">
              <a:avLst/>
            </a:prstGeom>
            <a:noFill/>
          </p:spPr>
          <p:txBody>
            <a:bodyPr wrap="square" rtlCol="0">
              <a:spAutoFit/>
            </a:bodyPr>
            <a:lstStyle/>
            <a:p>
              <a:r>
                <a:rPr lang="zh-TW" altLang="en-US" sz="4800" dirty="0" smtClean="0">
                  <a:solidFill>
                    <a:srgbClr val="8B181D"/>
                  </a:solidFill>
                  <a:latin typeface="Noto Sans CJK TC Bold" panose="020B0800000000000000" pitchFamily="34" charset="-120"/>
                  <a:ea typeface="Noto Sans CJK TC Bold" panose="020B0800000000000000" pitchFamily="34" charset="-120"/>
                </a:rPr>
                <a:t>天然聚合物</a:t>
              </a:r>
              <a:endParaRPr lang="zh-TW" altLang="en-US" sz="4800" dirty="0">
                <a:solidFill>
                  <a:srgbClr val="8B181D"/>
                </a:solidFill>
                <a:latin typeface="Noto Sans CJK TC Bold" panose="020B0800000000000000" pitchFamily="34" charset="-120"/>
                <a:ea typeface="Noto Sans CJK TC Bold" panose="020B0800000000000000" pitchFamily="34" charset="-120"/>
              </a:endParaRPr>
            </a:p>
          </p:txBody>
        </p:sp>
      </p:grpSp>
      <p:grpSp>
        <p:nvGrpSpPr>
          <p:cNvPr id="15" name="群組 14"/>
          <p:cNvGrpSpPr/>
          <p:nvPr/>
        </p:nvGrpSpPr>
        <p:grpSpPr>
          <a:xfrm>
            <a:off x="6164230" y="3853635"/>
            <a:ext cx="5039483" cy="1463356"/>
            <a:chOff x="4667306" y="4527887"/>
            <a:chExt cx="5183582" cy="1463356"/>
          </a:xfrm>
        </p:grpSpPr>
        <p:sp>
          <p:nvSpPr>
            <p:cNvPr id="49" name="文字方塊 48"/>
            <p:cNvSpPr txBox="1"/>
            <p:nvPr/>
          </p:nvSpPr>
          <p:spPr>
            <a:xfrm>
              <a:off x="4743983" y="4527887"/>
              <a:ext cx="4935899" cy="830997"/>
            </a:xfrm>
            <a:prstGeom prst="rect">
              <a:avLst/>
            </a:prstGeom>
            <a:noFill/>
          </p:spPr>
          <p:txBody>
            <a:bodyPr wrap="square" rtlCol="0">
              <a:spAutoFit/>
            </a:bodyPr>
            <a:lstStyle/>
            <a:p>
              <a:r>
                <a:rPr lang="zh-TW" altLang="en-US" sz="4800" dirty="0" smtClean="0">
                  <a:solidFill>
                    <a:srgbClr val="FF9900"/>
                  </a:solidFill>
                  <a:latin typeface="Noto Sans CJK TC Bold" panose="020B0800000000000000" pitchFamily="34" charset="-120"/>
                  <a:ea typeface="Noto Sans CJK TC Bold" panose="020B0800000000000000" pitchFamily="34" charset="-120"/>
                </a:rPr>
                <a:t>合成聚合物</a:t>
              </a:r>
              <a:endParaRPr lang="zh-TW" altLang="en-US" sz="4800" dirty="0">
                <a:solidFill>
                  <a:srgbClr val="FF9900"/>
                </a:solidFill>
                <a:latin typeface="Noto Sans CJK TC Bold" panose="020B0800000000000000" pitchFamily="34" charset="-120"/>
                <a:ea typeface="Noto Sans CJK TC Bold" panose="020B0800000000000000" pitchFamily="34" charset="-120"/>
              </a:endParaRPr>
            </a:p>
          </p:txBody>
        </p:sp>
        <p:sp>
          <p:nvSpPr>
            <p:cNvPr id="70" name="文字方塊 69"/>
            <p:cNvSpPr txBox="1"/>
            <p:nvPr/>
          </p:nvSpPr>
          <p:spPr>
            <a:xfrm>
              <a:off x="4667306" y="5283357"/>
              <a:ext cx="5183582" cy="707886"/>
            </a:xfrm>
            <a:prstGeom prst="rect">
              <a:avLst/>
            </a:prstGeom>
            <a:noFill/>
          </p:spPr>
          <p:txBody>
            <a:bodyPr wrap="square" rtlCol="0">
              <a:spAutoFit/>
            </a:bodyPr>
            <a:lstStyle/>
            <a:p>
              <a:r>
                <a:rPr lang="en-US" altLang="zh-TW" sz="4000" dirty="0" smtClean="0">
                  <a:solidFill>
                    <a:srgbClr val="FF9900"/>
                  </a:solidFill>
                  <a:latin typeface="Noto Sans CJK TC Bold" panose="020B0800000000000000" pitchFamily="34" charset="-120"/>
                  <a:ea typeface="Noto Sans CJK TC Bold" panose="020B0800000000000000" pitchFamily="34" charset="-120"/>
                </a:rPr>
                <a:t>Synthetic Polymer</a:t>
              </a:r>
              <a:endParaRPr lang="zh-TW" altLang="en-US" sz="4000" dirty="0">
                <a:solidFill>
                  <a:srgbClr val="FF9900"/>
                </a:solidFill>
                <a:latin typeface="Noto Sans CJK TC Bold" panose="020B0800000000000000" pitchFamily="34" charset="-120"/>
                <a:ea typeface="Noto Sans CJK TC Bold" panose="020B0800000000000000" pitchFamily="34" charset="-120"/>
              </a:endParaRPr>
            </a:p>
          </p:txBody>
        </p:sp>
      </p:grpSp>
      <p:sp>
        <p:nvSpPr>
          <p:cNvPr id="74" name="文字方塊 73"/>
          <p:cNvSpPr txBox="1"/>
          <p:nvPr/>
        </p:nvSpPr>
        <p:spPr>
          <a:xfrm>
            <a:off x="6323564" y="2310456"/>
            <a:ext cx="4362230" cy="707886"/>
          </a:xfrm>
          <a:prstGeom prst="rect">
            <a:avLst/>
          </a:prstGeom>
          <a:noFill/>
        </p:spPr>
        <p:txBody>
          <a:bodyPr wrap="square" rtlCol="0">
            <a:spAutoFit/>
          </a:bodyPr>
          <a:lstStyle/>
          <a:p>
            <a:r>
              <a:rPr lang="en-US" altLang="zh-TW" sz="4000" dirty="0" smtClean="0">
                <a:solidFill>
                  <a:srgbClr val="A31E1C"/>
                </a:solidFill>
                <a:latin typeface="Noto Sans CJK TC Bold" panose="020B0800000000000000" pitchFamily="34" charset="-120"/>
                <a:ea typeface="Noto Sans CJK TC Bold" panose="020B0800000000000000" pitchFamily="34" charset="-120"/>
              </a:rPr>
              <a:t>Natural</a:t>
            </a:r>
            <a:r>
              <a:rPr lang="zh-TW" altLang="en-US" sz="4000" dirty="0" smtClean="0">
                <a:solidFill>
                  <a:srgbClr val="A31E1C"/>
                </a:solidFill>
                <a:latin typeface="Noto Sans CJK TC Bold" panose="020B0800000000000000" pitchFamily="34" charset="-120"/>
                <a:ea typeface="Noto Sans CJK TC Bold" panose="020B0800000000000000" pitchFamily="34" charset="-120"/>
              </a:rPr>
              <a:t> </a:t>
            </a:r>
            <a:r>
              <a:rPr lang="en-US" altLang="zh-TW" sz="4000" dirty="0" smtClean="0">
                <a:solidFill>
                  <a:srgbClr val="A31E1C"/>
                </a:solidFill>
                <a:latin typeface="Noto Sans CJK TC Bold" panose="020B0800000000000000" pitchFamily="34" charset="-120"/>
                <a:ea typeface="Noto Sans CJK TC Bold" panose="020B0800000000000000" pitchFamily="34" charset="-120"/>
              </a:rPr>
              <a:t>Polymer</a:t>
            </a:r>
            <a:endParaRPr lang="zh-TW" altLang="en-US" sz="4000" dirty="0">
              <a:solidFill>
                <a:srgbClr val="A31E1C"/>
              </a:solidFill>
              <a:latin typeface="Noto Sans CJK TC Bold" panose="020B0800000000000000" pitchFamily="34" charset="-120"/>
              <a:ea typeface="Noto Sans CJK TC Bold" panose="020B0800000000000000" pitchFamily="34" charset="-120"/>
            </a:endParaRPr>
          </a:p>
        </p:txBody>
      </p:sp>
      <p:sp>
        <p:nvSpPr>
          <p:cNvPr id="31" name="文字方塊 30"/>
          <p:cNvSpPr txBox="1"/>
          <p:nvPr/>
        </p:nvSpPr>
        <p:spPr>
          <a:xfrm>
            <a:off x="785091" y="3565236"/>
            <a:ext cx="3172545" cy="523220"/>
          </a:xfrm>
          <a:prstGeom prst="rect">
            <a:avLst/>
          </a:prstGeom>
          <a:noFill/>
        </p:spPr>
        <p:txBody>
          <a:bodyPr wrap="square" rtlCol="0">
            <a:spAutoFit/>
          </a:bodyPr>
          <a:lstStyle/>
          <a:p>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(sort by source)</a:t>
            </a:r>
            <a:endParaRPr lang="zh-TW" altLang="en-US"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14913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4"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0073" y="-101600"/>
            <a:ext cx="12441382" cy="73336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20073" y="-101600"/>
            <a:ext cx="12441382" cy="1662545"/>
          </a:xfrm>
          <a:prstGeom prst="rect">
            <a:avLst/>
          </a:prstGeom>
          <a:solidFill>
            <a:srgbClr val="54823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矩形 12"/>
          <p:cNvSpPr/>
          <p:nvPr/>
        </p:nvSpPr>
        <p:spPr>
          <a:xfrm>
            <a:off x="-120073" y="5513892"/>
            <a:ext cx="12441382"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文字方塊 21"/>
          <p:cNvSpPr txBox="1"/>
          <p:nvPr/>
        </p:nvSpPr>
        <p:spPr>
          <a:xfrm>
            <a:off x="717423" y="299497"/>
            <a:ext cx="10867291" cy="1015663"/>
          </a:xfrm>
          <a:prstGeom prst="rect">
            <a:avLst/>
          </a:prstGeom>
          <a:noFill/>
        </p:spPr>
        <p:txBody>
          <a:bodyPr wrap="square" rtlCol="0">
            <a:spAutoFit/>
          </a:bodyPr>
          <a:lstStyle/>
          <a:p>
            <a:pPr algn="ctr"/>
            <a:r>
              <a:rPr lang="en-US" altLang="zh-TW" sz="6000" dirty="0" smtClean="0">
                <a:solidFill>
                  <a:schemeClr val="bg1"/>
                </a:solidFill>
                <a:latin typeface="Noto Sans CJK TC Bold" panose="020B0800000000000000" pitchFamily="34" charset="-120"/>
                <a:ea typeface="Noto Sans CJK TC Bold" panose="020B0800000000000000" pitchFamily="34" charset="-120"/>
              </a:rPr>
              <a:t>Natural Polymer</a:t>
            </a:r>
            <a:endParaRPr lang="zh-TW" altLang="en-US" sz="6000" dirty="0">
              <a:solidFill>
                <a:schemeClr val="bg1"/>
              </a:solidFill>
              <a:latin typeface="Noto Sans CJK TC Bold" panose="020B0800000000000000" pitchFamily="34" charset="-120"/>
              <a:ea typeface="Noto Sans CJK TC Bold" panose="020B0800000000000000" pitchFamily="34" charset="-120"/>
            </a:endParaRPr>
          </a:p>
        </p:txBody>
      </p:sp>
      <p:sp>
        <p:nvSpPr>
          <p:cNvPr id="23" name="文字方塊 22"/>
          <p:cNvSpPr txBox="1"/>
          <p:nvPr/>
        </p:nvSpPr>
        <p:spPr>
          <a:xfrm>
            <a:off x="1149047" y="2767747"/>
            <a:ext cx="2748068" cy="1569660"/>
          </a:xfrm>
          <a:prstGeom prst="rect">
            <a:avLst/>
          </a:prstGeom>
          <a:noFill/>
        </p:spPr>
        <p:txBody>
          <a:bodyPr wrap="square" rtlCol="0">
            <a:spAutoFit/>
          </a:bodyPr>
          <a:lstStyle/>
          <a:p>
            <a:r>
              <a:rPr lang="en-US" altLang="zh-TW" sz="4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Natural Polymer</a:t>
            </a:r>
            <a:endParaRPr lang="zh-TW" altLang="en-US" sz="4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grpSp>
        <p:nvGrpSpPr>
          <p:cNvPr id="34" name="群組 33"/>
          <p:cNvGrpSpPr/>
          <p:nvPr/>
        </p:nvGrpSpPr>
        <p:grpSpPr>
          <a:xfrm>
            <a:off x="4208066" y="3444119"/>
            <a:ext cx="1642972" cy="1404224"/>
            <a:chOff x="3128395" y="2458104"/>
            <a:chExt cx="1747021" cy="1404224"/>
          </a:xfrm>
        </p:grpSpPr>
        <p:grpSp>
          <p:nvGrpSpPr>
            <p:cNvPr id="26" name="群組 25"/>
            <p:cNvGrpSpPr/>
            <p:nvPr/>
          </p:nvGrpSpPr>
          <p:grpSpPr>
            <a:xfrm>
              <a:off x="3138216" y="3440297"/>
              <a:ext cx="1737200" cy="422031"/>
              <a:chOff x="3753677" y="1806658"/>
              <a:chExt cx="1737200" cy="422031"/>
            </a:xfrm>
          </p:grpSpPr>
          <p:sp>
            <p:nvSpPr>
              <p:cNvPr id="27" name="向右箭號 26"/>
              <p:cNvSpPr/>
              <p:nvPr/>
            </p:nvSpPr>
            <p:spPr>
              <a:xfrm>
                <a:off x="3753677" y="1928553"/>
                <a:ext cx="1555305"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p:cNvSpPr/>
              <p:nvPr/>
            </p:nvSpPr>
            <p:spPr>
              <a:xfrm rot="5400000">
                <a:off x="5064450" y="1802263"/>
                <a:ext cx="422031" cy="430822"/>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p:cNvSpPr/>
            <p:nvPr/>
          </p:nvSpPr>
          <p:spPr>
            <a:xfrm>
              <a:off x="3128395" y="2458104"/>
              <a:ext cx="136924" cy="1268942"/>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 name="群組 31"/>
          <p:cNvGrpSpPr/>
          <p:nvPr/>
        </p:nvGrpSpPr>
        <p:grpSpPr>
          <a:xfrm>
            <a:off x="3763205" y="2050477"/>
            <a:ext cx="2073064" cy="1496303"/>
            <a:chOff x="2664069" y="2500286"/>
            <a:chExt cx="2132341" cy="1496303"/>
          </a:xfrm>
        </p:grpSpPr>
        <p:grpSp>
          <p:nvGrpSpPr>
            <p:cNvPr id="24" name="群組 23"/>
            <p:cNvGrpSpPr/>
            <p:nvPr/>
          </p:nvGrpSpPr>
          <p:grpSpPr>
            <a:xfrm>
              <a:off x="3112150" y="2500286"/>
              <a:ext cx="1684260" cy="422031"/>
              <a:chOff x="3727611" y="2297481"/>
              <a:chExt cx="1684260" cy="422031"/>
            </a:xfrm>
          </p:grpSpPr>
          <p:sp>
            <p:nvSpPr>
              <p:cNvPr id="2" name="向右箭號 1"/>
              <p:cNvSpPr/>
              <p:nvPr/>
            </p:nvSpPr>
            <p:spPr>
              <a:xfrm>
                <a:off x="3727611" y="2424033"/>
                <a:ext cx="1406769"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4985444" y="2293085"/>
                <a:ext cx="422031" cy="430823"/>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矩形 24"/>
            <p:cNvSpPr/>
            <p:nvPr/>
          </p:nvSpPr>
          <p:spPr>
            <a:xfrm>
              <a:off x="3112150" y="2693410"/>
              <a:ext cx="144937" cy="1300306"/>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2664069" y="3859333"/>
              <a:ext cx="509954" cy="137256"/>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4" name="文字方塊 73"/>
          <p:cNvSpPr txBox="1"/>
          <p:nvPr/>
        </p:nvSpPr>
        <p:spPr>
          <a:xfrm>
            <a:off x="6022110" y="1921739"/>
            <a:ext cx="4156366" cy="707886"/>
          </a:xfrm>
          <a:prstGeom prst="rect">
            <a:avLst/>
          </a:prstGeom>
          <a:solidFill>
            <a:srgbClr val="92D050"/>
          </a:solidFill>
        </p:spPr>
        <p:txBody>
          <a:bodyPr wrap="square" rtlCol="0">
            <a:spAutoFit/>
          </a:bodyPr>
          <a:lstStyle/>
          <a:p>
            <a:r>
              <a:rPr lang="en-US" altLang="zh-TW" sz="40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Starch </a:t>
            </a:r>
            <a:r>
              <a:rPr lang="zh-TW" altLang="en-US" sz="40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澱粉</a:t>
            </a:r>
            <a:endParaRPr lang="zh-TW" altLang="en-US" sz="4000" dirty="0">
              <a:solidFill>
                <a:schemeClr val="tx1">
                  <a:lumMod val="65000"/>
                  <a:lumOff val="35000"/>
                </a:schemeClr>
              </a:solidFill>
              <a:latin typeface="Noto Sans CJK TC Bold" panose="020B0800000000000000" pitchFamily="34" charset="-120"/>
              <a:ea typeface="Noto Sans CJK TC Bold" panose="020B0800000000000000" pitchFamily="34" charset="-120"/>
            </a:endParaRPr>
          </a:p>
        </p:txBody>
      </p:sp>
      <p:grpSp>
        <p:nvGrpSpPr>
          <p:cNvPr id="7" name="群組 6"/>
          <p:cNvGrpSpPr/>
          <p:nvPr/>
        </p:nvGrpSpPr>
        <p:grpSpPr>
          <a:xfrm>
            <a:off x="4263753" y="2811855"/>
            <a:ext cx="1600967" cy="422031"/>
            <a:chOff x="4568552" y="2811855"/>
            <a:chExt cx="1600967" cy="422031"/>
          </a:xfrm>
        </p:grpSpPr>
        <p:sp>
          <p:nvSpPr>
            <p:cNvPr id="31" name="向右箭號 30"/>
            <p:cNvSpPr/>
            <p:nvPr/>
          </p:nvSpPr>
          <p:spPr>
            <a:xfrm>
              <a:off x="4568552" y="2930699"/>
              <a:ext cx="1367662"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等腰三角形 35"/>
            <p:cNvSpPr/>
            <p:nvPr/>
          </p:nvSpPr>
          <p:spPr>
            <a:xfrm rot="5400000">
              <a:off x="5749080" y="2813448"/>
              <a:ext cx="422031" cy="418846"/>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9" name="文字方塊 38"/>
          <p:cNvSpPr txBox="1"/>
          <p:nvPr/>
        </p:nvSpPr>
        <p:spPr>
          <a:xfrm>
            <a:off x="6027999" y="2759283"/>
            <a:ext cx="4150477" cy="707886"/>
          </a:xfrm>
          <a:prstGeom prst="rect">
            <a:avLst/>
          </a:prstGeom>
          <a:solidFill>
            <a:srgbClr val="92D050"/>
          </a:solidFill>
        </p:spPr>
        <p:txBody>
          <a:bodyPr wrap="square" rtlCol="0">
            <a:spAutoFit/>
          </a:bodyPr>
          <a:lstStyle/>
          <a:p>
            <a:r>
              <a:rPr lang="en-US" altLang="zh-TW" sz="40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Cellulose </a:t>
            </a:r>
            <a:r>
              <a:rPr lang="zh-TW" altLang="en-US" sz="4000" dirty="0">
                <a:solidFill>
                  <a:schemeClr val="tx1">
                    <a:lumMod val="65000"/>
                    <a:lumOff val="35000"/>
                  </a:schemeClr>
                </a:solidFill>
                <a:latin typeface="Noto Sans CJK TC Bold" panose="020B0800000000000000" pitchFamily="34" charset="-120"/>
                <a:ea typeface="Noto Sans CJK TC Bold" panose="020B0800000000000000" pitchFamily="34" charset="-120"/>
              </a:rPr>
              <a:t>纖維素</a:t>
            </a:r>
          </a:p>
        </p:txBody>
      </p:sp>
      <p:sp>
        <p:nvSpPr>
          <p:cNvPr id="40" name="文字方塊 39"/>
          <p:cNvSpPr txBox="1"/>
          <p:nvPr/>
        </p:nvSpPr>
        <p:spPr>
          <a:xfrm>
            <a:off x="6027999" y="3629521"/>
            <a:ext cx="4150477" cy="707886"/>
          </a:xfrm>
          <a:prstGeom prst="rect">
            <a:avLst/>
          </a:prstGeom>
          <a:solidFill>
            <a:srgbClr val="92D050"/>
          </a:solidFill>
        </p:spPr>
        <p:txBody>
          <a:bodyPr wrap="square" rtlCol="0">
            <a:spAutoFit/>
          </a:bodyPr>
          <a:lstStyle/>
          <a:p>
            <a:r>
              <a:rPr lang="en-US" altLang="zh-TW" sz="40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Protein </a:t>
            </a:r>
            <a:r>
              <a:rPr lang="zh-TW" altLang="en-US" sz="40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蛋白質</a:t>
            </a:r>
            <a:endParaRPr lang="zh-TW" altLang="en-US" sz="4000" dirty="0">
              <a:solidFill>
                <a:schemeClr val="tx1">
                  <a:lumMod val="65000"/>
                  <a:lumOff val="35000"/>
                </a:schemeClr>
              </a:solidFill>
              <a:latin typeface="Noto Sans CJK TC Bold" panose="020B0800000000000000" pitchFamily="34" charset="-120"/>
              <a:ea typeface="Noto Sans CJK TC Bold" panose="020B0800000000000000" pitchFamily="34" charset="-120"/>
            </a:endParaRPr>
          </a:p>
        </p:txBody>
      </p:sp>
      <p:sp>
        <p:nvSpPr>
          <p:cNvPr id="41" name="文字方塊 40"/>
          <p:cNvSpPr txBox="1"/>
          <p:nvPr/>
        </p:nvSpPr>
        <p:spPr>
          <a:xfrm>
            <a:off x="6037234" y="4494400"/>
            <a:ext cx="4141242" cy="707886"/>
          </a:xfrm>
          <a:prstGeom prst="rect">
            <a:avLst/>
          </a:prstGeom>
          <a:solidFill>
            <a:srgbClr val="92D050"/>
          </a:solidFill>
        </p:spPr>
        <p:txBody>
          <a:bodyPr wrap="square" rtlCol="0">
            <a:spAutoFit/>
          </a:bodyPr>
          <a:lstStyle/>
          <a:p>
            <a:r>
              <a:rPr lang="en-US" altLang="zh-TW" sz="40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Rubber </a:t>
            </a:r>
            <a:r>
              <a:rPr lang="zh-TW" altLang="en-US" sz="4000" dirty="0" smtClean="0">
                <a:solidFill>
                  <a:schemeClr val="tx1">
                    <a:lumMod val="65000"/>
                    <a:lumOff val="35000"/>
                  </a:schemeClr>
                </a:solidFill>
                <a:latin typeface="Noto Sans CJK TC Bold" panose="020B0800000000000000" pitchFamily="34" charset="-120"/>
                <a:ea typeface="Noto Sans CJK TC Bold" panose="020B0800000000000000" pitchFamily="34" charset="-120"/>
              </a:rPr>
              <a:t>橡膠</a:t>
            </a:r>
            <a:endParaRPr lang="zh-TW" altLang="en-US" sz="4000" dirty="0">
              <a:solidFill>
                <a:schemeClr val="tx1">
                  <a:lumMod val="65000"/>
                  <a:lumOff val="35000"/>
                </a:schemeClr>
              </a:solidFill>
              <a:latin typeface="Noto Sans CJK TC Bold" panose="020B0800000000000000" pitchFamily="34" charset="-120"/>
              <a:ea typeface="Noto Sans CJK TC Bold" panose="020B0800000000000000" pitchFamily="34" charset="-120"/>
            </a:endParaRPr>
          </a:p>
        </p:txBody>
      </p:sp>
      <p:grpSp>
        <p:nvGrpSpPr>
          <p:cNvPr id="8" name="群組 7"/>
          <p:cNvGrpSpPr/>
          <p:nvPr/>
        </p:nvGrpSpPr>
        <p:grpSpPr>
          <a:xfrm>
            <a:off x="4209987" y="3396305"/>
            <a:ext cx="1667859" cy="781045"/>
            <a:chOff x="4858327" y="3322718"/>
            <a:chExt cx="1667859" cy="781045"/>
          </a:xfrm>
        </p:grpSpPr>
        <p:grpSp>
          <p:nvGrpSpPr>
            <p:cNvPr id="6" name="群組 5"/>
            <p:cNvGrpSpPr/>
            <p:nvPr/>
          </p:nvGrpSpPr>
          <p:grpSpPr>
            <a:xfrm>
              <a:off x="4918256" y="3681732"/>
              <a:ext cx="1607930" cy="422031"/>
              <a:chOff x="4586268" y="3672974"/>
              <a:chExt cx="1607930" cy="422031"/>
            </a:xfrm>
          </p:grpSpPr>
          <p:sp>
            <p:nvSpPr>
              <p:cNvPr id="37" name="向右箭號 36"/>
              <p:cNvSpPr/>
              <p:nvPr/>
            </p:nvSpPr>
            <p:spPr>
              <a:xfrm>
                <a:off x="4586268" y="3779675"/>
                <a:ext cx="1367662" cy="222423"/>
              </a:xfrm>
              <a:prstGeom prst="rightArrow">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等腰三角形 37"/>
              <p:cNvSpPr/>
              <p:nvPr/>
            </p:nvSpPr>
            <p:spPr>
              <a:xfrm rot="5400000">
                <a:off x="5773759" y="3674567"/>
                <a:ext cx="422031" cy="418846"/>
              </a:xfrm>
              <a:prstGeom prst="triangle">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矩形 4"/>
            <p:cNvSpPr/>
            <p:nvPr/>
          </p:nvSpPr>
          <p:spPr>
            <a:xfrm>
              <a:off x="4858327" y="3322718"/>
              <a:ext cx="131106" cy="630350"/>
            </a:xfrm>
            <a:prstGeom prst="rect">
              <a:avLst/>
            </a:prstGeom>
            <a:solidFill>
              <a:srgbClr val="64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8615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4"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073" y="-101600"/>
            <a:ext cx="12441382" cy="73336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20073" y="-101601"/>
            <a:ext cx="12441382"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矩形 5"/>
          <p:cNvSpPr/>
          <p:nvPr/>
        </p:nvSpPr>
        <p:spPr>
          <a:xfrm>
            <a:off x="-120073" y="5513892"/>
            <a:ext cx="12441382"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4" name="文字方塊 13"/>
          <p:cNvSpPr txBox="1"/>
          <p:nvPr/>
        </p:nvSpPr>
        <p:spPr>
          <a:xfrm>
            <a:off x="1596108" y="509623"/>
            <a:ext cx="9290368" cy="923330"/>
          </a:xfrm>
          <a:prstGeom prst="rect">
            <a:avLst/>
          </a:prstGeom>
          <a:noFill/>
        </p:spPr>
        <p:txBody>
          <a:bodyPr wrap="square" rtlCol="0">
            <a:spAutoFit/>
          </a:bodyPr>
          <a:lstStyle/>
          <a:p>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Natural Polymer</a:t>
            </a:r>
            <a:r>
              <a:rPr lang="zh-TW" altLang="en-US" sz="54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Starch</a:t>
            </a:r>
            <a:endParaRPr lang="zh-TW" altLang="en-US" sz="54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pic>
        <p:nvPicPr>
          <p:cNvPr id="20" name="圖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1641451"/>
            <a:ext cx="6838376" cy="3852286"/>
          </a:xfrm>
          <a:prstGeom prst="rect">
            <a:avLst/>
          </a:prstGeom>
        </p:spPr>
      </p:pic>
      <p:sp>
        <p:nvSpPr>
          <p:cNvPr id="9" name="矩形 8"/>
          <p:cNvSpPr/>
          <p:nvPr/>
        </p:nvSpPr>
        <p:spPr>
          <a:xfrm>
            <a:off x="6900133" y="1960776"/>
            <a:ext cx="4785541" cy="954107"/>
          </a:xfrm>
          <a:prstGeom prst="rect">
            <a:avLst/>
          </a:prstGeom>
        </p:spPr>
        <p:txBody>
          <a:bodyPr wrap="square">
            <a:spAutoFit/>
          </a:bodyPr>
          <a:lstStyle/>
          <a:p>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carbohydrates </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醣類，碳水化合物</a:t>
            </a:r>
            <a:endPar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10" name="矩形 9"/>
          <p:cNvSpPr/>
          <p:nvPr/>
        </p:nvSpPr>
        <p:spPr>
          <a:xfrm>
            <a:off x="6900133" y="2997468"/>
            <a:ext cx="4785541" cy="523220"/>
          </a:xfrm>
          <a:prstGeom prst="rect">
            <a:avLst/>
          </a:prstGeom>
        </p:spPr>
        <p:txBody>
          <a:bodyPr wrap="none">
            <a:spAutoFit/>
          </a:bodyPr>
          <a:lstStyle/>
          <a:p>
            <a:r>
              <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rPr>
              <a:t>m</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onomer</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glucose</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葡萄糖</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 </a:t>
            </a:r>
            <a:endPar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11" name="矩形 10"/>
          <p:cNvSpPr/>
          <p:nvPr/>
        </p:nvSpPr>
        <p:spPr>
          <a:xfrm>
            <a:off x="6900133" y="3581461"/>
            <a:ext cx="5327038" cy="523220"/>
          </a:xfrm>
          <a:prstGeom prst="rect">
            <a:avLst/>
          </a:prstGeom>
        </p:spPr>
        <p:txBody>
          <a:bodyPr wrap="square">
            <a:spAutoFit/>
          </a:bodyPr>
          <a:lstStyle/>
          <a:p>
            <a:r>
              <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rPr>
              <a:t>e</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nergy </a:t>
            </a:r>
            <a:r>
              <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rPr>
              <a:t>s</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torage </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儲存能量</a:t>
            </a:r>
            <a:endPar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12" name="矩形 11"/>
          <p:cNvSpPr/>
          <p:nvPr/>
        </p:nvSpPr>
        <p:spPr>
          <a:xfrm>
            <a:off x="6900133" y="4230122"/>
            <a:ext cx="5327038" cy="523220"/>
          </a:xfrm>
          <a:prstGeom prst="rect">
            <a:avLst/>
          </a:prstGeom>
        </p:spPr>
        <p:txBody>
          <a:bodyPr wrap="square">
            <a:spAutoFit/>
          </a:bodyPr>
          <a:lstStyle/>
          <a:p>
            <a:r>
              <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rPr>
              <a:t>r</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ice</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noodles</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bread…</a:t>
            </a:r>
            <a:endPar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13" name="矩形 12"/>
          <p:cNvSpPr/>
          <p:nvPr/>
        </p:nvSpPr>
        <p:spPr>
          <a:xfrm>
            <a:off x="651733" y="5777233"/>
            <a:ext cx="11033941" cy="954107"/>
          </a:xfrm>
          <a:prstGeom prst="rect">
            <a:avLst/>
          </a:prstGeom>
        </p:spPr>
        <p:txBody>
          <a:bodyPr wrap="square">
            <a:spAutoFit/>
          </a:bodyPr>
          <a:lstStyle/>
          <a:p>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carbohydrates </a:t>
            </a:r>
            <a:r>
              <a:rPr lang="zh-TW" altLang="en-US" sz="2800" dirty="0" smtClean="0">
                <a:solidFill>
                  <a:schemeClr val="bg1">
                    <a:lumMod val="85000"/>
                  </a:schemeClr>
                </a:solidFill>
                <a:latin typeface="Noto Sans CJK TC Bold" panose="020B0800000000000000" pitchFamily="34" charset="-120"/>
                <a:ea typeface="Noto Sans CJK TC Bold" panose="020B0800000000000000" pitchFamily="34" charset="-120"/>
              </a:rPr>
              <a:t>醣類，碳水化合物，</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their H</a:t>
            </a:r>
            <a:r>
              <a:rPr lang="zh-TW" altLang="en-US" sz="2800" dirty="0" smtClean="0">
                <a:solidFill>
                  <a:schemeClr val="bg1">
                    <a:lumMod val="8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O=2</a:t>
            </a:r>
            <a:r>
              <a:rPr lang="zh-TW" altLang="en-US" sz="2800" dirty="0" smtClean="0">
                <a:solidFill>
                  <a:schemeClr val="bg1">
                    <a:lumMod val="8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1</a:t>
            </a:r>
            <a:r>
              <a:rPr lang="zh-TW" altLang="en-US" sz="2800" dirty="0" smtClean="0">
                <a:solidFill>
                  <a:schemeClr val="bg1">
                    <a:lumMod val="8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 the same with water(H</a:t>
            </a:r>
            <a:r>
              <a:rPr lang="en-US" altLang="zh-TW" sz="2800" baseline="-25000" dirty="0" smtClean="0">
                <a:solidFill>
                  <a:schemeClr val="bg1">
                    <a:lumMod val="85000"/>
                  </a:schemeClr>
                </a:solidFill>
                <a:latin typeface="Noto Sans CJK TC Bold" panose="020B0800000000000000" pitchFamily="34" charset="-120"/>
                <a:ea typeface="Noto Sans CJK TC Bold" panose="020B0800000000000000" pitchFamily="34" charset="-120"/>
              </a:rPr>
              <a:t>2</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O)</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general expressed as</a:t>
            </a:r>
            <a:r>
              <a:rPr lang="zh-TW" altLang="en-US" sz="2800" dirty="0"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 </a:t>
            </a:r>
            <a:r>
              <a:rPr lang="en-US" altLang="zh-TW" sz="2800" dirty="0" smtClean="0">
                <a:solidFill>
                  <a:srgbClr val="FFFF00"/>
                </a:solidFill>
                <a:latin typeface="Noto Sans CJK TC Bold" panose="020B0800000000000000" pitchFamily="34" charset="-120"/>
                <a:ea typeface="Noto Sans CJK TC Bold" panose="020B0800000000000000" pitchFamily="34" charset="-120"/>
                <a:sym typeface="Wingdings" panose="05000000000000000000" pitchFamily="2" charset="2"/>
              </a:rPr>
              <a:t>C</a:t>
            </a:r>
            <a:r>
              <a:rPr lang="en-US" altLang="zh-TW" sz="2800" baseline="-25000" dirty="0" smtClean="0">
                <a:solidFill>
                  <a:srgbClr val="FFFF00"/>
                </a:solidFill>
                <a:latin typeface="Noto Sans CJK TC Bold" panose="020B0800000000000000" pitchFamily="34" charset="-120"/>
                <a:ea typeface="Noto Sans CJK TC Bold" panose="020B0800000000000000" pitchFamily="34" charset="-120"/>
                <a:sym typeface="Wingdings" panose="05000000000000000000" pitchFamily="2" charset="2"/>
              </a:rPr>
              <a:t>m</a:t>
            </a:r>
            <a:r>
              <a:rPr lang="en-US" altLang="zh-TW" sz="2800" dirty="0" smtClean="0">
                <a:solidFill>
                  <a:srgbClr val="FFFF00"/>
                </a:solidFill>
                <a:latin typeface="Noto Sans CJK TC Bold" panose="020B0800000000000000" pitchFamily="34" charset="-120"/>
                <a:ea typeface="Noto Sans CJK TC Bold" panose="020B0800000000000000" pitchFamily="34" charset="-120"/>
                <a:sym typeface="Wingdings" panose="05000000000000000000" pitchFamily="2" charset="2"/>
              </a:rPr>
              <a:t>(H</a:t>
            </a:r>
            <a:r>
              <a:rPr lang="en-US" altLang="zh-TW" sz="2800" baseline="-25000" dirty="0" smtClean="0">
                <a:solidFill>
                  <a:srgbClr val="FFFF00"/>
                </a:solidFill>
                <a:latin typeface="Noto Sans CJK TC Bold" panose="020B0800000000000000" pitchFamily="34" charset="-120"/>
                <a:ea typeface="Noto Sans CJK TC Bold" panose="020B0800000000000000" pitchFamily="34" charset="-120"/>
                <a:sym typeface="Wingdings" panose="05000000000000000000" pitchFamily="2" charset="2"/>
              </a:rPr>
              <a:t>2</a:t>
            </a:r>
            <a:r>
              <a:rPr lang="en-US" altLang="zh-TW" sz="2800" dirty="0" smtClean="0">
                <a:solidFill>
                  <a:srgbClr val="FFFF00"/>
                </a:solidFill>
                <a:latin typeface="Noto Sans CJK TC Bold" panose="020B0800000000000000" pitchFamily="34" charset="-120"/>
                <a:ea typeface="Noto Sans CJK TC Bold" panose="020B0800000000000000" pitchFamily="34" charset="-120"/>
                <a:sym typeface="Wingdings" panose="05000000000000000000" pitchFamily="2" charset="2"/>
              </a:rPr>
              <a:t>O)</a:t>
            </a:r>
            <a:r>
              <a:rPr lang="en-US" altLang="zh-TW" sz="2800" baseline="-25000" dirty="0" smtClean="0">
                <a:solidFill>
                  <a:srgbClr val="FFFF00"/>
                </a:solidFill>
                <a:latin typeface="Noto Sans CJK TC Bold" panose="020B0800000000000000" pitchFamily="34" charset="-120"/>
                <a:ea typeface="Noto Sans CJK TC Bold" panose="020B0800000000000000" pitchFamily="34" charset="-120"/>
                <a:sym typeface="Wingdings" panose="05000000000000000000" pitchFamily="2" charset="2"/>
              </a:rPr>
              <a:t>n</a:t>
            </a:r>
            <a:endParaRPr lang="en-US" altLang="zh-TW" sz="2800" baseline="-25000" dirty="0" smtClean="0">
              <a:solidFill>
                <a:srgbClr val="FFFF00"/>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3358861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0073" y="-101600"/>
            <a:ext cx="12441382" cy="73336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20073" y="-101601"/>
            <a:ext cx="12441382"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4" name="文字方塊 13"/>
          <p:cNvSpPr txBox="1"/>
          <p:nvPr/>
        </p:nvSpPr>
        <p:spPr>
          <a:xfrm>
            <a:off x="320787" y="474007"/>
            <a:ext cx="11111346" cy="923330"/>
          </a:xfrm>
          <a:prstGeom prst="rect">
            <a:avLst/>
          </a:prstGeom>
          <a:noFill/>
        </p:spPr>
        <p:txBody>
          <a:bodyPr wrap="square" rtlCol="0">
            <a:spAutoFit/>
          </a:bodyPr>
          <a:lstStyle/>
          <a:p>
            <a:pPr algn="ctr"/>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Natural Polymer</a:t>
            </a:r>
            <a:r>
              <a:rPr lang="zh-TW" altLang="en-US" sz="54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Cellulose</a:t>
            </a:r>
            <a:endParaRPr lang="zh-TW" altLang="en-US" sz="54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7" name="矩形 6"/>
          <p:cNvSpPr/>
          <p:nvPr/>
        </p:nvSpPr>
        <p:spPr>
          <a:xfrm>
            <a:off x="-120073" y="5513892"/>
            <a:ext cx="12441382"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03" y="1710890"/>
            <a:ext cx="6695166" cy="3708693"/>
          </a:xfrm>
          <a:prstGeom prst="rect">
            <a:avLst/>
          </a:prstGeom>
        </p:spPr>
      </p:pic>
      <p:sp>
        <p:nvSpPr>
          <p:cNvPr id="9" name="文字方塊 8"/>
          <p:cNvSpPr txBox="1"/>
          <p:nvPr/>
        </p:nvSpPr>
        <p:spPr>
          <a:xfrm>
            <a:off x="7122870" y="2030953"/>
            <a:ext cx="5009638" cy="523220"/>
          </a:xfrm>
          <a:prstGeom prst="rect">
            <a:avLst/>
          </a:prstGeom>
          <a:noFill/>
        </p:spPr>
        <p:txBody>
          <a:bodyPr wrap="square" rtlCol="0">
            <a:spAutoFit/>
          </a:bodyPr>
          <a:lstStyle/>
          <a:p>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Carbohydrate</a:t>
            </a:r>
            <a:r>
              <a:rPr lang="zh-TW" altLang="en-US" sz="2800" dirty="0">
                <a:solidFill>
                  <a:schemeClr val="tx1">
                    <a:lumMod val="75000"/>
                    <a:lumOff val="25000"/>
                  </a:schemeClr>
                </a:solidFill>
                <a:latin typeface="Noto Sans CJK TC Bold" panose="020B0800000000000000" pitchFamily="34" charset="-120"/>
                <a:ea typeface="Noto Sans CJK TC Bold" panose="020B0800000000000000" pitchFamily="34" charset="-120"/>
              </a:rPr>
              <a:t>醣類</a:t>
            </a:r>
            <a:endPar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2" name="矩形 1"/>
          <p:cNvSpPr/>
          <p:nvPr/>
        </p:nvSpPr>
        <p:spPr>
          <a:xfrm>
            <a:off x="7122870" y="2966419"/>
            <a:ext cx="5069130" cy="954107"/>
          </a:xfrm>
          <a:prstGeom prst="rect">
            <a:avLst/>
          </a:prstGeom>
        </p:spPr>
        <p:txBody>
          <a:bodyPr wrap="square">
            <a:spAutoFit/>
          </a:bodyPr>
          <a:lstStyle/>
          <a:p>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main component in plant cell walls </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植物細胞壁主要成分</a:t>
            </a:r>
            <a:endPar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5" name="矩形 4"/>
          <p:cNvSpPr/>
          <p:nvPr/>
        </p:nvSpPr>
        <p:spPr>
          <a:xfrm>
            <a:off x="7122870" y="2475603"/>
            <a:ext cx="4785541" cy="523220"/>
          </a:xfrm>
          <a:prstGeom prst="rect">
            <a:avLst/>
          </a:prstGeom>
        </p:spPr>
        <p:txBody>
          <a:bodyPr wrap="none">
            <a:spAutoFit/>
          </a:bodyPr>
          <a:lstStyle/>
          <a:p>
            <a:r>
              <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rPr>
              <a:t>m</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onomer</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glucose</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葡萄糖</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 </a:t>
            </a:r>
            <a:endPar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12" name="矩形 11"/>
          <p:cNvSpPr/>
          <p:nvPr/>
        </p:nvSpPr>
        <p:spPr>
          <a:xfrm>
            <a:off x="7122870" y="3833836"/>
            <a:ext cx="5327038" cy="954107"/>
          </a:xfrm>
          <a:prstGeom prst="rect">
            <a:avLst/>
          </a:prstGeom>
        </p:spPr>
        <p:txBody>
          <a:bodyPr wrap="square">
            <a:spAutoFit/>
          </a:bodyPr>
          <a:lstStyle/>
          <a:p>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cannot be digested</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 </a:t>
            </a:r>
            <a:r>
              <a:rPr lang="en-US" altLang="zh-TW"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by human beings  </a:t>
            </a:r>
            <a:r>
              <a:rPr lang="zh-TW" altLang="en-US" sz="2800" dirty="0" smtClean="0">
                <a:solidFill>
                  <a:schemeClr val="tx1">
                    <a:lumMod val="75000"/>
                    <a:lumOff val="25000"/>
                  </a:schemeClr>
                </a:solidFill>
                <a:latin typeface="Noto Sans CJK TC Bold" panose="020B0800000000000000" pitchFamily="34" charset="-120"/>
                <a:ea typeface="Noto Sans CJK TC Bold" panose="020B0800000000000000" pitchFamily="34" charset="-120"/>
              </a:rPr>
              <a:t>人類無法消化</a:t>
            </a:r>
            <a:endParaRPr lang="en-US" altLang="zh-TW" sz="2800"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p:txBody>
      </p:sp>
      <p:sp>
        <p:nvSpPr>
          <p:cNvPr id="11" name="矩形 10"/>
          <p:cNvSpPr/>
          <p:nvPr/>
        </p:nvSpPr>
        <p:spPr>
          <a:xfrm>
            <a:off x="651733" y="5777233"/>
            <a:ext cx="11033941" cy="954107"/>
          </a:xfrm>
          <a:prstGeom prst="rect">
            <a:avLst/>
          </a:prstGeom>
        </p:spPr>
        <p:txBody>
          <a:bodyPr wrap="square">
            <a:spAutoFit/>
          </a:bodyPr>
          <a:lstStyle/>
          <a:p>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Glucose is a mono-saccharide</a:t>
            </a:r>
            <a:r>
              <a:rPr lang="zh-TW" altLang="en-US" sz="2800" dirty="0" smtClean="0">
                <a:solidFill>
                  <a:schemeClr val="bg1">
                    <a:lumMod val="85000"/>
                  </a:schemeClr>
                </a:solidFill>
                <a:latin typeface="Noto Sans CJK TC Bold" panose="020B0800000000000000" pitchFamily="34" charset="-120"/>
                <a:ea typeface="Noto Sans CJK TC Bold" panose="020B0800000000000000" pitchFamily="34" charset="-120"/>
              </a:rPr>
              <a:t>，</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rPr>
              <a:t>which means it's carbon atoms are less than 7. </a:t>
            </a:r>
            <a:r>
              <a:rPr lang="en-US" altLang="zh-TW" sz="2800" dirty="0"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a:t>
            </a:r>
            <a:r>
              <a:rPr lang="en-US" altLang="zh-TW" sz="2800" dirty="0" err="1"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C</a:t>
            </a:r>
            <a:r>
              <a:rPr lang="en-US" altLang="zh-TW" sz="2800" baseline="-25000" dirty="0" err="1"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6</a:t>
            </a:r>
            <a:r>
              <a:rPr lang="en-US" altLang="zh-TW" sz="2800" dirty="0" err="1"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H</a:t>
            </a:r>
            <a:r>
              <a:rPr lang="en-US" altLang="zh-TW" sz="2800" baseline="-25000" dirty="0" err="1"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12</a:t>
            </a:r>
            <a:r>
              <a:rPr lang="en-US" altLang="zh-TW" sz="2800" dirty="0" err="1"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O</a:t>
            </a:r>
            <a:r>
              <a:rPr lang="en-US" altLang="zh-TW" sz="2800" baseline="-25000" dirty="0" err="1" smtClean="0">
                <a:solidFill>
                  <a:schemeClr val="bg1">
                    <a:lumMod val="85000"/>
                  </a:schemeClr>
                </a:solidFill>
                <a:latin typeface="Noto Sans CJK TC Bold" panose="020B0800000000000000" pitchFamily="34" charset="-120"/>
                <a:ea typeface="Noto Sans CJK TC Bold" panose="020B0800000000000000" pitchFamily="34" charset="-120"/>
                <a:sym typeface="Wingdings" panose="05000000000000000000" pitchFamily="2" charset="2"/>
              </a:rPr>
              <a:t>6</a:t>
            </a:r>
            <a:endParaRPr lang="en-US" altLang="zh-TW" sz="2800" baseline="-25000" dirty="0" smtClean="0">
              <a:solidFill>
                <a:srgbClr val="FFFF00"/>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19790551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0073" y="-101600"/>
            <a:ext cx="12441382" cy="733367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20073" y="-159367"/>
            <a:ext cx="12441382"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8" name="矩形 7"/>
          <p:cNvSpPr/>
          <p:nvPr/>
        </p:nvSpPr>
        <p:spPr>
          <a:xfrm>
            <a:off x="-120073" y="5513892"/>
            <a:ext cx="12441382"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4" name="文字方塊 13"/>
          <p:cNvSpPr txBox="1"/>
          <p:nvPr/>
        </p:nvSpPr>
        <p:spPr>
          <a:xfrm>
            <a:off x="1670603" y="269751"/>
            <a:ext cx="8993917" cy="923330"/>
          </a:xfrm>
          <a:prstGeom prst="rect">
            <a:avLst/>
          </a:prstGeom>
          <a:noFill/>
        </p:spPr>
        <p:txBody>
          <a:bodyPr wrap="square" rtlCol="0">
            <a:spAutoFit/>
          </a:bodyPr>
          <a:lstStyle/>
          <a:p>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Natural Polymer</a:t>
            </a:r>
            <a:r>
              <a:rPr lang="zh-TW" altLang="en-US" sz="54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en-US" altLang="zh-TW" sz="5400" dirty="0">
                <a:solidFill>
                  <a:schemeClr val="bg1">
                    <a:lumMod val="95000"/>
                  </a:schemeClr>
                </a:solidFill>
                <a:latin typeface="Noto Sans CJK TC Bold" panose="020B0800000000000000" pitchFamily="34" charset="-120"/>
                <a:ea typeface="Noto Sans CJK TC Bold" panose="020B0800000000000000" pitchFamily="34" charset="-120"/>
              </a:rPr>
              <a:t>P</a:t>
            </a:r>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rotein</a:t>
            </a:r>
            <a:endParaRPr lang="zh-TW" altLang="en-US" sz="54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93" y="1066462"/>
            <a:ext cx="7546918" cy="5684533"/>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140" y="1231772"/>
            <a:ext cx="8785163" cy="6126736"/>
          </a:xfrm>
          <a:prstGeom prst="rect">
            <a:avLst/>
          </a:prstGeom>
        </p:spPr>
      </p:pic>
      <p:pic>
        <p:nvPicPr>
          <p:cNvPr id="17" name="圖片 16"/>
          <p:cNvPicPr>
            <a:picLocks noChangeAspect="1"/>
          </p:cNvPicPr>
          <p:nvPr/>
        </p:nvPicPr>
        <p:blipFill rotWithShape="1">
          <a:blip r:embed="rId4">
            <a:extLst>
              <a:ext uri="{28A0092B-C50C-407E-A947-70E740481C1C}">
                <a14:useLocalDpi xmlns:a14="http://schemas.microsoft.com/office/drawing/2010/main" val="0"/>
              </a:ext>
            </a:extLst>
          </a:blip>
          <a:srcRect b="10761"/>
          <a:stretch/>
        </p:blipFill>
        <p:spPr>
          <a:xfrm>
            <a:off x="216230" y="1519136"/>
            <a:ext cx="11482915" cy="5693612"/>
          </a:xfrm>
          <a:prstGeom prst="rect">
            <a:avLst/>
          </a:prstGeom>
        </p:spPr>
      </p:pic>
      <p:pic>
        <p:nvPicPr>
          <p:cNvPr id="3" name="圖片 2"/>
          <p:cNvPicPr>
            <a:picLocks noChangeAspect="1"/>
          </p:cNvPicPr>
          <p:nvPr/>
        </p:nvPicPr>
        <p:blipFill rotWithShape="1">
          <a:blip r:embed="rId5">
            <a:extLst>
              <a:ext uri="{28A0092B-C50C-407E-A947-70E740481C1C}">
                <a14:useLocalDpi xmlns:a14="http://schemas.microsoft.com/office/drawing/2010/main" val="0"/>
              </a:ext>
            </a:extLst>
          </a:blip>
          <a:srcRect l="3192" t="47972" r="2608" b="2309"/>
          <a:stretch/>
        </p:blipFill>
        <p:spPr>
          <a:xfrm>
            <a:off x="839726" y="1142619"/>
            <a:ext cx="11170501" cy="5895740"/>
          </a:xfrm>
          <a:prstGeom prst="rect">
            <a:avLst/>
          </a:prstGeom>
        </p:spPr>
      </p:pic>
      <p:sp>
        <p:nvSpPr>
          <p:cNvPr id="2" name="文字方塊 1"/>
          <p:cNvSpPr txBox="1"/>
          <p:nvPr/>
        </p:nvSpPr>
        <p:spPr>
          <a:xfrm>
            <a:off x="839726" y="1433384"/>
            <a:ext cx="10859419" cy="2554545"/>
          </a:xfrm>
          <a:prstGeom prst="rect">
            <a:avLst/>
          </a:prstGeom>
          <a:solidFill>
            <a:schemeClr val="bg1">
              <a:lumMod val="95000"/>
            </a:schemeClr>
          </a:solidFill>
        </p:spPr>
        <p:txBody>
          <a:bodyPr wrap="square" rtlCol="0">
            <a:spAutoFit/>
          </a:bodyPr>
          <a:lstStyle/>
          <a:p>
            <a:r>
              <a:rPr lang="en-US" altLang="zh-TW" sz="4000" b="1" dirty="0" smtClean="0">
                <a:latin typeface="Adobe Garamond Pro Bold" panose="02020702060506020403" pitchFamily="18" charset="0"/>
              </a:rPr>
              <a:t>Plant based  protein</a:t>
            </a:r>
            <a:r>
              <a:rPr lang="zh-TW" altLang="en-US" sz="4000" dirty="0" smtClean="0">
                <a:latin typeface="Adobe Garamond Pro Bold" panose="02020702060506020403" pitchFamily="18" charset="0"/>
              </a:rPr>
              <a:t>：</a:t>
            </a:r>
            <a:r>
              <a:rPr lang="en-US" altLang="zh-TW" sz="4000" dirty="0" smtClean="0">
                <a:latin typeface="Adobe Garamond Pro Bold" panose="02020702060506020403" pitchFamily="18" charset="0"/>
              </a:rPr>
              <a:t>exists in beans, brown rice, peas, </a:t>
            </a:r>
            <a:r>
              <a:rPr lang="en-US" altLang="zh-TW" sz="4000" dirty="0" err="1" smtClean="0">
                <a:latin typeface="Adobe Garamond Pro Bold" panose="02020702060506020403" pitchFamily="18" charset="0"/>
              </a:rPr>
              <a:t>soys</a:t>
            </a:r>
            <a:r>
              <a:rPr lang="en-US" altLang="zh-TW" sz="4000" dirty="0" smtClean="0">
                <a:latin typeface="Adobe Garamond Pro Bold" panose="02020702060506020403" pitchFamily="18" charset="0"/>
              </a:rPr>
              <a:t>, etc.</a:t>
            </a:r>
          </a:p>
          <a:p>
            <a:r>
              <a:rPr lang="en-US" altLang="zh-TW" sz="4000" b="1" dirty="0" smtClean="0">
                <a:latin typeface="Adobe Garamond Pro Bold" panose="02020702060506020403" pitchFamily="18" charset="0"/>
              </a:rPr>
              <a:t>Animal based </a:t>
            </a:r>
            <a:r>
              <a:rPr lang="en-US" altLang="zh-TW" sz="4000" b="1" dirty="0" err="1" smtClean="0">
                <a:latin typeface="Adobe Garamond Pro Bold" panose="02020702060506020403" pitchFamily="18" charset="0"/>
              </a:rPr>
              <a:t>protien</a:t>
            </a:r>
            <a:r>
              <a:rPr lang="zh-TW" altLang="en-US" sz="4000" dirty="0" smtClean="0">
                <a:latin typeface="Adobe Garamond Pro Bold" panose="02020702060506020403" pitchFamily="18" charset="0"/>
              </a:rPr>
              <a:t>：</a:t>
            </a:r>
            <a:r>
              <a:rPr lang="en-US" altLang="zh-TW" sz="4000" dirty="0" smtClean="0">
                <a:latin typeface="Adobe Garamond Pro Bold" panose="02020702060506020403" pitchFamily="18" charset="0"/>
              </a:rPr>
              <a:t>exists in meat, fish, milk, cheese, etc.</a:t>
            </a:r>
          </a:p>
        </p:txBody>
      </p:sp>
      <p:sp>
        <p:nvSpPr>
          <p:cNvPr id="11" name="文字方塊 10"/>
          <p:cNvSpPr txBox="1"/>
          <p:nvPr/>
        </p:nvSpPr>
        <p:spPr>
          <a:xfrm>
            <a:off x="829447" y="4292690"/>
            <a:ext cx="10859419" cy="830997"/>
          </a:xfrm>
          <a:prstGeom prst="rect">
            <a:avLst/>
          </a:prstGeom>
          <a:solidFill>
            <a:schemeClr val="bg1">
              <a:lumMod val="95000"/>
            </a:schemeClr>
          </a:solidFill>
        </p:spPr>
        <p:txBody>
          <a:bodyPr wrap="square" rtlCol="0">
            <a:spAutoFit/>
          </a:bodyPr>
          <a:lstStyle/>
          <a:p>
            <a:r>
              <a:rPr lang="en-US" altLang="zh-TW" sz="4800" b="1" dirty="0" smtClean="0">
                <a:latin typeface="Adobe Garamond Pro Bold" panose="02020702060506020403" pitchFamily="18" charset="0"/>
              </a:rPr>
              <a:t>Monomer</a:t>
            </a:r>
            <a:r>
              <a:rPr lang="zh-TW" altLang="en-US" sz="4800" b="1" dirty="0" smtClean="0"/>
              <a:t>：</a:t>
            </a:r>
            <a:r>
              <a:rPr lang="en-US" altLang="zh-TW" sz="4000" b="1" dirty="0" smtClean="0"/>
              <a:t>amino acid</a:t>
            </a:r>
            <a:r>
              <a:rPr lang="zh-TW" altLang="en-US" sz="4000" b="1" dirty="0" smtClean="0"/>
              <a:t> </a:t>
            </a:r>
            <a:r>
              <a:rPr lang="zh-TW" altLang="en-US" sz="4000" b="1" dirty="0" smtClean="0">
                <a:latin typeface="Noto Serif CJK TC Black" panose="02020900000000000000" pitchFamily="18" charset="-120"/>
                <a:ea typeface="Noto Serif CJK TC Black" panose="02020900000000000000" pitchFamily="18" charset="-120"/>
              </a:rPr>
              <a:t>胺基酸</a:t>
            </a:r>
            <a:endParaRPr lang="en-US" altLang="zh-TW" sz="4000" dirty="0" smtClean="0">
              <a:latin typeface="Noto Serif CJK TC Black" panose="02020900000000000000" pitchFamily="18" charset="-120"/>
              <a:ea typeface="Noto Serif CJK TC Black" panose="02020900000000000000" pitchFamily="18" charset="-120"/>
            </a:endParaRPr>
          </a:p>
        </p:txBody>
      </p:sp>
      <p:sp>
        <p:nvSpPr>
          <p:cNvPr id="4" name="矩形 3"/>
          <p:cNvSpPr/>
          <p:nvPr/>
        </p:nvSpPr>
        <p:spPr>
          <a:xfrm>
            <a:off x="839727" y="5296422"/>
            <a:ext cx="10869697" cy="1938992"/>
          </a:xfrm>
          <a:prstGeom prst="rect">
            <a:avLst/>
          </a:prstGeom>
          <a:solidFill>
            <a:schemeClr val="bg1">
              <a:lumMod val="95000"/>
            </a:schemeClr>
          </a:solidFill>
        </p:spPr>
        <p:txBody>
          <a:bodyPr wrap="square">
            <a:spAutoFit/>
          </a:bodyPr>
          <a:lstStyle/>
          <a:p>
            <a:r>
              <a:rPr lang="en-US" altLang="zh-TW" sz="4000" dirty="0">
                <a:solidFill>
                  <a:srgbClr val="212529"/>
                </a:solidFill>
                <a:latin typeface="Adobe Garamond Pro Bold" panose="02020702060506020403" pitchFamily="18" charset="0"/>
              </a:rPr>
              <a:t>Most animal based protein are complete proteins, meaning they contain all 9 of the </a:t>
            </a:r>
            <a:r>
              <a:rPr lang="en-US" altLang="zh-TW" sz="4000" dirty="0" smtClean="0">
                <a:solidFill>
                  <a:srgbClr val="212529"/>
                </a:solidFill>
                <a:latin typeface="Adobe Garamond Pro Bold" panose="02020702060506020403" pitchFamily="18" charset="0"/>
              </a:rPr>
              <a:t>essential amino </a:t>
            </a:r>
            <a:r>
              <a:rPr lang="en-US" altLang="zh-TW" sz="4000" dirty="0">
                <a:solidFill>
                  <a:srgbClr val="212529"/>
                </a:solidFill>
                <a:latin typeface="Adobe Garamond Pro Bold" panose="02020702060506020403" pitchFamily="18" charset="0"/>
              </a:rPr>
              <a:t>acids. </a:t>
            </a:r>
            <a:endParaRPr lang="zh-TW" altLang="en-US" sz="4000" dirty="0">
              <a:latin typeface="Adobe Garamond Pro Bold" panose="02020702060506020403" pitchFamily="18" charset="0"/>
            </a:endParaRPr>
          </a:p>
        </p:txBody>
      </p:sp>
    </p:spTree>
    <p:extLst>
      <p:ext uri="{BB962C8B-B14F-4D97-AF65-F5344CB8AC3E}">
        <p14:creationId xmlns:p14="http://schemas.microsoft.com/office/powerpoint/2010/main" val="20921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0415"/>
            <a:ext cx="12192356" cy="68884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0" y="-30414"/>
            <a:ext cx="12192355"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4" name="文字方塊 13"/>
          <p:cNvSpPr txBox="1"/>
          <p:nvPr/>
        </p:nvSpPr>
        <p:spPr>
          <a:xfrm>
            <a:off x="1694987" y="378975"/>
            <a:ext cx="8993917" cy="923330"/>
          </a:xfrm>
          <a:prstGeom prst="rect">
            <a:avLst/>
          </a:prstGeom>
          <a:noFill/>
        </p:spPr>
        <p:txBody>
          <a:bodyPr wrap="square" rtlCol="0">
            <a:spAutoFit/>
          </a:bodyPr>
          <a:lstStyle/>
          <a:p>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Natural Polymer</a:t>
            </a:r>
            <a:r>
              <a:rPr lang="zh-TW" altLang="en-US" sz="54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en-US" altLang="zh-TW" sz="5400" dirty="0" smtClean="0">
                <a:solidFill>
                  <a:schemeClr val="bg1">
                    <a:lumMod val="95000"/>
                  </a:schemeClr>
                </a:solidFill>
                <a:latin typeface="Noto Sans CJK TC Bold" panose="020B0800000000000000" pitchFamily="34" charset="-120"/>
                <a:ea typeface="Noto Sans CJK TC Bold" panose="020B0800000000000000" pitchFamily="34" charset="-120"/>
              </a:rPr>
              <a:t>Rubber</a:t>
            </a:r>
            <a:endParaRPr lang="zh-TW" altLang="en-US" sz="54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
        <p:nvSpPr>
          <p:cNvPr id="4" name="矩形 3"/>
          <p:cNvSpPr/>
          <p:nvPr/>
        </p:nvSpPr>
        <p:spPr>
          <a:xfrm>
            <a:off x="0" y="5139818"/>
            <a:ext cx="12192355" cy="1718182"/>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pic>
        <p:nvPicPr>
          <p:cNvPr id="6" name="Picture 4" descr="天然橡膠主產區割膠進程緩慢，產區供應旺季不旺，橡膠還會上漲嗎– 頭條新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99" y="1800248"/>
            <a:ext cx="4826735" cy="3261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i1.kknews.cc/7lTYbAEGTRyBYOupsAtE-Ci5TJpav6rVkg/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599" y="1811592"/>
            <a:ext cx="4806601" cy="320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LAKEINLO║H724耐磨橡膠籃球/基本型-7號籃球- LAKEINsports萊肯運動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552" y="1716349"/>
            <a:ext cx="3267456" cy="32674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天然橡胶鞋底防滑性能如何"/>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659" y="1843781"/>
            <a:ext cx="5000333" cy="3091116"/>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2388983" y="5591413"/>
            <a:ext cx="8049152" cy="707886"/>
          </a:xfrm>
          <a:prstGeom prst="rect">
            <a:avLst/>
          </a:prstGeom>
          <a:noFill/>
        </p:spPr>
        <p:txBody>
          <a:bodyPr wrap="square" rtlCol="0">
            <a:spAutoFit/>
          </a:bodyPr>
          <a:lstStyle/>
          <a:p>
            <a:r>
              <a:rPr lang="en-US" altLang="zh-TW" sz="4000" dirty="0" smtClean="0">
                <a:solidFill>
                  <a:schemeClr val="bg1">
                    <a:lumMod val="95000"/>
                  </a:schemeClr>
                </a:solidFill>
                <a:latin typeface="Noto Sans CJK TC Bold" panose="020B0800000000000000" pitchFamily="34" charset="-120"/>
                <a:ea typeface="Noto Sans CJK TC Bold" panose="020B0800000000000000" pitchFamily="34" charset="-120"/>
              </a:rPr>
              <a:t>monomer</a:t>
            </a:r>
            <a:r>
              <a:rPr lang="zh-TW" altLang="en-US" sz="4000" dirty="0" smtClean="0">
                <a:solidFill>
                  <a:schemeClr val="bg1">
                    <a:lumMod val="95000"/>
                  </a:schemeClr>
                </a:solidFill>
                <a:latin typeface="Noto Sans CJK TC Bold" panose="020B0800000000000000" pitchFamily="34" charset="-120"/>
                <a:ea typeface="Noto Sans CJK TC Bold" panose="020B0800000000000000" pitchFamily="34" charset="-120"/>
              </a:rPr>
              <a:t>：</a:t>
            </a:r>
            <a:r>
              <a:rPr lang="en-US" altLang="zh-TW" sz="4000" dirty="0" smtClean="0">
                <a:solidFill>
                  <a:schemeClr val="bg1">
                    <a:lumMod val="95000"/>
                  </a:schemeClr>
                </a:solidFill>
                <a:latin typeface="Noto Sans CJK TC Bold" panose="020B0800000000000000" pitchFamily="34" charset="-120"/>
                <a:ea typeface="Noto Sans CJK TC Bold" panose="020B0800000000000000" pitchFamily="34" charset="-120"/>
              </a:rPr>
              <a:t>*isoprene </a:t>
            </a:r>
            <a:r>
              <a:rPr lang="zh-TW" altLang="en-US" sz="4000" dirty="0" smtClean="0">
                <a:solidFill>
                  <a:schemeClr val="bg1">
                    <a:lumMod val="95000"/>
                  </a:schemeClr>
                </a:solidFill>
                <a:latin typeface="Noto Sans CJK TC Bold" panose="020B0800000000000000" pitchFamily="34" charset="-120"/>
                <a:ea typeface="Noto Sans CJK TC Bold" panose="020B0800000000000000" pitchFamily="34" charset="-120"/>
              </a:rPr>
              <a:t>異戊二烯</a:t>
            </a:r>
            <a:endParaRPr lang="zh-TW" altLang="en-US" sz="4000" dirty="0">
              <a:solidFill>
                <a:schemeClr val="bg1">
                  <a:lumMod val="95000"/>
                </a:schemeClr>
              </a:solidFill>
              <a:latin typeface="Noto Sans CJK TC Bold" panose="020B0800000000000000" pitchFamily="34" charset="-120"/>
              <a:ea typeface="Noto Sans CJK TC Bold" panose="020B0800000000000000" pitchFamily="34" charset="-120"/>
            </a:endParaRPr>
          </a:p>
        </p:txBody>
      </p:sp>
    </p:spTree>
    <p:extLst>
      <p:ext uri="{BB962C8B-B14F-4D97-AF65-F5344CB8AC3E}">
        <p14:creationId xmlns:p14="http://schemas.microsoft.com/office/powerpoint/2010/main" val="199460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3042</TotalTime>
  <Words>945</Words>
  <Application>Microsoft Office PowerPoint</Application>
  <PresentationFormat>寬螢幕</PresentationFormat>
  <Paragraphs>133</Paragraphs>
  <Slides>22</Slides>
  <Notes>8</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Adobe 繁黑體 Std B</vt:lpstr>
      <vt:lpstr>Microsoft YaHei</vt:lpstr>
      <vt:lpstr>Noto Sans CJK TC Bold</vt:lpstr>
      <vt:lpstr>Noto Serif CJK TC Black</vt:lpstr>
      <vt:lpstr>新細明體</vt:lpstr>
      <vt:lpstr>Adobe Garamond Pro Bold</vt:lpstr>
      <vt:lpstr>Arial</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Debby</dc:creator>
  <cp:lastModifiedBy>Debby</cp:lastModifiedBy>
  <cp:revision>177</cp:revision>
  <dcterms:created xsi:type="dcterms:W3CDTF">2021-05-28T05:49:23Z</dcterms:created>
  <dcterms:modified xsi:type="dcterms:W3CDTF">2022-05-25T09:36:01Z</dcterms:modified>
</cp:coreProperties>
</file>