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7" r:id="rId3"/>
    <p:sldId id="262" r:id="rId4"/>
    <p:sldId id="264" r:id="rId5"/>
    <p:sldId id="260" r:id="rId6"/>
    <p:sldId id="259" r:id="rId7"/>
    <p:sldId id="263" r:id="rId8"/>
    <p:sldId id="261" r:id="rId9"/>
    <p:sldId id="265" r:id="rId10"/>
    <p:sldId id="266" r:id="rId11"/>
    <p:sldId id="271" r:id="rId12"/>
    <p:sldId id="273" r:id="rId13"/>
    <p:sldId id="272" r:id="rId14"/>
    <p:sldId id="274" r:id="rId15"/>
    <p:sldId id="275" r:id="rId16"/>
    <p:sldId id="270" r:id="rId17"/>
    <p:sldId id="276" r:id="rId18"/>
    <p:sldId id="277" r:id="rId19"/>
    <p:sldId id="278" r:id="rId20"/>
    <p:sldId id="279" r:id="rId21"/>
    <p:sldId id="281" r:id="rId22"/>
    <p:sldId id="282" r:id="rId23"/>
    <p:sldId id="280" r:id="rId24"/>
    <p:sldId id="283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3333FF"/>
    <a:srgbClr val="339933"/>
    <a:srgbClr val="99CCFF"/>
    <a:srgbClr val="86A0B9"/>
    <a:srgbClr val="66FFCC"/>
    <a:srgbClr val="006666"/>
    <a:srgbClr val="E7FBFD"/>
    <a:srgbClr val="CE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211-1CDC-436E-96B1-4858DD479C30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56DDC-0B58-4397-BFE0-EE84873A21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28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英國十六世紀劇作家馬羅（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Christopher Marlowe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）名著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浮士德（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Faustus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的主角，以靈魂許與魔王，換取二十四年風光與權力，期滿後被魔鬼劫往地獄的故事。</a:t>
            </a:r>
          </a:p>
          <a:p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56DDC-0B58-4397-BFE0-EE84873A21D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81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39D9E5-7894-432E-AD4F-D919BD10A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3C10003-7DE4-4E13-A54C-7C46B529E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A2327B-FF7A-478A-B1E0-09C73272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FC33D2-D0B4-4343-B415-7462A7A4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9F6EFA-9D09-4162-8801-2314D79E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09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F4DC9-00EE-4C21-B346-3E84C104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EBB990B-716F-4D8E-95F5-38CD2F7DE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6DBD42-AB73-4F64-8F6D-0FFA1D99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E3308A-FECB-4BDD-9FEB-0A2B07A5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6DF071-CBBA-4AD3-8271-4F722791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7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15547AE-9A4F-452C-96DD-1A695EEE7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E594F3F-98A9-4E9F-BE99-64AEB936D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773855-16D6-4927-AE6F-DCD527C29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3568F8-5EC7-4985-BDE7-E38DDA09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9B1F47-1AC3-4981-8D2A-762D3B1C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7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C1B2B-2C73-4278-B2FF-FBBDB52B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9D2AB4-5C17-4DCE-B77B-B1BAD9A5C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9A3EB1-ADFB-4AD1-9A76-B86923F4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42C2C3-D732-490C-8492-E67D0AD0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45ECD1-4268-45BC-85CF-86669A1B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10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3FA948-873A-4054-A542-C383AFF4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07A683-3016-4A12-A401-1214E8082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F97C23-D79B-47AC-875C-3853F41B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E0C192-9707-4984-A13B-74DCDDBB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953B49-EFAA-4014-80A8-FBA1ED79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891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BC3B53-497B-4A26-999E-3B3D489F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C5C7A2-19BF-4E12-9365-32235CC59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E953742-2D99-472A-9D71-FE57AECA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54601C-7EAC-4283-A7A8-F37CC152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7DB346E-6B41-4BB6-94F9-40E9E9D3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27DD3C-F59E-4A86-8E1F-4F5A3F67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88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897655-36F3-4F90-849B-3B2C301F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302EFA-38AC-443A-8255-D111460FD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65FE15E-1BAD-4508-877D-3DB2F6302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2AE6DA8-9600-40FB-8752-E2E8A4EC7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1EDC17B-7A86-49C5-9D17-099259967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D80F363-7F9E-4F20-8D1A-FBC2E1AE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6F8C34F-9657-42CE-B85C-40FC2223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998B56D-809A-4472-A501-F821BEFC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36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CE781-E10A-4AF9-8380-270E966A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52D15F3-2282-4CA7-8338-890905DB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222E68E-EF63-40EC-9452-4BBA5D6C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EE39530-2650-429D-920D-383B1789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2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31941AE-12EE-4EFC-9374-F539C3A3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47F85DB-B88F-4EBA-A7A4-988A18D7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72835-68C0-494E-B9F6-F5FFAAA2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07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0AF209-65D6-4BF2-9C54-63908061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134948-31BB-4EB7-84CE-280474CA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BACDC4D-323C-4D54-BCC5-F119B64DB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6D35A09-3B3C-44E1-B348-B7740076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CC6CF0-194B-441B-8EC9-DFB42D2B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2C7E4FD-06E3-41A5-B44A-EE820383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47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97541-5639-4E60-8701-668EF70D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578B864-346A-429D-9403-7EB1EDA88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EA16011-D251-42EA-83F8-F700D21E8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D4E5E51-A414-4F3C-B422-3E49D71DA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3936996-6575-4C5B-8784-05F765D0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789B864-BEC4-465A-885B-E4A266FF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38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E7FBFD"/>
            </a:gs>
            <a:gs pos="0">
              <a:schemeClr val="accent1">
                <a:lumMod val="5000"/>
                <a:lumOff val="95000"/>
              </a:schemeClr>
            </a:gs>
            <a:gs pos="98000">
              <a:srgbClr val="CCFFCC"/>
            </a:gs>
            <a:gs pos="100000">
              <a:srgbClr val="00666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FD0077C-3F5F-4AE7-8535-939CF859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A78B2C-404D-489C-BB3B-28DD55E4B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63CC4A-C53E-4504-8FA9-719FC3EEF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7F18-A36A-4DAF-9B31-BBD89690D4CF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0667B6-A463-4CEE-884A-B0C66F540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466FF6-AD29-40CC-B45B-0DC199C00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10EA-3BB5-4FE1-9EED-9CA7403E67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92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QR%E7%A2%BC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q.com.tw/blog/Lawrence/detail-3750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24278A3-0CB7-4B43-AE7A-F1BE1DBE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6499" y="2687618"/>
            <a:ext cx="7298629" cy="4145421"/>
          </a:xfrm>
          <a:prstGeom prst="roundRect">
            <a:avLst>
              <a:gd name="adj" fmla="val 7936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貴金屬黃金和白銀的最全面的提煉回收技術大集錦| 露天拍賣"/>
          <p:cNvSpPr>
            <a:spLocks noChangeAspect="1" noChangeArrowheads="1"/>
          </p:cNvSpPr>
          <p:nvPr/>
        </p:nvSpPr>
        <p:spPr bwMode="auto">
          <a:xfrm>
            <a:off x="13366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D:\00 Carol\0電腦課\109 7-1\Kail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29" y="432017"/>
            <a:ext cx="1993921" cy="2108545"/>
          </a:xfrm>
          <a:prstGeom prst="ellipse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22AF5D9-9781-4FE2-9FD3-DFA06B921BD6}"/>
              </a:ext>
            </a:extLst>
          </p:cNvPr>
          <p:cNvSpPr txBox="1"/>
          <p:nvPr/>
        </p:nvSpPr>
        <p:spPr>
          <a:xfrm>
            <a:off x="2666999" y="755622"/>
            <a:ext cx="6524124" cy="1637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999"/>
              </a:lnSpc>
            </a:pPr>
            <a:r>
              <a:rPr lang="en-US" altLang="zh-TW" sz="6000" b="1" kern="0" dirty="0" err="1">
                <a:solidFill>
                  <a:srgbClr val="00B0F0"/>
                </a:solidFill>
                <a:ea typeface="標楷體"/>
                <a:cs typeface="Arial"/>
              </a:rPr>
              <a:t>Andriod</a:t>
            </a:r>
            <a:r>
              <a:rPr lang="zh-TW" altLang="en-US" sz="6000" b="1" kern="0" dirty="0">
                <a:solidFill>
                  <a:srgbClr val="00B0F0"/>
                </a:solidFill>
                <a:ea typeface="標楷體"/>
                <a:cs typeface="Arial"/>
              </a:rPr>
              <a:t>系統 </a:t>
            </a:r>
            <a:endParaRPr lang="en-US" altLang="zh-TW" sz="6000" b="1" kern="0" dirty="0">
              <a:solidFill>
                <a:srgbClr val="00B0F0"/>
              </a:solidFill>
              <a:ea typeface="標楷體"/>
              <a:cs typeface="Arial"/>
            </a:endParaRPr>
          </a:p>
          <a:p>
            <a:pPr algn="r">
              <a:lnSpc>
                <a:spcPts val="5999"/>
              </a:lnSpc>
            </a:pPr>
            <a:r>
              <a:rPr lang="en-US" altLang="zh-TW" sz="6000" b="1" kern="0" dirty="0">
                <a:solidFill>
                  <a:srgbClr val="00B0F0"/>
                </a:solidFill>
                <a:ea typeface="標楷體"/>
                <a:cs typeface="Arial"/>
              </a:rPr>
              <a:t> </a:t>
            </a:r>
            <a:r>
              <a:rPr lang="zh-TW" altLang="en-US" sz="3000" b="1" kern="0" dirty="0">
                <a:solidFill>
                  <a:srgbClr val="00B0F0"/>
                </a:solidFill>
                <a:ea typeface="標楷體"/>
                <a:cs typeface="Arial"/>
              </a:rPr>
              <a:t>與</a:t>
            </a:r>
            <a:r>
              <a:rPr lang="zh-TW" altLang="en-US" sz="6000" b="1" kern="0" dirty="0">
                <a:solidFill>
                  <a:srgbClr val="00B0F0"/>
                </a:solidFill>
                <a:ea typeface="標楷體"/>
                <a:cs typeface="Arial"/>
              </a:rPr>
              <a:t>新興科技</a:t>
            </a:r>
          </a:p>
        </p:txBody>
      </p:sp>
      <p:sp>
        <p:nvSpPr>
          <p:cNvPr id="17" name="AutoShape 4" descr="工作和家用雲端儲存空間- Google 雲端硬碟">
            <a:extLst>
              <a:ext uri="{FF2B5EF4-FFF2-40B4-BE49-F238E27FC236}">
                <a16:creationId xmlns:a16="http://schemas.microsoft.com/office/drawing/2014/main" id="{F0654F93-4211-4C0D-B89C-44F368C8B8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9943" y="3275842"/>
            <a:ext cx="304729" cy="3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Picture 2" descr="Android Nougat 7.0 desde hoy!">
            <a:extLst>
              <a:ext uri="{FF2B5EF4-FFF2-40B4-BE49-F238E27FC236}">
                <a16:creationId xmlns:a16="http://schemas.microsoft.com/office/drawing/2014/main" id="{907B512E-0A49-4835-BA32-16D213F3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0" y="2172110"/>
            <a:ext cx="3583498" cy="34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7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72475"/>
            <a:ext cx="5067300" cy="4351338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智慧型眼鏡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36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眼鏡，具備人工智慧引擎，可以進行識物學習、判斷和動作預測等功能。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1972284-60AB-49FD-BE37-F617D3A192D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A01D661-3685-4FFF-A1DA-300949EB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827" y="1325563"/>
            <a:ext cx="4100673" cy="46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7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C366A2-1271-4538-A02B-7CF1E556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E1CBE3-9A4A-4E56-911E-1547FF37F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0BACAD-5F44-48E4-9066-DA2D92EC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4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DEF634-0372-4F1B-8208-27D54F77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20D82F-05D6-4555-A9B8-FE7430A29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7FDF1F-A5FF-43D3-8E67-1D62F48C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9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B99D2E-B6B4-42BF-A748-A66368431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82A5EF-EC15-4BE9-95B8-394024D89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5AEFD05-28C1-427F-A670-7A5504FE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7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AAC740-94B5-45B1-A13B-C660A41A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82BC7D-6720-490A-96E1-D19F2E77B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1CB3FD-1C86-4804-AAA9-FE7C5D77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C6B633-9506-40F6-9D71-9DB8101A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13C508-CE9C-463F-8963-55C750CF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3CB41C-9156-4BB7-BC1D-A65FAC0D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1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EC68A-6211-45A2-B24F-9E0C11EA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785F54-77FA-4FA0-B9D2-84625AFE4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F4E65E-169D-4A31-847C-5A131C192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687050" cy="46331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)NFC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技術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Near-field communication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zh-TW" altLang="en-US" sz="36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近距離無線通訊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，又簡稱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近距離通訊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近場通訊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；是一種短距高頻的無線電技術，在13.56MHz頻率運行於20公分距離內。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1972284-60AB-49FD-BE37-F617D3A192D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77A8C88-0E14-4114-9933-EC99B0A9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39814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7BAF58-E5B5-40AD-A487-D0E9C671B1C9}"/>
              </a:ext>
            </a:extLst>
          </p:cNvPr>
          <p:cNvSpPr txBox="1"/>
          <p:nvPr/>
        </p:nvSpPr>
        <p:spPr>
          <a:xfrm>
            <a:off x="9886950" y="5901065"/>
            <a:ext cx="186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sz="2800" b="1" i="0" dirty="0">
                <a:solidFill>
                  <a:srgbClr val="2021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標誌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31E432-0822-4AE5-B002-E4A2F1ED648C}"/>
              </a:ext>
            </a:extLst>
          </p:cNvPr>
          <p:cNvSpPr txBox="1"/>
          <p:nvPr/>
        </p:nvSpPr>
        <p:spPr>
          <a:xfrm>
            <a:off x="838200" y="3936360"/>
            <a:ext cx="8553450" cy="2487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NFC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技術是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en-US" sz="36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無線射頻識別（RFID）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演變而來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，為飛利浦半導體、諾基亞和索尼共同於2004年研製開發，其基礎是RFID及互連技術。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023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978CB563-31CB-4C79-A1B7-6B1EC8126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2894" b="21267"/>
          <a:stretch/>
        </p:blipFill>
        <p:spPr bwMode="auto">
          <a:xfrm>
            <a:off x="276225" y="247650"/>
            <a:ext cx="965835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BA930CE-1DC5-4FCA-AE56-57839A8581F7}"/>
              </a:ext>
            </a:extLst>
          </p:cNvPr>
          <p:cNvSpPr txBox="1"/>
          <p:nvPr/>
        </p:nvSpPr>
        <p:spPr>
          <a:xfrm>
            <a:off x="9544050" y="5410021"/>
            <a:ext cx="2647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P2P</a:t>
            </a:r>
            <a:r>
              <a:rPr lang="zh-TW" altLang="en-US" dirty="0"/>
              <a:t> （peer-to-peer）</a:t>
            </a:r>
            <a:endParaRPr lang="en-US" altLang="zh-TW" dirty="0"/>
          </a:p>
          <a:p>
            <a:r>
              <a:rPr lang="zh-TW" altLang="en-US" dirty="0"/>
              <a:t>對等網路，一種網路技術結構。檔案分享，常利用點對點技術。</a:t>
            </a:r>
          </a:p>
        </p:txBody>
      </p:sp>
    </p:spTree>
    <p:extLst>
      <p:ext uri="{BB962C8B-B14F-4D97-AF65-F5344CB8AC3E}">
        <p14:creationId xmlns:p14="http://schemas.microsoft.com/office/powerpoint/2010/main" val="76464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70D62721-B099-44DD-86DA-958CD3FCF4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489353"/>
              </p:ext>
            </p:extLst>
          </p:nvPr>
        </p:nvGraphicFramePr>
        <p:xfrm>
          <a:off x="590549" y="686986"/>
          <a:ext cx="10782301" cy="5713812"/>
        </p:xfrm>
        <a:graphic>
          <a:graphicData uri="http://schemas.openxmlformats.org/drawingml/2006/table">
            <a:tbl>
              <a:tblPr/>
              <a:tblGrid>
                <a:gridCol w="2137206">
                  <a:extLst>
                    <a:ext uri="{9D8B030D-6E8A-4147-A177-3AD203B41FA5}">
                      <a16:colId xmlns:a16="http://schemas.microsoft.com/office/drawing/2014/main" val="233057146"/>
                    </a:ext>
                  </a:extLst>
                </a:gridCol>
                <a:gridCol w="2137206">
                  <a:extLst>
                    <a:ext uri="{9D8B030D-6E8A-4147-A177-3AD203B41FA5}">
                      <a16:colId xmlns:a16="http://schemas.microsoft.com/office/drawing/2014/main" val="2230947011"/>
                    </a:ext>
                  </a:extLst>
                </a:gridCol>
                <a:gridCol w="2156461">
                  <a:extLst>
                    <a:ext uri="{9D8B030D-6E8A-4147-A177-3AD203B41FA5}">
                      <a16:colId xmlns:a16="http://schemas.microsoft.com/office/drawing/2014/main" val="875464989"/>
                    </a:ext>
                  </a:extLst>
                </a:gridCol>
                <a:gridCol w="2175714">
                  <a:extLst>
                    <a:ext uri="{9D8B030D-6E8A-4147-A177-3AD203B41FA5}">
                      <a16:colId xmlns:a16="http://schemas.microsoft.com/office/drawing/2014/main" val="2589206408"/>
                    </a:ext>
                  </a:extLst>
                </a:gridCol>
                <a:gridCol w="2175714">
                  <a:extLst>
                    <a:ext uri="{9D8B030D-6E8A-4147-A177-3AD203B41FA5}">
                      <a16:colId xmlns:a16="http://schemas.microsoft.com/office/drawing/2014/main" val="1956500624"/>
                    </a:ext>
                  </a:extLst>
                </a:gridCol>
              </a:tblGrid>
              <a:tr h="10693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比較項目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NFC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RFID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IrDA</a:t>
                      </a:r>
                    </a:p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紅外線</a:t>
                      </a:r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Bluetooth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15008"/>
                  </a:ext>
                </a:extLst>
              </a:tr>
              <a:tr h="768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連線時間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&lt; 0.1 </a:t>
                      </a:r>
                      <a:r>
                        <a:rPr lang="en-US" sz="32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ms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&lt; 0.1 </a:t>
                      </a:r>
                      <a:r>
                        <a:rPr lang="en-US" sz="32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ms</a:t>
                      </a:r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～0.5 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～ 6 sec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7554"/>
                  </a:ext>
                </a:extLst>
              </a:tr>
              <a:tr h="8777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感應範圍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公分以內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公尺以內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公尺以內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公尺以內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48668"/>
                  </a:ext>
                </a:extLst>
              </a:tr>
              <a:tr h="6929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使用方式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直覺操作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快速感應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簡易連結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搜尋</a:t>
                      </a:r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48227"/>
                  </a:ext>
                </a:extLst>
              </a:tr>
              <a:tr h="768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傳輸速度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kern="1200" dirty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424K</a:t>
                      </a:r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bps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2M</a:t>
                      </a:r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bps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115Kbps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kern="1200" dirty="0">
                          <a:solidFill>
                            <a:srgbClr val="0000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1M</a:t>
                      </a:r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bps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94525"/>
                  </a:ext>
                </a:extLst>
              </a:tr>
              <a:tr h="768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安全性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極高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186494"/>
                  </a:ext>
                </a:extLst>
              </a:tr>
              <a:tr h="768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60364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E2DBDEA2-50BA-4EAD-967D-F61ABD040B29}"/>
              </a:ext>
            </a:extLst>
          </p:cNvPr>
          <p:cNvSpPr txBox="1"/>
          <p:nvPr/>
        </p:nvSpPr>
        <p:spPr>
          <a:xfrm>
            <a:off x="2400300" y="1423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近距離感測識別技術比較表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794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81A087-8A6F-40AB-AB22-51F7744E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一、什麼是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Android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安卓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系統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64DB24-D2EE-4CDA-8EB4-AF4B13485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226"/>
            <a:ext cx="10515600" cy="4829547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是一個以</a:t>
            </a: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Linux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為基礎的</a:t>
            </a:r>
            <a:r>
              <a:rPr lang="zh-TW" altLang="en-US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開放原始碼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作業系統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，主要用於行動裝置。</a:t>
            </a:r>
            <a:endParaRPr lang="en-US" altLang="zh-TW" sz="3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最初是</a:t>
            </a:r>
            <a:r>
              <a:rPr lang="en-US" altLang="zh-TW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2003</a:t>
            </a:r>
            <a:r>
              <a:rPr lang="zh-TW" altLang="en-US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en-US" altLang="zh-TW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Android Inc.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的安迪</a:t>
            </a:r>
            <a:r>
              <a:rPr lang="en-US" altLang="zh-TW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魯賓等人開發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，為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創建</a:t>
            </a:r>
            <a:r>
              <a:rPr lang="zh-TW" altLang="en-US" sz="3600" b="0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數位相機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的先進作業系統，但因市場需求不大，加上智慧型手機市場快速成長，於是朝向智慧型手機發展。</a:t>
            </a:r>
            <a:endParaRPr lang="en-US" altLang="zh-TW" sz="36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 Inc.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2007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年與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84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家軟硬體及電信商成立「開放手機聯盟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Open Handset Alliance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」共同研發改良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b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C63658-180E-410E-9AD1-5BB0B50F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5970166"/>
            <a:ext cx="4152900" cy="6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0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C5F22B8-3BE9-450A-A3DB-B5DDDBBF6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800" y="2747581"/>
            <a:ext cx="8319800" cy="398708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931B832-3C57-4156-AE54-236B5ABE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0" y="123334"/>
            <a:ext cx="4958946" cy="259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5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687050" cy="31472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 Code 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二維碼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:</a:t>
            </a:r>
            <a:endParaRPr lang="zh-TW" altLang="en-US" sz="36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QR-CODE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比一維條碼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更快速讀取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更大儲存容量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，也無需要像一維條碼般在掃描時需要直線對準掃描器。因此其應用範圍已經擴展到包括產品跟蹤，物品識別，文件管理，庫存營銷等方面。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1972284-60AB-49FD-BE37-F617D3A192D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8035192-BE57-4EC8-9F08-9369F4C0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4451466"/>
            <a:ext cx="3048000" cy="21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66AE0B4-E815-403B-8D7E-A81A5908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87" y="4484112"/>
            <a:ext cx="2100263" cy="216538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077A246-C72E-4E35-951C-0F44979BE3F0}"/>
              </a:ext>
            </a:extLst>
          </p:cNvPr>
          <p:cNvSpPr txBox="1"/>
          <p:nvPr/>
        </p:nvSpPr>
        <p:spPr>
          <a:xfrm>
            <a:off x="952501" y="5534159"/>
            <a:ext cx="209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i="0" dirty="0">
                <a:solidFill>
                  <a:srgbClr val="444444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傳統一維碼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2CAD92-0F3F-43FE-B64B-36A44C2358E2}"/>
              </a:ext>
            </a:extLst>
          </p:cNvPr>
          <p:cNvSpPr txBox="1"/>
          <p:nvPr/>
        </p:nvSpPr>
        <p:spPr>
          <a:xfrm>
            <a:off x="9010650" y="5534159"/>
            <a:ext cx="1700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i="0" dirty="0">
                <a:solidFill>
                  <a:srgbClr val="444444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QR Code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1936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B55F51E-0388-4D28-828C-BD0F8810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5" y="276225"/>
            <a:ext cx="11511967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0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2AC2D6A-3985-4715-AF23-01E9E5F6C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25" y="222250"/>
            <a:ext cx="11425475" cy="64135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76B6F99-A293-479C-A53A-CAA63D531B24}"/>
              </a:ext>
            </a:extLst>
          </p:cNvPr>
          <p:cNvSpPr txBox="1"/>
          <p:nvPr/>
        </p:nvSpPr>
        <p:spPr>
          <a:xfrm>
            <a:off x="976075" y="63125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https://zh.wikipedia.org/wiki/QR%E7%A2%BC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0438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978DC1D-F707-4399-813C-70845E086EF0}"/>
              </a:ext>
            </a:extLst>
          </p:cNvPr>
          <p:cNvSpPr txBox="1"/>
          <p:nvPr/>
        </p:nvSpPr>
        <p:spPr>
          <a:xfrm>
            <a:off x="322260" y="363319"/>
            <a:ext cx="114331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i="0" dirty="0">
                <a:solidFill>
                  <a:srgbClr val="0000CC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QR</a:t>
            </a:r>
            <a:r>
              <a:rPr lang="zh-TW" altLang="en-US" sz="3200" b="1" i="0" dirty="0">
                <a:solidFill>
                  <a:srgbClr val="0000CC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碼有容錯能力</a:t>
            </a:r>
            <a:endParaRPr lang="en-US" altLang="zh-TW" sz="3200" b="1" i="0" dirty="0">
              <a:solidFill>
                <a:srgbClr val="0000CC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QR</a:t>
            </a:r>
            <a:r>
              <a:rPr lang="zh-TW" altLang="en-US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碼圖形若有破損，仍可被機器讀取，最高</a:t>
            </a:r>
            <a:r>
              <a:rPr lang="en-US" altLang="zh-TW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30%</a:t>
            </a:r>
            <a:r>
              <a:rPr lang="zh-TW" altLang="en-US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面積破損仍可被讀取，所以</a:t>
            </a:r>
            <a:r>
              <a:rPr lang="en-US" altLang="zh-TW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QR</a:t>
            </a:r>
            <a:r>
              <a:rPr lang="zh-TW" altLang="en-US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碼被廣泛使用在運輸外箱上。 </a:t>
            </a:r>
            <a:endParaRPr lang="en-US" altLang="zh-TW" sz="3200" b="1" i="0" dirty="0"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3200" b="1" i="0" u="sng" dirty="0">
                <a:solidFill>
                  <a:srgbClr val="3399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容錯率愈高，</a:t>
            </a:r>
            <a:r>
              <a:rPr lang="en-US" altLang="zh-TW" sz="3200" b="1" i="0" u="sng" dirty="0">
                <a:solidFill>
                  <a:srgbClr val="3399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QR</a:t>
            </a:r>
            <a:r>
              <a:rPr lang="zh-TW" altLang="en-US" sz="3200" b="1" i="0" u="sng" dirty="0">
                <a:solidFill>
                  <a:srgbClr val="3399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碼圖形面積愈大，故一般使用</a:t>
            </a:r>
            <a:r>
              <a:rPr lang="en-US" altLang="zh-TW" sz="3200" b="1" i="0" u="sng" dirty="0">
                <a:solidFill>
                  <a:srgbClr val="3399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15%</a:t>
            </a:r>
            <a:r>
              <a:rPr lang="zh-TW" altLang="en-US" sz="3200" b="1" i="0" u="sng" dirty="0">
                <a:solidFill>
                  <a:srgbClr val="3399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容錯能力</a:t>
            </a:r>
            <a:r>
              <a:rPr lang="zh-TW" altLang="en-US" sz="3200" b="1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zh-TW" altLang="en-US" sz="3200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7099FAA-3970-43EB-A7EA-66C82D984FF9}"/>
              </a:ext>
            </a:extLst>
          </p:cNvPr>
          <p:cNvGrpSpPr/>
          <p:nvPr/>
        </p:nvGrpSpPr>
        <p:grpSpPr>
          <a:xfrm>
            <a:off x="1103616" y="2860954"/>
            <a:ext cx="10251468" cy="3143250"/>
            <a:chOff x="965115" y="3160931"/>
            <a:chExt cx="10251468" cy="314325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158FF53-7C4C-42EC-9B32-A22D327C6C76}"/>
                </a:ext>
              </a:extLst>
            </p:cNvPr>
            <p:cNvGrpSpPr/>
            <p:nvPr/>
          </p:nvGrpSpPr>
          <p:grpSpPr>
            <a:xfrm>
              <a:off x="965115" y="3160931"/>
              <a:ext cx="10204620" cy="3143250"/>
              <a:chOff x="965115" y="3160931"/>
              <a:chExt cx="10204620" cy="3143250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8D9C785F-1258-424D-9A32-53D3401B06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0190"/>
              <a:stretch/>
            </p:blipFill>
            <p:spPr>
              <a:xfrm>
                <a:off x="6000750" y="3218081"/>
                <a:ext cx="5168985" cy="3086100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3AE8515-6847-4B86-B9BD-4DBB80A78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843" b="50190"/>
              <a:stretch/>
            </p:blipFill>
            <p:spPr>
              <a:xfrm>
                <a:off x="965115" y="3160931"/>
                <a:ext cx="5073735" cy="3086100"/>
              </a:xfrm>
              <a:prstGeom prst="rect">
                <a:avLst/>
              </a:prstGeom>
            </p:spPr>
          </p:pic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5D1B6B4-7B64-442C-837D-24FFA0764263}"/>
                </a:ext>
              </a:extLst>
            </p:cNvPr>
            <p:cNvSpPr txBox="1"/>
            <p:nvPr/>
          </p:nvSpPr>
          <p:spPr>
            <a:xfrm>
              <a:off x="2704103" y="3219450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srgbClr val="C00000"/>
                  </a:solidFill>
                </a:rPr>
                <a:t>7%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2BBB243-E717-4B21-8296-FA7AB1A6FDDF}"/>
                </a:ext>
              </a:extLst>
            </p:cNvPr>
            <p:cNvSpPr txBox="1"/>
            <p:nvPr/>
          </p:nvSpPr>
          <p:spPr>
            <a:xfrm>
              <a:off x="5162550" y="3162300"/>
              <a:ext cx="982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srgbClr val="C00000"/>
                  </a:solidFill>
                </a:rPr>
                <a:t>15%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514E0E1A-B89A-4ACB-A972-27D86768BBB1}"/>
                </a:ext>
              </a:extLst>
            </p:cNvPr>
            <p:cNvSpPr txBox="1"/>
            <p:nvPr/>
          </p:nvSpPr>
          <p:spPr>
            <a:xfrm>
              <a:off x="7639050" y="3181350"/>
              <a:ext cx="982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srgbClr val="C00000"/>
                  </a:solidFill>
                </a:rPr>
                <a:t>25%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FD65CB9-C976-4D86-8A15-617C6320D7B9}"/>
                </a:ext>
              </a:extLst>
            </p:cNvPr>
            <p:cNvSpPr txBox="1"/>
            <p:nvPr/>
          </p:nvSpPr>
          <p:spPr>
            <a:xfrm>
              <a:off x="10233622" y="3219450"/>
              <a:ext cx="982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dirty="0">
                  <a:solidFill>
                    <a:srgbClr val="C00000"/>
                  </a:solidFill>
                </a:rPr>
                <a:t>30%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1D03421-499C-4D5F-A360-1C340861CF8B}"/>
              </a:ext>
            </a:extLst>
          </p:cNvPr>
          <p:cNvSpPr txBox="1"/>
          <p:nvPr/>
        </p:nvSpPr>
        <p:spPr>
          <a:xfrm>
            <a:off x="1619251" y="6157615"/>
            <a:ext cx="10136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內容為 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http://zh.wikpedia.org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（中文維基百科首頁）的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QR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碼在不同容錯層級下的呈現結果。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7929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2188991"/>
            <a:ext cx="6715125" cy="39562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利用電腦技術模擬出一個立體、高擬真的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3D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空間，當使用者穿戴特殊顯示裝置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(VR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眼鏡、頭盔、手套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…)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進入後，會</a:t>
            </a:r>
            <a:r>
              <a:rPr lang="zh-TW" altLang="en-US" sz="32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產生好像處在現實中一般的錯覺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。在這空間中，操作者可以藉由控制器或鍵盤在這個虛擬的環境下穿梭或互動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!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1972284-60AB-49FD-BE37-F617D3A192D5}"/>
              </a:ext>
            </a:extLst>
          </p:cNvPr>
          <p:cNvSpPr txBox="1">
            <a:spLocks/>
          </p:cNvSpPr>
          <p:nvPr/>
        </p:nvSpPr>
        <p:spPr>
          <a:xfrm>
            <a:off x="323850" y="-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9186F7D-4090-4F00-8B28-8FC15CD36D4A}"/>
              </a:ext>
            </a:extLst>
          </p:cNvPr>
          <p:cNvSpPr txBox="1"/>
          <p:nvPr/>
        </p:nvSpPr>
        <p:spPr>
          <a:xfrm>
            <a:off x="6953250" y="332914"/>
            <a:ext cx="49149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XR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AC689A-AC10-428A-BCD9-4D2CE777B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2371723"/>
            <a:ext cx="4489452" cy="336708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24F8BFD-1878-4DA9-9BCE-1F26A821245B}"/>
              </a:ext>
            </a:extLst>
          </p:cNvPr>
          <p:cNvSpPr txBox="1"/>
          <p:nvPr/>
        </p:nvSpPr>
        <p:spPr>
          <a:xfrm>
            <a:off x="781050" y="1167943"/>
            <a:ext cx="9867899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「虛擬實境」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 Virtual Reality) :</a:t>
            </a:r>
          </a:p>
        </p:txBody>
      </p:sp>
    </p:spTree>
    <p:extLst>
      <p:ext uri="{BB962C8B-B14F-4D97-AF65-F5344CB8AC3E}">
        <p14:creationId xmlns:p14="http://schemas.microsoft.com/office/powerpoint/2010/main" val="389094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2094376"/>
            <a:ext cx="7019926" cy="4495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一種將虛擬資訊擴增到現實空間中的技術， 它不是要取代現實空間，而是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在現實空間中添加一個虛擬物件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，藉由攝影機的辨識技術與電腦程式的結合，當設定好的圖片出現在鏡頭裡面，就會出現對應的虛擬物件。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4D14E40-08C9-4185-A974-7DA1E5A59A5C}"/>
              </a:ext>
            </a:extLst>
          </p:cNvPr>
          <p:cNvSpPr txBox="1">
            <a:spLocks/>
          </p:cNvSpPr>
          <p:nvPr/>
        </p:nvSpPr>
        <p:spPr>
          <a:xfrm>
            <a:off x="323850" y="-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C48E50F-6C4D-416C-B957-9FF6959DAD43}"/>
              </a:ext>
            </a:extLst>
          </p:cNvPr>
          <p:cNvSpPr txBox="1"/>
          <p:nvPr/>
        </p:nvSpPr>
        <p:spPr>
          <a:xfrm>
            <a:off x="6953250" y="332914"/>
            <a:ext cx="49149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D0536A-B9A5-47B5-8CC3-49C342D678D0}"/>
              </a:ext>
            </a:extLst>
          </p:cNvPr>
          <p:cNvSpPr txBox="1"/>
          <p:nvPr/>
        </p:nvSpPr>
        <p:spPr>
          <a:xfrm>
            <a:off x="781050" y="1167943"/>
            <a:ext cx="9867899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「擴增實境」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 Augmented Reality)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</p:txBody>
      </p:sp>
      <p:pic>
        <p:nvPicPr>
          <p:cNvPr id="15362" name="Picture 2" descr="AR眼鏡】高通與《Pokemon Go》Niantic合作配合5G再創傳奇？">
            <a:extLst>
              <a:ext uri="{FF2B5EF4-FFF2-40B4-BE49-F238E27FC236}">
                <a16:creationId xmlns:a16="http://schemas.microsoft.com/office/drawing/2014/main" id="{E8B7CB56-E0FF-4548-A1E0-A25D2964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4" y="2661107"/>
            <a:ext cx="45434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92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BB13543E-4D5A-4577-8EBE-0BA048941BB6}"/>
              </a:ext>
            </a:extLst>
          </p:cNvPr>
          <p:cNvSpPr txBox="1">
            <a:spLocks/>
          </p:cNvSpPr>
          <p:nvPr/>
        </p:nvSpPr>
        <p:spPr>
          <a:xfrm>
            <a:off x="323850" y="-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997C6B-1155-4038-A001-D6006F4D0374}"/>
              </a:ext>
            </a:extLst>
          </p:cNvPr>
          <p:cNvSpPr txBox="1"/>
          <p:nvPr/>
        </p:nvSpPr>
        <p:spPr>
          <a:xfrm>
            <a:off x="6953250" y="332914"/>
            <a:ext cx="49149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93C7E6D-8A3D-4CB8-A99A-A2832201EDD6}"/>
              </a:ext>
            </a:extLst>
          </p:cNvPr>
          <p:cNvSpPr txBox="1"/>
          <p:nvPr/>
        </p:nvSpPr>
        <p:spPr>
          <a:xfrm>
            <a:off x="781050" y="1167943"/>
            <a:ext cx="9867899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「混合實境」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600" b="1" dirty="0" err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MR</a:t>
            </a:r>
            <a:r>
              <a:rPr lang="en-US" altLang="zh-TW" sz="3600" b="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,Mixed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Reality) :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A5381B-85FB-4D5C-B41A-E956F64D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1997035"/>
            <a:ext cx="7547463" cy="424213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97035"/>
            <a:ext cx="6581775" cy="46863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是一種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 </a:t>
            </a:r>
            <a:r>
              <a:rPr lang="en-US" altLang="zh-TW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 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 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使用方式的資訊技術，能把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現實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世界與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虛擬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zh-TW" altLang="en-US" sz="39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合併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在一起。使用者身處在一個封閉的虛擬環境中，穿戴與外界隔離的裝置，便能感受到人工虛擬出來的物件，並與之互動。</a:t>
            </a:r>
            <a:endPara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8567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A897B00-C8D0-44A7-8C8E-609E625FB0FA}"/>
              </a:ext>
            </a:extLst>
          </p:cNvPr>
          <p:cNvSpPr txBox="1">
            <a:spLocks/>
          </p:cNvSpPr>
          <p:nvPr/>
        </p:nvSpPr>
        <p:spPr>
          <a:xfrm>
            <a:off x="323850" y="-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23FCD1D-091A-499E-875E-F5CCBF39C006}"/>
              </a:ext>
            </a:extLst>
          </p:cNvPr>
          <p:cNvSpPr txBox="1"/>
          <p:nvPr/>
        </p:nvSpPr>
        <p:spPr>
          <a:xfrm>
            <a:off x="6953250" y="332914"/>
            <a:ext cx="49149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MR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C1A8D5D-EF88-4854-B1CD-E47AC7E84602}"/>
              </a:ext>
            </a:extLst>
          </p:cNvPr>
          <p:cNvSpPr txBox="1"/>
          <p:nvPr/>
        </p:nvSpPr>
        <p:spPr>
          <a:xfrm>
            <a:off x="1181100" y="1981349"/>
            <a:ext cx="103251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是一個含蓋 VR、AR、MR，由通訊晶片大廠高通公司於 2017 年提出並應用在行動裝置的實境技術。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簡言之，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XR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是集大成者，可以由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操作者</a:t>
            </a:r>
            <a:r>
              <a:rPr lang="zh-TW" altLang="en-US" sz="3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依自己的需求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AR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MR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的實境技術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自由地切換使用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 例如，在舞台上利用全息投影(Holography)，可在部分示意的實體上以VR 的技術建立虛擬世界的空間，同時以AR 的技術於舞臺上呈現演出的相關訊息，甚至再用 MR 的技術讓臺上與臺下能有更多的互動。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2575AC2-F4CA-45DB-A093-F6764BFA9794}"/>
              </a:ext>
            </a:extLst>
          </p:cNvPr>
          <p:cNvSpPr txBox="1"/>
          <p:nvPr/>
        </p:nvSpPr>
        <p:spPr>
          <a:xfrm>
            <a:off x="781050" y="1167943"/>
            <a:ext cx="9867899" cy="66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「延展實境」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XR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600" dirty="0"/>
              <a:t>eXtended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Reality) : </a:t>
            </a:r>
          </a:p>
        </p:txBody>
      </p:sp>
    </p:spTree>
    <p:extLst>
      <p:ext uri="{BB962C8B-B14F-4D97-AF65-F5344CB8AC3E}">
        <p14:creationId xmlns:p14="http://schemas.microsoft.com/office/powerpoint/2010/main" val="1653034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14457DE-CE2C-41BA-8F16-EC227B20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65429"/>
            <a:ext cx="8953500" cy="63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236C72-5EE6-46BC-B05F-0E696A1B2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系統普及，是因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免費開放原始碼許可證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的授權方式，發布了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系統的原始碼，讓生產商推出搭載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的智慧型手機，之後更逐漸拓展到平板電腦及其他領域上。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</a:t>
            </a:r>
            <a:r>
              <a:rPr lang="zh-TW" altLang="en-US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億部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使用中的裝置搭載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作業系統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約有八成以上的市場佔有率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9282DD-4DF5-4BE6-8D85-6335A3D0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5970166"/>
            <a:ext cx="4152900" cy="6326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29E06A-5927-43A6-A21D-D7AFF29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267" y="2636923"/>
            <a:ext cx="4353533" cy="2019582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2EDD04A-9B62-418F-A335-D0ED70C351C1}"/>
              </a:ext>
            </a:extLst>
          </p:cNvPr>
          <p:cNvSpPr txBox="1">
            <a:spLocks/>
          </p:cNvSpPr>
          <p:nvPr/>
        </p:nvSpPr>
        <p:spPr>
          <a:xfrm>
            <a:off x="838200" y="2471941"/>
            <a:ext cx="6571344" cy="2349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它開放原始碼，讓一般人也可以輕易的利用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SDK ( Software Development Kit )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開發各式各樣的軟體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:AI2 APP inventor)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，另外也結合了各項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Google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所提供的服務功能，使得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作業系統在短短的幾年內迅速成竄起。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865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270774-9B01-4A46-8A2C-7D4BB040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32287"/>
            <a:ext cx="9791700" cy="68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8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236C72-5EE6-46BC-B05F-0E696A1B2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0" y="1002717"/>
            <a:ext cx="6877050" cy="44836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2008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日台灣</a:t>
            </a:r>
            <a:r>
              <a:rPr lang="zh-TW" altLang="en-US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宏達電</a:t>
            </a:r>
            <a:r>
              <a:rPr lang="en-US" altLang="zh-TW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HTC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為美國運營商德國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T-Mobile</a:t>
            </a:r>
            <a:r>
              <a:rPr lang="zh-TW" altLang="en-US" sz="36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代工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，製造第一款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手機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T-Mobile G1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，並在紐約正式發布；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隔年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月，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HTC Hero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英雄機誕生。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9282DD-4DF5-4BE6-8D85-6335A3D0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5970166"/>
            <a:ext cx="4152900" cy="63266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49D2B43-3E1B-4D58-A583-BE106BFE0071}"/>
              </a:ext>
            </a:extLst>
          </p:cNvPr>
          <p:cNvSpPr txBox="1"/>
          <p:nvPr/>
        </p:nvSpPr>
        <p:spPr>
          <a:xfrm>
            <a:off x="544369" y="5354642"/>
            <a:ext cx="362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200" b="1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T-Mobile G1</a:t>
            </a:r>
            <a:endParaRPr lang="zh-TW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B413210-D051-4B27-915E-5117D46D9F44}"/>
              </a:ext>
            </a:extLst>
          </p:cNvPr>
          <p:cNvGrpSpPr/>
          <p:nvPr/>
        </p:nvGrpSpPr>
        <p:grpSpPr>
          <a:xfrm>
            <a:off x="225715" y="1210970"/>
            <a:ext cx="4639176" cy="4067175"/>
            <a:chOff x="225715" y="1210970"/>
            <a:chExt cx="4639176" cy="4067175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B64ED9C-08DD-4AF8-8B79-EAE041A90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898"/>
            <a:stretch/>
          </p:blipFill>
          <p:spPr>
            <a:xfrm>
              <a:off x="225715" y="1210970"/>
              <a:ext cx="4639176" cy="406717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6DD249D-A852-4603-90FB-E0234365B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886" y="5039987"/>
              <a:ext cx="3258005" cy="238158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36691C6-E151-4AB0-8E67-422FE25E7CE2}"/>
              </a:ext>
            </a:extLst>
          </p:cNvPr>
          <p:cNvSpPr txBox="1"/>
          <p:nvPr/>
        </p:nvSpPr>
        <p:spPr>
          <a:xfrm>
            <a:off x="262150" y="549698"/>
            <a:ext cx="4639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世界第一款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手機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6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D9E4A4-F2A8-4758-9A2D-4244F25F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0" y="560598"/>
            <a:ext cx="5704840" cy="3443061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Android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一詞最早出現於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法國作家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Auguste Villiers de 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l‘Isle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-Adam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1886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年發表的科幻小說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未來的夏娃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L'ève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future)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E6524B-6F48-4A5F-B2F8-AB8999DE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0" y="5970166"/>
            <a:ext cx="4152900" cy="63266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2508865-96AE-4E3F-9126-A13D379A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60598"/>
            <a:ext cx="4842674" cy="604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FA1D110-0678-44D0-BD02-50A1CA3277C0}"/>
              </a:ext>
            </a:extLst>
          </p:cNvPr>
          <p:cNvSpPr txBox="1"/>
          <p:nvPr/>
        </p:nvSpPr>
        <p:spPr>
          <a:xfrm>
            <a:off x="5519737" y="317961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0" i="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描寫一位和</a:t>
            </a:r>
            <a:r>
              <a:rPr lang="zh-TW" altLang="en-US" sz="2400" b="0" i="0" u="sng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愛迪生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同名的大發明家，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利用電學原理製作了一個</a:t>
            </a:r>
            <a:r>
              <a:rPr lang="zh-TW" altLang="en-US" sz="2400" b="0" i="0" dirty="0"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完美的女人</a:t>
            </a:r>
            <a:r>
              <a:rPr lang="en-US" altLang="zh-TW" sz="2400" b="0" i="0" dirty="0"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b="0" i="0" dirty="0" err="1"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Andriod</a:t>
            </a:r>
            <a:r>
              <a:rPr lang="en-US" altLang="zh-TW" sz="2400" b="0" i="0" dirty="0"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，聰明又美麗，更有智慧，但是她畢竟只是</a:t>
            </a:r>
            <a:r>
              <a:rPr lang="zh-TW" altLang="en-US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機器人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0" i="0" u="sng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人性、靈魂和科學的矛盾碰撞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，就導致了一場類似浮士德的悲劇，這種悲劇也被認為是人類終極夢想和命運的破滅。</a:t>
            </a:r>
          </a:p>
        </p:txBody>
      </p:sp>
    </p:spTree>
    <p:extLst>
      <p:ext uri="{BB962C8B-B14F-4D97-AF65-F5344CB8AC3E}">
        <p14:creationId xmlns:p14="http://schemas.microsoft.com/office/powerpoint/2010/main" val="6272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70C6942-1526-4830-8FDF-79CA37A2DF9F}"/>
              </a:ext>
            </a:extLst>
          </p:cNvPr>
          <p:cNvSpPr txBox="1"/>
          <p:nvPr/>
        </p:nvSpPr>
        <p:spPr>
          <a:xfrm>
            <a:off x="3895224" y="221545"/>
            <a:ext cx="799498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智慧型手機的開端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IBM Simon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1994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b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許多人對智慧手機開端停留在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Microsoft Pocket PC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或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Palm OS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系統，但電腦巨頭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IBM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早在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1994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年就把電腦的概念融入手機中，推出商業化的智慧型手機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IBM Simon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。這隻手機</a:t>
            </a:r>
            <a:r>
              <a:rPr lang="zh-TW" altLang="en-US" sz="33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沒有實體按鍵，只能透過觸控螢幕和觸控筆操作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，也可安裝應用程式，包含行事歷、通訊錄、世界時鐘、計算器、記事本、電子郵件及遊戲等，不過無法上網，畢竟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1994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年也是 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World Wide Web 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全球資訊網誕生的年份。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992649-811D-41E2-BAFA-39E380EC1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2" r="15586"/>
          <a:stretch/>
        </p:blipFill>
        <p:spPr>
          <a:xfrm>
            <a:off x="301790" y="0"/>
            <a:ext cx="3333751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EC99DD9-7B03-415C-B552-02708A35F8CA}"/>
              </a:ext>
            </a:extLst>
          </p:cNvPr>
          <p:cNvSpPr txBox="1"/>
          <p:nvPr/>
        </p:nvSpPr>
        <p:spPr>
          <a:xfrm>
            <a:off x="3895224" y="63888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https://www.gq.com.tw/blog/Lawrence/detail-3750.html</a:t>
            </a:r>
            <a:r>
              <a:rPr lang="en-US" altLang="zh-TW" dirty="0"/>
              <a:t> 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114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50DAFC3-5BCD-4FA7-A9E0-F93466CD9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1950" y="190500"/>
            <a:ext cx="7505700" cy="647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行動電話始祖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Motorola Dyna TAC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1973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3200" spc="-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世上第一支手機發明者是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Martin </a:t>
            </a:r>
            <a:r>
              <a:rPr lang="en-US" altLang="zh-TW" sz="32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Coope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，當時他代表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Motorola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發表</a:t>
            </a:r>
            <a:r>
              <a:rPr lang="en-US" altLang="zh-TW" sz="32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DydaTAC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，並用它撥電話給貝爾實驗室主管，完成第一次的無線通話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貝爾實驗室團隊發明了最早的無線通訊技術「蜂窩系統」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1984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Dyna TAC 8000X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正式發售，零售價是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3995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俗稱是「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黑金剛大哥大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」，尺寸分別為</a:t>
            </a: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19.5x4x8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公分，重約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1.56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公斤，可說份量十足。採用類比訊號，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充電</a:t>
            </a:r>
            <a:r>
              <a:rPr lang="en-US" altLang="zh-TW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小時可提供半小時通話電力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。當時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售價為</a:t>
            </a:r>
            <a:r>
              <a:rPr lang="en-US" altLang="zh-TW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3,995</a:t>
            </a:r>
            <a:r>
              <a:rPr lang="zh-TW" altLang="en-US" sz="32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年代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成功的象徵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，大老闆、或是港片中的黑道大哥都要有一支。</a:t>
            </a:r>
          </a:p>
          <a:p>
            <a:pPr marL="0" indent="0">
              <a:buNone/>
            </a:pPr>
            <a:endParaRPr lang="zh-TW" alt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AA9F0E-1B4C-4572-941E-730E8A4A9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0"/>
            <a:ext cx="280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AEACA7-133C-4E70-ABC7-9C63C030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90" y="1440005"/>
            <a:ext cx="5067300" cy="4351338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b="1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b="1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智慧型手錶</a:t>
            </a:r>
            <a:r>
              <a:rPr lang="en-US" altLang="zh-TW" sz="4000" b="1" i="0" dirty="0">
                <a:solidFill>
                  <a:srgbClr val="00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4000" b="0" i="0" dirty="0">
              <a:solidFill>
                <a:srgbClr val="0000CC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智慧型手錶可以隨時量測個人的</a:t>
            </a:r>
            <a:r>
              <a:rPr lang="zh-TW" altLang="en-US" sz="4000" b="1" i="0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步行數量</a:t>
            </a: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b="1" i="0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睡眠品質</a:t>
            </a: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b="1" i="0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心率</a:t>
            </a: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4000" b="1" i="0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運動狀態</a:t>
            </a: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等，有些還能偵測氣壓、進行 </a:t>
            </a:r>
            <a:r>
              <a:rPr lang="en-US" altLang="zh-TW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GPS </a:t>
            </a:r>
            <a:r>
              <a:rPr lang="zh-TW" altLang="en-US" sz="40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定位、發送訊息、播放音樂等。</a:t>
            </a:r>
            <a:endParaRPr lang="zh-TW" altLang="en-US" sz="40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1972284-60AB-49FD-BE37-F617D3A192D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二、行動裝置的新興科技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E2EA4C-8108-4474-9677-1A7983B2E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4"/>
          <a:stretch/>
        </p:blipFill>
        <p:spPr bwMode="auto">
          <a:xfrm>
            <a:off x="5944945" y="1825625"/>
            <a:ext cx="2835761" cy="35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2923C9B-124A-433C-B491-5E1EBB2D7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"/>
          <a:stretch/>
        </p:blipFill>
        <p:spPr bwMode="auto">
          <a:xfrm>
            <a:off x="9122261" y="1825625"/>
            <a:ext cx="2835761" cy="35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98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1627</Words>
  <Application>Microsoft Office PowerPoint</Application>
  <PresentationFormat>寬螢幕</PresentationFormat>
  <Paragraphs>113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DFKai-SB</vt:lpstr>
      <vt:lpstr>DFKai-SB</vt:lpstr>
      <vt:lpstr>Arial</vt:lpstr>
      <vt:lpstr>Calibri</vt:lpstr>
      <vt:lpstr>Calibri Light</vt:lpstr>
      <vt:lpstr>Office 佈景主題</vt:lpstr>
      <vt:lpstr>PowerPoint 簡報</vt:lpstr>
      <vt:lpstr>一、什麼是Android(安卓)系統: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Andriod系統與新興科技 </dc:title>
  <dc:creator>Kailee Cho</dc:creator>
  <cp:lastModifiedBy>Kailee Cho</cp:lastModifiedBy>
  <cp:revision>15</cp:revision>
  <dcterms:created xsi:type="dcterms:W3CDTF">2021-09-17T22:08:16Z</dcterms:created>
  <dcterms:modified xsi:type="dcterms:W3CDTF">2021-09-28T21:21:43Z</dcterms:modified>
</cp:coreProperties>
</file>