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8" r:id="rId3"/>
    <p:sldId id="295" r:id="rId4"/>
    <p:sldId id="278" r:id="rId5"/>
    <p:sldId id="296" r:id="rId6"/>
    <p:sldId id="297" r:id="rId7"/>
    <p:sldId id="299" r:id="rId8"/>
    <p:sldId id="293" r:id="rId9"/>
    <p:sldId id="306" r:id="rId10"/>
    <p:sldId id="307" r:id="rId11"/>
    <p:sldId id="300" r:id="rId12"/>
    <p:sldId id="301" r:id="rId13"/>
    <p:sldId id="302" r:id="rId14"/>
    <p:sldId id="305" r:id="rId15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5F51EC4-0B88-4AF9-BBF7-30B3E1F458EB}">
          <p14:sldIdLst>
            <p14:sldId id="268"/>
            <p14:sldId id="295"/>
            <p14:sldId id="278"/>
            <p14:sldId id="296"/>
            <p14:sldId id="297"/>
            <p14:sldId id="299"/>
            <p14:sldId id="293"/>
            <p14:sldId id="306"/>
            <p14:sldId id="307"/>
            <p14:sldId id="300"/>
            <p14:sldId id="301"/>
            <p14:sldId id="302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6AC4FB8F-ED15-48AB-97BD-17129D4E699D}" type="datetimeFigureOut">
              <a:rPr lang="en-US" altLang="zh-TW" smtClean="0"/>
              <a:t>9/7/2022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E6B3739-9081-478F-812E-AE7CE140632E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BBC9D437-CD83-4825-AD0D-5E7B341BC79B}" type="datetimeFigureOut">
              <a:t>2022/9/7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3309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60CF8BB-EBC7-4B8F-9632-A5A136FBB88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 latinLnBrk="0">
              <a:lnSpc>
                <a:spcPct val="75000"/>
              </a:lnSpc>
              <a:defRPr lang="zh-TW" sz="8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80234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25389"/>
            <a:ext cx="9372600" cy="5045132"/>
          </a:xfrm>
        </p:spPr>
        <p:txBody>
          <a:bodyPr/>
          <a:lstStyle>
            <a:lvl1pPr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 latinLnBrk="0">
              <a:defRPr lang="zh-TW" sz="66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/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 latinLnBrk="0">
              <a:defRPr lang="zh-TW" sz="44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 latinLnBrk="0">
              <a:defRPr lang="zh-TW"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 latinLnBrk="0">
              <a:defRPr lang="zh-TW" sz="8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 latinLnBrk="0">
              <a:defRPr lang="zh-TW" sz="8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zh-TW" sz="4400" kern="1200" cap="all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生活科技</a:t>
            </a:r>
            <a:b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基本圖學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sz="3200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0"/>
          <a:stretch/>
        </p:blipFill>
        <p:spPr>
          <a:xfrm>
            <a:off x="3821228" y="2652981"/>
            <a:ext cx="4192561" cy="35264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4-3</a:t>
            </a:r>
            <a:r>
              <a:rPr lang="zh-TW" altLang="en-US" dirty="0"/>
              <a:t> 範例一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25389"/>
            <a:ext cx="9777984" cy="5045132"/>
          </a:xfrm>
        </p:spPr>
        <p:txBody>
          <a:bodyPr/>
          <a:lstStyle/>
          <a:p>
            <a:r>
              <a:rPr lang="zh-TW" altLang="en-US" dirty="0"/>
              <a:t>注意事項：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視圖必須對齊，圖與圖之間適當留空白</a:t>
            </a:r>
          </a:p>
        </p:txBody>
      </p:sp>
      <p:sp>
        <p:nvSpPr>
          <p:cNvPr id="6" name="橢圓 5"/>
          <p:cNvSpPr/>
          <p:nvPr/>
        </p:nvSpPr>
        <p:spPr>
          <a:xfrm>
            <a:off x="5573027" y="6085129"/>
            <a:ext cx="594360" cy="5943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791326"/>
            <a:ext cx="4315521" cy="3436219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5573027" y="3756740"/>
            <a:ext cx="2270600" cy="1764792"/>
            <a:chOff x="5216893" y="3419856"/>
            <a:chExt cx="2270600" cy="1764792"/>
          </a:xfrm>
        </p:grpSpPr>
        <p:cxnSp>
          <p:nvCxnSpPr>
            <p:cNvPr id="9" name="直線單箭頭接點 8"/>
            <p:cNvCxnSpPr/>
            <p:nvPr/>
          </p:nvCxnSpPr>
          <p:spPr>
            <a:xfrm flipH="1" flipV="1">
              <a:off x="5216893" y="3650689"/>
              <a:ext cx="1129043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6291072" y="341985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</a:rPr>
                <a:t>隱藏線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167453" y="3639312"/>
              <a:ext cx="320040" cy="1545336"/>
            </a:xfrm>
            <a:custGeom>
              <a:avLst/>
              <a:gdLst>
                <a:gd name="connsiteX0" fmla="*/ 137160 w 320040"/>
                <a:gd name="connsiteY0" fmla="*/ 0 h 1545336"/>
                <a:gd name="connsiteX1" fmla="*/ 320040 w 320040"/>
                <a:gd name="connsiteY1" fmla="*/ 0 h 1545336"/>
                <a:gd name="connsiteX2" fmla="*/ 320040 w 320040"/>
                <a:gd name="connsiteY2" fmla="*/ 1545336 h 1545336"/>
                <a:gd name="connsiteX3" fmla="*/ 0 w 320040"/>
                <a:gd name="connsiteY3" fmla="*/ 1545336 h 15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" h="1545336">
                  <a:moveTo>
                    <a:pt x="137160" y="0"/>
                  </a:moveTo>
                  <a:lnTo>
                    <a:pt x="320040" y="0"/>
                  </a:lnTo>
                  <a:lnTo>
                    <a:pt x="320040" y="1545336"/>
                  </a:lnTo>
                  <a:lnTo>
                    <a:pt x="0" y="15453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60977"/>
          <a:stretch/>
        </p:blipFill>
        <p:spPr>
          <a:xfrm>
            <a:off x="951296" y="2853506"/>
            <a:ext cx="2658178" cy="3526438"/>
          </a:xfrm>
          <a:prstGeom prst="rect">
            <a:avLst/>
          </a:prstGeom>
        </p:spPr>
      </p:pic>
      <p:sp>
        <p:nvSpPr>
          <p:cNvPr id="7" name="乘號 6"/>
          <p:cNvSpPr/>
          <p:nvPr/>
        </p:nvSpPr>
        <p:spPr>
          <a:xfrm>
            <a:off x="9568955" y="5966257"/>
            <a:ext cx="804672" cy="804672"/>
          </a:xfrm>
          <a:prstGeom prst="mathMultiply">
            <a:avLst>
              <a:gd name="adj1" fmla="val 180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4-3</a:t>
            </a:r>
            <a:r>
              <a:rPr lang="zh-TW" altLang="en-US" dirty="0"/>
              <a:t> 範例二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5984" y="1425389"/>
            <a:ext cx="4849368" cy="5045132"/>
          </a:xfrm>
        </p:spPr>
        <p:txBody>
          <a:bodyPr/>
          <a:lstStyle/>
          <a:p>
            <a:r>
              <a:rPr lang="zh-TW" altLang="en-US" dirty="0"/>
              <a:t>注意事項：</a:t>
            </a:r>
            <a:endParaRPr lang="en-US" altLang="zh-TW" dirty="0"/>
          </a:p>
          <a:p>
            <a:pPr marL="742950" indent="-742950">
              <a:buFont typeface="+mj-lt"/>
              <a:buAutoNum type="arabicPeriod" startAt="2"/>
            </a:pPr>
            <a:r>
              <a:rPr lang="zh-TW" altLang="en-US" dirty="0"/>
              <a:t>實線表示輪廓，虛線表示被遮住的線</a:t>
            </a:r>
            <a:endParaRPr lang="en-US" altLang="zh-TW" dirty="0"/>
          </a:p>
        </p:txBody>
      </p:sp>
      <p:grpSp>
        <p:nvGrpSpPr>
          <p:cNvPr id="13" name="群組 12"/>
          <p:cNvGrpSpPr/>
          <p:nvPr/>
        </p:nvGrpSpPr>
        <p:grpSpPr>
          <a:xfrm>
            <a:off x="5871411" y="1813562"/>
            <a:ext cx="5029336" cy="4520225"/>
            <a:chOff x="6647815" y="1929066"/>
            <a:chExt cx="4019038" cy="3612198"/>
          </a:xfrm>
        </p:grpSpPr>
        <p:pic>
          <p:nvPicPr>
            <p:cNvPr id="2050" name="Picture 2" descr="「三視圖 虛線」的圖片搜尋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815" y="1929066"/>
              <a:ext cx="4019038" cy="354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7251192" y="3392424"/>
              <a:ext cx="3401568" cy="493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33488" y="5166360"/>
              <a:ext cx="950976" cy="374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52" name="Picture 4" descr="画出下面物体的三视图（看不见的线用虚线表示）．主视图    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6"/>
          <a:stretch/>
        </p:blipFill>
        <p:spPr bwMode="auto">
          <a:xfrm>
            <a:off x="8899238" y="3750885"/>
            <a:ext cx="3020688" cy="18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/>
          <p:cNvCxnSpPr/>
          <p:nvPr/>
        </p:nvCxnSpPr>
        <p:spPr>
          <a:xfrm flipH="1">
            <a:off x="6703187" y="4372760"/>
            <a:ext cx="2" cy="5624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 flipH="1">
            <a:off x="6638062" y="3865504"/>
            <a:ext cx="13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隱藏線</a:t>
            </a: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7829825" y="4401637"/>
            <a:ext cx="2" cy="5624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6693564" y="2802395"/>
            <a:ext cx="1" cy="9889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839451" y="2792289"/>
            <a:ext cx="1" cy="9777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954004" y="2747050"/>
            <a:ext cx="1704948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7247" t="34247" r="42259" b="26962"/>
          <a:stretch/>
        </p:blipFill>
        <p:spPr>
          <a:xfrm>
            <a:off x="2062878" y="4066300"/>
            <a:ext cx="3056966" cy="21873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70721" y="626794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三視圖會如何變化？</a:t>
            </a:r>
          </a:p>
        </p:txBody>
      </p:sp>
      <p:sp>
        <p:nvSpPr>
          <p:cNvPr id="6" name="矩形 5"/>
          <p:cNvSpPr/>
          <p:nvPr/>
        </p:nvSpPr>
        <p:spPr>
          <a:xfrm>
            <a:off x="1907931" y="3930162"/>
            <a:ext cx="3376246" cy="286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0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4-3</a:t>
            </a:r>
            <a:r>
              <a:rPr lang="zh-TW" altLang="en-US" dirty="0"/>
              <a:t> 範例三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81784" y="1425389"/>
            <a:ext cx="4849368" cy="5045132"/>
          </a:xfrm>
        </p:spPr>
        <p:txBody>
          <a:bodyPr/>
          <a:lstStyle/>
          <a:p>
            <a:r>
              <a:rPr lang="zh-TW" altLang="en-US" dirty="0"/>
              <a:t>注意事項：</a:t>
            </a:r>
            <a:endParaRPr lang="en-US" altLang="zh-TW" dirty="0"/>
          </a:p>
          <a:p>
            <a:pPr marL="742950" indent="-742950">
              <a:buFont typeface="+mj-lt"/>
              <a:buAutoNum type="arabicPeriod" startAt="3"/>
            </a:pPr>
            <a:r>
              <a:rPr lang="zh-TW" altLang="en-US" dirty="0"/>
              <a:t>當有重疊的時候，線條的優先順序「實線</a:t>
            </a:r>
            <a:r>
              <a:rPr lang="en-US" altLang="zh-TW" dirty="0"/>
              <a:t>&gt;</a:t>
            </a:r>
            <a:r>
              <a:rPr lang="zh-TW" altLang="en-US" dirty="0"/>
              <a:t>虛線」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86" y="106737"/>
            <a:ext cx="3394058" cy="6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作業四：三視圖繪製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9056" y="1425389"/>
            <a:ext cx="4693920" cy="504513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</a:rPr>
              <a:t>前視圖</a:t>
            </a:r>
            <a:endParaRPr lang="en-US" altLang="zh-TW" dirty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</a:rPr>
              <a:t>俯視圖</a:t>
            </a:r>
            <a:endParaRPr lang="en-US" altLang="zh-TW" dirty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</a:rPr>
              <a:t>右側視圖</a:t>
            </a:r>
            <a:r>
              <a:rPr lang="en-US" altLang="zh-TW" i="1" dirty="0">
                <a:solidFill>
                  <a:srgbClr val="0070C0"/>
                </a:solidFill>
              </a:rPr>
              <a:t>(</a:t>
            </a:r>
            <a:r>
              <a:rPr lang="zh-TW" altLang="en-US" i="1" dirty="0">
                <a:solidFill>
                  <a:srgbClr val="0070C0"/>
                </a:solidFill>
              </a:rPr>
              <a:t>有虛線</a:t>
            </a:r>
            <a:r>
              <a:rPr lang="en-US" altLang="zh-TW" i="1" dirty="0">
                <a:solidFill>
                  <a:srgbClr val="0070C0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圖與圖之間留</a:t>
            </a:r>
            <a:r>
              <a:rPr lang="en-US" altLang="zh-TW" dirty="0"/>
              <a:t>4</a:t>
            </a:r>
            <a:r>
              <a:rPr lang="zh-TW" altLang="en-US" dirty="0"/>
              <a:t>個空格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請注意</a:t>
            </a:r>
            <a:r>
              <a:rPr lang="zh-TW" altLang="en-US" b="1" dirty="0">
                <a:solidFill>
                  <a:srgbClr val="FF0000"/>
                </a:solidFill>
              </a:rPr>
              <a:t>圖面對齊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thumbs.dreamstime.com/z/isometrisches-zeichenpapier-mit-maeinteilung-407043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t="364" r="50357" b="60439"/>
          <a:stretch/>
        </p:blipFill>
        <p:spPr bwMode="auto">
          <a:xfrm>
            <a:off x="5632704" y="1335023"/>
            <a:ext cx="6309360" cy="53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手繪多邊形 3"/>
          <p:cNvSpPr/>
          <p:nvPr/>
        </p:nvSpPr>
        <p:spPr>
          <a:xfrm>
            <a:off x="6428232" y="2167128"/>
            <a:ext cx="3182112" cy="4105656"/>
          </a:xfrm>
          <a:custGeom>
            <a:avLst/>
            <a:gdLst>
              <a:gd name="connsiteX0" fmla="*/ 0 w 3182112"/>
              <a:gd name="connsiteY0" fmla="*/ 0 h 3621024"/>
              <a:gd name="connsiteX1" fmla="*/ 0 w 3182112"/>
              <a:gd name="connsiteY1" fmla="*/ 1801368 h 3621024"/>
              <a:gd name="connsiteX2" fmla="*/ 3182112 w 3182112"/>
              <a:gd name="connsiteY2" fmla="*/ 3621024 h 3621024"/>
              <a:gd name="connsiteX3" fmla="*/ 3182112 w 3182112"/>
              <a:gd name="connsiteY3" fmla="*/ 896112 h 3621024"/>
              <a:gd name="connsiteX4" fmla="*/ 2377440 w 3182112"/>
              <a:gd name="connsiteY4" fmla="*/ 438912 h 3621024"/>
              <a:gd name="connsiteX5" fmla="*/ 2377440 w 3182112"/>
              <a:gd name="connsiteY5" fmla="*/ 2249424 h 3621024"/>
              <a:gd name="connsiteX6" fmla="*/ 795528 w 3182112"/>
              <a:gd name="connsiteY6" fmla="*/ 1362456 h 3621024"/>
              <a:gd name="connsiteX7" fmla="*/ 795528 w 3182112"/>
              <a:gd name="connsiteY7" fmla="*/ 438912 h 3621024"/>
              <a:gd name="connsiteX8" fmla="*/ 0 w 3182112"/>
              <a:gd name="connsiteY8" fmla="*/ 0 h 3621024"/>
              <a:gd name="connsiteX0" fmla="*/ 0 w 3182112"/>
              <a:gd name="connsiteY0" fmla="*/ 0 h 3621024"/>
              <a:gd name="connsiteX1" fmla="*/ 0 w 3182112"/>
              <a:gd name="connsiteY1" fmla="*/ 1801368 h 3621024"/>
              <a:gd name="connsiteX2" fmla="*/ 3182112 w 3182112"/>
              <a:gd name="connsiteY2" fmla="*/ 3621024 h 3621024"/>
              <a:gd name="connsiteX3" fmla="*/ 3182112 w 3182112"/>
              <a:gd name="connsiteY3" fmla="*/ 1792224 h 3621024"/>
              <a:gd name="connsiteX4" fmla="*/ 2377440 w 3182112"/>
              <a:gd name="connsiteY4" fmla="*/ 438912 h 3621024"/>
              <a:gd name="connsiteX5" fmla="*/ 2377440 w 3182112"/>
              <a:gd name="connsiteY5" fmla="*/ 2249424 h 3621024"/>
              <a:gd name="connsiteX6" fmla="*/ 795528 w 3182112"/>
              <a:gd name="connsiteY6" fmla="*/ 1362456 h 3621024"/>
              <a:gd name="connsiteX7" fmla="*/ 795528 w 3182112"/>
              <a:gd name="connsiteY7" fmla="*/ 438912 h 3621024"/>
              <a:gd name="connsiteX8" fmla="*/ 0 w 3182112"/>
              <a:gd name="connsiteY8" fmla="*/ 0 h 3621024"/>
              <a:gd name="connsiteX0" fmla="*/ 0 w 3182112"/>
              <a:gd name="connsiteY0" fmla="*/ 0 h 3621024"/>
              <a:gd name="connsiteX1" fmla="*/ 0 w 3182112"/>
              <a:gd name="connsiteY1" fmla="*/ 1801368 h 3621024"/>
              <a:gd name="connsiteX2" fmla="*/ 3182112 w 3182112"/>
              <a:gd name="connsiteY2" fmla="*/ 3621024 h 3621024"/>
              <a:gd name="connsiteX3" fmla="*/ 3182112 w 3182112"/>
              <a:gd name="connsiteY3" fmla="*/ 886968 h 3621024"/>
              <a:gd name="connsiteX4" fmla="*/ 2377440 w 3182112"/>
              <a:gd name="connsiteY4" fmla="*/ 438912 h 3621024"/>
              <a:gd name="connsiteX5" fmla="*/ 2377440 w 3182112"/>
              <a:gd name="connsiteY5" fmla="*/ 2249424 h 3621024"/>
              <a:gd name="connsiteX6" fmla="*/ 795528 w 3182112"/>
              <a:gd name="connsiteY6" fmla="*/ 1362456 h 3621024"/>
              <a:gd name="connsiteX7" fmla="*/ 795528 w 3182112"/>
              <a:gd name="connsiteY7" fmla="*/ 438912 h 3621024"/>
              <a:gd name="connsiteX8" fmla="*/ 0 w 3182112"/>
              <a:gd name="connsiteY8" fmla="*/ 0 h 3621024"/>
              <a:gd name="connsiteX0" fmla="*/ 0 w 3182112"/>
              <a:gd name="connsiteY0" fmla="*/ 484632 h 4105656"/>
              <a:gd name="connsiteX1" fmla="*/ 0 w 3182112"/>
              <a:gd name="connsiteY1" fmla="*/ 2286000 h 4105656"/>
              <a:gd name="connsiteX2" fmla="*/ 3182112 w 3182112"/>
              <a:gd name="connsiteY2" fmla="*/ 4105656 h 4105656"/>
              <a:gd name="connsiteX3" fmla="*/ 3182112 w 3182112"/>
              <a:gd name="connsiteY3" fmla="*/ 1371600 h 4105656"/>
              <a:gd name="connsiteX4" fmla="*/ 2377440 w 3182112"/>
              <a:gd name="connsiteY4" fmla="*/ 0 h 4105656"/>
              <a:gd name="connsiteX5" fmla="*/ 2377440 w 3182112"/>
              <a:gd name="connsiteY5" fmla="*/ 2734056 h 4105656"/>
              <a:gd name="connsiteX6" fmla="*/ 795528 w 3182112"/>
              <a:gd name="connsiteY6" fmla="*/ 1847088 h 4105656"/>
              <a:gd name="connsiteX7" fmla="*/ 795528 w 3182112"/>
              <a:gd name="connsiteY7" fmla="*/ 923544 h 4105656"/>
              <a:gd name="connsiteX8" fmla="*/ 0 w 3182112"/>
              <a:gd name="connsiteY8" fmla="*/ 484632 h 41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112" h="4105656">
                <a:moveTo>
                  <a:pt x="0" y="484632"/>
                </a:moveTo>
                <a:lnTo>
                  <a:pt x="0" y="2286000"/>
                </a:lnTo>
                <a:lnTo>
                  <a:pt x="3182112" y="4105656"/>
                </a:lnTo>
                <a:lnTo>
                  <a:pt x="3182112" y="1371600"/>
                </a:lnTo>
                <a:lnTo>
                  <a:pt x="2377440" y="0"/>
                </a:lnTo>
                <a:lnTo>
                  <a:pt x="2377440" y="2734056"/>
                </a:lnTo>
                <a:lnTo>
                  <a:pt x="795528" y="1847088"/>
                </a:lnTo>
                <a:lnTo>
                  <a:pt x="795528" y="923544"/>
                </a:lnTo>
                <a:lnTo>
                  <a:pt x="0" y="4846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17" idx="0"/>
            <a:endCxn id="4" idx="0"/>
          </p:cNvCxnSpPr>
          <p:nvPr/>
        </p:nvCxnSpPr>
        <p:spPr>
          <a:xfrm flipH="1">
            <a:off x="6428232" y="2185416"/>
            <a:ext cx="786384" cy="46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7" idx="1"/>
          </p:cNvCxnSpPr>
          <p:nvPr/>
        </p:nvCxnSpPr>
        <p:spPr>
          <a:xfrm flipH="1">
            <a:off x="7232904" y="2633472"/>
            <a:ext cx="77724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7" idx="2"/>
          </p:cNvCxnSpPr>
          <p:nvPr/>
        </p:nvCxnSpPr>
        <p:spPr>
          <a:xfrm flipH="1">
            <a:off x="7232904" y="3547872"/>
            <a:ext cx="77724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9619488" y="5806440"/>
            <a:ext cx="79552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30" idx="1"/>
          </p:cNvCxnSpPr>
          <p:nvPr/>
        </p:nvCxnSpPr>
        <p:spPr>
          <a:xfrm flipH="1">
            <a:off x="9619488" y="3072384"/>
            <a:ext cx="786384" cy="46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30" idx="0"/>
          </p:cNvCxnSpPr>
          <p:nvPr/>
        </p:nvCxnSpPr>
        <p:spPr>
          <a:xfrm flipH="1">
            <a:off x="8823960" y="1737360"/>
            <a:ext cx="777240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手繪多邊形 16"/>
          <p:cNvSpPr/>
          <p:nvPr/>
        </p:nvSpPr>
        <p:spPr>
          <a:xfrm>
            <a:off x="7214616" y="2185416"/>
            <a:ext cx="795528" cy="1362456"/>
          </a:xfrm>
          <a:custGeom>
            <a:avLst/>
            <a:gdLst>
              <a:gd name="connsiteX0" fmla="*/ 0 w 795528"/>
              <a:gd name="connsiteY0" fmla="*/ 0 h 1362456"/>
              <a:gd name="connsiteX1" fmla="*/ 795528 w 795528"/>
              <a:gd name="connsiteY1" fmla="*/ 448056 h 1362456"/>
              <a:gd name="connsiteX2" fmla="*/ 795528 w 795528"/>
              <a:gd name="connsiteY2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" h="1362456">
                <a:moveTo>
                  <a:pt x="0" y="0"/>
                </a:moveTo>
                <a:lnTo>
                  <a:pt x="795528" y="448056"/>
                </a:lnTo>
                <a:lnTo>
                  <a:pt x="795528" y="136245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9601200" y="1737360"/>
            <a:ext cx="804672" cy="4087368"/>
          </a:xfrm>
          <a:custGeom>
            <a:avLst/>
            <a:gdLst>
              <a:gd name="connsiteX0" fmla="*/ 0 w 795528"/>
              <a:gd name="connsiteY0" fmla="*/ 0 h 3172968"/>
              <a:gd name="connsiteX1" fmla="*/ 795528 w 795528"/>
              <a:gd name="connsiteY1" fmla="*/ 1344168 h 3172968"/>
              <a:gd name="connsiteX2" fmla="*/ 795528 w 795528"/>
              <a:gd name="connsiteY2" fmla="*/ 3172968 h 3172968"/>
              <a:gd name="connsiteX0" fmla="*/ 0 w 795528"/>
              <a:gd name="connsiteY0" fmla="*/ 0 h 4087368"/>
              <a:gd name="connsiteX1" fmla="*/ 795528 w 795528"/>
              <a:gd name="connsiteY1" fmla="*/ 1344168 h 4087368"/>
              <a:gd name="connsiteX2" fmla="*/ 777240 w 795528"/>
              <a:gd name="connsiteY2" fmla="*/ 4087368 h 4087368"/>
              <a:gd name="connsiteX0" fmla="*/ 0 w 786384"/>
              <a:gd name="connsiteY0" fmla="*/ 0 h 4087368"/>
              <a:gd name="connsiteX1" fmla="*/ 786384 w 786384"/>
              <a:gd name="connsiteY1" fmla="*/ 1335024 h 4087368"/>
              <a:gd name="connsiteX2" fmla="*/ 777240 w 786384"/>
              <a:gd name="connsiteY2" fmla="*/ 4087368 h 4087368"/>
              <a:gd name="connsiteX0" fmla="*/ 0 w 804672"/>
              <a:gd name="connsiteY0" fmla="*/ 0 h 4087368"/>
              <a:gd name="connsiteX1" fmla="*/ 804672 w 804672"/>
              <a:gd name="connsiteY1" fmla="*/ 1335024 h 4087368"/>
              <a:gd name="connsiteX2" fmla="*/ 795528 w 804672"/>
              <a:gd name="connsiteY2" fmla="*/ 4087368 h 408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672" h="4087368">
                <a:moveTo>
                  <a:pt x="0" y="0"/>
                </a:moveTo>
                <a:lnTo>
                  <a:pt x="804672" y="1335024"/>
                </a:lnTo>
                <a:lnTo>
                  <a:pt x="795528" y="408736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8001000" y="3566160"/>
            <a:ext cx="804672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879592" y="32826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516368" y="524865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20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9939528" y="59618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573768" y="4553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8750808" y="35935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598664" y="43799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912864" y="32552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793992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95144"/>
            <a:ext cx="8686800" cy="20116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dirty="0"/>
              <a:t>單元四│製圖與視圖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63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4-1</a:t>
            </a:r>
            <a:r>
              <a:rPr lang="zh-TW" altLang="en-US" dirty="0"/>
              <a:t> 圓柱體繪製</a:t>
            </a:r>
            <a:r>
              <a:rPr lang="en-US" altLang="zh-TW" dirty="0"/>
              <a:t>-</a:t>
            </a:r>
            <a:r>
              <a:rPr lang="zh-TW" altLang="en-US" dirty="0"/>
              <a:t>等角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依圓的直徑畫出方盒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畫出</a:t>
            </a:r>
            <a:r>
              <a:rPr lang="en-US" altLang="zh-TW" dirty="0"/>
              <a:t>4</a:t>
            </a:r>
            <a:r>
              <a:rPr lang="zh-TW" altLang="en-US" dirty="0"/>
              <a:t>條參考線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用適當角度連接弧線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673351" y="4050792"/>
            <a:ext cx="9994393" cy="2552177"/>
            <a:chOff x="1325879" y="4050792"/>
            <a:chExt cx="9994393" cy="25521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3" t="49999" r="39611" b="1"/>
            <a:stretch/>
          </p:blipFill>
          <p:spPr>
            <a:xfrm>
              <a:off x="7507224" y="4160520"/>
              <a:ext cx="1774660" cy="244036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" t="49021" r="71678"/>
            <a:stretch/>
          </p:blipFill>
          <p:spPr>
            <a:xfrm>
              <a:off x="5486400" y="4114800"/>
              <a:ext cx="1864290" cy="2488169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88" t="53551" r="5826" b="4213"/>
            <a:stretch/>
          </p:blipFill>
          <p:spPr>
            <a:xfrm>
              <a:off x="9509760" y="4352545"/>
              <a:ext cx="1810512" cy="206147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3" t="-1051" r="37648" b="49999"/>
            <a:stretch/>
          </p:blipFill>
          <p:spPr>
            <a:xfrm>
              <a:off x="1325879" y="4050792"/>
              <a:ext cx="1953919" cy="249169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0" t="-302" r="4601" b="49250"/>
            <a:stretch/>
          </p:blipFill>
          <p:spPr>
            <a:xfrm>
              <a:off x="3380231" y="4084320"/>
              <a:ext cx="1953919" cy="2491695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23" y="594828"/>
            <a:ext cx="3477517" cy="3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4-1 </a:t>
            </a:r>
            <a:r>
              <a:rPr lang="zh-TW" altLang="en-US" dirty="0"/>
              <a:t>圓柱體繪製</a:t>
            </a:r>
            <a:r>
              <a:rPr lang="en-US" altLang="zh-TW" dirty="0"/>
              <a:t>-</a:t>
            </a:r>
            <a:r>
              <a:rPr lang="zh-TW" altLang="en-US" dirty="0"/>
              <a:t>等角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64993" y="1256363"/>
            <a:ext cx="6345936" cy="5446190"/>
            <a:chOff x="6608243" y="2123887"/>
            <a:chExt cx="5132653" cy="440493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243" y="2132579"/>
              <a:ext cx="2529123" cy="4396238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841" b="997"/>
            <a:stretch/>
          </p:blipFill>
          <p:spPr>
            <a:xfrm>
              <a:off x="9294474" y="2123887"/>
              <a:ext cx="2446422" cy="439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畫出前面的圓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依照深度畫出後面的圓</a:t>
            </a:r>
            <a:r>
              <a:rPr lang="en-US" altLang="zh-TW" dirty="0"/>
              <a:t>(</a:t>
            </a:r>
            <a:r>
              <a:rPr lang="zh-TW" altLang="en-US" dirty="0"/>
              <a:t>圓心→圓心</a:t>
            </a:r>
            <a:r>
              <a:rPr lang="en-US" altLang="zh-TW" dirty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將兩個圓用</a:t>
            </a:r>
            <a:r>
              <a:rPr lang="zh-TW" altLang="en-US" b="1" dirty="0"/>
              <a:t>切線</a:t>
            </a:r>
            <a:r>
              <a:rPr lang="zh-TW" altLang="en-US" dirty="0"/>
              <a:t>連接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4-1</a:t>
            </a:r>
            <a:r>
              <a:rPr lang="zh-TW" altLang="en-US" dirty="0"/>
              <a:t> 圓柱體繪製</a:t>
            </a:r>
            <a:r>
              <a:rPr lang="en-US" altLang="zh-TW" dirty="0"/>
              <a:t>-</a:t>
            </a:r>
            <a:r>
              <a:rPr lang="zh-TW" altLang="en-US" dirty="0"/>
              <a:t>等斜</a:t>
            </a:r>
          </a:p>
        </p:txBody>
      </p:sp>
      <p:sp>
        <p:nvSpPr>
          <p:cNvPr id="8" name="橢圓 7"/>
          <p:cNvSpPr/>
          <p:nvPr/>
        </p:nvSpPr>
        <p:spPr>
          <a:xfrm>
            <a:off x="5245608" y="4111752"/>
            <a:ext cx="1289304" cy="128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425696" y="4937760"/>
            <a:ext cx="1289304" cy="1289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373112" y="4181856"/>
            <a:ext cx="1289304" cy="1289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53200" y="5007864"/>
            <a:ext cx="1289304" cy="1289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599944" y="4922520"/>
            <a:ext cx="1289304" cy="128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8769096" y="4148328"/>
            <a:ext cx="2109216" cy="2115312"/>
            <a:chOff x="3429000" y="4111752"/>
            <a:chExt cx="2109216" cy="2115312"/>
          </a:xfrm>
        </p:grpSpPr>
        <p:sp>
          <p:nvSpPr>
            <p:cNvPr id="20" name="橢圓 19"/>
            <p:cNvSpPr/>
            <p:nvPr/>
          </p:nvSpPr>
          <p:spPr>
            <a:xfrm>
              <a:off x="4248912" y="4111752"/>
              <a:ext cx="1289304" cy="1289304"/>
            </a:xfrm>
            <a:prstGeom prst="ellipse">
              <a:avLst/>
            </a:prstGeom>
            <a:ln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 rot="18900000">
              <a:off x="3865045" y="4545876"/>
              <a:ext cx="1219267" cy="1289304"/>
            </a:xfrm>
            <a:prstGeom prst="rect">
              <a:avLst/>
            </a:prstGeom>
            <a:ln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3429000" y="4937760"/>
              <a:ext cx="1289304" cy="1289304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" name="直線接點 23"/>
          <p:cNvCxnSpPr>
            <a:stCxn id="14" idx="1"/>
            <a:endCxn id="12" idx="1"/>
          </p:cNvCxnSpPr>
          <p:nvPr/>
        </p:nvCxnSpPr>
        <p:spPr>
          <a:xfrm flipV="1">
            <a:off x="6742014" y="4370670"/>
            <a:ext cx="819912" cy="826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4" idx="5"/>
            <a:endCxn id="12" idx="5"/>
          </p:cNvCxnSpPr>
          <p:nvPr/>
        </p:nvCxnSpPr>
        <p:spPr>
          <a:xfrm flipV="1">
            <a:off x="7653690" y="5282346"/>
            <a:ext cx="819912" cy="826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5074758" y="4779102"/>
            <a:ext cx="819912" cy="82600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2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4-2</a:t>
            </a:r>
            <a:r>
              <a:rPr lang="zh-TW" altLang="en-US" dirty="0"/>
              <a:t> 三視圖的繪製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25389"/>
            <a:ext cx="4218432" cy="50451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dirty="0"/>
              <a:t>從三個方向觀察物體，並且把觀察到的樣子畫出來。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1406314"/>
            <a:ext cx="5111496" cy="50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8695944" y="539496"/>
            <a:ext cx="0" cy="9784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605272" y="5254752"/>
            <a:ext cx="911352" cy="533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11012424" y="5699760"/>
            <a:ext cx="874776" cy="51816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4-2</a:t>
            </a:r>
            <a:r>
              <a:rPr lang="zh-TW" altLang="en-US" dirty="0"/>
              <a:t> 三視圖的繪製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456" y="1425389"/>
            <a:ext cx="4081272" cy="5045132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俯視圖在前視圖的</a:t>
            </a:r>
            <a:r>
              <a:rPr lang="zh-TW" altLang="en-US" b="1" dirty="0"/>
              <a:t>垂直正上方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右側視圖在前視圖的</a:t>
            </a:r>
            <a:r>
              <a:rPr lang="zh-TW" altLang="en-US" b="1" dirty="0"/>
              <a:t>水平正右方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俯視圖與右側視圖的對應點關係呈</a:t>
            </a:r>
            <a:r>
              <a:rPr lang="en-US" altLang="zh-TW" dirty="0"/>
              <a:t>45°</a:t>
            </a:r>
            <a:r>
              <a:rPr lang="zh-TW" altLang="en-US" dirty="0"/>
              <a:t>夾角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1425389"/>
            <a:ext cx="4986834" cy="53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42" y="381000"/>
            <a:ext cx="2810534" cy="27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5404104" y="1650747"/>
            <a:ext cx="0" cy="4800600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528816" y="1650747"/>
            <a:ext cx="0" cy="4800600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599432" y="4768851"/>
            <a:ext cx="5074920" cy="0"/>
          </a:xfrm>
          <a:prstGeom prst="line">
            <a:avLst/>
          </a:prstGeom>
          <a:ln w="76200">
            <a:solidFill>
              <a:srgbClr val="00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599432" y="5527803"/>
            <a:ext cx="5074920" cy="0"/>
          </a:xfrm>
          <a:prstGeom prst="line">
            <a:avLst/>
          </a:prstGeom>
          <a:ln w="76200">
            <a:solidFill>
              <a:srgbClr val="00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39901" y="1989138"/>
          <a:ext cx="8856663" cy="39497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93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208"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種類</a:t>
                      </a: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式樣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粗細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畫法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用途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24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實線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粗</a:t>
                      </a: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連續線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可見輪廓線、圖框線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24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細</a:t>
                      </a: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連續線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尺度線、尺度界線、指線、剖面線、因圓角而消失之稜線、旋轉剖面之輪廓線等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1" y="3070226"/>
            <a:ext cx="21764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784726"/>
            <a:ext cx="2166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矩形 2"/>
          <p:cNvSpPr>
            <a:spLocks noChangeArrowheads="1"/>
          </p:cNvSpPr>
          <p:nvPr/>
        </p:nvSpPr>
        <p:spPr bwMode="auto">
          <a:xfrm>
            <a:off x="1919289" y="1204914"/>
            <a:ext cx="6624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/>
              <a:t>■ 表</a:t>
            </a:r>
            <a:r>
              <a:rPr lang="en-US" altLang="zh-TW" sz="3200"/>
              <a:t>7-2 </a:t>
            </a:r>
            <a:r>
              <a:rPr lang="zh-TW" altLang="en-US" sz="3200"/>
              <a:t>線條的種類、粗細及用途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81200" y="381000"/>
            <a:ext cx="9372600" cy="802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zh-TW" sz="4400" kern="1200" cap="all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4-2</a:t>
            </a:r>
            <a:r>
              <a:rPr lang="zh-TW" altLang="en-US" dirty="0"/>
              <a:t> 三視圖的繪製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905256" y="2752344"/>
            <a:ext cx="713232" cy="74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6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21385"/>
              </p:ext>
            </p:extLst>
          </p:nvPr>
        </p:nvGraphicFramePr>
        <p:xfrm>
          <a:off x="1042416" y="1399032"/>
          <a:ext cx="10917936" cy="5230356"/>
        </p:xfrm>
        <a:graphic>
          <a:graphicData uri="http://schemas.openxmlformats.org/drawingml/2006/table">
            <a:tbl>
              <a:tblPr/>
              <a:tblGrid>
                <a:gridCol w="1217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6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式樣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粗細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畫法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用途</a:t>
                      </a:r>
                      <a:endParaRPr kumimoji="0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6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虛線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每段約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3mm</a:t>
                      </a: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，間隔約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1mm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隱藏線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鏈線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線長約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20mm</a:t>
                      </a: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，中間為一點，間隔約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1mm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中心線、節線、假想線等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表示需特殊處理物面之範圍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粗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2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粗、細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兩端及轉角粗，中間細，粗線長勿超過</a:t>
                      </a: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10mm</a:t>
                      </a: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割面線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28" y="2582101"/>
            <a:ext cx="19907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28" y="3825813"/>
            <a:ext cx="20161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46" y="4859401"/>
            <a:ext cx="2190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/>
          <a:stretch>
            <a:fillRect/>
          </a:stretch>
        </p:blipFill>
        <p:spPr bwMode="auto">
          <a:xfrm>
            <a:off x="2415668" y="5515420"/>
            <a:ext cx="1978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981200" y="381000"/>
            <a:ext cx="9372600" cy="802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zh-TW" sz="4400" kern="1200" cap="all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4-2</a:t>
            </a:r>
            <a:r>
              <a:rPr lang="zh-TW" altLang="en-US" dirty="0"/>
              <a:t> 三視圖的繪製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256032" y="2267712"/>
            <a:ext cx="713232" cy="74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256032" y="3474720"/>
            <a:ext cx="713232" cy="74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Wireframe Building 16x9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建築物線框簡報 (寬螢幕)</Template>
  <TotalTime>0</TotalTime>
  <Words>368</Words>
  <Application>Microsoft Office PowerPoint</Application>
  <PresentationFormat>寬螢幕</PresentationFormat>
  <Paragraphs>82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Microsoft JhengHei UI</vt:lpstr>
      <vt:lpstr>標楷體</vt:lpstr>
      <vt:lpstr>Arial</vt:lpstr>
      <vt:lpstr>Calibri</vt:lpstr>
      <vt:lpstr>Wireframe Building 16x9</vt:lpstr>
      <vt:lpstr>生活科技 基本圖學iii</vt:lpstr>
      <vt:lpstr>單元四│製圖與視圖</vt:lpstr>
      <vt:lpstr>4-1 圓柱體繪製-等角</vt:lpstr>
      <vt:lpstr>4-1 圓柱體繪製-等角</vt:lpstr>
      <vt:lpstr>4-1 圓柱體繪製-等斜</vt:lpstr>
      <vt:lpstr>4-2 三視圖的繪製</vt:lpstr>
      <vt:lpstr>4-2 三視圖的繪製</vt:lpstr>
      <vt:lpstr>PowerPoint 簡報</vt:lpstr>
      <vt:lpstr>PowerPoint 簡報</vt:lpstr>
      <vt:lpstr>4-3 範例一</vt:lpstr>
      <vt:lpstr>4-3 範例二</vt:lpstr>
      <vt:lpstr>4-3 範例三</vt:lpstr>
      <vt:lpstr>作業四：三視圖繪製1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2016-10-12T15:01:10Z</dcterms:created>
  <dcterms:modified xsi:type="dcterms:W3CDTF">2022-09-07T02:58:06Z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