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41"/>
  </p:notesMasterIdLst>
  <p:handoutMasterIdLst>
    <p:handoutMasterId r:id="rId42"/>
  </p:handoutMasterIdLst>
  <p:sldIdLst>
    <p:sldId id="270" r:id="rId2"/>
    <p:sldId id="385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77" r:id="rId18"/>
    <p:sldId id="378" r:id="rId19"/>
    <p:sldId id="379" r:id="rId20"/>
    <p:sldId id="302" r:id="rId21"/>
    <p:sldId id="303" r:id="rId22"/>
    <p:sldId id="380" r:id="rId23"/>
    <p:sldId id="361" r:id="rId24"/>
    <p:sldId id="362" r:id="rId25"/>
    <p:sldId id="363" r:id="rId26"/>
    <p:sldId id="368" r:id="rId27"/>
    <p:sldId id="365" r:id="rId28"/>
    <p:sldId id="369" r:id="rId29"/>
    <p:sldId id="364" r:id="rId30"/>
    <p:sldId id="371" r:id="rId31"/>
    <p:sldId id="381" r:id="rId32"/>
    <p:sldId id="383" r:id="rId33"/>
    <p:sldId id="367" r:id="rId34"/>
    <p:sldId id="372" r:id="rId35"/>
    <p:sldId id="376" r:id="rId36"/>
    <p:sldId id="384" r:id="rId37"/>
    <p:sldId id="374" r:id="rId38"/>
    <p:sldId id="386" r:id="rId39"/>
    <p:sldId id="375" r:id="rId40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婷 郭" initials="婷" lastIdx="1" clrIdx="0">
    <p:extLst>
      <p:ext uri="{19B8F6BF-5375-455C-9EA6-DF929625EA0E}">
        <p15:presenceInfo xmlns:p15="http://schemas.microsoft.com/office/powerpoint/2012/main" userId="53694d9d13302d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92C48"/>
    <a:srgbClr val="2C2D39"/>
    <a:srgbClr val="242630"/>
    <a:srgbClr val="2A1F43"/>
    <a:srgbClr val="0C1B43"/>
    <a:srgbClr val="000000"/>
    <a:srgbClr val="1D2225"/>
    <a:srgbClr val="F8F8F8"/>
    <a:srgbClr val="36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82478" autoAdjust="0"/>
  </p:normalViewPr>
  <p:slideViewPr>
    <p:cSldViewPr snapToGrid="0" snapToObjects="1">
      <p:cViewPr varScale="1">
        <p:scale>
          <a:sx n="114" d="100"/>
          <a:sy n="114" d="100"/>
        </p:scale>
        <p:origin x="51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FA18A1-81C4-4296-9EE3-2BDF415FB16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2023/3/27</a:t>
            </a:fld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‹#›</a:t>
            </a:fld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9989A6-19DF-4DCB-BB90-524C1FDD1EE5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03FA8-A3F3-7640-B13D-36C73B3E5587}" type="slidenum">
              <a:rPr lang="en-US" noProof="0" smtClean="0"/>
              <a:pPr rtl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9199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11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810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12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843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13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5241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14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5217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15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00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16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230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17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2170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20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5615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21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0375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24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431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5246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25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2010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26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1498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27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9766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28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2580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29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4134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30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593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31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4710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33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1100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34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0073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35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355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4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7739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37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7119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38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302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39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674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5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098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6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050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7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564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8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2040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9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1864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pPr rtl="0"/>
              <a:t>10</a:t>
            </a:fld>
            <a:endParaRPr 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73F73E-E271-42E8-9821-5104CCC39A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2F68908-A774-4298-9591-89BBBA4D4380}" type="datetime1">
              <a:rPr lang="zh-TW" altLang="en-US" noProof="0" smtClean="0"/>
              <a:pPr rtl="0"/>
              <a:t>2023/3/27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807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：圖案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手繪多邊形：圖案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圖片版面配置區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rtlCol="0"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noProof="0"/>
              <a:t>職稱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3" name="直線接點​​(S)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內容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8" name="直線接點​​(S)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手繪多邊形：圖案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文字版面配置區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8" name="直線接點​​(S)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內容預留位置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EF11EFD-9841-42A3-B4A3-6FBC4F11D4C1}" type="datetime1">
              <a:rPr lang="zh-TW" altLang="en-US" smtClean="0"/>
              <a:pPr/>
              <a:t>2023/3/27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像和標題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noProof="0"/>
          </a:p>
        </p:txBody>
      </p:sp>
      <p:cxnSp>
        <p:nvCxnSpPr>
          <p:cNvPr id="24" name="直線接點​​(S)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259054F-9EC0-4FF9-BE0B-E7D14170D6C5}" type="datetime1">
              <a:rPr lang="zh-TW" altLang="en-US" smtClean="0"/>
              <a:pPr/>
              <a:t>2023/3/27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三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3053588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3053588" cy="3163825"/>
          </a:xfrm>
        </p:spPr>
        <p:txBody>
          <a:bodyPr rtlCol="0"/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569206" y="2074334"/>
            <a:ext cx="3053588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569206" y="2792471"/>
            <a:ext cx="3053588" cy="3164509"/>
          </a:xfrm>
        </p:spPr>
        <p:txBody>
          <a:bodyPr rtlCol="0"/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A6D68D58-C9C7-41A5-9F66-57C5771B39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8564" y="2073651"/>
            <a:ext cx="3053588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1" name="內容版面配置區 5">
            <a:extLst>
              <a:ext uri="{FF2B5EF4-FFF2-40B4-BE49-F238E27FC236}">
                <a16:creationId xmlns:a16="http://schemas.microsoft.com/office/drawing/2014/main" id="{F3692324-6EEB-4C0A-BF90-7A27FBF6D7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8564" y="2791788"/>
            <a:ext cx="3053588" cy="3164509"/>
          </a:xfrm>
        </p:spPr>
        <p:txBody>
          <a:bodyPr rtlCol="0"/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 </a:t>
            </a:r>
            <a:r>
              <a:rPr lang="zh-TW" altLang="en-US"/>
              <a:t>年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94A09A9-5501-47C1-A89A-A340965A2BE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7615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6499227-A77C-46B9-8C77-E9B6F0EF6D7E}" type="datetime1">
              <a:rPr lang="zh-TW" altLang="en-US" smtClean="0"/>
              <a:pPr/>
              <a:t>2023/3/27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  <p:sldLayoutId id="2147483694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J5JcAS_mel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iic1u0R8L_A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dKI5sDT1U&amp;t=177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860" y="2235091"/>
            <a:ext cx="9644279" cy="1220477"/>
          </a:xfrm>
        </p:spPr>
        <p:txBody>
          <a:bodyPr rtlCol="0">
            <a:noAutofit/>
          </a:bodyPr>
          <a:lstStyle/>
          <a:p>
            <a:pPr rtl="0"/>
            <a:r>
              <a:rPr lang="zh-TW" altLang="zh-TW" sz="6000" dirty="0"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醫療救護小達人</a:t>
            </a:r>
            <a:endParaRPr lang="zh-TW" sz="37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382" y="4620089"/>
            <a:ext cx="8789234" cy="846381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8357616" y="5707810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跌倒</a:t>
            </a:r>
            <a:r>
              <a:rPr lang="en-US" altLang="zh-TW" sz="2800" dirty="0">
                <a:solidFill>
                  <a:schemeClr val="tx1"/>
                </a:solidFill>
              </a:rPr>
              <a:t>!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擦傷">
            <a:extLst>
              <a:ext uri="{FF2B5EF4-FFF2-40B4-BE49-F238E27FC236}">
                <a16:creationId xmlns:a16="http://schemas.microsoft.com/office/drawing/2014/main" id="{E8807DB2-1C03-AD86-B856-51619B74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" y="2215576"/>
            <a:ext cx="4941720" cy="306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副標題 8">
            <a:extLst>
              <a:ext uri="{FF2B5EF4-FFF2-40B4-BE49-F238E27FC236}">
                <a16:creationId xmlns:a16="http://schemas.microsoft.com/office/drawing/2014/main" id="{419156E7-B770-7030-19D7-397D4D577A72}"/>
              </a:ext>
            </a:extLst>
          </p:cNvPr>
          <p:cNvSpPr txBox="1">
            <a:spLocks/>
          </p:cNvSpPr>
          <p:nvPr/>
        </p:nvSpPr>
        <p:spPr>
          <a:xfrm>
            <a:off x="418585" y="614188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 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F59133-F412-1C28-6FD6-9CE6900E6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94" y="3638657"/>
            <a:ext cx="2971707" cy="20691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E56AA0C-A415-78CE-1CA5-71CBF86A7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263" y="397101"/>
            <a:ext cx="4076292" cy="30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8357616" y="5707810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撞到、被球打到</a:t>
            </a:r>
            <a:r>
              <a:rPr lang="en-US" altLang="zh-TW" sz="2800" dirty="0">
                <a:solidFill>
                  <a:schemeClr val="tx1"/>
                </a:solidFill>
              </a:rPr>
              <a:t>!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副標題 8">
            <a:extLst>
              <a:ext uri="{FF2B5EF4-FFF2-40B4-BE49-F238E27FC236}">
                <a16:creationId xmlns:a16="http://schemas.microsoft.com/office/drawing/2014/main" id="{18B083F9-A2E2-3644-6708-416C2DC398F8}"/>
              </a:ext>
            </a:extLst>
          </p:cNvPr>
          <p:cNvSpPr txBox="1">
            <a:spLocks/>
          </p:cNvSpPr>
          <p:nvPr/>
        </p:nvSpPr>
        <p:spPr>
          <a:xfrm>
            <a:off x="232221" y="416485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DA062CFC-3DCA-D10F-8648-2BB6AC05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8100"/>
            <a:ext cx="4645192" cy="24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9113466-F388-E086-3E63-BFD2B1AC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983" y="3293900"/>
            <a:ext cx="3625209" cy="22028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4AABCE4-9E5E-B5EE-39C4-E2B8878A4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91" y="1393794"/>
            <a:ext cx="4168427" cy="49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4E17430-2125-4F4A-DD60-3D28B6397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770" y="2803776"/>
            <a:ext cx="10931919" cy="846381"/>
          </a:xfrm>
        </p:spPr>
        <p:txBody>
          <a:bodyPr>
            <a:noAutofit/>
          </a:bodyPr>
          <a:lstStyle/>
          <a:p>
            <a:r>
              <a:rPr lang="zh-TW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活動</a:t>
            </a:r>
            <a:r>
              <a:rPr lang="zh-TW" altLang="en-US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二</a:t>
            </a:r>
            <a:r>
              <a:rPr lang="zh-TW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sz="5400" dirty="0">
              <a:solidFill>
                <a:srgbClr val="292C48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210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夏日蚊蟲多10種止癢偏方有效嗎？｜健康2.0">
            <a:extLst>
              <a:ext uri="{FF2B5EF4-FFF2-40B4-BE49-F238E27FC236}">
                <a16:creationId xmlns:a16="http://schemas.microsoft.com/office/drawing/2014/main" id="{8E17FA5A-2A56-8D43-685C-5DD42711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2" y="2324575"/>
            <a:ext cx="4692680" cy="26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340310" y="549887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蚊 蟲 咬 傷</a:t>
            </a:r>
          </a:p>
        </p:txBody>
      </p:sp>
      <p:sp>
        <p:nvSpPr>
          <p:cNvPr id="9" name="文字方塊 8">
            <a:hlinkClick r:id="rId4"/>
            <a:extLst>
              <a:ext uri="{FF2B5EF4-FFF2-40B4-BE49-F238E27FC236}">
                <a16:creationId xmlns:a16="http://schemas.microsoft.com/office/drawing/2014/main" id="{88AB56EF-E96F-EC2E-944B-F4AEB792DB75}"/>
              </a:ext>
            </a:extLst>
          </p:cNvPr>
          <p:cNvSpPr txBox="1"/>
          <p:nvPr/>
        </p:nvSpPr>
        <p:spPr>
          <a:xfrm>
            <a:off x="8549197" y="1838077"/>
            <a:ext cx="4301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影片</a:t>
            </a:r>
            <a:r>
              <a:rPr lang="en-US" altLang="zh-TW" dirty="0"/>
              <a:t>:</a:t>
            </a:r>
            <a:r>
              <a:rPr lang="zh-TW" altLang="en-US" dirty="0"/>
              <a:t>被蚊蟲叮了，怎麼辦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13B5818-67F2-52EB-24F2-E6FC08966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60" y="2324575"/>
            <a:ext cx="5187518" cy="268393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74145BD-2B99-0A78-3CEE-A0561EF14D28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7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夏日蚊蟲多10種止癢偏方有效嗎？｜健康2.0">
            <a:extLst>
              <a:ext uri="{FF2B5EF4-FFF2-40B4-BE49-F238E27FC236}">
                <a16:creationId xmlns:a16="http://schemas.microsoft.com/office/drawing/2014/main" id="{8E17FA5A-2A56-8D43-685C-5DD42711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0" y="1260629"/>
            <a:ext cx="3581400" cy="20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340310" y="549887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蚊 蟲 咬 傷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A7A204E-0207-3981-9FF9-191577F1EA02}"/>
              </a:ext>
            </a:extLst>
          </p:cNvPr>
          <p:cNvSpPr txBox="1"/>
          <p:nvPr/>
        </p:nvSpPr>
        <p:spPr>
          <a:xfrm>
            <a:off x="4010490" y="2145886"/>
            <a:ext cx="300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擦藥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845D93-2EB0-F689-61D2-F791E2909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98" y="3606928"/>
            <a:ext cx="4246489" cy="254789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0CCE596-B5ED-93A3-7C20-4432AAC65944}"/>
              </a:ext>
            </a:extLst>
          </p:cNvPr>
          <p:cNvSpPr txBox="1"/>
          <p:nvPr/>
        </p:nvSpPr>
        <p:spPr>
          <a:xfrm>
            <a:off x="4010490" y="1269239"/>
            <a:ext cx="3662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不可以抓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E84A902-321E-AED2-B6D1-DC36B5C143DA}"/>
              </a:ext>
            </a:extLst>
          </p:cNvPr>
          <p:cNvGrpSpPr/>
          <p:nvPr/>
        </p:nvGrpSpPr>
        <p:grpSpPr>
          <a:xfrm>
            <a:off x="1031860" y="3606928"/>
            <a:ext cx="4836280" cy="2549167"/>
            <a:chOff x="7503681" y="659189"/>
            <a:chExt cx="4220352" cy="219458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6C38FFD-EF2C-2252-1362-A0BCCD241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3681" y="659189"/>
              <a:ext cx="4220352" cy="2194583"/>
            </a:xfrm>
            <a:prstGeom prst="rect">
              <a:avLst/>
            </a:prstGeom>
          </p:spPr>
        </p:pic>
        <p:sp>
          <p:nvSpPr>
            <p:cNvPr id="5" name="乘號 4">
              <a:extLst>
                <a:ext uri="{FF2B5EF4-FFF2-40B4-BE49-F238E27FC236}">
                  <a16:creationId xmlns:a16="http://schemas.microsoft.com/office/drawing/2014/main" id="{DC7CCEA7-F91B-86B4-7E08-E406A8EC6E88}"/>
                </a:ext>
              </a:extLst>
            </p:cNvPr>
            <p:cNvSpPr/>
            <p:nvPr/>
          </p:nvSpPr>
          <p:spPr>
            <a:xfrm>
              <a:off x="7761768" y="1156736"/>
              <a:ext cx="1977036" cy="133569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6487DE4-D683-862E-ADC3-5C954F60D88C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8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8">
            <a:extLst>
              <a:ext uri="{FF2B5EF4-FFF2-40B4-BE49-F238E27FC236}">
                <a16:creationId xmlns:a16="http://schemas.microsoft.com/office/drawing/2014/main" id="{419156E7-B770-7030-19D7-397D4D577A72}"/>
              </a:ext>
            </a:extLst>
          </p:cNvPr>
          <p:cNvSpPr txBox="1">
            <a:spLocks/>
          </p:cNvSpPr>
          <p:nvPr/>
        </p:nvSpPr>
        <p:spPr>
          <a:xfrm>
            <a:off x="418585" y="614188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 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8CACCE-22C2-59EC-95C8-B5A02F93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225" y="1614042"/>
            <a:ext cx="7178367" cy="375512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020754E-E115-DAF0-EF7B-17857A828321}"/>
              </a:ext>
            </a:extLst>
          </p:cNvPr>
          <p:cNvSpPr txBox="1"/>
          <p:nvPr/>
        </p:nvSpPr>
        <p:spPr>
          <a:xfrm>
            <a:off x="6909047" y="1220750"/>
            <a:ext cx="3149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1" i="0" dirty="0">
                <a:solidFill>
                  <a:srgbClr val="030303"/>
                </a:solidFill>
                <a:effectLst/>
                <a:latin typeface="YouTube Sans"/>
                <a:hlinkClick r:id="rId4"/>
              </a:rPr>
              <a:t>佩佩豬跌倒了，擦傷了膝蓋</a:t>
            </a:r>
            <a:endParaRPr lang="zh-TW" altLang="en-US" b="1" i="0" dirty="0">
              <a:solidFill>
                <a:srgbClr val="030303"/>
              </a:solidFill>
              <a:effectLst/>
              <a:latin typeface="YouTube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7615633-726D-76C1-D722-981AE48FAD03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492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8">
            <a:extLst>
              <a:ext uri="{FF2B5EF4-FFF2-40B4-BE49-F238E27FC236}">
                <a16:creationId xmlns:a16="http://schemas.microsoft.com/office/drawing/2014/main" id="{419156E7-B770-7030-19D7-397D4D577A72}"/>
              </a:ext>
            </a:extLst>
          </p:cNvPr>
          <p:cNvSpPr txBox="1">
            <a:spLocks/>
          </p:cNvSpPr>
          <p:nvPr/>
        </p:nvSpPr>
        <p:spPr>
          <a:xfrm>
            <a:off x="947037" y="258910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 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57F6A9F-6DC1-0C60-5516-6405DBE0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31" y="1010285"/>
            <a:ext cx="2588900" cy="196535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3913988-12F5-4B35-3247-763F6472C52B}"/>
              </a:ext>
            </a:extLst>
          </p:cNvPr>
          <p:cNvSpPr txBox="1"/>
          <p:nvPr/>
        </p:nvSpPr>
        <p:spPr>
          <a:xfrm>
            <a:off x="3862375" y="989731"/>
            <a:ext cx="6826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1.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en-US" altLang="zh-TW" sz="40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D055128-CD3C-390E-2960-B5375B3E9700}"/>
              </a:ext>
            </a:extLst>
          </p:cNvPr>
          <p:cNvGrpSpPr/>
          <p:nvPr/>
        </p:nvGrpSpPr>
        <p:grpSpPr>
          <a:xfrm>
            <a:off x="534612" y="3153374"/>
            <a:ext cx="3534713" cy="2877415"/>
            <a:chOff x="3656200" y="2850257"/>
            <a:chExt cx="4488644" cy="370590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67384F6-9383-B5F4-25BC-E951F2B05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6200" y="2850257"/>
              <a:ext cx="4488644" cy="3705902"/>
            </a:xfrm>
            <a:prstGeom prst="rect">
              <a:avLst/>
            </a:prstGeom>
          </p:spPr>
        </p:pic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90A6B73E-4F31-F406-0D30-51E95015F250}"/>
                </a:ext>
              </a:extLst>
            </p:cNvPr>
            <p:cNvSpPr/>
            <p:nvPr/>
          </p:nvSpPr>
          <p:spPr>
            <a:xfrm>
              <a:off x="5086905" y="5291091"/>
              <a:ext cx="1009095" cy="1136342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ADCCA20-1270-4297-926C-1DA9DECC6571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65070C5-4FA9-A59F-E95A-5D65422A0BC9}"/>
              </a:ext>
            </a:extLst>
          </p:cNvPr>
          <p:cNvSpPr txBox="1"/>
          <p:nvPr/>
        </p:nvSpPr>
        <p:spPr>
          <a:xfrm>
            <a:off x="3988292" y="1697617"/>
            <a:ext cx="7623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消毒藥水有 </a:t>
            </a:r>
            <a:r>
              <a:rPr lang="en-US" altLang="zh-TW" sz="2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2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生理食鹽水、優碘</a:t>
            </a:r>
            <a:endParaRPr lang="zh-TW" altLang="en-US" sz="2400" dirty="0"/>
          </a:p>
        </p:txBody>
      </p:sp>
      <p:pic>
        <p:nvPicPr>
          <p:cNvPr id="3074" name="Picture 2" descr="沖洗用生理食鹽水– 亞海國際有限公司">
            <a:extLst>
              <a:ext uri="{FF2B5EF4-FFF2-40B4-BE49-F238E27FC236}">
                <a16:creationId xmlns:a16="http://schemas.microsoft.com/office/drawing/2014/main" id="{E84A3CE5-3EF0-A055-4068-B0DEAE8D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42" y="2545117"/>
            <a:ext cx="3534713" cy="35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5CE7CE7-D59F-B929-D308-359FD3A0D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508" y="2632923"/>
            <a:ext cx="2495266" cy="3327022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AAD9B03B-99DC-C24B-D27C-824D0A799F48}"/>
              </a:ext>
            </a:extLst>
          </p:cNvPr>
          <p:cNvGrpSpPr/>
          <p:nvPr/>
        </p:nvGrpSpPr>
        <p:grpSpPr>
          <a:xfrm>
            <a:off x="9512273" y="2542684"/>
            <a:ext cx="2358097" cy="3537146"/>
            <a:chOff x="9512273" y="2542684"/>
            <a:chExt cx="2358097" cy="3537146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EE7FAD1B-4BDA-C9A0-8152-35C5ACA8F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/>
            <a:stretch/>
          </p:blipFill>
          <p:spPr>
            <a:xfrm>
              <a:off x="9512273" y="2542684"/>
              <a:ext cx="2358097" cy="3537146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66DAA21-E491-20FA-CA98-5F502CC9A0D7}"/>
                </a:ext>
              </a:extLst>
            </p:cNvPr>
            <p:cNvSpPr txBox="1"/>
            <p:nvPr/>
          </p:nvSpPr>
          <p:spPr>
            <a:xfrm>
              <a:off x="11164744" y="2542684"/>
              <a:ext cx="7056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FF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棉</a:t>
              </a:r>
              <a:endParaRPr lang="en-US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  <a:p>
              <a:r>
                <a:rPr lang="zh-TW" altLang="en-US" sz="3200" b="1" dirty="0">
                  <a:solidFill>
                    <a:srgbClr val="FF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花</a:t>
              </a:r>
              <a:endParaRPr lang="en-US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  <a:p>
              <a:r>
                <a:rPr lang="zh-TW" altLang="en-US" sz="3200" b="1" dirty="0">
                  <a:solidFill>
                    <a:srgbClr val="FF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棒</a:t>
              </a:r>
              <a:endParaRPr lang="zh-TW" altLang="en-US" sz="20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0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8">
            <a:extLst>
              <a:ext uri="{FF2B5EF4-FFF2-40B4-BE49-F238E27FC236}">
                <a16:creationId xmlns:a16="http://schemas.microsoft.com/office/drawing/2014/main" id="{419156E7-B770-7030-19D7-397D4D577A72}"/>
              </a:ext>
            </a:extLst>
          </p:cNvPr>
          <p:cNvSpPr txBox="1">
            <a:spLocks/>
          </p:cNvSpPr>
          <p:nvPr/>
        </p:nvSpPr>
        <p:spPr>
          <a:xfrm>
            <a:off x="947037" y="258910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 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FA6927-9D37-25FD-87E9-0F34A4C1E69B}"/>
              </a:ext>
            </a:extLst>
          </p:cNvPr>
          <p:cNvSpPr txBox="1"/>
          <p:nvPr/>
        </p:nvSpPr>
        <p:spPr>
          <a:xfrm>
            <a:off x="3983609" y="924196"/>
            <a:ext cx="5917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 藥</a:t>
            </a:r>
            <a:endParaRPr lang="en-US" altLang="zh-TW" sz="40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ADCCA20-1270-4297-926C-1DA9DECC6571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  <p:pic>
        <p:nvPicPr>
          <p:cNvPr id="2050" name="Picture 2" descr="受傷別亂塗優碘和藥膏？藥師教最新傷口照顧法| 人工皮| 抗生素| 消毒| 大紀元">
            <a:extLst>
              <a:ext uri="{FF2B5EF4-FFF2-40B4-BE49-F238E27FC236}">
                <a16:creationId xmlns:a16="http://schemas.microsoft.com/office/drawing/2014/main" id="{3CC2F10A-2F0F-604B-4789-2936EBC9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9" y="3011163"/>
            <a:ext cx="4761608" cy="31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8796DCC-B9D4-6F39-B892-AA945EE07DC1}"/>
              </a:ext>
            </a:extLst>
          </p:cNvPr>
          <p:cNvSpPr txBox="1"/>
          <p:nvPr/>
        </p:nvSpPr>
        <p:spPr>
          <a:xfrm>
            <a:off x="3983609" y="1697617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貼 </a:t>
            </a:r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 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蹦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B44382F-EDCB-B78A-5E4C-29CF38AF6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6" t="-475" r="6245" b="29915"/>
          <a:stretch/>
        </p:blipFill>
        <p:spPr>
          <a:xfrm>
            <a:off x="5714999" y="3011163"/>
            <a:ext cx="6207638" cy="303341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F66A3C5-A9AF-6E09-7B31-717B079E0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11" y="924196"/>
            <a:ext cx="2588900" cy="19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5643937-6536-D396-EE1A-A08658E3BA38}"/>
              </a:ext>
            </a:extLst>
          </p:cNvPr>
          <p:cNvSpPr txBox="1"/>
          <p:nvPr/>
        </p:nvSpPr>
        <p:spPr>
          <a:xfrm>
            <a:off x="417250" y="479394"/>
            <a:ext cx="6134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處理傷口的步驟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A08FDB-EB73-454E-7FEF-79C6962D0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17" y="1803844"/>
            <a:ext cx="8154461" cy="422297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7BB181D-3E66-E2F9-9610-1B5141B3D11D}"/>
              </a:ext>
            </a:extLst>
          </p:cNvPr>
          <p:cNvSpPr txBox="1"/>
          <p:nvPr/>
        </p:nvSpPr>
        <p:spPr>
          <a:xfrm>
            <a:off x="8069802" y="1399142"/>
            <a:ext cx="298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hlinkClick r:id="rId3"/>
              </a:rPr>
              <a:t>影片</a:t>
            </a:r>
            <a:r>
              <a:rPr lang="en-US" altLang="zh-TW" dirty="0">
                <a:hlinkClick r:id="rId3"/>
              </a:rPr>
              <a:t>:</a:t>
            </a:r>
            <a:r>
              <a:rPr lang="zh-TW" altLang="en-US" dirty="0">
                <a:hlinkClick r:id="rId3"/>
              </a:rPr>
              <a:t>傷口換藥方法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4863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1A0DA40-C4D9-1BD6-8281-462F8422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054F-9EC0-4FF9-BE0B-E7D14170D6C5}" type="datetime1">
              <a:rPr lang="zh-TW" altLang="en-US" smtClean="0"/>
              <a:pPr/>
              <a:t>2023/3/27</a:t>
            </a:fld>
            <a:endParaRPr 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799C559-C6D5-BBA8-8A3F-45A71969152F}"/>
              </a:ext>
            </a:extLst>
          </p:cNvPr>
          <p:cNvSpPr txBox="1"/>
          <p:nvPr/>
        </p:nvSpPr>
        <p:spPr>
          <a:xfrm>
            <a:off x="266330" y="1684172"/>
            <a:ext cx="6134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換完藥後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487259-740C-343A-8122-5CF84EBE0CAD}"/>
              </a:ext>
            </a:extLst>
          </p:cNvPr>
          <p:cNvSpPr txBox="1"/>
          <p:nvPr/>
        </p:nvSpPr>
        <p:spPr>
          <a:xfrm>
            <a:off x="266330" y="2456756"/>
            <a:ext cx="852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包好，丟入垃圾筒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C39927-2CB6-25AE-F302-01820431CB7E}"/>
              </a:ext>
            </a:extLst>
          </p:cNvPr>
          <p:cNvSpPr txBox="1"/>
          <p:nvPr/>
        </p:nvSpPr>
        <p:spPr>
          <a:xfrm>
            <a:off x="266330" y="36587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處理傷口的步驟</a:t>
            </a:r>
          </a:p>
        </p:txBody>
      </p:sp>
      <p:pic>
        <p:nvPicPr>
          <p:cNvPr id="4102" name="Picture 6" descr="丢垃圾桶图片免费下载_丢垃圾桶素材_丢垃圾桶模板-图行天下素材网">
            <a:extLst>
              <a:ext uri="{FF2B5EF4-FFF2-40B4-BE49-F238E27FC236}">
                <a16:creationId xmlns:a16="http://schemas.microsoft.com/office/drawing/2014/main" id="{8024ED25-A43B-A766-81C7-1CC51213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13" y="331334"/>
            <a:ext cx="2227560" cy="22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上課偷傳紙條的方法》假裝是垃圾丟到垃圾桶再撿起來哪招啦">
            <a:extLst>
              <a:ext uri="{FF2B5EF4-FFF2-40B4-BE49-F238E27FC236}">
                <a16:creationId xmlns:a16="http://schemas.microsoft.com/office/drawing/2014/main" id="{7703F081-D0F2-02B4-8B35-57C13316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68" y="3506680"/>
            <a:ext cx="3500908" cy="23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厲害吧技術投籃丟垃圾小小兵GIF - Look At Me Skills Throwing Paper - Discover &amp; Share GIFs">
            <a:extLst>
              <a:ext uri="{FF2B5EF4-FFF2-40B4-BE49-F238E27FC236}">
                <a16:creationId xmlns:a16="http://schemas.microsoft.com/office/drawing/2014/main" id="{E29CFD78-DA39-48CF-29E4-409685A0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50" y="3436075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88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44F77D1-698D-8298-46EE-89CA9589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8" y="446862"/>
            <a:ext cx="4791637" cy="583800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大綱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1FFDF6-2EE2-DE90-030C-1192732E688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478" y="1057714"/>
            <a:ext cx="5536366" cy="5269777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壹、圖片呈現及提問</a:t>
            </a:r>
            <a:endParaRPr lang="en-US" altLang="zh-TW" sz="2400" b="1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貳、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活動一</a:t>
            </a:r>
            <a:r>
              <a:rPr lang="en-US" altLang="zh-TW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: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唉唷</a:t>
            </a:r>
            <a:r>
              <a:rPr lang="en-US" altLang="zh-TW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!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受傷了</a:t>
            </a:r>
            <a:endParaRPr lang="en-US" altLang="zh-TW" sz="2400" b="1" dirty="0">
              <a:solidFill>
                <a:schemeClr val="accent2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marL="0" indent="0">
              <a:buNone/>
            </a:pPr>
            <a:r>
              <a:rPr lang="zh-TW" altLang="en-US" sz="2400" dirty="0">
                <a:latin typeface="Hannotate SC" panose="03000500000000000000" pitchFamily="66" charset="-122"/>
                <a:ea typeface="Hannotate SC" panose="03000500000000000000" pitchFamily="66" charset="-122"/>
              </a:rPr>
              <a:t>        </a:t>
            </a:r>
            <a:r>
              <a:rPr lang="en-US" altLang="zh-TW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1.</a:t>
            </a: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介紹蚊蟲咬傷、擦傷、撞傷</a:t>
            </a:r>
            <a:endParaRPr lang="en-US" altLang="zh-TW" sz="2400" b="1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參、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活動二</a:t>
            </a:r>
            <a:r>
              <a:rPr lang="en-US" altLang="zh-TW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: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受傷處理方式</a:t>
            </a:r>
            <a:endParaRPr lang="en-US" altLang="zh-TW" sz="2400" b="1" dirty="0">
              <a:solidFill>
                <a:schemeClr val="accent2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        </a:t>
            </a:r>
            <a:r>
              <a:rPr lang="en-US" altLang="zh-TW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1.</a:t>
            </a: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受傷處理方式</a:t>
            </a:r>
            <a:endParaRPr lang="en-US" altLang="zh-TW" sz="2400" b="1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        </a:t>
            </a:r>
            <a:r>
              <a:rPr lang="en-US" altLang="zh-TW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2.</a:t>
            </a: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處理傷口的步驟</a:t>
            </a:r>
            <a:endParaRPr lang="en-US" altLang="zh-TW" sz="2400" b="1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肆、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活動三</a:t>
            </a:r>
            <a:r>
              <a:rPr lang="en-US" altLang="zh-TW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:</a:t>
            </a:r>
            <a:r>
              <a:rPr lang="zh-TW" altLang="en-US" sz="2400" b="1" dirty="0">
                <a:solidFill>
                  <a:schemeClr val="accent2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打擊受傷大魔王</a:t>
            </a:r>
            <a:endParaRPr lang="en-US" altLang="zh-TW" sz="2400" b="1" dirty="0">
              <a:solidFill>
                <a:schemeClr val="accent2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        </a:t>
            </a:r>
            <a:r>
              <a:rPr lang="en-US" altLang="zh-TW" sz="2400" b="1" dirty="0">
                <a:latin typeface="Hannotate SC" panose="03000500000000000000" pitchFamily="66" charset="-122"/>
                <a:ea typeface="Hannotate SC" panose="03000500000000000000" pitchFamily="66" charset="-122"/>
              </a:rPr>
              <a:t>1.</a:t>
            </a: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選出三種傷口的圖片並說出差別</a:t>
            </a:r>
            <a:endParaRPr lang="en-US" altLang="zh-TW" sz="2400" b="1" dirty="0">
              <a:latin typeface="Hannotate SC" panose="03000500000000000000" pitchFamily="66" charset="-122"/>
              <a:ea typeface="Hannotate SC" panose="03000500000000000000" pitchFamily="66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        </a:t>
            </a:r>
            <a:r>
              <a:rPr lang="en-US" altLang="zh-TW" sz="24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2.</a:t>
            </a:r>
            <a:r>
              <a:rPr lang="zh-TW" altLang="en-US" sz="2400" b="1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受傷的原因、如何避免</a:t>
            </a:r>
            <a:endParaRPr lang="en-US" altLang="zh-TW" sz="2400" b="1" dirty="0">
              <a:latin typeface="Hannotate SC" panose="03000500000000000000" pitchFamily="66" charset="-122"/>
              <a:ea typeface="Hannotate SC" panose="03000500000000000000" pitchFamily="66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2000" b="1" dirty="0"/>
          </a:p>
          <a:p>
            <a:pPr marL="0" indent="0">
              <a:buNone/>
            </a:pPr>
            <a:endParaRPr lang="en-US" altLang="zh-TW" sz="2000" b="1" dirty="0"/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020FAEF3-AC70-380C-EE32-7E2ADA1F42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416" r="9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6093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8357616" y="5707810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撞到、被球打到</a:t>
            </a:r>
            <a:r>
              <a:rPr lang="en-US" altLang="zh-TW" sz="2800" dirty="0">
                <a:solidFill>
                  <a:schemeClr val="tx1"/>
                </a:solidFill>
              </a:rPr>
              <a:t>!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副標題 8">
            <a:extLst>
              <a:ext uri="{FF2B5EF4-FFF2-40B4-BE49-F238E27FC236}">
                <a16:creationId xmlns:a16="http://schemas.microsoft.com/office/drawing/2014/main" id="{18B083F9-A2E2-3644-6708-416C2DC398F8}"/>
              </a:ext>
            </a:extLst>
          </p:cNvPr>
          <p:cNvSpPr txBox="1">
            <a:spLocks/>
          </p:cNvSpPr>
          <p:nvPr/>
        </p:nvSpPr>
        <p:spPr>
          <a:xfrm>
            <a:off x="711615" y="416485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DA062CFC-3DCA-D10F-8648-2BB6AC05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8100"/>
            <a:ext cx="4645192" cy="24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9113466-F388-E086-3E63-BFD2B1AC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983" y="3293900"/>
            <a:ext cx="3625209" cy="22028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4AABCE4-9E5E-B5EE-39C4-E2B8878A4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91" y="1393794"/>
            <a:ext cx="4168427" cy="499609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3CD933B-C992-0E64-9856-D38F976384CB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11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8">
            <a:extLst>
              <a:ext uri="{FF2B5EF4-FFF2-40B4-BE49-F238E27FC236}">
                <a16:creationId xmlns:a16="http://schemas.microsoft.com/office/drawing/2014/main" id="{18B083F9-A2E2-3644-6708-416C2DC398F8}"/>
              </a:ext>
            </a:extLst>
          </p:cNvPr>
          <p:cNvSpPr txBox="1">
            <a:spLocks/>
          </p:cNvSpPr>
          <p:nvPr/>
        </p:nvSpPr>
        <p:spPr>
          <a:xfrm>
            <a:off x="545798" y="416485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DA062CFC-3DCA-D10F-8648-2BB6AC05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8" y="3893127"/>
            <a:ext cx="4274777" cy="22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3CD933B-C992-0E64-9856-D38F976384CB}"/>
              </a:ext>
            </a:extLst>
          </p:cNvPr>
          <p:cNvSpPr txBox="1"/>
          <p:nvPr/>
        </p:nvSpPr>
        <p:spPr>
          <a:xfrm>
            <a:off x="9901562" y="6488668"/>
            <a:ext cx="229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7F8B19C-8F93-41DA-863C-BEECF1AD22FE}"/>
              </a:ext>
            </a:extLst>
          </p:cNvPr>
          <p:cNvSpPr txBox="1"/>
          <p:nvPr/>
        </p:nvSpPr>
        <p:spPr>
          <a:xfrm>
            <a:off x="5383659" y="1851550"/>
            <a:ext cx="5550202" cy="70788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 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二天內，</a:t>
            </a:r>
            <a:r>
              <a:rPr lang="zh-TW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冰敷</a:t>
            </a:r>
          </a:p>
        </p:txBody>
      </p:sp>
      <p:pic>
        <p:nvPicPr>
          <p:cNvPr id="6146" name="Picture 2" descr="快速消退瘀血！蘆薈能減輕發炎症狀自製天然配方的冰敷法- 康健雜誌">
            <a:extLst>
              <a:ext uri="{FF2B5EF4-FFF2-40B4-BE49-F238E27FC236}">
                <a16:creationId xmlns:a16="http://schemas.microsoft.com/office/drawing/2014/main" id="{4D3E8543-6542-AC7F-1D81-1A347FCD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59" y="2783057"/>
            <a:ext cx="5810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吓人!火箭唯一内线支柱膝盖被撞痛苦倒地-gif_NBA_新浪竞技风暴_新浪网">
            <a:extLst>
              <a:ext uri="{FF2B5EF4-FFF2-40B4-BE49-F238E27FC236}">
                <a16:creationId xmlns:a16="http://schemas.microsoft.com/office/drawing/2014/main" id="{9221BACC-8630-4E78-264E-1238F54B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7" y="1450054"/>
            <a:ext cx="4351718" cy="211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8">
            <a:extLst>
              <a:ext uri="{FF2B5EF4-FFF2-40B4-BE49-F238E27FC236}">
                <a16:creationId xmlns:a16="http://schemas.microsoft.com/office/drawing/2014/main" id="{A13AB87D-2E96-62EF-CF5F-DAA0BF42CE0A}"/>
              </a:ext>
            </a:extLst>
          </p:cNvPr>
          <p:cNvSpPr txBox="1">
            <a:spLocks/>
          </p:cNvSpPr>
          <p:nvPr/>
        </p:nvSpPr>
        <p:spPr>
          <a:xfrm>
            <a:off x="545798" y="416485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31606143-DC53-A141-FFC3-772DE6E7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0" y="1442890"/>
            <a:ext cx="4274777" cy="22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74ED54E-4909-2607-8481-0DB8CF99E66E}"/>
              </a:ext>
            </a:extLst>
          </p:cNvPr>
          <p:cNvSpPr txBox="1"/>
          <p:nvPr/>
        </p:nvSpPr>
        <p:spPr>
          <a:xfrm>
            <a:off x="4740676" y="735004"/>
            <a:ext cx="7098345" cy="70788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 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二天後，會不會痛</a:t>
            </a:r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296C197-7A3D-BC52-4947-F51986DAC58E}"/>
              </a:ext>
            </a:extLst>
          </p:cNvPr>
          <p:cNvSpPr txBox="1"/>
          <p:nvPr/>
        </p:nvSpPr>
        <p:spPr>
          <a:xfrm>
            <a:off x="5090786" y="2858641"/>
            <a:ext cx="2982896" cy="3170099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會痛</a:t>
            </a:r>
            <a:r>
              <a:rPr lang="en-US" altLang="zh-TW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</a:p>
          <a:p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請大人協助，   </a:t>
            </a:r>
            <a:endParaRPr lang="en-US" altLang="zh-TW" sz="40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熱敷、看醫生</a:t>
            </a:r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40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C16282-F6AE-1BCA-6BB1-AD7BA62FC104}"/>
              </a:ext>
            </a:extLst>
          </p:cNvPr>
          <p:cNvSpPr txBox="1"/>
          <p:nvPr/>
        </p:nvSpPr>
        <p:spPr>
          <a:xfrm>
            <a:off x="8793514" y="2843964"/>
            <a:ext cx="2982897" cy="2554545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不痛</a:t>
            </a:r>
            <a:r>
              <a:rPr lang="en-US" altLang="zh-TW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</a:p>
          <a:p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不去理它，會自己好。</a:t>
            </a:r>
            <a:endParaRPr lang="zh-TW" alt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93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607BDCC5-E0CF-FDDE-820B-1D745FC7E44C}"/>
              </a:ext>
            </a:extLst>
          </p:cNvPr>
          <p:cNvSpPr/>
          <p:nvPr/>
        </p:nvSpPr>
        <p:spPr>
          <a:xfrm>
            <a:off x="8113045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63DDE3-4048-4A87-C24A-2367C9537EEB}"/>
              </a:ext>
            </a:extLst>
          </p:cNvPr>
          <p:cNvSpPr/>
          <p:nvPr/>
        </p:nvSpPr>
        <p:spPr>
          <a:xfrm>
            <a:off x="716708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AA8424-A6D9-5643-CEFB-07299B99FDE7}"/>
              </a:ext>
            </a:extLst>
          </p:cNvPr>
          <p:cNvSpPr/>
          <p:nvPr/>
        </p:nvSpPr>
        <p:spPr>
          <a:xfrm>
            <a:off x="4417404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4A4CBE1-9E8F-3E6E-2A6F-CCBDA222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08" y="152072"/>
            <a:ext cx="10515600" cy="1325563"/>
          </a:xfrm>
        </p:spPr>
        <p:txBody>
          <a:bodyPr/>
          <a:lstStyle/>
          <a:p>
            <a:r>
              <a:rPr lang="zh-TW" altLang="en-US" sz="4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36CBC34-DE49-13D1-E031-073461F4D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479531"/>
            <a:ext cx="3205158" cy="64008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蚊 蟲 咬 傷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2CAF4B06-5A7C-7AB3-B424-CE932815D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197669"/>
            <a:ext cx="3053588" cy="3163825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不可以抓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擦藥</a:t>
            </a:r>
            <a:endParaRPr lang="zh-TW" altLang="en-US" sz="3200" b="1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8493F09A-1D1A-F225-4DB6-D7C8F1614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9206" y="1479531"/>
            <a:ext cx="3053588" cy="640080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</a:t>
            </a:r>
            <a:r>
              <a:rPr lang="en-US" altLang="zh-TW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32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3FDEEB-1FB7-3180-3840-29868A7E3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88211" y="2156661"/>
            <a:ext cx="3189781" cy="3422935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擦藥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貼</a:t>
            </a:r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蹦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3600" b="1" dirty="0"/>
          </a:p>
          <a:p>
            <a:pPr marL="0" indent="0">
              <a:buNone/>
            </a:pPr>
            <a:endParaRPr lang="zh-TW" altLang="en-US" sz="2400" dirty="0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98D20E21-D272-B669-1A7B-46B60253B4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0611" y="2196985"/>
            <a:ext cx="3598075" cy="3164509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天內冰敷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看痛不痛</a:t>
            </a:r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痛  找大人</a:t>
            </a:r>
            <a:endParaRPr lang="zh-TW" altLang="en-US" sz="3200" b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3A0982-2307-4CA3-33B0-2224F5FE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altLang="zh-TW" noProof="0" smtClean="0"/>
              <a:pPr/>
              <a:t>23</a:t>
            </a:fld>
            <a:endParaRPr lang="zh-TW" altLang="en-US" noProof="0" dirty="0"/>
          </a:p>
        </p:txBody>
      </p:sp>
      <p:sp>
        <p:nvSpPr>
          <p:cNvPr id="12" name="文字版面配置區 7">
            <a:extLst>
              <a:ext uri="{FF2B5EF4-FFF2-40B4-BE49-F238E27FC236}">
                <a16:creationId xmlns:a16="http://schemas.microsoft.com/office/drawing/2014/main" id="{F4594CAC-B0C3-DB45-4BED-13F1172F52C1}"/>
              </a:ext>
            </a:extLst>
          </p:cNvPr>
          <p:cNvSpPr txBox="1">
            <a:spLocks/>
          </p:cNvSpPr>
          <p:nvPr/>
        </p:nvSpPr>
        <p:spPr>
          <a:xfrm>
            <a:off x="8153400" y="1525765"/>
            <a:ext cx="305358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32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411EA2CF-C2EB-C8FB-AC4E-32E38F5F6A71}"/>
              </a:ext>
            </a:extLst>
          </p:cNvPr>
          <p:cNvSpPr/>
          <p:nvPr/>
        </p:nvSpPr>
        <p:spPr>
          <a:xfrm>
            <a:off x="8957815" y="4298129"/>
            <a:ext cx="301841" cy="430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4" descr="夏日蚊蟲多10種止癢偏方有效嗎？｜健康2.0">
            <a:extLst>
              <a:ext uri="{FF2B5EF4-FFF2-40B4-BE49-F238E27FC236}">
                <a16:creationId xmlns:a16="http://schemas.microsoft.com/office/drawing/2014/main" id="{87803139-FE7D-AFBF-4873-572EC8AD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73" y="4824020"/>
            <a:ext cx="2913726" cy="16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C6157C-891A-2FEC-8721-A324EA6C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53" y="4803472"/>
            <a:ext cx="2588900" cy="1965354"/>
          </a:xfrm>
          <a:prstGeom prst="rect">
            <a:avLst/>
          </a:prstGeom>
        </p:spPr>
      </p:pic>
      <p:pic>
        <p:nvPicPr>
          <p:cNvPr id="21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4028D85C-6DF4-4C5B-E7AF-C74FCC94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96" y="4967584"/>
            <a:ext cx="3226743" cy="16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3" grpId="0" build="p"/>
      <p:bldP spid="7" grpId="0" uiExpand="1" build="p"/>
      <p:bldP spid="8" grpId="0" build="p"/>
      <p:bldP spid="9" grpId="0" uiExpand="1" build="p"/>
      <p:bldP spid="11" grpId="0" uiExpand="1" build="p"/>
      <p:bldP spid="12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4E17430-2125-4F4A-DD60-3D28B6397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418" y="2191217"/>
            <a:ext cx="11929177" cy="846381"/>
          </a:xfrm>
        </p:spPr>
        <p:txBody>
          <a:bodyPr>
            <a:noAutofit/>
          </a:bodyPr>
          <a:lstStyle/>
          <a:p>
            <a:r>
              <a:rPr lang="zh-TW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活動</a:t>
            </a:r>
            <a:r>
              <a:rPr lang="zh-TW" altLang="en-US" sz="5400" dirty="0">
                <a:solidFill>
                  <a:srgbClr val="292C48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三</a:t>
            </a:r>
            <a:r>
              <a:rPr lang="zh-TW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：</a:t>
            </a:r>
            <a:endParaRPr lang="en-US" altLang="zh-TW" sz="5400" dirty="0">
              <a:solidFill>
                <a:srgbClr val="292C48"/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zh-TW" sz="5400" dirty="0"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打擊受傷大魔王</a:t>
            </a:r>
            <a:endParaRPr lang="zh-TW" altLang="en-US" sz="54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146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A9D5D1D-7B7A-20D3-392A-95EEFBB2E6F0}"/>
              </a:ext>
            </a:extLst>
          </p:cNvPr>
          <p:cNvSpPr txBox="1"/>
          <p:nvPr/>
        </p:nvSpPr>
        <p:spPr>
          <a:xfrm>
            <a:off x="375081" y="529127"/>
            <a:ext cx="6094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請說說看，三種傷口的外觀差別</a:t>
            </a:r>
            <a:endParaRPr lang="zh-TW" altLang="en-US" sz="40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2456A8FD-2EAD-3B5E-0DDA-3585FAB5D6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Picture 4" descr="夏日蚊蟲多10種止癢偏方有效嗎？｜健康2.0">
            <a:extLst>
              <a:ext uri="{FF2B5EF4-FFF2-40B4-BE49-F238E27FC236}">
                <a16:creationId xmlns:a16="http://schemas.microsoft.com/office/drawing/2014/main" id="{396C9113-9203-F3AE-824A-7CEF1328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91" y="2691474"/>
            <a:ext cx="3906816" cy="21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淺談裝備的重要性#有傷口照片慎入 - 機車板 | Dcard">
            <a:extLst>
              <a:ext uri="{FF2B5EF4-FFF2-40B4-BE49-F238E27FC236}">
                <a16:creationId xmlns:a16="http://schemas.microsoft.com/office/drawing/2014/main" id="{26E002CC-D547-8210-5129-0FE426BA2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9"/>
          <a:stretch/>
        </p:blipFill>
        <p:spPr bwMode="auto">
          <a:xfrm>
            <a:off x="4881944" y="2314842"/>
            <a:ext cx="2468767" cy="33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1B4AE5BA-C163-680E-FF5A-15BC3513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34" y="2803134"/>
            <a:ext cx="4005213" cy="20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2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A9D5D1D-7B7A-20D3-392A-95EEFBB2E6F0}"/>
              </a:ext>
            </a:extLst>
          </p:cNvPr>
          <p:cNvSpPr txBox="1"/>
          <p:nvPr/>
        </p:nvSpPr>
        <p:spPr>
          <a:xfrm>
            <a:off x="115449" y="422741"/>
            <a:ext cx="9035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請選出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「蚊蟲叮咬」的圖片</a:t>
            </a:r>
            <a:endParaRPr lang="zh-TW" altLang="en-US" sz="36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8731735" y="2043935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2715406" y="1842866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4" descr="夏日蚊蟲多10種止癢偏方有效嗎？｜健康2.0">
            <a:extLst>
              <a:ext uri="{FF2B5EF4-FFF2-40B4-BE49-F238E27FC236}">
                <a16:creationId xmlns:a16="http://schemas.microsoft.com/office/drawing/2014/main" id="{396C9113-9203-F3AE-824A-7CEF1328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37" y="2822283"/>
            <a:ext cx="3906816" cy="21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8EF6132A-C134-2EF6-38F8-EA31B90E5BF6}"/>
              </a:ext>
            </a:extLst>
          </p:cNvPr>
          <p:cNvSpPr/>
          <p:nvPr/>
        </p:nvSpPr>
        <p:spPr>
          <a:xfrm>
            <a:off x="6681849" y="1838026"/>
            <a:ext cx="4714043" cy="41636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4" descr="淺談裝備的重要性#有傷口照片慎入 - 機車板 | Dcard">
            <a:extLst>
              <a:ext uri="{FF2B5EF4-FFF2-40B4-BE49-F238E27FC236}">
                <a16:creationId xmlns:a16="http://schemas.microsoft.com/office/drawing/2014/main" id="{8C0DBD7F-D93B-9509-301B-0541BF7F9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9"/>
          <a:stretch/>
        </p:blipFill>
        <p:spPr bwMode="auto">
          <a:xfrm>
            <a:off x="1861356" y="2628717"/>
            <a:ext cx="2468767" cy="33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2963295" y="1833582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7940725" y="1833582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A844A31-4B1B-71FD-0ECD-9F8981BB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591" y="2606340"/>
            <a:ext cx="3357878" cy="2549121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7886D6FB-6F9C-6767-C82A-CE210B4969D6}"/>
              </a:ext>
            </a:extLst>
          </p:cNvPr>
          <p:cNvSpPr/>
          <p:nvPr/>
        </p:nvSpPr>
        <p:spPr>
          <a:xfrm>
            <a:off x="962661" y="1767025"/>
            <a:ext cx="4714043" cy="41636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6295C72-BFEE-187A-2F0F-E2E419CC6960}"/>
              </a:ext>
            </a:extLst>
          </p:cNvPr>
          <p:cNvSpPr txBox="1"/>
          <p:nvPr/>
        </p:nvSpPr>
        <p:spPr>
          <a:xfrm>
            <a:off x="106369" y="347099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請選出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「蚊蟲叮咬」的圖片</a:t>
            </a:r>
            <a:endParaRPr lang="zh-TW" altLang="en-US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預防夏季蚊蟲叮咬6W｜Mombaby 媽媽寶寶懷孕生活網">
            <a:extLst>
              <a:ext uri="{FF2B5EF4-FFF2-40B4-BE49-F238E27FC236}">
                <a16:creationId xmlns:a16="http://schemas.microsoft.com/office/drawing/2014/main" id="{1C32995E-F450-11FD-BC60-E1F9DBAE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48" y="2596590"/>
            <a:ext cx="3754871" cy="25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8620544" y="1522863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2570379" y="1497515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886D6FB-6F9C-6767-C82A-CE210B4969D6}"/>
              </a:ext>
            </a:extLst>
          </p:cNvPr>
          <p:cNvSpPr/>
          <p:nvPr/>
        </p:nvSpPr>
        <p:spPr>
          <a:xfrm>
            <a:off x="600162" y="1641221"/>
            <a:ext cx="4714043" cy="41636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96" name="Picture 4" descr="淺談裝備的重要性#有傷口照片慎入 - 機車板 | Dcard">
            <a:extLst>
              <a:ext uri="{FF2B5EF4-FFF2-40B4-BE49-F238E27FC236}">
                <a16:creationId xmlns:a16="http://schemas.microsoft.com/office/drawing/2014/main" id="{26E002CC-D547-8210-5129-0FE426BA2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9"/>
          <a:stretch/>
        </p:blipFill>
        <p:spPr bwMode="auto">
          <a:xfrm>
            <a:off x="1778437" y="2263552"/>
            <a:ext cx="2198155" cy="300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C247BFF-C21A-B3F1-F461-ED73002ABD60}"/>
              </a:ext>
            </a:extLst>
          </p:cNvPr>
          <p:cNvSpPr txBox="1"/>
          <p:nvPr/>
        </p:nvSpPr>
        <p:spPr>
          <a:xfrm>
            <a:off x="137391" y="366455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請選出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「擦傷」的圖片</a:t>
            </a:r>
            <a:endParaRPr lang="zh-TW" altLang="en-US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58EFDA03-FF6D-FF56-E518-64DCDA02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73" y="2723430"/>
            <a:ext cx="4005213" cy="20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3115205" y="1727049"/>
            <a:ext cx="614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8016440" y="1758463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AD1C0EC0-93D3-A3A0-30DD-F021C65E310A}"/>
              </a:ext>
            </a:extLst>
          </p:cNvPr>
          <p:cNvSpPr/>
          <p:nvPr/>
        </p:nvSpPr>
        <p:spPr>
          <a:xfrm>
            <a:off x="968407" y="1347186"/>
            <a:ext cx="4714043" cy="41636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A9596A-B5E7-22D4-1C57-7E97729CB35D}"/>
              </a:ext>
            </a:extLst>
          </p:cNvPr>
          <p:cNvSpPr txBox="1"/>
          <p:nvPr/>
        </p:nvSpPr>
        <p:spPr>
          <a:xfrm>
            <a:off x="137391" y="366455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請選出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「擦傷」的圖片</a:t>
            </a:r>
            <a:endParaRPr lang="zh-TW" altLang="en-US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DFFEF88-4A8A-C829-2924-ABB1F8DB0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891" y="2629238"/>
            <a:ext cx="2588900" cy="1965354"/>
          </a:xfrm>
          <a:prstGeom prst="rect">
            <a:avLst/>
          </a:prstGeom>
        </p:spPr>
      </p:pic>
      <p:pic>
        <p:nvPicPr>
          <p:cNvPr id="10242" name="Picture 2" descr="蚊子咬…癢到凍抹條！鄉民曝止癢妙招- Yahoo奇摩汽車機車">
            <a:extLst>
              <a:ext uri="{FF2B5EF4-FFF2-40B4-BE49-F238E27FC236}">
                <a16:creationId xmlns:a16="http://schemas.microsoft.com/office/drawing/2014/main" id="{7D6617C0-9123-1F02-B742-0DC00BD4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34" y="2650379"/>
            <a:ext cx="3679097" cy="20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>
            <a:extLst>
              <a:ext uri="{FF2B5EF4-FFF2-40B4-BE49-F238E27FC236}">
                <a16:creationId xmlns:a16="http://schemas.microsoft.com/office/drawing/2014/main" id="{8749C616-4EF1-9B39-A192-19132CF4E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31520" y="490042"/>
            <a:ext cx="5330952" cy="84638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tx1"/>
                </a:solidFill>
              </a:rPr>
              <a:t>發生什麼事情了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夏日蚊蟲多10種止癢偏方有效嗎？｜健康2.0">
            <a:extLst>
              <a:ext uri="{FF2B5EF4-FFF2-40B4-BE49-F238E27FC236}">
                <a16:creationId xmlns:a16="http://schemas.microsoft.com/office/drawing/2014/main" id="{8E17FA5A-2A56-8D43-685C-5DD42711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80" y="1063193"/>
            <a:ext cx="75438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8357616" y="5707810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被蚊子咬了</a:t>
            </a:r>
            <a:r>
              <a:rPr lang="en-US" altLang="zh-TW" sz="2800" dirty="0">
                <a:solidFill>
                  <a:schemeClr val="tx1"/>
                </a:solidFill>
              </a:rPr>
              <a:t>!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2963295" y="1833582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7940725" y="1833582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886D6FB-6F9C-6767-C82A-CE210B4969D6}"/>
              </a:ext>
            </a:extLst>
          </p:cNvPr>
          <p:cNvSpPr/>
          <p:nvPr/>
        </p:nvSpPr>
        <p:spPr>
          <a:xfrm>
            <a:off x="5970508" y="1767027"/>
            <a:ext cx="4714043" cy="41636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ACC9EA9-7D2C-227D-627D-2888664DD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4" r="13022"/>
          <a:stretch/>
        </p:blipFill>
        <p:spPr>
          <a:xfrm>
            <a:off x="6543348" y="2587833"/>
            <a:ext cx="3409026" cy="256762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5C808D-8B97-E9F6-512E-8AF3D22D72D2}"/>
              </a:ext>
            </a:extLst>
          </p:cNvPr>
          <p:cNvSpPr txBox="1"/>
          <p:nvPr/>
        </p:nvSpPr>
        <p:spPr>
          <a:xfrm>
            <a:off x="137391" y="366455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請選出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「撞傷」的圖片</a:t>
            </a:r>
            <a:endParaRPr lang="zh-TW" altLang="en-US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9" name="Picture 2" descr="預防夏季蚊蟲叮咬6W｜Mombaby 媽媽寶寶懷孕生活網">
            <a:extLst>
              <a:ext uri="{FF2B5EF4-FFF2-40B4-BE49-F238E27FC236}">
                <a16:creationId xmlns:a16="http://schemas.microsoft.com/office/drawing/2014/main" id="{565A24A8-6932-8B2A-F507-C35F2EE3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48" y="2596590"/>
            <a:ext cx="3754871" cy="25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6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2963295" y="1833582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7940725" y="1833582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886D6FB-6F9C-6767-C82A-CE210B4969D6}"/>
              </a:ext>
            </a:extLst>
          </p:cNvPr>
          <p:cNvSpPr/>
          <p:nvPr/>
        </p:nvSpPr>
        <p:spPr>
          <a:xfrm>
            <a:off x="913408" y="1789832"/>
            <a:ext cx="4714043" cy="41636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5C808D-8B97-E9F6-512E-8AF3D22D72D2}"/>
              </a:ext>
            </a:extLst>
          </p:cNvPr>
          <p:cNvSpPr txBox="1"/>
          <p:nvPr/>
        </p:nvSpPr>
        <p:spPr>
          <a:xfrm>
            <a:off x="137391" y="366455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請選出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「撞傷」的圖片</a:t>
            </a:r>
            <a:endParaRPr lang="zh-TW" altLang="en-US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9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8DF4C848-4E39-FF4A-7A1A-68548E44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24" y="2829918"/>
            <a:ext cx="4005213" cy="20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擦傷">
            <a:extLst>
              <a:ext uri="{FF2B5EF4-FFF2-40B4-BE49-F238E27FC236}">
                <a16:creationId xmlns:a16="http://schemas.microsoft.com/office/drawing/2014/main" id="{90DF7142-22EC-33F5-C6E5-B33B56E2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21" y="2829918"/>
            <a:ext cx="3593280" cy="22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607BDCC5-E0CF-FDDE-820B-1D745FC7E44C}"/>
              </a:ext>
            </a:extLst>
          </p:cNvPr>
          <p:cNvSpPr/>
          <p:nvPr/>
        </p:nvSpPr>
        <p:spPr>
          <a:xfrm>
            <a:off x="8134212" y="1552281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63DDE3-4048-4A87-C24A-2367C9537EEB}"/>
              </a:ext>
            </a:extLst>
          </p:cNvPr>
          <p:cNvSpPr/>
          <p:nvPr/>
        </p:nvSpPr>
        <p:spPr>
          <a:xfrm>
            <a:off x="716708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AA8424-A6D9-5643-CEFB-07299B99FDE7}"/>
              </a:ext>
            </a:extLst>
          </p:cNvPr>
          <p:cNvSpPr/>
          <p:nvPr/>
        </p:nvSpPr>
        <p:spPr>
          <a:xfrm>
            <a:off x="4417404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4A4CBE1-9E8F-3E6E-2A6F-CCBDA222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08" y="15207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</a:t>
            </a:r>
            <a:r>
              <a:rPr lang="zh-TW" altLang="en-US" sz="4800" dirty="0">
                <a:solidFill>
                  <a:srgbClr val="292C48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的原因、如何避免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36CBC34-DE49-13D1-E031-073461F4D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576" y="1470366"/>
            <a:ext cx="3205158" cy="64008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蚊 蟲 咬 傷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2CAF4B06-5A7C-7AB3-B424-CE932815D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53" y="2205970"/>
            <a:ext cx="3810105" cy="3163825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被蚊蟲叮咬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8493F09A-1D1A-F225-4DB6-D7C8F1614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9206" y="1479531"/>
            <a:ext cx="3053588" cy="640080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</a:t>
            </a:r>
            <a:r>
              <a:rPr lang="en-US" altLang="zh-TW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32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3FDEEB-1FB7-3180-3840-29868A7E3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88211" y="2156661"/>
            <a:ext cx="3189781" cy="3422935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跌倒</a:t>
            </a:r>
          </a:p>
          <a:p>
            <a:pPr marL="0" indent="0">
              <a:buNone/>
            </a:pPr>
            <a:endParaRPr lang="zh-TW" altLang="en-US" sz="2400" dirty="0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98D20E21-D272-B669-1A7B-46B60253B4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0611" y="2196985"/>
            <a:ext cx="3598075" cy="3164509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撞到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3A0982-2307-4CA3-33B0-2224F5FE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altLang="zh-TW" noProof="0" smtClean="0"/>
              <a:pPr/>
              <a:t>32</a:t>
            </a:fld>
            <a:endParaRPr lang="zh-TW" altLang="en-US" noProof="0" dirty="0"/>
          </a:p>
        </p:txBody>
      </p:sp>
      <p:sp>
        <p:nvSpPr>
          <p:cNvPr id="12" name="文字版面配置區 7">
            <a:extLst>
              <a:ext uri="{FF2B5EF4-FFF2-40B4-BE49-F238E27FC236}">
                <a16:creationId xmlns:a16="http://schemas.microsoft.com/office/drawing/2014/main" id="{F4594CAC-B0C3-DB45-4BED-13F1172F52C1}"/>
              </a:ext>
            </a:extLst>
          </p:cNvPr>
          <p:cNvSpPr txBox="1">
            <a:spLocks/>
          </p:cNvSpPr>
          <p:nvPr/>
        </p:nvSpPr>
        <p:spPr>
          <a:xfrm>
            <a:off x="8153400" y="1525765"/>
            <a:ext cx="305358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32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pic>
        <p:nvPicPr>
          <p:cNvPr id="19" name="Picture 4" descr="夏日蚊蟲多10種止癢偏方有效嗎？｜健康2.0">
            <a:extLst>
              <a:ext uri="{FF2B5EF4-FFF2-40B4-BE49-F238E27FC236}">
                <a16:creationId xmlns:a16="http://schemas.microsoft.com/office/drawing/2014/main" id="{87803139-FE7D-AFBF-4873-572EC8AD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73" y="4559903"/>
            <a:ext cx="2913726" cy="16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淺談兒童動作協調問題｜大紀元時報香港｜獨立敢言的良心媒體">
            <a:extLst>
              <a:ext uri="{FF2B5EF4-FFF2-40B4-BE49-F238E27FC236}">
                <a16:creationId xmlns:a16="http://schemas.microsoft.com/office/drawing/2014/main" id="{97C97508-D2DF-3797-E216-5A2DBEEF5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23" y="4452526"/>
            <a:ext cx="2947988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5D01B34-F09D-C4E5-0350-201A1B219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456" y="4543147"/>
            <a:ext cx="3413051" cy="207390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306600A-4D85-0EBE-49BD-0AFC887EBD68}"/>
              </a:ext>
            </a:extLst>
          </p:cNvPr>
          <p:cNvSpPr txBox="1"/>
          <p:nvPr/>
        </p:nvSpPr>
        <p:spPr>
          <a:xfrm>
            <a:off x="4668184" y="3164840"/>
            <a:ext cx="3053587" cy="1200329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騎車時，</a:t>
            </a:r>
            <a:endParaRPr lang="en-US" altLang="zh-TW" sz="3600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穿戴護具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3762399-C9E2-FD08-AF9E-3C314C351183}"/>
              </a:ext>
            </a:extLst>
          </p:cNvPr>
          <p:cNvSpPr txBox="1"/>
          <p:nvPr/>
        </p:nvSpPr>
        <p:spPr>
          <a:xfrm>
            <a:off x="946913" y="3164841"/>
            <a:ext cx="3053587" cy="1200329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穿長袖</a:t>
            </a:r>
            <a:endParaRPr lang="en-US" altLang="zh-TW" sz="3600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噴防蚊液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489C0EC-F2B2-D6DA-A6E7-7A96E7B5BE65}"/>
              </a:ext>
            </a:extLst>
          </p:cNvPr>
          <p:cNvGrpSpPr/>
          <p:nvPr/>
        </p:nvGrpSpPr>
        <p:grpSpPr>
          <a:xfrm>
            <a:off x="8332491" y="3146874"/>
            <a:ext cx="3053587" cy="1291848"/>
            <a:chOff x="8279223" y="3178280"/>
            <a:chExt cx="3053587" cy="1291848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1C8AD7C0-1C71-1922-6551-F5D0109CFFF6}"/>
                </a:ext>
              </a:extLst>
            </p:cNvPr>
            <p:cNvSpPr txBox="1"/>
            <p:nvPr/>
          </p:nvSpPr>
          <p:spPr>
            <a:xfrm>
              <a:off x="8279223" y="3178280"/>
              <a:ext cx="3053587" cy="646331"/>
            </a:xfrm>
            <a:prstGeom prst="rect">
              <a:avLst/>
            </a:prstGeom>
            <a:noFill/>
            <a:ln w="57150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奔跑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A4E3231-B421-2B42-8408-778CE6D5036C}"/>
                </a:ext>
              </a:extLst>
            </p:cNvPr>
            <p:cNvSpPr txBox="1"/>
            <p:nvPr/>
          </p:nvSpPr>
          <p:spPr>
            <a:xfrm>
              <a:off x="8279223" y="3823797"/>
              <a:ext cx="3053587" cy="646331"/>
            </a:xfrm>
            <a:prstGeom prst="rect">
              <a:avLst/>
            </a:prstGeom>
            <a:noFill/>
            <a:ln w="57150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走濕的地</a:t>
              </a:r>
            </a:p>
          </p:txBody>
        </p:sp>
        <p:pic>
          <p:nvPicPr>
            <p:cNvPr id="1030" name="Picture 6" descr="Letter x png images | PNGEgg">
              <a:extLst>
                <a:ext uri="{FF2B5EF4-FFF2-40B4-BE49-F238E27FC236}">
                  <a16:creationId xmlns:a16="http://schemas.microsoft.com/office/drawing/2014/main" id="{BB88A91E-ED1A-1432-C5BD-99C6368FC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55" b="8984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6177" y="3190320"/>
              <a:ext cx="1746490" cy="993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802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3" grpId="0" build="p"/>
      <p:bldP spid="7" grpId="0" uiExpand="1" build="p"/>
      <p:bldP spid="8" grpId="0" build="p"/>
      <p:bldP spid="9" grpId="0" build="p"/>
      <p:bldP spid="11" grpId="0" build="p"/>
      <p:bldP spid="12" grpId="0"/>
      <p:bldP spid="5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A9D5D1D-7B7A-20D3-392A-95EEFBB2E6F0}"/>
              </a:ext>
            </a:extLst>
          </p:cNvPr>
          <p:cNvSpPr txBox="1"/>
          <p:nvPr/>
        </p:nvSpPr>
        <p:spPr>
          <a:xfrm>
            <a:off x="375081" y="52912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受傷時可以怎麼辦</a:t>
            </a:r>
            <a:r>
              <a:rPr lang="en-US" altLang="zh-TW" sz="24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?</a:t>
            </a:r>
            <a:endParaRPr lang="zh-TW" altLang="en-US" sz="2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00AB9A-7CE1-17D3-ED67-BC96CEE4A37D}"/>
              </a:ext>
            </a:extLst>
          </p:cNvPr>
          <p:cNvSpPr/>
          <p:nvPr/>
        </p:nvSpPr>
        <p:spPr>
          <a:xfrm>
            <a:off x="3313545" y="1520175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D1F332-A2A7-EC6E-1FA4-F6455EA4D67C}"/>
              </a:ext>
            </a:extLst>
          </p:cNvPr>
          <p:cNvSpPr/>
          <p:nvPr/>
        </p:nvSpPr>
        <p:spPr>
          <a:xfrm>
            <a:off x="8375847" y="1520175"/>
            <a:ext cx="614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TW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1FDC22-9852-78B2-C4BC-8A7B496970D0}"/>
              </a:ext>
            </a:extLst>
          </p:cNvPr>
          <p:cNvSpPr txBox="1"/>
          <p:nvPr/>
        </p:nvSpPr>
        <p:spPr>
          <a:xfrm>
            <a:off x="2165557" y="2357994"/>
            <a:ext cx="4454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請大人幫忙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91D860C-4AF5-2557-B327-749ACDB9E06B}"/>
              </a:ext>
            </a:extLst>
          </p:cNvPr>
          <p:cNvSpPr txBox="1"/>
          <p:nvPr/>
        </p:nvSpPr>
        <p:spPr>
          <a:xfrm>
            <a:off x="8065330" y="2452248"/>
            <a:ext cx="4454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擦藥</a:t>
            </a:r>
          </a:p>
        </p:txBody>
      </p:sp>
      <p:pic>
        <p:nvPicPr>
          <p:cNvPr id="6146" name="Picture 2" descr="小女孩腿痛一年，医生找不出毛病！二胎背后的真实原因_孩子">
            <a:extLst>
              <a:ext uri="{FF2B5EF4-FFF2-40B4-BE49-F238E27FC236}">
                <a16:creationId xmlns:a16="http://schemas.microsoft.com/office/drawing/2014/main" id="{1631FAE9-BAB0-6E2A-439D-42E30ADB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26" y="3292899"/>
            <a:ext cx="3693110" cy="27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04C1519-7136-2F65-DBCC-BEAA24924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926" y="3366835"/>
            <a:ext cx="4570226" cy="27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A9D5D1D-7B7A-20D3-392A-95EEFBB2E6F0}"/>
              </a:ext>
            </a:extLst>
          </p:cNvPr>
          <p:cNvSpPr txBox="1"/>
          <p:nvPr/>
        </p:nvSpPr>
        <p:spPr>
          <a:xfrm>
            <a:off x="375081" y="52912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受傷時可以怎麼辦</a:t>
            </a:r>
            <a:r>
              <a:rPr lang="en-US" altLang="zh-TW" sz="2400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?</a:t>
            </a:r>
            <a:endParaRPr lang="zh-TW" altLang="en-US" sz="24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1FDC22-9852-78B2-C4BC-8A7B496970D0}"/>
              </a:ext>
            </a:extLst>
          </p:cNvPr>
          <p:cNvSpPr txBox="1"/>
          <p:nvPr/>
        </p:nvSpPr>
        <p:spPr>
          <a:xfrm>
            <a:off x="2921874" y="1474218"/>
            <a:ext cx="7095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受傷時</a:t>
            </a:r>
            <a:r>
              <a:rPr lang="zh-TW" altLang="en-US" sz="44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4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定要趕快告訴大人</a:t>
            </a:r>
          </a:p>
        </p:txBody>
      </p:sp>
      <p:pic>
        <p:nvPicPr>
          <p:cNvPr id="6146" name="Picture 2" descr="小女孩腿痛一年，医生找不出毛病！二胎背后的真实原因_孩子">
            <a:extLst>
              <a:ext uri="{FF2B5EF4-FFF2-40B4-BE49-F238E27FC236}">
                <a16:creationId xmlns:a16="http://schemas.microsoft.com/office/drawing/2014/main" id="{1631FAE9-BAB0-6E2A-439D-42E30ADB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36" y="3213815"/>
            <a:ext cx="4724329" cy="35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A1FDC22-9852-78B2-C4BC-8A7B496970D0}"/>
              </a:ext>
            </a:extLst>
          </p:cNvPr>
          <p:cNvSpPr txBox="1"/>
          <p:nvPr/>
        </p:nvSpPr>
        <p:spPr>
          <a:xfrm>
            <a:off x="4064564" y="2814155"/>
            <a:ext cx="539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複習一下</a:t>
            </a:r>
          </a:p>
        </p:txBody>
      </p:sp>
    </p:spTree>
    <p:extLst>
      <p:ext uri="{BB962C8B-B14F-4D97-AF65-F5344CB8AC3E}">
        <p14:creationId xmlns:p14="http://schemas.microsoft.com/office/powerpoint/2010/main" val="40545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607BDCC5-E0CF-FDDE-820B-1D745FC7E44C}"/>
              </a:ext>
            </a:extLst>
          </p:cNvPr>
          <p:cNvSpPr/>
          <p:nvPr/>
        </p:nvSpPr>
        <p:spPr>
          <a:xfrm>
            <a:off x="8113045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63DDE3-4048-4A87-C24A-2367C9537EEB}"/>
              </a:ext>
            </a:extLst>
          </p:cNvPr>
          <p:cNvSpPr/>
          <p:nvPr/>
        </p:nvSpPr>
        <p:spPr>
          <a:xfrm>
            <a:off x="716708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AA8424-A6D9-5643-CEFB-07299B99FDE7}"/>
              </a:ext>
            </a:extLst>
          </p:cNvPr>
          <p:cNvSpPr/>
          <p:nvPr/>
        </p:nvSpPr>
        <p:spPr>
          <a:xfrm>
            <a:off x="4417404" y="1525765"/>
            <a:ext cx="3513999" cy="403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4A4CBE1-9E8F-3E6E-2A6F-CCBDA222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08" y="152072"/>
            <a:ext cx="10515600" cy="1325563"/>
          </a:xfrm>
        </p:spPr>
        <p:txBody>
          <a:bodyPr/>
          <a:lstStyle/>
          <a:p>
            <a:r>
              <a:rPr lang="zh-TW" altLang="en-US" sz="48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受傷處理方式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36CBC34-DE49-13D1-E031-073461F4D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479531"/>
            <a:ext cx="3205158" cy="64008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蚊 蟲 咬 傷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2CAF4B06-5A7C-7AB3-B424-CE932815D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197669"/>
            <a:ext cx="3053588" cy="3163825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不可以抓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擦藥</a:t>
            </a:r>
            <a:endParaRPr lang="zh-TW" altLang="en-US" sz="3200" b="1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8493F09A-1D1A-F225-4DB6-D7C8F1614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9206" y="1479531"/>
            <a:ext cx="3053588" cy="640080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</a:t>
            </a:r>
            <a:r>
              <a:rPr lang="en-US" altLang="zh-TW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32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3FDEEB-1FB7-3180-3840-29868A7E3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88211" y="2156661"/>
            <a:ext cx="3189781" cy="3422935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擦藥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貼</a:t>
            </a:r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蹦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3600" b="1" dirty="0"/>
          </a:p>
          <a:p>
            <a:pPr marL="0" indent="0">
              <a:buNone/>
            </a:pPr>
            <a:endParaRPr lang="zh-TW" altLang="en-US" sz="2400" dirty="0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98D20E21-D272-B669-1A7B-46B60253B4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0611" y="2196985"/>
            <a:ext cx="3598075" cy="3164509"/>
          </a:xfrm>
        </p:spPr>
        <p:txBody>
          <a:bodyPr>
            <a:normAutofit lnSpcReduction="10000"/>
          </a:bodyPr>
          <a:lstStyle/>
          <a:p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天內冰敷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看痛不痛</a:t>
            </a:r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痛</a:t>
            </a:r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找大人</a:t>
            </a:r>
            <a:endParaRPr lang="zh-TW" altLang="en-US" sz="3200" b="1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3A0982-2307-4CA3-33B0-2224F5FE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altLang="zh-TW" noProof="0" smtClean="0"/>
              <a:pPr/>
              <a:t>36</a:t>
            </a:fld>
            <a:endParaRPr lang="zh-TW" altLang="en-US" noProof="0" dirty="0"/>
          </a:p>
        </p:txBody>
      </p:sp>
      <p:sp>
        <p:nvSpPr>
          <p:cNvPr id="12" name="文字版面配置區 7">
            <a:extLst>
              <a:ext uri="{FF2B5EF4-FFF2-40B4-BE49-F238E27FC236}">
                <a16:creationId xmlns:a16="http://schemas.microsoft.com/office/drawing/2014/main" id="{F4594CAC-B0C3-DB45-4BED-13F1172F52C1}"/>
              </a:ext>
            </a:extLst>
          </p:cNvPr>
          <p:cNvSpPr txBox="1">
            <a:spLocks/>
          </p:cNvSpPr>
          <p:nvPr/>
        </p:nvSpPr>
        <p:spPr>
          <a:xfrm>
            <a:off x="8153400" y="1525765"/>
            <a:ext cx="305358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r>
              <a:rPr lang="en-US" altLang="zh-TW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zh-TW" altLang="en-US" sz="32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32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411EA2CF-C2EB-C8FB-AC4E-32E38F5F6A71}"/>
              </a:ext>
            </a:extLst>
          </p:cNvPr>
          <p:cNvSpPr/>
          <p:nvPr/>
        </p:nvSpPr>
        <p:spPr>
          <a:xfrm>
            <a:off x="9038838" y="4298129"/>
            <a:ext cx="301841" cy="430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4" descr="夏日蚊蟲多10種止癢偏方有效嗎？｜健康2.0">
            <a:extLst>
              <a:ext uri="{FF2B5EF4-FFF2-40B4-BE49-F238E27FC236}">
                <a16:creationId xmlns:a16="http://schemas.microsoft.com/office/drawing/2014/main" id="{87803139-FE7D-AFBF-4873-572EC8AD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73" y="4824020"/>
            <a:ext cx="2913726" cy="16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9C6157C-891A-2FEC-8721-A324EA6C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53" y="4803472"/>
            <a:ext cx="2588900" cy="1965354"/>
          </a:xfrm>
          <a:prstGeom prst="rect">
            <a:avLst/>
          </a:prstGeom>
        </p:spPr>
      </p:pic>
      <p:pic>
        <p:nvPicPr>
          <p:cNvPr id="21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4028D85C-6DF4-4C5B-E7AF-C74FCC94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96" y="4967584"/>
            <a:ext cx="3226743" cy="16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3" grpId="0" build="p"/>
      <p:bldP spid="7" grpId="0" uiExpand="1" build="p"/>
      <p:bldP spid="8" grpId="0" build="p"/>
      <p:bldP spid="9" grpId="0" uiExpand="1" build="p"/>
      <p:bldP spid="11" grpId="0" uiExpand="1" build="p"/>
      <p:bldP spid="12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A9D5D1D-7B7A-20D3-392A-95EEFBB2E6F0}"/>
              </a:ext>
            </a:extLst>
          </p:cNvPr>
          <p:cNvSpPr txBox="1"/>
          <p:nvPr/>
        </p:nvSpPr>
        <p:spPr>
          <a:xfrm>
            <a:off x="375081" y="52912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受傷時可以怎麼辦</a:t>
            </a:r>
            <a:r>
              <a:rPr lang="en-US" altLang="zh-TW" b="1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?</a:t>
            </a:r>
            <a:endParaRPr lang="zh-TW" altLang="en-US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1FDC22-9852-78B2-C4BC-8A7B496970D0}"/>
              </a:ext>
            </a:extLst>
          </p:cNvPr>
          <p:cNvSpPr txBox="1"/>
          <p:nvPr/>
        </p:nvSpPr>
        <p:spPr>
          <a:xfrm>
            <a:off x="1339949" y="2176745"/>
            <a:ext cx="10947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受傷時</a:t>
            </a:r>
            <a:r>
              <a:rPr lang="zh-TW" altLang="en-US" sz="44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44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定要趕快告訴大人</a:t>
            </a:r>
          </a:p>
        </p:txBody>
      </p:sp>
      <p:pic>
        <p:nvPicPr>
          <p:cNvPr id="6146" name="Picture 2" descr="小女孩腿痛一年，医生找不出毛病！二胎背后的真实原因_孩子">
            <a:extLst>
              <a:ext uri="{FF2B5EF4-FFF2-40B4-BE49-F238E27FC236}">
                <a16:creationId xmlns:a16="http://schemas.microsoft.com/office/drawing/2014/main" id="{1631FAE9-BAB0-6E2A-439D-42E30ADB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09" y="3046547"/>
            <a:ext cx="4724329" cy="35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A1FDC22-9852-78B2-C4BC-8A7B496970D0}"/>
              </a:ext>
            </a:extLst>
          </p:cNvPr>
          <p:cNvSpPr txBox="1"/>
          <p:nvPr/>
        </p:nvSpPr>
        <p:spPr>
          <a:xfrm>
            <a:off x="2643613" y="2643363"/>
            <a:ext cx="7459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都學會了嗎？</a:t>
            </a:r>
          </a:p>
        </p:txBody>
      </p:sp>
    </p:spTree>
    <p:extLst>
      <p:ext uri="{BB962C8B-B14F-4D97-AF65-F5344CB8AC3E}">
        <p14:creationId xmlns:p14="http://schemas.microsoft.com/office/powerpoint/2010/main" val="1761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A1FDC22-9852-78B2-C4BC-8A7B496970D0}"/>
              </a:ext>
            </a:extLst>
          </p:cNvPr>
          <p:cNvSpPr txBox="1"/>
          <p:nvPr/>
        </p:nvSpPr>
        <p:spPr>
          <a:xfrm>
            <a:off x="4277628" y="2632212"/>
            <a:ext cx="487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 課</a:t>
            </a:r>
          </a:p>
        </p:txBody>
      </p:sp>
    </p:spTree>
    <p:extLst>
      <p:ext uri="{BB962C8B-B14F-4D97-AF65-F5344CB8AC3E}">
        <p14:creationId xmlns:p14="http://schemas.microsoft.com/office/powerpoint/2010/main" val="6076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>
            <a:extLst>
              <a:ext uri="{FF2B5EF4-FFF2-40B4-BE49-F238E27FC236}">
                <a16:creationId xmlns:a16="http://schemas.microsoft.com/office/drawing/2014/main" id="{8749C616-4EF1-9B39-A192-19132CF4E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31520" y="490042"/>
            <a:ext cx="5330952" cy="84638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tx1"/>
                </a:solidFill>
              </a:rPr>
              <a:t>發生什麼事情了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8357616" y="5707810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騎腳踏車跌倒了</a:t>
            </a:r>
            <a:r>
              <a:rPr lang="en-US" altLang="zh-TW" sz="2800" dirty="0">
                <a:solidFill>
                  <a:schemeClr val="tx1"/>
                </a:solidFill>
              </a:rPr>
              <a:t>!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副標題 8">
            <a:extLst>
              <a:ext uri="{FF2B5EF4-FFF2-40B4-BE49-F238E27FC236}">
                <a16:creationId xmlns:a16="http://schemas.microsoft.com/office/drawing/2014/main" id="{419156E7-B770-7030-19D7-397D4D577A72}"/>
              </a:ext>
            </a:extLst>
          </p:cNvPr>
          <p:cNvSpPr txBox="1">
            <a:spLocks/>
          </p:cNvSpPr>
          <p:nvPr/>
        </p:nvSpPr>
        <p:spPr>
          <a:xfrm>
            <a:off x="9668225" y="1688386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擦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11266" name="Picture 2" descr="摔車應變技巧與處置- 單車誌-Cycling update">
            <a:extLst>
              <a:ext uri="{FF2B5EF4-FFF2-40B4-BE49-F238E27FC236}">
                <a16:creationId xmlns:a16="http://schemas.microsoft.com/office/drawing/2014/main" id="{2CB5C9C5-43E7-7F57-8FD1-4D6160CF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9" y="1509946"/>
            <a:ext cx="4847652" cy="323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長腿妹騎車犁田皮膚壞死「負壓傷口療法」助癒合不留疤｜健康2.0">
            <a:extLst>
              <a:ext uri="{FF2B5EF4-FFF2-40B4-BE49-F238E27FC236}">
                <a16:creationId xmlns:a16="http://schemas.microsoft.com/office/drawing/2014/main" id="{4A63C908-3CC9-0FF5-56C9-309C1D9C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0346" r="22308"/>
          <a:stretch/>
        </p:blipFill>
        <p:spPr bwMode="auto">
          <a:xfrm>
            <a:off x="5470567" y="1624100"/>
            <a:ext cx="4454667" cy="30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>
            <a:extLst>
              <a:ext uri="{FF2B5EF4-FFF2-40B4-BE49-F238E27FC236}">
                <a16:creationId xmlns:a16="http://schemas.microsoft.com/office/drawing/2014/main" id="{8749C616-4EF1-9B39-A192-19132CF4E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31520" y="490042"/>
            <a:ext cx="5330952" cy="84638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tx1"/>
                </a:solidFill>
              </a:rPr>
              <a:t>發生什麼事情了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8357616" y="5707810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他瘀青了</a:t>
            </a:r>
            <a:r>
              <a:rPr lang="en-US" altLang="zh-TW" sz="2800" dirty="0">
                <a:solidFill>
                  <a:schemeClr val="tx1"/>
                </a:solidFill>
              </a:rPr>
              <a:t>!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副標題 8">
            <a:extLst>
              <a:ext uri="{FF2B5EF4-FFF2-40B4-BE49-F238E27FC236}">
                <a16:creationId xmlns:a16="http://schemas.microsoft.com/office/drawing/2014/main" id="{419156E7-B770-7030-19D7-397D4D577A72}"/>
              </a:ext>
            </a:extLst>
          </p:cNvPr>
          <p:cNvSpPr txBox="1">
            <a:spLocks/>
          </p:cNvSpPr>
          <p:nvPr/>
        </p:nvSpPr>
        <p:spPr>
          <a:xfrm>
            <a:off x="8506143" y="1688386"/>
            <a:ext cx="2060448" cy="2877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撞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r>
              <a:rPr lang="zh-TW" altLang="en-US" sz="40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傷</a:t>
            </a:r>
            <a:endParaRPr lang="en-US" altLang="zh-TW" sz="4000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  <a:p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瘀青一直沒好、還越來越大片小心身體缺血截肢| Heho健康| LINE TODAY">
            <a:extLst>
              <a:ext uri="{FF2B5EF4-FFF2-40B4-BE49-F238E27FC236}">
                <a16:creationId xmlns:a16="http://schemas.microsoft.com/office/drawing/2014/main" id="{98AC22F0-9139-0895-BFA8-345E2D20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98" y="1531655"/>
            <a:ext cx="61341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8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4E17430-2125-4F4A-DD60-3D28B6397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88050" y="312601"/>
            <a:ext cx="8789234" cy="846381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教師分享自身受傷經驗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pic>
        <p:nvPicPr>
          <p:cNvPr id="4100" name="Picture 4" descr="自行車過彎技巧練習| TRIP IN-休閒運動旅遊網">
            <a:extLst>
              <a:ext uri="{FF2B5EF4-FFF2-40B4-BE49-F238E27FC236}">
                <a16:creationId xmlns:a16="http://schemas.microsoft.com/office/drawing/2014/main" id="{9F971E14-EA65-D9EA-B992-68E009EA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9" y="1158982"/>
            <a:ext cx="3864327" cy="257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快速檢查公路車受傷了沒？ - 單車誌-Cycling update">
            <a:extLst>
              <a:ext uri="{FF2B5EF4-FFF2-40B4-BE49-F238E27FC236}">
                <a16:creationId xmlns:a16="http://schemas.microsoft.com/office/drawing/2014/main" id="{6166F5F5-E126-8F92-DDE0-D8422334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0" y="3946857"/>
            <a:ext cx="3864328" cy="25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摔車後傷口如何處理？簡單步驟跟疤痕說拜拜-單車時代CYCLINGTIME.com 自行車賽事報導、單車環島路線、新手教學">
            <a:extLst>
              <a:ext uri="{FF2B5EF4-FFF2-40B4-BE49-F238E27FC236}">
                <a16:creationId xmlns:a16="http://schemas.microsoft.com/office/drawing/2014/main" id="{FEB3EE67-912E-9101-10E8-E6A28DF2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82" y="1966305"/>
            <a:ext cx="5222180" cy="347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4E17430-2125-4F4A-DD60-3D28B6397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057" y="530171"/>
            <a:ext cx="5952707" cy="84638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你有受傷過嗎</a:t>
            </a:r>
            <a:r>
              <a:rPr lang="en-US" altLang="zh-TW" sz="3600" dirty="0"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?</a:t>
            </a:r>
            <a:endParaRPr lang="zh-TW" altLang="en-US" sz="3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5122" name="Picture 2" descr="關西地區】當皮膚出現問題時，請使用全家都能使用的「娥羅納英H軟膏」 | 好運日本行">
            <a:extLst>
              <a:ext uri="{FF2B5EF4-FFF2-40B4-BE49-F238E27FC236}">
                <a16:creationId xmlns:a16="http://schemas.microsoft.com/office/drawing/2014/main" id="{FE6A7785-F9C2-8FC6-D532-4C00DF34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1" y="1644504"/>
            <a:ext cx="4345729" cy="43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副標題 2">
            <a:extLst>
              <a:ext uri="{FF2B5EF4-FFF2-40B4-BE49-F238E27FC236}">
                <a16:creationId xmlns:a16="http://schemas.microsoft.com/office/drawing/2014/main" id="{14DD55AD-23B0-4441-CB2A-A37205FE40F5}"/>
              </a:ext>
            </a:extLst>
          </p:cNvPr>
          <p:cNvSpPr txBox="1">
            <a:spLocks/>
          </p:cNvSpPr>
          <p:nvPr/>
        </p:nvSpPr>
        <p:spPr>
          <a:xfrm>
            <a:off x="6723925" y="5990233"/>
            <a:ext cx="5952707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</a:rPr>
              <a:t>當下感受是什麼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  <a:r>
              <a:rPr lang="zh-TW" altLang="en-US" sz="2800" dirty="0">
                <a:solidFill>
                  <a:schemeClr val="tx1"/>
                </a:solidFill>
              </a:rPr>
              <a:t> 怎麼辦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😢 哭脸|">
            <a:extLst>
              <a:ext uri="{FF2B5EF4-FFF2-40B4-BE49-F238E27FC236}">
                <a16:creationId xmlns:a16="http://schemas.microsoft.com/office/drawing/2014/main" id="{875010D7-387F-3E3C-8D72-F33000CE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53361"/>
            <a:ext cx="2221190" cy="22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全球最愛使用的Emoji符號是？《表情符號電影》揭露手機表情包裡的符號神秘生活">
            <a:extLst>
              <a:ext uri="{FF2B5EF4-FFF2-40B4-BE49-F238E27FC236}">
                <a16:creationId xmlns:a16="http://schemas.microsoft.com/office/drawing/2014/main" id="{896B5CF8-A4FB-E8B0-E2B6-A585C9270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90" y="953361"/>
            <a:ext cx="3840606" cy="197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1A86DE-7E12-9946-D4B7-FDEAA3514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540" y="3429000"/>
            <a:ext cx="3990402" cy="20492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57F1CE-89B5-7457-008C-DE2EE7DA8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899" y="3315973"/>
            <a:ext cx="2275290" cy="22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4E17430-2125-4F4A-DD60-3D28B6397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081" y="2803776"/>
            <a:ext cx="9988475" cy="846381"/>
          </a:xfrm>
        </p:spPr>
        <p:txBody>
          <a:bodyPr>
            <a:noAutofit/>
          </a:bodyPr>
          <a:lstStyle/>
          <a:p>
            <a:r>
              <a:rPr lang="zh-TW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活動一：唉呦</a:t>
            </a:r>
            <a:r>
              <a:rPr lang="en-US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~</a:t>
            </a:r>
            <a:r>
              <a:rPr lang="zh-TW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受傷了</a:t>
            </a:r>
            <a:r>
              <a:rPr lang="en-US" altLang="zh-TW" sz="5400" dirty="0">
                <a:solidFill>
                  <a:srgbClr val="292C48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</a:rPr>
              <a:t>! </a:t>
            </a:r>
            <a:endParaRPr lang="zh-TW" altLang="en-US" sz="5400" dirty="0">
              <a:solidFill>
                <a:srgbClr val="292C48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6594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夏日蚊蟲多10種止癢偏方有效嗎？｜健康2.0">
            <a:extLst>
              <a:ext uri="{FF2B5EF4-FFF2-40B4-BE49-F238E27FC236}">
                <a16:creationId xmlns:a16="http://schemas.microsoft.com/office/drawing/2014/main" id="{8E17FA5A-2A56-8D43-685C-5DD42711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2" y="2201662"/>
            <a:ext cx="4692680" cy="26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副標題 8">
            <a:extLst>
              <a:ext uri="{FF2B5EF4-FFF2-40B4-BE49-F238E27FC236}">
                <a16:creationId xmlns:a16="http://schemas.microsoft.com/office/drawing/2014/main" id="{F40D3B8F-EC02-57CF-71F4-F9AB52396EE6}"/>
              </a:ext>
            </a:extLst>
          </p:cNvPr>
          <p:cNvSpPr txBox="1">
            <a:spLocks/>
          </p:cNvSpPr>
          <p:nvPr/>
        </p:nvSpPr>
        <p:spPr>
          <a:xfrm>
            <a:off x="340310" y="549887"/>
            <a:ext cx="3581400" cy="84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5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20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600" kern="1200" spc="15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蚊 蟲 咬 傷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5079BA-5E4F-9022-3896-10C645DC9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792" y="345697"/>
            <a:ext cx="5957401" cy="5957401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6E21183B-9F6B-49A8-B6B9-0837CFDDA717}"/>
              </a:ext>
            </a:extLst>
          </p:cNvPr>
          <p:cNvSpPr/>
          <p:nvPr/>
        </p:nvSpPr>
        <p:spPr>
          <a:xfrm>
            <a:off x="9963706" y="88779"/>
            <a:ext cx="1887984" cy="17400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B546EEF-FA1B-8D53-2BC1-9D6D875B98B2}"/>
              </a:ext>
            </a:extLst>
          </p:cNvPr>
          <p:cNvSpPr/>
          <p:nvPr/>
        </p:nvSpPr>
        <p:spPr>
          <a:xfrm>
            <a:off x="5721659" y="116894"/>
            <a:ext cx="1887984" cy="17400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A5A80967-74D8-8EDC-3FB4-8D415868CDC9}"/>
              </a:ext>
            </a:extLst>
          </p:cNvPr>
          <p:cNvSpPr/>
          <p:nvPr/>
        </p:nvSpPr>
        <p:spPr>
          <a:xfrm>
            <a:off x="7284128" y="2760960"/>
            <a:ext cx="3892857" cy="19723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4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創意漸層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01396_TF11176810" id="{EF04A79C-2BCF-427A-85E9-F71AACB5DC59}" vid="{31B94385-8DC9-4872-80F6-EB85CA17585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{040A07DC-43CF-452B-ACA9-1E66E1FA3E2A}tf11176810_win32</Template>
  <TotalTime>4245</TotalTime>
  <Words>601</Words>
  <Application>Microsoft Macintosh PowerPoint</Application>
  <PresentationFormat>寬螢幕</PresentationFormat>
  <Paragraphs>215</Paragraphs>
  <Slides>39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1" baseType="lpstr">
      <vt:lpstr>文鼎標楷注音</vt:lpstr>
      <vt:lpstr>文鼎標楷注音破音一</vt:lpstr>
      <vt:lpstr>書法中楷加框（注音一）</vt:lpstr>
      <vt:lpstr>標楷體</vt:lpstr>
      <vt:lpstr>Hannotate SC</vt:lpstr>
      <vt:lpstr>Meiryo UI</vt:lpstr>
      <vt:lpstr>Microsoft JhengHei UI</vt:lpstr>
      <vt:lpstr>YouTube Sans</vt:lpstr>
      <vt:lpstr>Arial</vt:lpstr>
      <vt:lpstr>Calibri</vt:lpstr>
      <vt:lpstr>Garamond</vt:lpstr>
      <vt:lpstr>創意漸層 </vt:lpstr>
      <vt:lpstr>醫療救護小達人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受傷處理方式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受傷的原因、如何避免</vt:lpstr>
      <vt:lpstr>PowerPoint 簡報</vt:lpstr>
      <vt:lpstr>PowerPoint 簡報</vt:lpstr>
      <vt:lpstr>PowerPoint 簡報</vt:lpstr>
      <vt:lpstr>受傷處理方式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醫療救護小達人</dc:title>
  <dc:creator>婷 郭</dc:creator>
  <cp:lastModifiedBy>婷 郭</cp:lastModifiedBy>
  <cp:revision>40</cp:revision>
  <dcterms:created xsi:type="dcterms:W3CDTF">2022-06-15T02:04:51Z</dcterms:created>
  <dcterms:modified xsi:type="dcterms:W3CDTF">2023-03-27T03:08:15Z</dcterms:modified>
</cp:coreProperties>
</file>