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3" r:id="rId9"/>
    <p:sldId id="265" r:id="rId10"/>
    <p:sldId id="266" r:id="rId11"/>
    <p:sldId id="264" r:id="rId12"/>
    <p:sldId id="267" r:id="rId13"/>
    <p:sldId id="270" r:id="rId14"/>
    <p:sldId id="268" r:id="rId15"/>
    <p:sldId id="269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2" autoAdjust="0"/>
    <p:restoredTop sz="94660"/>
  </p:normalViewPr>
  <p:slideViewPr>
    <p:cSldViewPr snapToGrid="0">
      <p:cViewPr varScale="1">
        <p:scale>
          <a:sx n="73" d="100"/>
          <a:sy n="73" d="100"/>
        </p:scale>
        <p:origin x="40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9/27/2021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QDH0MtYR9AE" TargetMode="Externa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DJN4qdyy58A" TargetMode="Externa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1214947"/>
            <a:ext cx="7766936" cy="1646302"/>
          </a:xfrm>
        </p:spPr>
        <p:txBody>
          <a:bodyPr/>
          <a:lstStyle/>
          <a:p>
            <a:pPr algn="ctr"/>
            <a:r>
              <a:rPr lang="zh-TW" altLang="en-US" sz="6600" b="1" smtClean="0"/>
              <a:t>從孔子的失落</a:t>
            </a:r>
            <a:r>
              <a:rPr lang="en-US" altLang="zh-TW" sz="6600" b="1" dirty="0" smtClean="0"/>
              <a:t/>
            </a:r>
            <a:br>
              <a:rPr lang="en-US" altLang="zh-TW" sz="6600" b="1" dirty="0" smtClean="0"/>
            </a:br>
            <a:r>
              <a:rPr lang="zh-TW" altLang="en-US" sz="6600" b="1" dirty="0"/>
              <a:t>談失落的自我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  <p:pic>
        <p:nvPicPr>
          <p:cNvPr id="4" name="圖片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973" y="3317966"/>
            <a:ext cx="4784925" cy="320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08167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63821" y="3815701"/>
            <a:ext cx="7766936" cy="1646302"/>
          </a:xfrm>
        </p:spPr>
        <p:txBody>
          <a:bodyPr/>
          <a:lstStyle/>
          <a:p>
            <a:pPr algn="ctr"/>
            <a:r>
              <a:rPr lang="en-US" altLang="zh-TW" sz="4400" b="1" dirty="0" smtClean="0">
                <a:solidFill>
                  <a:schemeClr val="tx1"/>
                </a:solidFill>
              </a:rPr>
              <a:t/>
            </a:r>
            <a:br>
              <a:rPr lang="en-US" altLang="zh-TW" sz="4400" b="1" dirty="0" smtClean="0">
                <a:solidFill>
                  <a:schemeClr val="tx1"/>
                </a:solidFill>
              </a:rPr>
            </a:br>
            <a:r>
              <a:rPr lang="zh-TW" altLang="en-US" sz="8000" b="1" dirty="0">
                <a:solidFill>
                  <a:schemeClr val="tx1"/>
                </a:solidFill>
              </a:rPr>
              <a:t>宗教的</a:t>
            </a:r>
            <a:r>
              <a:rPr lang="zh-TW" altLang="en-US" sz="8000" b="1" dirty="0" smtClean="0">
                <a:solidFill>
                  <a:schemeClr val="tx1"/>
                </a:solidFill>
              </a:rPr>
              <a:t>天→天道</a:t>
            </a:r>
            <a:r>
              <a:rPr lang="en-US" altLang="zh-TW" sz="8000" b="1" dirty="0" smtClean="0">
                <a:solidFill>
                  <a:schemeClr val="tx1"/>
                </a:solidFill>
              </a:rPr>
              <a:t/>
            </a:r>
            <a:br>
              <a:rPr lang="en-US" altLang="zh-TW" sz="8000" b="1" dirty="0" smtClean="0">
                <a:solidFill>
                  <a:schemeClr val="tx1"/>
                </a:solidFill>
              </a:rPr>
            </a:br>
            <a:r>
              <a:rPr lang="zh-TW" altLang="en-US" sz="8000" b="1" dirty="0" smtClean="0">
                <a:solidFill>
                  <a:schemeClr val="tx1"/>
                </a:solidFill>
              </a:rPr>
              <a:t>名利→仁義</a:t>
            </a:r>
            <a:r>
              <a:rPr lang="en-US" altLang="zh-TW" sz="8000" b="1" dirty="0" smtClean="0">
                <a:solidFill>
                  <a:schemeClr val="tx1"/>
                </a:solidFill>
              </a:rPr>
              <a:t/>
            </a:r>
            <a:br>
              <a:rPr lang="en-US" altLang="zh-TW" sz="8000" b="1" dirty="0" smtClean="0">
                <a:solidFill>
                  <a:schemeClr val="tx1"/>
                </a:solidFill>
              </a:rPr>
            </a:br>
            <a:r>
              <a:rPr lang="zh-TW" altLang="en-US" sz="8000" b="1" dirty="0" smtClean="0">
                <a:solidFill>
                  <a:schemeClr val="tx1"/>
                </a:solidFill>
              </a:rPr>
              <a:t>建立內在價值</a:t>
            </a:r>
            <a:endParaRPr lang="zh-TW" altLang="en-US" sz="8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0299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3880634"/>
            <a:ext cx="7766936" cy="1646302"/>
          </a:xfrm>
        </p:spPr>
        <p:txBody>
          <a:bodyPr/>
          <a:lstStyle/>
          <a:p>
            <a:pPr algn="ctr"/>
            <a:r>
              <a:rPr lang="en-US" altLang="zh-TW" sz="4400" b="1" dirty="0" smtClean="0">
                <a:solidFill>
                  <a:schemeClr val="tx1"/>
                </a:solidFill>
              </a:rPr>
              <a:t/>
            </a:r>
            <a:br>
              <a:rPr lang="en-US" altLang="zh-TW" sz="4400" b="1" dirty="0" smtClean="0">
                <a:solidFill>
                  <a:schemeClr val="tx1"/>
                </a:solidFill>
              </a:rPr>
            </a:br>
            <a:r>
              <a:rPr lang="zh-TW" altLang="en-US" sz="9600" b="1" dirty="0" smtClean="0">
                <a:solidFill>
                  <a:schemeClr val="tx1"/>
                </a:solidFill>
              </a:rPr>
              <a:t>有文化</a:t>
            </a:r>
            <a:r>
              <a:rPr lang="en-US" altLang="zh-TW" sz="9600" b="1" dirty="0" smtClean="0">
                <a:solidFill>
                  <a:schemeClr val="tx1"/>
                </a:solidFill>
              </a:rPr>
              <a:t/>
            </a:r>
            <a:br>
              <a:rPr lang="en-US" altLang="zh-TW" sz="9600" b="1" dirty="0" smtClean="0">
                <a:solidFill>
                  <a:schemeClr val="tx1"/>
                </a:solidFill>
              </a:rPr>
            </a:br>
            <a:r>
              <a:rPr lang="zh-TW" altLang="en-US" sz="9600" b="1" dirty="0">
                <a:solidFill>
                  <a:schemeClr val="tx1"/>
                </a:solidFill>
              </a:rPr>
              <a:t>有</a:t>
            </a:r>
            <a:r>
              <a:rPr lang="zh-TW" altLang="en-US" sz="9600" b="1" dirty="0" smtClean="0">
                <a:solidFill>
                  <a:schemeClr val="tx1"/>
                </a:solidFill>
              </a:rPr>
              <a:t>內涵</a:t>
            </a:r>
            <a:r>
              <a:rPr lang="en-US" altLang="zh-TW" sz="9600" b="1" dirty="0" smtClean="0">
                <a:solidFill>
                  <a:schemeClr val="tx1"/>
                </a:solidFill>
              </a:rPr>
              <a:t/>
            </a:r>
            <a:br>
              <a:rPr lang="en-US" altLang="zh-TW" sz="9600" b="1" dirty="0" smtClean="0">
                <a:solidFill>
                  <a:schemeClr val="tx1"/>
                </a:solidFill>
              </a:rPr>
            </a:br>
            <a:r>
              <a:rPr lang="zh-TW" altLang="en-US" sz="9600" b="1" dirty="0">
                <a:solidFill>
                  <a:schemeClr val="tx1"/>
                </a:solidFill>
              </a:rPr>
              <a:t>有自我</a:t>
            </a:r>
            <a:r>
              <a:rPr lang="zh-TW" altLang="en-US" sz="9600" b="1" dirty="0" smtClean="0">
                <a:solidFill>
                  <a:schemeClr val="tx1"/>
                </a:solidFill>
              </a:rPr>
              <a:t>價值</a:t>
            </a:r>
            <a:endParaRPr lang="zh-TW" altLang="en-US" sz="9600" b="1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745374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389501" y="3122988"/>
            <a:ext cx="7766936" cy="1646302"/>
          </a:xfrm>
        </p:spPr>
        <p:txBody>
          <a:bodyPr/>
          <a:lstStyle/>
          <a:p>
            <a:pPr algn="ctr"/>
            <a:r>
              <a:rPr lang="en-US" altLang="zh-TW" sz="4400" b="1" dirty="0" smtClean="0">
                <a:solidFill>
                  <a:schemeClr val="tx1"/>
                </a:solidFill>
              </a:rPr>
              <a:t/>
            </a:r>
            <a:br>
              <a:rPr lang="en-US" altLang="zh-TW" sz="4400" b="1" dirty="0" smtClean="0">
                <a:solidFill>
                  <a:schemeClr val="tx1"/>
                </a:solidFill>
              </a:rPr>
            </a:br>
            <a:r>
              <a:rPr lang="zh-TW" altLang="en-US" sz="6600" b="1" dirty="0" smtClean="0">
                <a:solidFill>
                  <a:schemeClr val="tx1"/>
                </a:solidFill>
              </a:rPr>
              <a:t>自我修養</a:t>
            </a:r>
            <a:r>
              <a:rPr lang="en-US" altLang="zh-TW" sz="6600" b="1" dirty="0" smtClean="0">
                <a:solidFill>
                  <a:schemeClr val="tx1"/>
                </a:solidFill>
              </a:rPr>
              <a:t/>
            </a:r>
            <a:br>
              <a:rPr lang="en-US" altLang="zh-TW" sz="6600" b="1" dirty="0" smtClean="0">
                <a:solidFill>
                  <a:schemeClr val="tx1"/>
                </a:solidFill>
              </a:rPr>
            </a:br>
            <a:r>
              <a:rPr lang="en-US" altLang="zh-TW" sz="6600" b="1" dirty="0" smtClean="0">
                <a:solidFill>
                  <a:schemeClr val="tx1"/>
                </a:solidFill>
              </a:rPr>
              <a:t/>
            </a:r>
            <a:br>
              <a:rPr lang="en-US" altLang="zh-TW" sz="6600" b="1" dirty="0" smtClean="0">
                <a:solidFill>
                  <a:schemeClr val="tx1"/>
                </a:solidFill>
              </a:rPr>
            </a:br>
            <a:r>
              <a:rPr lang="zh-TW" altLang="en-US" sz="6600" b="1" dirty="0" smtClean="0">
                <a:solidFill>
                  <a:schemeClr val="tx1"/>
                </a:solidFill>
              </a:rPr>
              <a:t>照顧自己的內心</a:t>
            </a:r>
            <a:endParaRPr lang="zh-TW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13010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46255" y="3723880"/>
            <a:ext cx="7766936" cy="1646302"/>
          </a:xfrm>
        </p:spPr>
        <p:txBody>
          <a:bodyPr/>
          <a:lstStyle/>
          <a:p>
            <a:pPr algn="l"/>
            <a:r>
              <a:rPr lang="zh-TW" altLang="en-US" b="1" dirty="0">
                <a:solidFill>
                  <a:schemeClr val="tx1"/>
                </a:solidFill>
              </a:rPr>
              <a:t>曾子曰：「吾日</a:t>
            </a:r>
            <a:r>
              <a:rPr lang="zh-TW" altLang="en-US" b="1" dirty="0">
                <a:solidFill>
                  <a:srgbClr val="FF0000"/>
                </a:solidFill>
              </a:rPr>
              <a:t>三省吾身</a:t>
            </a:r>
            <a:r>
              <a:rPr lang="zh-TW" altLang="en-US" b="1" dirty="0">
                <a:solidFill>
                  <a:schemeClr val="tx1"/>
                </a:solidFill>
              </a:rPr>
              <a:t>：為人謀而不忠乎？與朋友交而不信乎？傳不習乎？</a:t>
            </a:r>
            <a:r>
              <a:rPr lang="zh-TW" altLang="en-US" b="1" dirty="0" smtClean="0">
                <a:solidFill>
                  <a:schemeClr val="tx1"/>
                </a:solidFill>
              </a:rPr>
              <a:t>」</a:t>
            </a:r>
            <a:r>
              <a:rPr lang="en-US" altLang="zh-TW" sz="4400" b="1" dirty="0" smtClean="0">
                <a:solidFill>
                  <a:schemeClr val="tx1"/>
                </a:solidFill>
              </a:rPr>
              <a:t/>
            </a:r>
            <a:br>
              <a:rPr lang="en-US" altLang="zh-TW" sz="4400" b="1" dirty="0" smtClean="0">
                <a:solidFill>
                  <a:schemeClr val="tx1"/>
                </a:solidFill>
              </a:rPr>
            </a:br>
            <a:r>
              <a:rPr lang="en-US" altLang="zh-TW" sz="4400" b="1" dirty="0" smtClean="0">
                <a:solidFill>
                  <a:schemeClr val="tx1"/>
                </a:solidFill>
              </a:rPr>
              <a:t/>
            </a:r>
            <a:br>
              <a:rPr lang="en-US" altLang="zh-TW" sz="4400" b="1" dirty="0" smtClean="0">
                <a:solidFill>
                  <a:schemeClr val="tx1"/>
                </a:solidFill>
              </a:rPr>
            </a:br>
            <a:r>
              <a:rPr lang="en-US" altLang="zh-TW" sz="4400" b="1" dirty="0" smtClean="0">
                <a:solidFill>
                  <a:schemeClr val="tx1"/>
                </a:solidFill>
              </a:rPr>
              <a:t>《</a:t>
            </a:r>
            <a:r>
              <a:rPr lang="zh-TW" altLang="en-US" sz="4400" b="1" dirty="0" smtClean="0">
                <a:solidFill>
                  <a:schemeClr val="tx1"/>
                </a:solidFill>
              </a:rPr>
              <a:t>論語</a:t>
            </a:r>
            <a:r>
              <a:rPr lang="en-US" altLang="zh-TW" sz="4400" b="1" dirty="0" smtClean="0">
                <a:solidFill>
                  <a:schemeClr val="tx1"/>
                </a:solidFill>
              </a:rPr>
              <a:t>‧</a:t>
            </a:r>
            <a:r>
              <a:rPr lang="zh-TW" altLang="en-US" sz="4400" b="1" dirty="0" smtClean="0">
                <a:solidFill>
                  <a:schemeClr val="tx1"/>
                </a:solidFill>
              </a:rPr>
              <a:t>學而第一</a:t>
            </a:r>
            <a:r>
              <a:rPr lang="en-US" altLang="zh-TW" sz="4400" b="1" dirty="0" smtClean="0">
                <a:solidFill>
                  <a:schemeClr val="tx1"/>
                </a:solidFill>
              </a:rPr>
              <a:t>》</a:t>
            </a:r>
            <a:endParaRPr lang="zh-TW" altLang="en-US" sz="6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220030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pPr algn="ctr"/>
            <a:r>
              <a:rPr lang="en-US" altLang="zh-TW" sz="4400" b="1" dirty="0" smtClean="0">
                <a:solidFill>
                  <a:schemeClr val="tx1"/>
                </a:solidFill>
              </a:rPr>
              <a:t/>
            </a:r>
            <a:br>
              <a:rPr lang="en-US" altLang="zh-TW" sz="4400" b="1" dirty="0" smtClean="0">
                <a:solidFill>
                  <a:schemeClr val="tx1"/>
                </a:solidFill>
              </a:rPr>
            </a:br>
            <a:r>
              <a:rPr lang="zh-TW" altLang="en-US" sz="9600" b="1" dirty="0" smtClean="0">
                <a:solidFill>
                  <a:schemeClr val="tx1"/>
                </a:solidFill>
              </a:rPr>
              <a:t>由</a:t>
            </a:r>
            <a:r>
              <a:rPr lang="zh-TW" altLang="en-US" sz="9600" b="1" dirty="0">
                <a:solidFill>
                  <a:schemeClr val="tx1"/>
                </a:solidFill>
              </a:rPr>
              <a:t>文學入門</a:t>
            </a:r>
            <a:endParaRPr lang="zh-TW" altLang="en-US" sz="9600" b="1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9594175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2404531"/>
            <a:ext cx="7766936" cy="1646302"/>
          </a:xfrm>
        </p:spPr>
        <p:txBody>
          <a:bodyPr/>
          <a:lstStyle/>
          <a:p>
            <a:pPr algn="ctr"/>
            <a:r>
              <a:rPr lang="en-US" altLang="zh-TW" sz="4400" b="1" dirty="0" smtClean="0">
                <a:solidFill>
                  <a:schemeClr val="tx1"/>
                </a:solidFill>
              </a:rPr>
              <a:t/>
            </a:r>
            <a:br>
              <a:rPr lang="en-US" altLang="zh-TW" sz="4400" b="1" dirty="0" smtClean="0">
                <a:solidFill>
                  <a:schemeClr val="tx1"/>
                </a:solidFill>
              </a:rPr>
            </a:br>
            <a:r>
              <a:rPr lang="zh-TW" altLang="en-US" sz="6600" b="1" dirty="0" smtClean="0">
                <a:solidFill>
                  <a:schemeClr val="tx1"/>
                </a:solidFill>
              </a:rPr>
              <a:t>人人都需要一部經典</a:t>
            </a:r>
            <a:endParaRPr lang="zh-TW" altLang="en-US" sz="6600" b="1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75890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sz="7200" b="1" dirty="0" smtClean="0">
                <a:solidFill>
                  <a:schemeClr val="tx1"/>
                </a:solidFill>
              </a:rPr>
              <a:t>時代背景與困境</a:t>
            </a:r>
            <a:endParaRPr lang="zh-TW" alt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285529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3501430"/>
            <a:ext cx="7766936" cy="1646302"/>
          </a:xfrm>
        </p:spPr>
        <p:txBody>
          <a:bodyPr/>
          <a:lstStyle/>
          <a:p>
            <a:pPr algn="ctr"/>
            <a:r>
              <a:rPr lang="zh-TW" altLang="en-US" sz="7200" b="1" dirty="0" smtClean="0">
                <a:solidFill>
                  <a:schemeClr val="tx1"/>
                </a:solidFill>
              </a:rPr>
              <a:t>文化崩壞</a:t>
            </a:r>
            <a:r>
              <a:rPr lang="en-US" altLang="zh-TW" sz="7200" b="1" dirty="0" smtClean="0">
                <a:solidFill>
                  <a:schemeClr val="tx1"/>
                </a:solidFill>
              </a:rPr>
              <a:t/>
            </a:r>
            <a:br>
              <a:rPr lang="en-US" altLang="zh-TW" sz="7200" b="1" dirty="0" smtClean="0">
                <a:solidFill>
                  <a:schemeClr val="tx1"/>
                </a:solidFill>
              </a:rPr>
            </a:br>
            <a:r>
              <a:rPr lang="en-US" altLang="zh-TW" sz="7200" b="1" dirty="0" smtClean="0">
                <a:solidFill>
                  <a:schemeClr val="tx1"/>
                </a:solidFill>
              </a:rPr>
              <a:t/>
            </a:r>
            <a:br>
              <a:rPr lang="en-US" altLang="zh-TW" sz="7200" b="1" dirty="0" smtClean="0">
                <a:solidFill>
                  <a:schemeClr val="tx1"/>
                </a:solidFill>
              </a:rPr>
            </a:br>
            <a:r>
              <a:rPr lang="zh-TW" altLang="en-US" sz="7200" b="1" dirty="0" smtClean="0">
                <a:solidFill>
                  <a:schemeClr val="tx1"/>
                </a:solidFill>
              </a:rPr>
              <a:t>人心</a:t>
            </a:r>
            <a:r>
              <a:rPr lang="zh-TW" altLang="en-US" sz="7200" b="1" dirty="0">
                <a:solidFill>
                  <a:schemeClr val="tx1"/>
                </a:solidFill>
              </a:rPr>
              <a:t>喪亂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611569" y="5330993"/>
            <a:ext cx="7766936" cy="1096899"/>
          </a:xfrm>
        </p:spPr>
        <p:txBody>
          <a:bodyPr/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 smtClean="0">
                <a:hlinkClick r:id="rId2"/>
              </a:rPr>
              <a:t>www.youtube.com</a:t>
            </a:r>
            <a:r>
              <a:rPr lang="en-US" altLang="zh-TW" dirty="0" smtClean="0">
                <a:hlinkClick r:id="rId2"/>
              </a:rPr>
              <a:t>/</a:t>
            </a:r>
            <a:r>
              <a:rPr lang="en-US" altLang="zh-TW" dirty="0" err="1" smtClean="0">
                <a:hlinkClick r:id="rId2"/>
              </a:rPr>
              <a:t>watch?v</a:t>
            </a:r>
            <a:r>
              <a:rPr lang="en-US" altLang="zh-TW" dirty="0" smtClean="0">
                <a:hlinkClick r:id="rId2"/>
              </a:rPr>
              <a:t>=</a:t>
            </a:r>
            <a:r>
              <a:rPr lang="en-US" altLang="zh-TW" dirty="0" err="1" smtClean="0">
                <a:hlinkClick r:id="rId2"/>
              </a:rPr>
              <a:t>QDH0MtYR9AE</a:t>
            </a:r>
            <a:endParaRPr lang="en-US" altLang="zh-TW" dirty="0" smtClean="0"/>
          </a:p>
          <a:p>
            <a:r>
              <a:rPr lang="en-US" altLang="zh-TW" dirty="0" smtClean="0"/>
              <a:t>5054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502002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zh-TW" altLang="en-US" sz="6600" b="1" dirty="0">
                <a:solidFill>
                  <a:schemeClr val="tx1"/>
                </a:solidFill>
              </a:rPr>
              <a:t>從</a:t>
            </a:r>
            <a:r>
              <a:rPr lang="zh-TW" altLang="en-US" sz="6600" b="1" dirty="0" smtClean="0">
                <a:solidFill>
                  <a:schemeClr val="tx1"/>
                </a:solidFill>
              </a:rPr>
              <a:t>諸子百家到</a:t>
            </a:r>
            <a:r>
              <a:rPr lang="zh-TW" altLang="en-US" sz="6600" b="1" dirty="0" smtClean="0">
                <a:solidFill>
                  <a:srgbClr val="FF0000"/>
                </a:solidFill>
              </a:rPr>
              <a:t>儒家</a:t>
            </a:r>
            <a:endParaRPr lang="zh-TW" altLang="en-US" sz="6600" b="1" dirty="0">
              <a:solidFill>
                <a:srgbClr val="FF0000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922517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3501430"/>
            <a:ext cx="7766936" cy="1646302"/>
          </a:xfrm>
        </p:spPr>
        <p:txBody>
          <a:bodyPr/>
          <a:lstStyle/>
          <a:p>
            <a:pPr algn="l"/>
            <a:r>
              <a:rPr lang="zh-TW" altLang="en-US" sz="6000" b="1" dirty="0">
                <a:solidFill>
                  <a:schemeClr val="tx1"/>
                </a:solidFill>
              </a:rPr>
              <a:t>孔子謂季氏，「八佾舞於庭，是可忍，孰不可忍也！</a:t>
            </a:r>
            <a:r>
              <a:rPr lang="zh-TW" altLang="en-US" sz="6000" b="1" dirty="0" smtClean="0">
                <a:solidFill>
                  <a:schemeClr val="tx1"/>
                </a:solidFill>
              </a:rPr>
              <a:t>」</a:t>
            </a:r>
            <a:r>
              <a:rPr lang="en-US" altLang="zh-TW" sz="6000" b="1" dirty="0" smtClean="0">
                <a:solidFill>
                  <a:schemeClr val="tx1"/>
                </a:solidFill>
              </a:rPr>
              <a:t/>
            </a:r>
            <a:br>
              <a:rPr lang="en-US" altLang="zh-TW" sz="6000" b="1" dirty="0" smtClean="0">
                <a:solidFill>
                  <a:schemeClr val="tx1"/>
                </a:solidFill>
              </a:rPr>
            </a:br>
            <a:r>
              <a:rPr lang="en-US" altLang="zh-TW" sz="6000" b="1" dirty="0" smtClean="0">
                <a:solidFill>
                  <a:schemeClr val="tx1"/>
                </a:solidFill>
              </a:rPr>
              <a:t>《</a:t>
            </a:r>
            <a:r>
              <a:rPr lang="zh-TW" altLang="en-US" sz="6000" b="1" dirty="0" smtClean="0">
                <a:solidFill>
                  <a:schemeClr val="tx1"/>
                </a:solidFill>
              </a:rPr>
              <a:t>論語</a:t>
            </a:r>
            <a:r>
              <a:rPr lang="en-US" altLang="zh-TW" sz="6000" b="1" dirty="0" smtClean="0">
                <a:solidFill>
                  <a:schemeClr val="tx1"/>
                </a:solidFill>
              </a:rPr>
              <a:t>‧</a:t>
            </a:r>
            <a:r>
              <a:rPr lang="zh-TW" altLang="en-US" sz="6000" b="1" dirty="0" smtClean="0">
                <a:solidFill>
                  <a:schemeClr val="tx1"/>
                </a:solidFill>
              </a:rPr>
              <a:t>八佾第三</a:t>
            </a:r>
            <a:r>
              <a:rPr lang="en-US" altLang="zh-TW" sz="6000" b="1" dirty="0" smtClean="0">
                <a:solidFill>
                  <a:schemeClr val="tx1"/>
                </a:solidFill>
              </a:rPr>
              <a:t>》</a:t>
            </a:r>
            <a:r>
              <a:rPr lang="zh-TW" altLang="en-US" sz="6000" b="1" dirty="0" smtClean="0">
                <a:solidFill>
                  <a:schemeClr val="tx1"/>
                </a:solidFill>
              </a:rPr>
              <a:t>。</a:t>
            </a:r>
            <a:r>
              <a:rPr lang="zh-TW" altLang="en-US" sz="7200" b="1" dirty="0" smtClean="0">
                <a:solidFill>
                  <a:schemeClr val="tx1"/>
                </a:solidFill>
              </a:rPr>
              <a:t> </a:t>
            </a:r>
            <a:endParaRPr lang="zh-TW" alt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07067" y="5422433"/>
            <a:ext cx="7766936" cy="1096899"/>
          </a:xfrm>
        </p:spPr>
        <p:txBody>
          <a:bodyPr/>
          <a:lstStyle/>
          <a:p>
            <a:r>
              <a:rPr lang="en-US" altLang="zh-TW" dirty="0">
                <a:hlinkClick r:id="rId2"/>
              </a:rPr>
              <a:t>https://</a:t>
            </a:r>
            <a:r>
              <a:rPr lang="en-US" altLang="zh-TW" dirty="0" err="1">
                <a:hlinkClick r:id="rId2"/>
              </a:rPr>
              <a:t>www.youtube.com</a:t>
            </a:r>
            <a:r>
              <a:rPr lang="en-US" altLang="zh-TW" dirty="0">
                <a:hlinkClick r:id="rId2"/>
              </a:rPr>
              <a:t>/</a:t>
            </a:r>
            <a:r>
              <a:rPr lang="en-US" altLang="zh-TW" dirty="0" err="1">
                <a:hlinkClick r:id="rId2"/>
              </a:rPr>
              <a:t>watch?v</a:t>
            </a:r>
            <a:r>
              <a:rPr lang="en-US" altLang="zh-TW" dirty="0">
                <a:hlinkClick r:id="rId2"/>
              </a:rPr>
              <a:t>=</a:t>
            </a:r>
            <a:r>
              <a:rPr lang="en-US" altLang="zh-TW" dirty="0" err="1">
                <a:hlinkClick r:id="rId2"/>
              </a:rPr>
              <a:t>DJN4qdyy58A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6181105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5211698"/>
            <a:ext cx="7766936" cy="1646302"/>
          </a:xfrm>
        </p:spPr>
        <p:txBody>
          <a:bodyPr/>
          <a:lstStyle/>
          <a:p>
            <a:pPr algn="ctr"/>
            <a:r>
              <a:rPr lang="en-US" altLang="zh-TW" sz="7200" b="1" dirty="0" smtClean="0">
                <a:solidFill>
                  <a:schemeClr val="tx1"/>
                </a:solidFill>
              </a:rPr>
              <a:t/>
            </a:r>
            <a:br>
              <a:rPr lang="en-US" altLang="zh-TW" sz="7200" b="1" dirty="0" smtClean="0">
                <a:solidFill>
                  <a:schemeClr val="tx1"/>
                </a:solidFill>
              </a:rPr>
            </a:br>
            <a:r>
              <a:rPr lang="zh-TW" altLang="en-US" sz="7200" b="1" dirty="0" smtClean="0">
                <a:solidFill>
                  <a:schemeClr val="tx1"/>
                </a:solidFill>
              </a:rPr>
              <a:t>救人</a:t>
            </a:r>
            <a:r>
              <a:rPr lang="en-US" altLang="zh-TW" sz="7200" b="1" dirty="0" smtClean="0">
                <a:solidFill>
                  <a:schemeClr val="tx1"/>
                </a:solidFill>
              </a:rPr>
              <a:t/>
            </a:r>
            <a:br>
              <a:rPr lang="en-US" altLang="zh-TW" sz="7200" b="1" dirty="0" smtClean="0">
                <a:solidFill>
                  <a:schemeClr val="tx1"/>
                </a:solidFill>
              </a:rPr>
            </a:br>
            <a:r>
              <a:rPr lang="en-US" altLang="zh-TW" sz="7200" b="1" dirty="0" smtClean="0">
                <a:solidFill>
                  <a:srgbClr val="FF0000"/>
                </a:solidFill>
                <a:latin typeface="SimSun" panose="02010600030101010101" pitchFamily="2" charset="-122"/>
                <a:ea typeface="SimSun" panose="02010600030101010101" pitchFamily="2" charset="-122"/>
              </a:rPr>
              <a:t>=</a:t>
            </a:r>
            <a:r>
              <a:rPr lang="en-US" altLang="zh-TW" sz="7200" b="1" dirty="0">
                <a:solidFill>
                  <a:schemeClr val="tx1"/>
                </a:solidFill>
              </a:rPr>
              <a:t/>
            </a:r>
            <a:br>
              <a:rPr lang="en-US" altLang="zh-TW" sz="7200" b="1" dirty="0">
                <a:solidFill>
                  <a:schemeClr val="tx1"/>
                </a:solidFill>
              </a:rPr>
            </a:br>
            <a:r>
              <a:rPr lang="zh-TW" altLang="en-US" sz="7200" b="1" dirty="0" smtClean="0">
                <a:solidFill>
                  <a:schemeClr val="tx1"/>
                </a:solidFill>
              </a:rPr>
              <a:t>救國</a:t>
            </a:r>
            <a:r>
              <a:rPr lang="en-US" altLang="zh-TW" sz="7200" b="1" dirty="0">
                <a:solidFill>
                  <a:schemeClr val="tx1"/>
                </a:solidFill>
              </a:rPr>
              <a:t/>
            </a:r>
            <a:br>
              <a:rPr lang="en-US" altLang="zh-TW" sz="7200" b="1" dirty="0">
                <a:solidFill>
                  <a:schemeClr val="tx1"/>
                </a:solidFill>
              </a:rPr>
            </a:br>
            <a:r>
              <a:rPr lang="en-US" altLang="zh-TW" sz="7200" b="1" dirty="0">
                <a:solidFill>
                  <a:schemeClr val="tx1"/>
                </a:solidFill>
              </a:rPr>
              <a:t/>
            </a:r>
            <a:br>
              <a:rPr lang="en-US" altLang="zh-TW" sz="7200" b="1" dirty="0">
                <a:solidFill>
                  <a:schemeClr val="tx1"/>
                </a:solidFill>
              </a:rPr>
            </a:br>
            <a:endParaRPr lang="zh-TW" altLang="en-US" sz="7200" b="1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0703565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07067" y="3776131"/>
            <a:ext cx="7766936" cy="1646302"/>
          </a:xfrm>
        </p:spPr>
        <p:txBody>
          <a:bodyPr/>
          <a:lstStyle/>
          <a:p>
            <a:pPr algn="l"/>
            <a:r>
              <a:rPr lang="en-US" altLang="zh-TW" sz="4400" b="1" dirty="0" smtClean="0">
                <a:solidFill>
                  <a:schemeClr val="tx1"/>
                </a:solidFill>
              </a:rPr>
              <a:t/>
            </a:r>
            <a:br>
              <a:rPr lang="en-US" altLang="zh-TW" sz="4400" b="1" dirty="0" smtClean="0">
                <a:solidFill>
                  <a:schemeClr val="tx1"/>
                </a:solidFill>
              </a:rPr>
            </a:br>
            <a:r>
              <a:rPr lang="zh-TW" altLang="en-US" sz="4400" b="1" dirty="0">
                <a:solidFill>
                  <a:srgbClr val="FF0000"/>
                </a:solidFill>
              </a:rPr>
              <a:t>世衰道微，邪說暴行</a:t>
            </a:r>
            <a:r>
              <a:rPr lang="zh-TW" altLang="en-US" sz="4400" b="1" dirty="0">
                <a:solidFill>
                  <a:schemeClr val="tx1"/>
                </a:solidFill>
              </a:rPr>
              <a:t>有作，</a:t>
            </a:r>
            <a:r>
              <a:rPr lang="zh-TW" altLang="en-US" sz="4400" b="1" dirty="0">
                <a:solidFill>
                  <a:srgbClr val="FF0000"/>
                </a:solidFill>
              </a:rPr>
              <a:t>臣弒其君者有之，子弒其父者</a:t>
            </a:r>
            <a:r>
              <a:rPr lang="zh-TW" altLang="en-US" sz="4400" b="1" dirty="0">
                <a:solidFill>
                  <a:schemeClr val="tx1"/>
                </a:solidFill>
              </a:rPr>
              <a:t>有之。孔子懼，作</a:t>
            </a:r>
            <a:r>
              <a:rPr lang="en-US" altLang="zh-TW" sz="4400" b="1" dirty="0">
                <a:solidFill>
                  <a:schemeClr val="tx1"/>
                </a:solidFill>
              </a:rPr>
              <a:t>《</a:t>
            </a:r>
            <a:r>
              <a:rPr lang="zh-TW" altLang="en-US" sz="4400" b="1" dirty="0">
                <a:solidFill>
                  <a:schemeClr val="tx1"/>
                </a:solidFill>
              </a:rPr>
              <a:t>春秋</a:t>
            </a:r>
            <a:r>
              <a:rPr lang="en-US" altLang="zh-TW" sz="4400" b="1" dirty="0">
                <a:solidFill>
                  <a:schemeClr val="tx1"/>
                </a:solidFill>
              </a:rPr>
              <a:t>》</a:t>
            </a:r>
            <a:r>
              <a:rPr lang="zh-TW" altLang="en-US" sz="4400" b="1" dirty="0">
                <a:solidFill>
                  <a:schemeClr val="tx1"/>
                </a:solidFill>
              </a:rPr>
              <a:t>。</a:t>
            </a:r>
            <a:r>
              <a:rPr lang="en-US" altLang="zh-TW" sz="4400" b="1" dirty="0">
                <a:solidFill>
                  <a:schemeClr val="tx1"/>
                </a:solidFill>
              </a:rPr>
              <a:t>《</a:t>
            </a:r>
            <a:r>
              <a:rPr lang="zh-TW" altLang="en-US" sz="4400" b="1" dirty="0">
                <a:solidFill>
                  <a:schemeClr val="tx1"/>
                </a:solidFill>
              </a:rPr>
              <a:t>春秋</a:t>
            </a:r>
            <a:r>
              <a:rPr lang="en-US" altLang="zh-TW" sz="4400" b="1" dirty="0">
                <a:solidFill>
                  <a:schemeClr val="tx1"/>
                </a:solidFill>
              </a:rPr>
              <a:t>》</a:t>
            </a:r>
            <a:r>
              <a:rPr lang="zh-TW" altLang="en-US" sz="4400" b="1" dirty="0">
                <a:solidFill>
                  <a:schemeClr val="tx1"/>
                </a:solidFill>
              </a:rPr>
              <a:t>，天子之事也。是故孔子曰：</a:t>
            </a:r>
            <a:r>
              <a:rPr lang="en-US" altLang="zh-TW" sz="4400" b="1" dirty="0">
                <a:solidFill>
                  <a:schemeClr val="tx1"/>
                </a:solidFill>
              </a:rPr>
              <a:t>『</a:t>
            </a:r>
            <a:r>
              <a:rPr lang="zh-TW" altLang="en-US" sz="4400" b="1" dirty="0">
                <a:solidFill>
                  <a:schemeClr val="tx1"/>
                </a:solidFill>
              </a:rPr>
              <a:t>知我者其惟春秋乎！罪我者其惟春秋乎！</a:t>
            </a:r>
            <a:r>
              <a:rPr lang="en-US" altLang="zh-TW" sz="4400" b="1" dirty="0">
                <a:solidFill>
                  <a:schemeClr val="tx1"/>
                </a:solidFill>
              </a:rPr>
              <a:t>』</a:t>
            </a:r>
            <a:endParaRPr lang="zh-TW" altLang="en-US" sz="4400" b="1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1659327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50758" y="2483290"/>
            <a:ext cx="7766936" cy="1646302"/>
          </a:xfrm>
        </p:spPr>
        <p:txBody>
          <a:bodyPr/>
          <a:lstStyle/>
          <a:p>
            <a:pPr algn="ctr"/>
            <a:r>
              <a:rPr lang="en-US" altLang="zh-TW" sz="4400" b="1" dirty="0" smtClean="0">
                <a:solidFill>
                  <a:schemeClr val="tx1"/>
                </a:solidFill>
              </a:rPr>
              <a:t/>
            </a:r>
            <a:br>
              <a:rPr lang="en-US" altLang="zh-TW" sz="4400" b="1" dirty="0" smtClean="0">
                <a:solidFill>
                  <a:schemeClr val="tx1"/>
                </a:solidFill>
              </a:rPr>
            </a:br>
            <a:r>
              <a:rPr lang="zh-TW" altLang="en-US" sz="9600" b="1" dirty="0" smtClean="0">
                <a:solidFill>
                  <a:schemeClr val="tx1"/>
                </a:solidFill>
              </a:rPr>
              <a:t>人</a:t>
            </a:r>
            <a:endParaRPr lang="zh-TW" altLang="en-US" sz="9600" b="1" dirty="0">
              <a:solidFill>
                <a:schemeClr val="tx1"/>
              </a:solidFill>
            </a:endParaRP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07067" y="2483290"/>
            <a:ext cx="7766936" cy="1096899"/>
          </a:xfrm>
        </p:spPr>
        <p:txBody>
          <a:bodyPr/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4075258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663821" y="3149495"/>
            <a:ext cx="7766936" cy="1646302"/>
          </a:xfrm>
        </p:spPr>
        <p:txBody>
          <a:bodyPr/>
          <a:lstStyle/>
          <a:p>
            <a:pPr algn="ctr"/>
            <a:r>
              <a:rPr lang="en-US" altLang="zh-TW" sz="4400" b="1" dirty="0" smtClean="0">
                <a:solidFill>
                  <a:schemeClr val="tx1"/>
                </a:solidFill>
              </a:rPr>
              <a:t/>
            </a:r>
            <a:br>
              <a:rPr lang="en-US" altLang="zh-TW" sz="4400" b="1" dirty="0" smtClean="0">
                <a:solidFill>
                  <a:schemeClr val="tx1"/>
                </a:solidFill>
              </a:rPr>
            </a:br>
            <a:r>
              <a:rPr lang="zh-TW" altLang="en-US" sz="7200" b="1" dirty="0" smtClean="0">
                <a:solidFill>
                  <a:schemeClr val="tx1"/>
                </a:solidFill>
              </a:rPr>
              <a:t>迷信</a:t>
            </a:r>
            <a:r>
              <a:rPr lang="en-US" altLang="zh-TW" sz="7200" b="1" dirty="0" smtClean="0">
                <a:solidFill>
                  <a:schemeClr val="tx1"/>
                </a:solidFill>
              </a:rPr>
              <a:t/>
            </a:r>
            <a:br>
              <a:rPr lang="en-US" altLang="zh-TW" sz="7200" b="1" dirty="0" smtClean="0">
                <a:solidFill>
                  <a:schemeClr val="tx1"/>
                </a:solidFill>
              </a:rPr>
            </a:br>
            <a:r>
              <a:rPr lang="zh-TW" altLang="en-US" sz="7200" b="1" dirty="0">
                <a:solidFill>
                  <a:schemeClr val="tx1"/>
                </a:solidFill>
              </a:rPr>
              <a:t>爭名逐</a:t>
            </a:r>
            <a:r>
              <a:rPr lang="zh-TW" altLang="en-US" sz="7200" b="1" dirty="0" smtClean="0">
                <a:solidFill>
                  <a:schemeClr val="tx1"/>
                </a:solidFill>
              </a:rPr>
              <a:t>利</a:t>
            </a:r>
            <a:r>
              <a:rPr lang="en-US" altLang="zh-TW" sz="7200" b="1" dirty="0" smtClean="0">
                <a:solidFill>
                  <a:schemeClr val="tx1"/>
                </a:solidFill>
              </a:rPr>
              <a:t/>
            </a:r>
            <a:br>
              <a:rPr lang="en-US" altLang="zh-TW" sz="7200" b="1" dirty="0" smtClean="0">
                <a:solidFill>
                  <a:schemeClr val="tx1"/>
                </a:solidFill>
              </a:rPr>
            </a:br>
            <a:r>
              <a:rPr lang="zh-TW" altLang="en-US" sz="7200" b="1" dirty="0">
                <a:solidFill>
                  <a:schemeClr val="tx1"/>
                </a:solidFill>
              </a:rPr>
              <a:t>失去內在道德</a:t>
            </a:r>
            <a:endParaRPr lang="zh-TW" altLang="en-US" sz="72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2087542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</TotalTime>
  <Words>77</Words>
  <Application>Microsoft Office PowerPoint</Application>
  <PresentationFormat>寬螢幕</PresentationFormat>
  <Paragraphs>18</Paragraphs>
  <Slides>15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15</vt:i4>
      </vt:variant>
    </vt:vector>
  </HeadingPairs>
  <TitlesOfParts>
    <vt:vector size="21" baseType="lpstr">
      <vt:lpstr>SimSun</vt:lpstr>
      <vt:lpstr>微軟正黑體</vt:lpstr>
      <vt:lpstr>Arial</vt:lpstr>
      <vt:lpstr>Trebuchet MS</vt:lpstr>
      <vt:lpstr>Wingdings 3</vt:lpstr>
      <vt:lpstr>多面向</vt:lpstr>
      <vt:lpstr>從孔子的失落 談失落的自我</vt:lpstr>
      <vt:lpstr>時代背景與困境</vt:lpstr>
      <vt:lpstr>文化崩壞  人心喪亂</vt:lpstr>
      <vt:lpstr>從諸子百家到儒家</vt:lpstr>
      <vt:lpstr>孔子謂季氏，「八佾舞於庭，是可忍，孰不可忍也！」 《論語‧八佾第三》。 </vt:lpstr>
      <vt:lpstr> 救人 = 救國  </vt:lpstr>
      <vt:lpstr> 世衰道微，邪說暴行有作，臣弒其君者有之，子弒其父者有之。孔子懼，作《春秋》。《春秋》，天子之事也。是故孔子曰：『知我者其惟春秋乎！罪我者其惟春秋乎！』</vt:lpstr>
      <vt:lpstr> 人</vt:lpstr>
      <vt:lpstr> 迷信 爭名逐利 失去內在道德</vt:lpstr>
      <vt:lpstr> 宗教的天→天道 名利→仁義 建立內在價值</vt:lpstr>
      <vt:lpstr> 有文化 有內涵 有自我價值</vt:lpstr>
      <vt:lpstr> 自我修養  照顧自己的內心</vt:lpstr>
      <vt:lpstr>曾子曰：「吾日三省吾身：為人謀而不忠乎？與朋友交而不信乎？傳不習乎？」  《論語‧學而第一》</vt:lpstr>
      <vt:lpstr> 由文學入門</vt:lpstr>
      <vt:lpstr> 人人都需要一部經典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從失落的孔子 談失落的自我</dc:title>
  <dc:creator>user</dc:creator>
  <cp:lastModifiedBy>user</cp:lastModifiedBy>
  <cp:revision>6</cp:revision>
  <dcterms:created xsi:type="dcterms:W3CDTF">2021-09-27T09:53:52Z</dcterms:created>
  <dcterms:modified xsi:type="dcterms:W3CDTF">2021-09-27T10:22:15Z</dcterms:modified>
</cp:coreProperties>
</file>