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60"/>
  </p:notesMasterIdLst>
  <p:sldIdLst>
    <p:sldId id="308" r:id="rId2"/>
    <p:sldId id="256" r:id="rId3"/>
    <p:sldId id="309" r:id="rId4"/>
    <p:sldId id="311" r:id="rId5"/>
    <p:sldId id="312" r:id="rId6"/>
    <p:sldId id="310" r:id="rId7"/>
    <p:sldId id="313" r:id="rId8"/>
    <p:sldId id="316" r:id="rId9"/>
    <p:sldId id="315" r:id="rId10"/>
    <p:sldId id="317" r:id="rId11"/>
    <p:sldId id="318" r:id="rId12"/>
    <p:sldId id="319" r:id="rId13"/>
    <p:sldId id="320" r:id="rId14"/>
    <p:sldId id="264" r:id="rId15"/>
    <p:sldId id="322" r:id="rId16"/>
    <p:sldId id="323" r:id="rId17"/>
    <p:sldId id="324" r:id="rId18"/>
    <p:sldId id="325" r:id="rId19"/>
    <p:sldId id="326" r:id="rId20"/>
    <p:sldId id="327" r:id="rId21"/>
    <p:sldId id="329" r:id="rId22"/>
    <p:sldId id="331" r:id="rId23"/>
    <p:sldId id="337" r:id="rId24"/>
    <p:sldId id="332" r:id="rId25"/>
    <p:sldId id="333" r:id="rId26"/>
    <p:sldId id="334" r:id="rId27"/>
    <p:sldId id="335" r:id="rId28"/>
    <p:sldId id="336" r:id="rId29"/>
    <p:sldId id="33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39" r:id="rId38"/>
    <p:sldId id="340" r:id="rId39"/>
    <p:sldId id="341" r:id="rId40"/>
    <p:sldId id="358" r:id="rId41"/>
    <p:sldId id="343" r:id="rId42"/>
    <p:sldId id="345" r:id="rId43"/>
    <p:sldId id="344" r:id="rId44"/>
    <p:sldId id="346" r:id="rId45"/>
    <p:sldId id="347" r:id="rId46"/>
    <p:sldId id="348" r:id="rId47"/>
    <p:sldId id="349" r:id="rId48"/>
    <p:sldId id="26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7" r:id="rId57"/>
    <p:sldId id="287" r:id="rId58"/>
    <p:sldId id="289" r:id="rId59"/>
  </p:sldIdLst>
  <p:sldSz cx="9144000" cy="5143500" type="screen16x9"/>
  <p:notesSz cx="6858000" cy="9144000"/>
  <p:embeddedFontLst>
    <p:embeddedFont>
      <p:font typeface="Chewy" panose="02020500000000000000" charset="0"/>
      <p:regular r:id="rId61"/>
    </p:embeddedFont>
    <p:embeddedFont>
      <p:font typeface="Didact Gothic" panose="00000500000000000000" pitchFamily="2" charset="0"/>
      <p:regular r:id="rId62"/>
    </p:embeddedFont>
    <p:embeddedFont>
      <p:font typeface="Fira Sans Extra Condensed Medium" panose="02020500000000000000" charset="0"/>
      <p:regular r:id="rId63"/>
      <p:bold r:id="rId64"/>
      <p:italic r:id="rId65"/>
      <p:boldItalic r:id="rId66"/>
    </p:embeddedFont>
    <p:embeddedFont>
      <p:font typeface="Lexend Mega" panose="02020500000000000000" charset="0"/>
      <p:regular r:id="rId67"/>
    </p:embeddedFont>
    <p:embeddedFont>
      <p:font typeface="Open Sans" panose="020B0606030504020204" pitchFamily="34" charset="0"/>
      <p:regular r:id="rId68"/>
      <p:bold r:id="rId69"/>
      <p:italic r:id="rId70"/>
      <p:boldItalic r:id="rId71"/>
    </p:embeddedFont>
    <p:embeddedFont>
      <p:font typeface="Roboto Condensed" panose="02000000000000000000" pitchFamily="2" charset="0"/>
      <p:regular r:id="rId72"/>
      <p:bold r:id="rId73"/>
      <p:italic r:id="rId74"/>
      <p:boldItalic r:id="rId75"/>
    </p:embeddedFont>
    <p:embeddedFont>
      <p:font typeface="微軟正黑體" panose="020B0604030504040204" pitchFamily="34" charset="-120"/>
      <p:regular r:id="rId76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uyilun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3E3"/>
    <a:srgbClr val="150708"/>
    <a:srgbClr val="23291B"/>
    <a:srgbClr val="070404"/>
    <a:srgbClr val="DF5A32"/>
    <a:srgbClr val="EFC7C8"/>
    <a:srgbClr val="F19C94"/>
    <a:srgbClr val="090D0E"/>
    <a:srgbClr val="C5C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DCABCA-657D-4F73-9857-E58846863CF3}">
  <a:tblStyle styleId="{9ADCABCA-657D-4F73-9857-E58846863C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5214" autoAdjust="0"/>
  </p:normalViewPr>
  <p:slideViewPr>
    <p:cSldViewPr snapToGrid="0">
      <p:cViewPr varScale="1">
        <p:scale>
          <a:sx n="72" d="100"/>
          <a:sy n="72" d="100"/>
        </p:scale>
        <p:origin x="74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971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bd46c2e67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bd46c2e67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76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bd46c2e67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bd46c2e67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301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bd46c2e67f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bd46c2e67f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d46c2e67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bd46c2e67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447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d46c2e67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bd46c2e67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618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d46c2e67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bd46c2e67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3436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d46c2e67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bd46c2e67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9845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bd46c2e67f_0_1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bd46c2e67f_0_1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420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d46c2e67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d46c2e67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634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d46c2e67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d46c2e67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033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4506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505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223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860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881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992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bd46c2e67f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bd46c2e67f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672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bd46c2e67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bd46c2e67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429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099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602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156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bd46c2e67f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bd46c2e67f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39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126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236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6461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bd46c2e67f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bd46c2e67f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471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bd46c2e67f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bd46c2e67f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726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bd46c2e67f_0_1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bd46c2e67f_0_1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920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bd46c2e67f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bd46c2e67f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2152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67073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3847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618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bd46c2e67f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bd46c2e67f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968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10263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84017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752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29394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bdd3200081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bdd3200081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bd46c2e67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bd46c2e67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750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99602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bd46c2e67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bd46c2e67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5819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2768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d46c2e67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d46c2e67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4587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bd46c2e67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bd46c2e67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465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bd46c2e67f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bd46c2e67f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be443a14c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be443a14c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bd46c2e67f_0_1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bd46c2e67f_0_1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59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d46c2e67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d46c2e67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9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d46c2e67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d46c2e67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90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d46c2e67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d46c2e67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88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080300"/>
            <a:ext cx="4521900" cy="1579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2660100"/>
            <a:ext cx="2537100" cy="792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149" y="0"/>
            <a:ext cx="2721852" cy="4006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20000" y="1286288"/>
            <a:ext cx="4004400" cy="1122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720000" y="2477663"/>
            <a:ext cx="3504600" cy="936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0" name="Google Shape;160;p1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649" y="432462"/>
            <a:ext cx="3368352" cy="398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574" y="3946514"/>
            <a:ext cx="372248" cy="40082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4"/>
          <p:cNvSpPr/>
          <p:nvPr/>
        </p:nvSpPr>
        <p:spPr>
          <a:xfrm>
            <a:off x="4941950" y="2817125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575" y="432450"/>
            <a:ext cx="372250" cy="3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 txBox="1">
            <a:spLocks noGrp="1"/>
          </p:cNvSpPr>
          <p:nvPr>
            <p:ph type="ctrTitle"/>
          </p:nvPr>
        </p:nvSpPr>
        <p:spPr>
          <a:xfrm>
            <a:off x="2970750" y="3174163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subTitle" idx="1"/>
          </p:nvPr>
        </p:nvSpPr>
        <p:spPr>
          <a:xfrm>
            <a:off x="2698500" y="1467463"/>
            <a:ext cx="374700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pic>
        <p:nvPicPr>
          <p:cNvPr id="174" name="Google Shape;174;p1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1020" y="1941722"/>
            <a:ext cx="2997477" cy="94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 flipH="1">
            <a:off x="-814497" y="1941722"/>
            <a:ext cx="2997477" cy="945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 txBox="1">
            <a:spLocks noGrp="1"/>
          </p:cNvSpPr>
          <p:nvPr>
            <p:ph type="ctrTitle"/>
          </p:nvPr>
        </p:nvSpPr>
        <p:spPr>
          <a:xfrm>
            <a:off x="2970750" y="3174163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subTitle" idx="1"/>
          </p:nvPr>
        </p:nvSpPr>
        <p:spPr>
          <a:xfrm>
            <a:off x="2698500" y="1467463"/>
            <a:ext cx="374700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pic>
        <p:nvPicPr>
          <p:cNvPr id="174" name="Google Shape;174;p15"/>
          <p:cNvPicPr preferRelativeResize="0"/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1020" y="1941722"/>
            <a:ext cx="2997477" cy="94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5"/>
          <p:cNvPicPr preferRelativeResize="0"/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 flipH="1">
            <a:off x="-814497" y="1941722"/>
            <a:ext cx="2997477" cy="945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110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 txBox="1">
            <a:spLocks noGrp="1"/>
          </p:cNvSpPr>
          <p:nvPr>
            <p:ph type="ctrTitle"/>
          </p:nvPr>
        </p:nvSpPr>
        <p:spPr>
          <a:xfrm>
            <a:off x="2970750" y="3174163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subTitle" idx="1"/>
          </p:nvPr>
        </p:nvSpPr>
        <p:spPr>
          <a:xfrm>
            <a:off x="2698500" y="1467463"/>
            <a:ext cx="374700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pic>
        <p:nvPicPr>
          <p:cNvPr id="174" name="Google Shape;174;p15"/>
          <p:cNvPicPr preferRelativeResize="0"/>
          <p:nvPr/>
        </p:nvPicPr>
        <p:blipFill>
          <a:blip r:embed="rId2" cstate="screen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7955" y="1722205"/>
            <a:ext cx="4417500" cy="139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5"/>
          <p:cNvPicPr preferRelativeResize="0"/>
          <p:nvPr/>
        </p:nvPicPr>
        <p:blipFill>
          <a:blip r:embed="rId3" cstate="screen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 flipH="1">
            <a:off x="-1301455" y="1722205"/>
            <a:ext cx="4417500" cy="1393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412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641400" cy="101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body" idx="1"/>
          </p:nvPr>
        </p:nvSpPr>
        <p:spPr>
          <a:xfrm>
            <a:off x="720000" y="1797800"/>
            <a:ext cx="4052700" cy="241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86" name="Google Shape;186;p16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98253" y="-76200"/>
            <a:ext cx="3377922" cy="497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249" y="931364"/>
            <a:ext cx="372248" cy="40082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6"/>
          <p:cNvSpPr/>
          <p:nvPr/>
        </p:nvSpPr>
        <p:spPr>
          <a:xfrm>
            <a:off x="5369253" y="2039863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312576">
            <a:off x="5345551" y="3932251"/>
            <a:ext cx="440213" cy="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511900" cy="1045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ctrTitle" idx="2"/>
          </p:nvPr>
        </p:nvSpPr>
        <p:spPr>
          <a:xfrm>
            <a:off x="719996" y="2534399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subTitle" idx="1"/>
          </p:nvPr>
        </p:nvSpPr>
        <p:spPr>
          <a:xfrm>
            <a:off x="720000" y="2991651"/>
            <a:ext cx="1748100" cy="85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ctrTitle" idx="3"/>
          </p:nvPr>
        </p:nvSpPr>
        <p:spPr>
          <a:xfrm>
            <a:off x="6473396" y="2534389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subTitle" idx="4"/>
          </p:nvPr>
        </p:nvSpPr>
        <p:spPr>
          <a:xfrm>
            <a:off x="6473400" y="2995011"/>
            <a:ext cx="1748100" cy="85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8"/>
          <p:cNvSpPr txBox="1">
            <a:spLocks noGrp="1"/>
          </p:cNvSpPr>
          <p:nvPr>
            <p:ph type="ctrTitle" idx="5"/>
          </p:nvPr>
        </p:nvSpPr>
        <p:spPr>
          <a:xfrm>
            <a:off x="3596696" y="2534389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subTitle" idx="6"/>
          </p:nvPr>
        </p:nvSpPr>
        <p:spPr>
          <a:xfrm>
            <a:off x="3596700" y="2995011"/>
            <a:ext cx="1748100" cy="85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4" name="Google Shape;224;p18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96324" y="-987973"/>
            <a:ext cx="2768300" cy="3321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/>
          <p:nvPr/>
        </p:nvSpPr>
        <p:spPr>
          <a:xfrm>
            <a:off x="8424000" y="411660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7"/>
          <p:cNvSpPr txBox="1">
            <a:spLocks noGrp="1"/>
          </p:cNvSpPr>
          <p:nvPr>
            <p:ph type="title"/>
          </p:nvPr>
        </p:nvSpPr>
        <p:spPr>
          <a:xfrm>
            <a:off x="720000" y="352725"/>
            <a:ext cx="3755400" cy="102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59" name="Google Shape;359;p27"/>
          <p:cNvSpPr txBox="1">
            <a:spLocks noGrp="1"/>
          </p:cNvSpPr>
          <p:nvPr>
            <p:ph type="subTitle" idx="1"/>
          </p:nvPr>
        </p:nvSpPr>
        <p:spPr>
          <a:xfrm>
            <a:off x="720000" y="2217824"/>
            <a:ext cx="3465600" cy="1027500"/>
          </a:xfrm>
          <a:prstGeom prst="rect">
            <a:avLst/>
          </a:prstGeom>
          <a:noFill/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27"/>
          <p:cNvSpPr txBox="1">
            <a:spLocks noGrp="1"/>
          </p:cNvSpPr>
          <p:nvPr>
            <p:ph type="subTitle" idx="2"/>
          </p:nvPr>
        </p:nvSpPr>
        <p:spPr>
          <a:xfrm>
            <a:off x="720000" y="4010424"/>
            <a:ext cx="3465600" cy="362100"/>
          </a:xfrm>
          <a:prstGeom prst="rect">
            <a:avLst/>
          </a:prstGeom>
          <a:noFill/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2" name="Google Shape;362;p27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3500" y="982025"/>
            <a:ext cx="3629826" cy="435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8">
            <a:off x="7680185" y="539991"/>
            <a:ext cx="743803" cy="72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649" y="3844234"/>
            <a:ext cx="372248" cy="40082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7"/>
          <p:cNvSpPr/>
          <p:nvPr/>
        </p:nvSpPr>
        <p:spPr>
          <a:xfrm>
            <a:off x="5056900" y="982013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7" name="Google Shape;367;p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44438" y="2531175"/>
            <a:ext cx="440212" cy="40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13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"/>
          <p:cNvSpPr txBox="1"/>
          <p:nvPr/>
        </p:nvSpPr>
        <p:spPr>
          <a:xfrm>
            <a:off x="720000" y="1625500"/>
            <a:ext cx="3311100" cy="23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>
              <a:solidFill>
                <a:srgbClr val="FDF0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28"/>
          <p:cNvSpPr txBox="1"/>
          <p:nvPr/>
        </p:nvSpPr>
        <p:spPr>
          <a:xfrm>
            <a:off x="4159950" y="1625500"/>
            <a:ext cx="4263900" cy="23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>
              <a:solidFill>
                <a:srgbClr val="FDF0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79" name="Google Shape;379;p28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3576900" cy="26040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0" name="Google Shape;380;p28"/>
          <p:cNvSpPr txBox="1">
            <a:spLocks noGrp="1"/>
          </p:cNvSpPr>
          <p:nvPr>
            <p:ph type="body" idx="2"/>
          </p:nvPr>
        </p:nvSpPr>
        <p:spPr>
          <a:xfrm>
            <a:off x="4905600" y="1304875"/>
            <a:ext cx="3518400" cy="26040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81" name="Google Shape;381;p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05" b="-13292"/>
          <a:stretch/>
        </p:blipFill>
        <p:spPr>
          <a:xfrm>
            <a:off x="7139100" y="-480400"/>
            <a:ext cx="2245828" cy="224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245925" y="1740425"/>
            <a:ext cx="2409900" cy="57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1245925" y="2662623"/>
            <a:ext cx="2409900" cy="890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"/>
          </p:nvPr>
        </p:nvSpPr>
        <p:spPr>
          <a:xfrm>
            <a:off x="5488175" y="2666145"/>
            <a:ext cx="2409900" cy="890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3"/>
          </p:nvPr>
        </p:nvSpPr>
        <p:spPr>
          <a:xfrm>
            <a:off x="5488175" y="1740425"/>
            <a:ext cx="2409900" cy="57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_2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20000" y="1202350"/>
            <a:ext cx="4013100" cy="1433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ubTitle" idx="1"/>
          </p:nvPr>
        </p:nvSpPr>
        <p:spPr>
          <a:xfrm>
            <a:off x="720000" y="2622075"/>
            <a:ext cx="3465600" cy="101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2549400" y="1542350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"/>
          </p:nvPr>
        </p:nvSpPr>
        <p:spPr>
          <a:xfrm>
            <a:off x="2549400" y="2294050"/>
            <a:ext cx="4045200" cy="1002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95" name="Google Shape;95;p9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6775" y="-201298"/>
            <a:ext cx="2768300" cy="332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9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450" y="2015727"/>
            <a:ext cx="2768300" cy="332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 txBox="1">
            <a:spLocks noGrp="1"/>
          </p:cNvSpPr>
          <p:nvPr>
            <p:ph type="title" hasCustomPrompt="1"/>
          </p:nvPr>
        </p:nvSpPr>
        <p:spPr>
          <a:xfrm>
            <a:off x="1754950" y="1429000"/>
            <a:ext cx="5634300" cy="1202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11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subTitle" idx="1"/>
          </p:nvPr>
        </p:nvSpPr>
        <p:spPr>
          <a:xfrm>
            <a:off x="2511210" y="2716900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" name="Google Shape;123;p11"/>
          <p:cNvSpPr/>
          <p:nvPr/>
        </p:nvSpPr>
        <p:spPr>
          <a:xfrm>
            <a:off x="1760850" y="1209475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05" b="-13292"/>
          <a:stretch/>
        </p:blipFill>
        <p:spPr>
          <a:xfrm rot="5400000">
            <a:off x="-1067574" y="1128339"/>
            <a:ext cx="2629272" cy="262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05" b="-13292"/>
          <a:stretch/>
        </p:blipFill>
        <p:spPr>
          <a:xfrm rot="-5400000">
            <a:off x="7582201" y="1128339"/>
            <a:ext cx="2629272" cy="26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/>
          <p:nvPr/>
        </p:nvSpPr>
        <p:spPr>
          <a:xfrm>
            <a:off x="7125050" y="3382775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1_Big 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 txBox="1">
            <a:spLocks noGrp="1"/>
          </p:cNvSpPr>
          <p:nvPr>
            <p:ph type="title" hasCustomPrompt="1"/>
          </p:nvPr>
        </p:nvSpPr>
        <p:spPr>
          <a:xfrm>
            <a:off x="1754950" y="1429000"/>
            <a:ext cx="5634300" cy="1202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11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subTitle" idx="1"/>
          </p:nvPr>
        </p:nvSpPr>
        <p:spPr>
          <a:xfrm>
            <a:off x="2511210" y="2716900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05" b="-13292"/>
          <a:stretch/>
        </p:blipFill>
        <p:spPr>
          <a:xfrm rot="5400000">
            <a:off x="-1067574" y="1128339"/>
            <a:ext cx="2629272" cy="262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05" b="-13292"/>
          <a:stretch/>
        </p:blipFill>
        <p:spPr>
          <a:xfrm rot="-5400000">
            <a:off x="7582201" y="1128339"/>
            <a:ext cx="2629272" cy="2629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50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/>
          <p:nvPr/>
        </p:nvSpPr>
        <p:spPr>
          <a:xfrm>
            <a:off x="210450" y="210300"/>
            <a:ext cx="8723100" cy="44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2"/>
          </p:nvPr>
        </p:nvSpPr>
        <p:spPr>
          <a:xfrm>
            <a:off x="2152921" y="1576622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"/>
          </p:nvPr>
        </p:nvSpPr>
        <p:spPr>
          <a:xfrm>
            <a:off x="2152925" y="2036387"/>
            <a:ext cx="1950600" cy="633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948602" y="1767610"/>
            <a:ext cx="1044600" cy="577800"/>
          </a:xfrm>
          <a:prstGeom prst="rect">
            <a:avLst/>
          </a:prstGeom>
          <a:noFill/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5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ctrTitle" idx="4"/>
          </p:nvPr>
        </p:nvSpPr>
        <p:spPr>
          <a:xfrm>
            <a:off x="6320996" y="1576613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6321000" y="2036387"/>
            <a:ext cx="1950600" cy="633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>
            <a:off x="5123997" y="1767610"/>
            <a:ext cx="1044600" cy="577800"/>
          </a:xfrm>
          <a:prstGeom prst="rect">
            <a:avLst/>
          </a:prstGeom>
          <a:noFill/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5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ctrTitle" idx="7"/>
          </p:nvPr>
        </p:nvSpPr>
        <p:spPr>
          <a:xfrm>
            <a:off x="2152921" y="2991434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8"/>
          </p:nvPr>
        </p:nvSpPr>
        <p:spPr>
          <a:xfrm>
            <a:off x="2152925" y="3443346"/>
            <a:ext cx="1950600" cy="623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9" hasCustomPrompt="1"/>
          </p:nvPr>
        </p:nvSpPr>
        <p:spPr>
          <a:xfrm>
            <a:off x="948602" y="3182429"/>
            <a:ext cx="1044600" cy="577800"/>
          </a:xfrm>
          <a:prstGeom prst="rect">
            <a:avLst/>
          </a:prstGeom>
          <a:noFill/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5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ctrTitle" idx="13"/>
          </p:nvPr>
        </p:nvSpPr>
        <p:spPr>
          <a:xfrm>
            <a:off x="6320996" y="2991434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6321000" y="3443346"/>
            <a:ext cx="1950600" cy="623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 hasCustomPrompt="1"/>
          </p:nvPr>
        </p:nvSpPr>
        <p:spPr>
          <a:xfrm>
            <a:off x="5123997" y="3182429"/>
            <a:ext cx="1044600" cy="577800"/>
          </a:xfrm>
          <a:prstGeom prst="rect">
            <a:avLst/>
          </a:prstGeom>
          <a:noFill/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5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Fira Sans Extra Condensed Medium"/>
              <a:buNone/>
              <a:defRPr sz="6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49" name="Google Shape;149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643024" y="-1336024"/>
            <a:ext cx="867150" cy="413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Mega"/>
              <a:buNone/>
              <a:defRPr sz="26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80" r:id="rId7"/>
    <p:sldLayoutId id="2147483658" r:id="rId8"/>
    <p:sldLayoutId id="2147483659" r:id="rId9"/>
    <p:sldLayoutId id="2147483660" r:id="rId10"/>
    <p:sldLayoutId id="2147483661" r:id="rId11"/>
    <p:sldLayoutId id="2147483682" r:id="rId12"/>
    <p:sldLayoutId id="2147483681" r:id="rId13"/>
    <p:sldLayoutId id="2147483662" r:id="rId14"/>
    <p:sldLayoutId id="2147483664" r:id="rId15"/>
    <p:sldLayoutId id="2147483666" r:id="rId16"/>
    <p:sldLayoutId id="2147483673" r:id="rId17"/>
    <p:sldLayoutId id="2147483674" r:id="rId18"/>
    <p:sldLayoutId id="2147483675" r:id="rId19"/>
    <p:sldLayoutId id="214748367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hyperlink" Target="https://www.youtube.com/watch?v=Czv03J32ho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12kaPk-n8-k" TargetMode="Externa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CfEE7YlB3fM" TargetMode="Externa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7dH3DBIiQ6c" TargetMode="Externa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Sf-tjXevlyQ" TargetMode="Externa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8.png"/><Relationship Id="rId7" Type="http://schemas.openxmlformats.org/officeDocument/2006/relationships/hyperlink" Target="https://www.youtube.com/watch?v=sm-0mL7FS_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hyperlink" Target="https://www.youtube.com/watch?v=3NJ1zy_AgA0&amp;t=125s" TargetMode="External"/><Relationship Id="rId4" Type="http://schemas.openxmlformats.org/officeDocument/2006/relationships/image" Target="../media/image49.jpeg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0.png"/><Relationship Id="rId7" Type="http://schemas.openxmlformats.org/officeDocument/2006/relationships/hyperlink" Target="https://www.youtube.com/watch?v=ihc3mVe_NB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hyperlink" Target="https://www.youtube.com/watch?v=iN2mLRWOoBs" TargetMode="External"/><Relationship Id="rId4" Type="http://schemas.openxmlformats.org/officeDocument/2006/relationships/image" Target="../media/image51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PAAUqGjOSxw&amp;list=PLnBzjDXKfTeLSr6jmhh6hKZlT3Hx56h7T&amp;index=2" TargetMode="External"/><Relationship Id="rId9" Type="http://schemas.openxmlformats.org/officeDocument/2006/relationships/hyperlink" Target="https://www.youtube.com/watch?v=y7hdZ5rYd2E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RihDKMlN_80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kmKCR2EcMF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youtube.com/watch?v=cWc7vYjgnTs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hyperlink" Target="https://www.youtube.com/watch?v=dyZfGDOmNBo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g4dlATlrf0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uBeBjqKSGQ" TargetMode="External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P9qpeiBedMs&amp;t=1274s" TargetMode="External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youtube.com/watch?v=70RIWenSlns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www.youtube.com/watch?v=YxT36xHHw44&amp;t=739s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png"/><Relationship Id="rId7" Type="http://schemas.microsoft.com/office/2007/relationships/hdphoto" Target="../media/hdphoto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j42Mvn1uwkc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youtube.com/watch?v=z3reLK2FbNI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68.png"/><Relationship Id="rId5" Type="http://schemas.microsoft.com/office/2007/relationships/hdphoto" Target="../media/hdphoto5.wdp"/><Relationship Id="rId10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youtube.com/watch?v=KJ_HHRJf0xg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openxmlformats.org/officeDocument/2006/relationships/image" Target="../media/image69.png"/><Relationship Id="rId4" Type="http://schemas.openxmlformats.org/officeDocument/2006/relationships/image" Target="../media/image27.pn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youtube.com/watch?v=YuBeBjqKSGQ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70.png"/><Relationship Id="rId5" Type="http://schemas.microsoft.com/office/2007/relationships/hdphoto" Target="../media/hdphoto5.wdp"/><Relationship Id="rId10" Type="http://schemas.openxmlformats.org/officeDocument/2006/relationships/image" Target="../media/image68.png"/><Relationship Id="rId4" Type="http://schemas.openxmlformats.org/officeDocument/2006/relationships/image" Target="../media/image27.png"/><Relationship Id="rId9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loU4ubSgV8E" TargetMode="Externa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3KGBpb-e-bs" TargetMode="Externa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EocLKUzsaoc" TargetMode="External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hyperlink" Target="https://www.youtube.com/watch?v=uMSu9Zu1L3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GbpP3Sxp-1U" TargetMode="External"/><Relationship Id="rId5" Type="http://schemas.microsoft.com/office/2007/relationships/hdphoto" Target="../media/hdphoto3.wdp"/><Relationship Id="rId10" Type="http://schemas.openxmlformats.org/officeDocument/2006/relationships/hyperlink" Target="https://www.youtube.com/watch?v=8gd_ohoPzYc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www.youtube.com/watch?v=ytptEGAMy8o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SMuaZXe-44" TargetMode="External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yIY4XHJfcEI" TargetMode="Externa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KD_1Z8iUDho" TargetMode="Externa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COKapygU8zc" TargetMode="External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rsXIvdNXSYE" TargetMode="Externa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tGDsJFPVcuM" TargetMode="External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microsoft.com/office/2007/relationships/hdphoto" Target="../media/hdphoto6.wdp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smiling-asian-woman_1846442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psd/flyer-flower-garden_10686353.htm/?utm_source=slidesgo_template&amp;utm_medium=referral-link&amp;utm_campaign=sg_resources&amp;utm_content=freepik" TargetMode="External"/><Relationship Id="rId18" Type="http://schemas.openxmlformats.org/officeDocument/2006/relationships/hyperlink" Target="http://bit.ly/2TtBDfr" TargetMode="External"/><Relationship Id="rId3" Type="http://schemas.openxmlformats.org/officeDocument/2006/relationships/hyperlink" Target="https://www.freepik.com/free-photo/top-view-chinese-ink-concept_11524679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man-posing-with-gift-boxes-chinese-new-year_6073566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sd/landing-page-template-flower-garden_10686363.htm/?utm_source=slidesgo_template&amp;utm_medium=referral-link&amp;utm_campaign=sg_resources&amp;utm_content=freepik" TargetMode="External"/><Relationship Id="rId17" Type="http://schemas.openxmlformats.org/officeDocument/2006/relationships/hyperlink" Target="http://bit.ly/2TyoMsr" TargetMode="External"/><Relationship Id="rId2" Type="http://schemas.openxmlformats.org/officeDocument/2006/relationships/notesSlide" Target="../notesSlides/notesSlide51.xml"/><Relationship Id="rId16" Type="http://schemas.openxmlformats.org/officeDocument/2006/relationships/hyperlink" Target="http://bit.ly/2Tynxth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reepik.com/free-photo/portrait-woman-smiling-camera_5191539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sd/banner-template-flower-garden_10686347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flat-lay-chinese-ink-elements-assortment_12097284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psd/flyer-template-flower-garden_10686359.htm/?utm_source=slidesgo_template&amp;utm_medium=referral-link&amp;utm_campaign=sg_resources&amp;utm_content=freepik" TargetMode="External"/><Relationship Id="rId10" Type="http://schemas.openxmlformats.org/officeDocument/2006/relationships/hyperlink" Target="https://www.pexels.com/photo/man-and-woman-dancing-6899942/?utm_content=attributionCopyText&amp;utm_medium=referral&amp;utm_source=pexels" TargetMode="External"/><Relationship Id="rId4" Type="http://schemas.openxmlformats.org/officeDocument/2006/relationships/hyperlink" Target="https://www.freepik.com/free-photo/sideways-woman-smiling-camera_5193164.htm/?utm_source=slidesgo_template&amp;utm_medium=referral-link&amp;utm_campaign=sg_resources&amp;utm_content=freepik" TargetMode="External"/><Relationship Id="rId9" Type="http://schemas.openxmlformats.org/officeDocument/2006/relationships/hyperlink" Target="https://www.pexels.com/@cottonbro?utm_content=attributionCopyText&amp;utm_medium=referral&amp;utm_source=pexels" TargetMode="External"/><Relationship Id="rId14" Type="http://schemas.openxmlformats.org/officeDocument/2006/relationships/hyperlink" Target="https://www.freepik.com/free-psd/landing-page-template-flower-garden_10686361.htm/?utm_source=slidesgo_template&amp;utm_medium=referral-link&amp;utm_campaign=sg_resources&amp;utm_content=freepi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hyperlink" Target="https://www.youtube.com/watch?v=cD0FeOrK6rk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hyperlink" Target="https://www.youtube.com/watch?v=krwQ-5ntBe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201F0CF5-5B71-4A85-9E9E-07E6695F27BF}"/>
              </a:ext>
            </a:extLst>
          </p:cNvPr>
          <p:cNvGrpSpPr/>
          <p:nvPr/>
        </p:nvGrpSpPr>
        <p:grpSpPr>
          <a:xfrm>
            <a:off x="0" y="-1427"/>
            <a:ext cx="9144000" cy="5144928"/>
            <a:chOff x="0" y="-1427"/>
            <a:chExt cx="9144000" cy="5144928"/>
          </a:xfrm>
        </p:grpSpPr>
        <p:pic>
          <p:nvPicPr>
            <p:cNvPr id="6" name="圖片 5" descr="一張含有 個人, 直立的 的圖片&#10;&#10;自動產生的描述">
              <a:extLst>
                <a:ext uri="{FF2B5EF4-FFF2-40B4-BE49-F238E27FC236}">
                  <a16:creationId xmlns:a16="http://schemas.microsoft.com/office/drawing/2014/main" id="{76E7EBE9-C6E2-41B3-86F8-84CDC1387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6300" y="-1427"/>
              <a:ext cx="4457700" cy="5144928"/>
            </a:xfrm>
            <a:prstGeom prst="rect">
              <a:avLst/>
            </a:prstGeom>
          </p:spPr>
        </p:pic>
        <p:pic>
          <p:nvPicPr>
            <p:cNvPr id="7" name="圖片 6" descr="一張含有 個人, 直立的 的圖片&#10;&#10;自動產生的描述">
              <a:extLst>
                <a:ext uri="{FF2B5EF4-FFF2-40B4-BE49-F238E27FC236}">
                  <a16:creationId xmlns:a16="http://schemas.microsoft.com/office/drawing/2014/main" id="{4FA12196-EC70-4F23-A98D-04BD73423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-1427"/>
              <a:ext cx="4686300" cy="5144928"/>
            </a:xfrm>
            <a:prstGeom prst="rect">
              <a:avLst/>
            </a:prstGeom>
          </p:spPr>
        </p:pic>
      </p:grpSp>
      <p:sp>
        <p:nvSpPr>
          <p:cNvPr id="11" name="Google Shape;5847;p29">
            <a:extLst>
              <a:ext uri="{FF2B5EF4-FFF2-40B4-BE49-F238E27FC236}">
                <a16:creationId xmlns:a16="http://schemas.microsoft.com/office/drawing/2014/main" id="{FD0F4C5B-0323-4DED-8844-7171855B224F}"/>
              </a:ext>
            </a:extLst>
          </p:cNvPr>
          <p:cNvSpPr/>
          <p:nvPr/>
        </p:nvSpPr>
        <p:spPr>
          <a:xfrm>
            <a:off x="1480121" y="2451398"/>
            <a:ext cx="2107390" cy="602939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746D484-25BC-4549-8293-9E9C8640F2D1}"/>
              </a:ext>
            </a:extLst>
          </p:cNvPr>
          <p:cNvGrpSpPr/>
          <p:nvPr/>
        </p:nvGrpSpPr>
        <p:grpSpPr>
          <a:xfrm>
            <a:off x="1116578" y="1886644"/>
            <a:ext cx="2920200" cy="1093230"/>
            <a:chOff x="3111900" y="2063719"/>
            <a:chExt cx="2920200" cy="1093230"/>
          </a:xfrm>
        </p:grpSpPr>
        <p:pic>
          <p:nvPicPr>
            <p:cNvPr id="9" name="圖片 8" descr="一張含有 畫畫 的圖片&#10;&#10;自動產生的描述">
              <a:extLst>
                <a:ext uri="{FF2B5EF4-FFF2-40B4-BE49-F238E27FC236}">
                  <a16:creationId xmlns:a16="http://schemas.microsoft.com/office/drawing/2014/main" id="{9485E015-DBE6-48FC-AA96-CAE6AF2A7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3166"/>
                      </a14:imgEffect>
                      <a14:imgEffect>
                        <a14:saturation sat="311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75442" y="2063719"/>
              <a:ext cx="2107391" cy="508031"/>
            </a:xfrm>
            <a:prstGeom prst="rect">
              <a:avLst/>
            </a:prstGeom>
          </p:spPr>
        </p:pic>
        <p:sp>
          <p:nvSpPr>
            <p:cNvPr id="10" name="Google Shape;171;p30">
              <a:extLst>
                <a:ext uri="{FF2B5EF4-FFF2-40B4-BE49-F238E27FC236}">
                  <a16:creationId xmlns:a16="http://schemas.microsoft.com/office/drawing/2014/main" id="{E180D5EA-B0AA-4CAB-B306-12CD7BCB107A}"/>
                </a:ext>
              </a:extLst>
            </p:cNvPr>
            <p:cNvSpPr txBox="1">
              <a:spLocks/>
            </p:cNvSpPr>
            <p:nvPr/>
          </p:nvSpPr>
          <p:spPr>
            <a:xfrm>
              <a:off x="3111900" y="2702333"/>
              <a:ext cx="2920200" cy="454616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zh-TW" altLang="en-US" sz="2000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藝術領域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976271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3E95443-D5CD-4791-9302-E86972D5CD03}"/>
              </a:ext>
            </a:extLst>
          </p:cNvPr>
          <p:cNvSpPr/>
          <p:nvPr/>
        </p:nvSpPr>
        <p:spPr>
          <a:xfrm>
            <a:off x="209309" y="217750"/>
            <a:ext cx="3357525" cy="44123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0" name="Google Shape;510;p43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08" y="1018263"/>
            <a:ext cx="3378177" cy="286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405" y="-2050655"/>
            <a:ext cx="1496199" cy="39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99999">
            <a:off x="3216045" y="3105717"/>
            <a:ext cx="1496199" cy="399122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3"/>
          <p:cNvSpPr/>
          <p:nvPr/>
        </p:nvSpPr>
        <p:spPr>
          <a:xfrm>
            <a:off x="8479595" y="3238009"/>
            <a:ext cx="258000" cy="258000"/>
          </a:xfrm>
          <a:prstGeom prst="star4">
            <a:avLst>
              <a:gd name="adj" fmla="val 22733"/>
            </a:avLst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2;p38">
            <a:extLst>
              <a:ext uri="{FF2B5EF4-FFF2-40B4-BE49-F238E27FC236}">
                <a16:creationId xmlns:a16="http://schemas.microsoft.com/office/drawing/2014/main" id="{7C0C1621-D464-45AD-AC4C-9EA4A67FD161}"/>
              </a:ext>
            </a:extLst>
          </p:cNvPr>
          <p:cNvSpPr txBox="1">
            <a:spLocks/>
          </p:cNvSpPr>
          <p:nvPr/>
        </p:nvSpPr>
        <p:spPr>
          <a:xfrm>
            <a:off x="4365365" y="1430728"/>
            <a:ext cx="4129087" cy="2140282"/>
          </a:xfrm>
          <a:prstGeom prst="rect">
            <a:avLst/>
          </a:prstGeom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特定時刻增強氣氛， 造成心理的衝擊， 也加深對這個片段的印象，例如電影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《K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歌情人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主題曲，優美的曲調強化男女主角間曖昧與浪漫的感受。</a:t>
            </a:r>
          </a:p>
        </p:txBody>
      </p:sp>
      <p:sp>
        <p:nvSpPr>
          <p:cNvPr id="14" name="Google Shape;471;p39">
            <a:extLst>
              <a:ext uri="{FF2B5EF4-FFF2-40B4-BE49-F238E27FC236}">
                <a16:creationId xmlns:a16="http://schemas.microsoft.com/office/drawing/2014/main" id="{0EFC2BA4-CE71-4DDD-B904-DBB42D4602CC}"/>
              </a:ext>
            </a:extLst>
          </p:cNvPr>
          <p:cNvSpPr txBox="1">
            <a:spLocks/>
          </p:cNvSpPr>
          <p:nvPr/>
        </p:nvSpPr>
        <p:spPr>
          <a:xfrm>
            <a:off x="5460717" y="374891"/>
            <a:ext cx="1938600" cy="1353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2"/>
              </a:buClr>
              <a:buSzPts val="6800"/>
            </a:pPr>
            <a:r>
              <a:rPr lang="en-US" altLang="zh-TW" sz="8800" b="1" dirty="0">
                <a:solidFill>
                  <a:schemeClr val="accent1"/>
                </a:solidFill>
                <a:latin typeface="Lexend Mega"/>
                <a:sym typeface="Lexend Mega"/>
              </a:rPr>
              <a:t>03</a:t>
            </a:r>
            <a:endParaRPr lang="en" sz="8800" b="1" dirty="0">
              <a:solidFill>
                <a:schemeClr val="accent1"/>
              </a:solidFill>
              <a:latin typeface="Lexend Mega"/>
              <a:sym typeface="Lexend Mega"/>
            </a:endParaRPr>
          </a:p>
        </p:txBody>
      </p:sp>
      <p:pic>
        <p:nvPicPr>
          <p:cNvPr id="16" name="Google Shape;502;p42">
            <a:extLst>
              <a:ext uri="{FF2B5EF4-FFF2-40B4-BE49-F238E27FC236}">
                <a16:creationId xmlns:a16="http://schemas.microsoft.com/office/drawing/2014/main" id="{166A7432-848B-4EFB-BCB8-850BBD7AC3AC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52646">
            <a:off x="8146283" y="329012"/>
            <a:ext cx="566015" cy="54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03;p42">
            <a:extLst>
              <a:ext uri="{FF2B5EF4-FFF2-40B4-BE49-F238E27FC236}">
                <a16:creationId xmlns:a16="http://schemas.microsoft.com/office/drawing/2014/main" id="{2EB2BD3D-4D95-4DCE-96A6-8C86EFC36E8A}"/>
              </a:ext>
            </a:extLst>
          </p:cNvPr>
          <p:cNvPicPr preferRelativeResize="0"/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9814">
            <a:off x="5978356" y="3681831"/>
            <a:ext cx="743803" cy="72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 descr="一張含有 畫畫 的圖片&#10;&#10;自動產生的描述">
            <a:extLst>
              <a:ext uri="{FF2B5EF4-FFF2-40B4-BE49-F238E27FC236}">
                <a16:creationId xmlns:a16="http://schemas.microsoft.com/office/drawing/2014/main" id="{3829C866-7B42-41B6-94B8-3304CBE7A5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7B74553-66A6-459F-A841-28295775E06C}"/>
              </a:ext>
            </a:extLst>
          </p:cNvPr>
          <p:cNvGrpSpPr/>
          <p:nvPr/>
        </p:nvGrpSpPr>
        <p:grpSpPr>
          <a:xfrm>
            <a:off x="4803877" y="3644316"/>
            <a:ext cx="3252062" cy="700447"/>
            <a:chOff x="2778918" y="3388945"/>
            <a:chExt cx="3252062" cy="700447"/>
          </a:xfrm>
        </p:grpSpPr>
        <p:sp>
          <p:nvSpPr>
            <p:cNvPr id="12" name="Google Shape;1191;p64">
              <a:extLst>
                <a:ext uri="{FF2B5EF4-FFF2-40B4-BE49-F238E27FC236}">
                  <a16:creationId xmlns:a16="http://schemas.microsoft.com/office/drawing/2014/main" id="{0FB1F574-237F-4AF9-BE00-147E189A74A5}"/>
                </a:ext>
              </a:extLst>
            </p:cNvPr>
            <p:cNvSpPr/>
            <p:nvPr/>
          </p:nvSpPr>
          <p:spPr>
            <a:xfrm>
              <a:off x="2778918" y="3388945"/>
              <a:ext cx="3252062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C008417-FD5F-4D67-B9F0-38BEA3B57C85}"/>
                </a:ext>
              </a:extLst>
            </p:cNvPr>
            <p:cNvSpPr txBox="1"/>
            <p:nvPr/>
          </p:nvSpPr>
          <p:spPr>
            <a:xfrm>
              <a:off x="3427114" y="3535558"/>
              <a:ext cx="2603866" cy="379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Way Back Into Love</a:t>
              </a:r>
              <a:endParaRPr lang="en-US" altLang="zh-TW" sz="1600" b="1" spc="15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9" name="圖片 18">
              <a:hlinkClick r:id="rId9"/>
              <a:extLst>
                <a:ext uri="{FF2B5EF4-FFF2-40B4-BE49-F238E27FC236}">
                  <a16:creationId xmlns:a16="http://schemas.microsoft.com/office/drawing/2014/main" id="{9E3B42CD-03AA-45E9-BD81-BB7918CBA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946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4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F2DB841-DCD7-4358-8A3B-1187C11F3ACB}"/>
              </a:ext>
            </a:extLst>
          </p:cNvPr>
          <p:cNvSpPr txBox="1"/>
          <p:nvPr/>
        </p:nvSpPr>
        <p:spPr>
          <a:xfrm>
            <a:off x="812527" y="1366099"/>
            <a:ext cx="3835631" cy="253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十七世紀的義大利人，平時的娛樂就是到戲劇院欣賞歌劇。除了看戲，還可以與他人交際，可說是當時最盛行的娛樂活動呢！那麼就讓我們來認識這個兼具各類藝術的舞臺演出吧！</a:t>
            </a: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8A73683C-61BF-4ABF-8A89-10FDFAE99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E8569D6-8202-4E5A-B340-6D932C1B7453}"/>
              </a:ext>
            </a:extLst>
          </p:cNvPr>
          <p:cNvSpPr txBox="1"/>
          <p:nvPr/>
        </p:nvSpPr>
        <p:spPr>
          <a:xfrm>
            <a:off x="781531" y="1366099"/>
            <a:ext cx="3906708" cy="253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歌劇特別之處在於演出時，人物多以「歌唱表達內心想法，以音樂推動劇情，較少口白對話。」這種演出方式源自於古希臘悲劇，另外也受到義大利幕間劇的影響。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68A8BB7-73A7-4196-8A32-528FA21C556E}"/>
              </a:ext>
            </a:extLst>
          </p:cNvPr>
          <p:cNvSpPr txBox="1"/>
          <p:nvPr/>
        </p:nvSpPr>
        <p:spPr>
          <a:xfrm>
            <a:off x="851272" y="904434"/>
            <a:ext cx="3728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4200"/>
            </a:pPr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唱出來的戲劇～歌劇</a:t>
            </a:r>
          </a:p>
        </p:txBody>
      </p:sp>
    </p:spTree>
    <p:extLst>
      <p:ext uri="{BB962C8B-B14F-4D97-AF65-F5344CB8AC3E}">
        <p14:creationId xmlns:p14="http://schemas.microsoft.com/office/powerpoint/2010/main" val="2322273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1031;p54">
            <a:extLst>
              <a:ext uri="{FF2B5EF4-FFF2-40B4-BE49-F238E27FC236}">
                <a16:creationId xmlns:a16="http://schemas.microsoft.com/office/drawing/2014/main" id="{E6D2BF01-A281-4B8B-95A7-1D648DF27374}"/>
              </a:ext>
            </a:extLst>
          </p:cNvPr>
          <p:cNvSpPr/>
          <p:nvPr/>
        </p:nvSpPr>
        <p:spPr>
          <a:xfrm>
            <a:off x="654121" y="466126"/>
            <a:ext cx="3440570" cy="709408"/>
          </a:xfrm>
          <a:prstGeom prst="wedgeRectCallout">
            <a:avLst>
              <a:gd name="adj1" fmla="val 58898"/>
              <a:gd name="adj2" fmla="val -1948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6"/>
          <p:cNvSpPr txBox="1">
            <a:spLocks noGrp="1"/>
          </p:cNvSpPr>
          <p:nvPr>
            <p:ph type="ctrTitle" idx="2"/>
          </p:nvPr>
        </p:nvSpPr>
        <p:spPr>
          <a:xfrm>
            <a:off x="2152921" y="1213707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劇本</a:t>
            </a:r>
            <a:endParaRPr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34" name="Google Shape;434;p36"/>
          <p:cNvSpPr txBox="1">
            <a:spLocks noGrp="1"/>
          </p:cNvSpPr>
          <p:nvPr>
            <p:ph type="subTitle" idx="1"/>
          </p:nvPr>
        </p:nvSpPr>
        <p:spPr>
          <a:xfrm>
            <a:off x="2152925" y="1673472"/>
            <a:ext cx="1950600" cy="633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以神話故事、文學名著及當代故事等作為劇本。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39" name="Google Shape;439;p36"/>
          <p:cNvSpPr txBox="1">
            <a:spLocks noGrp="1"/>
          </p:cNvSpPr>
          <p:nvPr>
            <p:ph type="ctrTitle" idx="7"/>
          </p:nvPr>
        </p:nvSpPr>
        <p:spPr>
          <a:xfrm>
            <a:off x="2152921" y="2871574"/>
            <a:ext cx="1748100" cy="577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r>
              <a:rPr lang="zh-TW" altLang="en-US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服裝背景</a:t>
            </a:r>
            <a:endParaRPr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40" name="Google Shape;440;p36"/>
          <p:cNvSpPr txBox="1">
            <a:spLocks noGrp="1"/>
          </p:cNvSpPr>
          <p:nvPr>
            <p:ph type="subTitle" idx="8"/>
          </p:nvPr>
        </p:nvSpPr>
        <p:spPr>
          <a:xfrm>
            <a:off x="2152925" y="3323486"/>
            <a:ext cx="1950600" cy="623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algn="l"/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依照劇情搭配服</a:t>
            </a:r>
          </a:p>
          <a:p>
            <a:pPr marL="0" algn="l"/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裝設計及舞臺背</a:t>
            </a:r>
          </a:p>
          <a:p>
            <a:pPr marL="0" algn="l"/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景的配置。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45" name="Google Shape;445;p36"/>
          <p:cNvSpPr/>
          <p:nvPr/>
        </p:nvSpPr>
        <p:spPr>
          <a:xfrm>
            <a:off x="766800" y="2268679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6"/>
          <p:cNvSpPr/>
          <p:nvPr/>
        </p:nvSpPr>
        <p:spPr>
          <a:xfrm>
            <a:off x="4701430" y="2268679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6"/>
          <p:cNvSpPr/>
          <p:nvPr/>
        </p:nvSpPr>
        <p:spPr>
          <a:xfrm>
            <a:off x="766800" y="3880008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6"/>
          <p:cNvSpPr/>
          <p:nvPr/>
        </p:nvSpPr>
        <p:spPr>
          <a:xfrm>
            <a:off x="4701430" y="3880008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5FB33B6-9BB4-4F2B-A893-5DFB04D5E1C9}"/>
              </a:ext>
            </a:extLst>
          </p:cNvPr>
          <p:cNvGrpSpPr/>
          <p:nvPr/>
        </p:nvGrpSpPr>
        <p:grpSpPr>
          <a:xfrm>
            <a:off x="6109624" y="1213707"/>
            <a:ext cx="2267576" cy="1092765"/>
            <a:chOff x="8424421" y="1685061"/>
            <a:chExt cx="2267576" cy="1092765"/>
          </a:xfrm>
        </p:grpSpPr>
        <p:sp>
          <p:nvSpPr>
            <p:cNvPr id="19" name="Google Shape;433;p36">
              <a:extLst>
                <a:ext uri="{FF2B5EF4-FFF2-40B4-BE49-F238E27FC236}">
                  <a16:creationId xmlns:a16="http://schemas.microsoft.com/office/drawing/2014/main" id="{AEB15CEE-97B8-423F-85F6-E3993E007A46}"/>
                </a:ext>
              </a:extLst>
            </p:cNvPr>
            <p:cNvSpPr txBox="1">
              <a:spLocks/>
            </p:cNvSpPr>
            <p:nvPr/>
          </p:nvSpPr>
          <p:spPr>
            <a:xfrm>
              <a:off x="8424421" y="1685061"/>
              <a:ext cx="1748100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20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9pPr>
            </a:lstStyle>
            <a:p>
              <a:r>
                <a:rPr lang="zh-TW" altLang="en-US" spc="300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音樂</a:t>
              </a:r>
            </a:p>
          </p:txBody>
        </p:sp>
        <p:sp>
          <p:nvSpPr>
            <p:cNvPr id="20" name="Google Shape;434;p36">
              <a:extLst>
                <a:ext uri="{FF2B5EF4-FFF2-40B4-BE49-F238E27FC236}">
                  <a16:creationId xmlns:a16="http://schemas.microsoft.com/office/drawing/2014/main" id="{A804F114-210F-4D68-A0A7-F8E11436ECF7}"/>
                </a:ext>
              </a:extLst>
            </p:cNvPr>
            <p:cNvSpPr txBox="1">
              <a:spLocks/>
            </p:cNvSpPr>
            <p:nvPr/>
          </p:nvSpPr>
          <p:spPr>
            <a:xfrm>
              <a:off x="8424425" y="2144826"/>
              <a:ext cx="2267572" cy="63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zh-TW" altLang="en-US" sz="1800" spc="3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以器樂作為伴奏並搭配歌者演唱， 強調歌者的聲樂技巧。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163AE648-2FD2-4424-8A04-0FD8A17FD0EE}"/>
              </a:ext>
            </a:extLst>
          </p:cNvPr>
          <p:cNvGrpSpPr/>
          <p:nvPr/>
        </p:nvGrpSpPr>
        <p:grpSpPr>
          <a:xfrm>
            <a:off x="6109624" y="2871574"/>
            <a:ext cx="1950604" cy="1075312"/>
            <a:chOff x="7818417" y="2728119"/>
            <a:chExt cx="1950604" cy="1075312"/>
          </a:xfrm>
        </p:grpSpPr>
        <p:sp>
          <p:nvSpPr>
            <p:cNvPr id="26" name="Google Shape;439;p36">
              <a:extLst>
                <a:ext uri="{FF2B5EF4-FFF2-40B4-BE49-F238E27FC236}">
                  <a16:creationId xmlns:a16="http://schemas.microsoft.com/office/drawing/2014/main" id="{7CA79BF8-EDD6-484E-AF1B-956EFD57C247}"/>
                </a:ext>
              </a:extLst>
            </p:cNvPr>
            <p:cNvSpPr txBox="1">
              <a:spLocks/>
            </p:cNvSpPr>
            <p:nvPr/>
          </p:nvSpPr>
          <p:spPr>
            <a:xfrm>
              <a:off x="7818417" y="2728119"/>
              <a:ext cx="1748100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20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Lexend Mega"/>
                <a:buNone/>
                <a:defRPr sz="1600" b="1" i="0" u="none" strike="noStrike" cap="none">
                  <a:solidFill>
                    <a:schemeClr val="dk1"/>
                  </a:solidFill>
                  <a:latin typeface="Lexend Mega"/>
                  <a:ea typeface="Lexend Mega"/>
                  <a:cs typeface="Lexend Mega"/>
                  <a:sym typeface="Lexend Mega"/>
                </a:defRPr>
              </a:lvl9pPr>
            </a:lstStyle>
            <a:p>
              <a:r>
                <a:rPr lang="zh-TW" altLang="en-US" spc="300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舞蹈</a:t>
              </a:r>
            </a:p>
          </p:txBody>
        </p:sp>
        <p:sp>
          <p:nvSpPr>
            <p:cNvPr id="27" name="Google Shape;440;p36">
              <a:extLst>
                <a:ext uri="{FF2B5EF4-FFF2-40B4-BE49-F238E27FC236}">
                  <a16:creationId xmlns:a16="http://schemas.microsoft.com/office/drawing/2014/main" id="{E974E56B-AFC7-457E-A29E-D0A980DD2BA1}"/>
                </a:ext>
              </a:extLst>
            </p:cNvPr>
            <p:cNvSpPr txBox="1">
              <a:spLocks/>
            </p:cNvSpPr>
            <p:nvPr/>
          </p:nvSpPr>
          <p:spPr>
            <a:xfrm>
              <a:off x="7818421" y="3180031"/>
              <a:ext cx="1950600" cy="6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/>
              <a:r>
                <a:rPr lang="zh-TW" altLang="en-US" sz="1800" spc="3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偶而穿插，有時作為換幕時的表演。</a:t>
              </a:r>
            </a:p>
          </p:txBody>
        </p:sp>
      </p:grpSp>
      <p:grpSp>
        <p:nvGrpSpPr>
          <p:cNvPr id="35" name="Google Shape;8110;p81">
            <a:extLst>
              <a:ext uri="{FF2B5EF4-FFF2-40B4-BE49-F238E27FC236}">
                <a16:creationId xmlns:a16="http://schemas.microsoft.com/office/drawing/2014/main" id="{683BF0A7-C235-45FC-BC1B-FFE5C37A6AA2}"/>
              </a:ext>
            </a:extLst>
          </p:cNvPr>
          <p:cNvGrpSpPr/>
          <p:nvPr/>
        </p:nvGrpSpPr>
        <p:grpSpPr>
          <a:xfrm>
            <a:off x="5171992" y="3449374"/>
            <a:ext cx="725066" cy="762308"/>
            <a:chOff x="-9949025" y="3615575"/>
            <a:chExt cx="335550" cy="352750"/>
          </a:xfrm>
          <a:solidFill>
            <a:schemeClr val="accent5">
              <a:lumMod val="50000"/>
            </a:schemeClr>
          </a:solidFill>
        </p:grpSpPr>
        <p:sp>
          <p:nvSpPr>
            <p:cNvPr id="36" name="Google Shape;8111;p81">
              <a:extLst>
                <a:ext uri="{FF2B5EF4-FFF2-40B4-BE49-F238E27FC236}">
                  <a16:creationId xmlns:a16="http://schemas.microsoft.com/office/drawing/2014/main" id="{17BB9B97-D5BE-4347-B72D-2669D2F4668B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12;p81">
              <a:extLst>
                <a:ext uri="{FF2B5EF4-FFF2-40B4-BE49-F238E27FC236}">
                  <a16:creationId xmlns:a16="http://schemas.microsoft.com/office/drawing/2014/main" id="{6EC08B8A-CD18-4C4A-ACEC-54C0861BFBE8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113;p81">
              <a:extLst>
                <a:ext uri="{FF2B5EF4-FFF2-40B4-BE49-F238E27FC236}">
                  <a16:creationId xmlns:a16="http://schemas.microsoft.com/office/drawing/2014/main" id="{EA630890-87E7-4D1A-A9B5-3AFCD5B1DAA7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8128;p81">
            <a:extLst>
              <a:ext uri="{FF2B5EF4-FFF2-40B4-BE49-F238E27FC236}">
                <a16:creationId xmlns:a16="http://schemas.microsoft.com/office/drawing/2014/main" id="{4D266DE7-F43F-4F7A-96DD-5033AC1F3256}"/>
              </a:ext>
            </a:extLst>
          </p:cNvPr>
          <p:cNvGrpSpPr/>
          <p:nvPr/>
        </p:nvGrpSpPr>
        <p:grpSpPr>
          <a:xfrm>
            <a:off x="5198382" y="1782975"/>
            <a:ext cx="672287" cy="762631"/>
            <a:chOff x="-13056975" y="3212300"/>
            <a:chExt cx="311125" cy="352900"/>
          </a:xfrm>
          <a:solidFill>
            <a:schemeClr val="accent5">
              <a:lumMod val="50000"/>
            </a:schemeClr>
          </a:solidFill>
        </p:grpSpPr>
        <p:sp>
          <p:nvSpPr>
            <p:cNvPr id="40" name="Google Shape;8129;p81">
              <a:extLst>
                <a:ext uri="{FF2B5EF4-FFF2-40B4-BE49-F238E27FC236}">
                  <a16:creationId xmlns:a16="http://schemas.microsoft.com/office/drawing/2014/main" id="{F8F88E67-0A12-4295-963E-72780D754B25}"/>
                </a:ext>
              </a:extLst>
            </p:cNvPr>
            <p:cNvSpPr/>
            <p:nvPr/>
          </p:nvSpPr>
          <p:spPr>
            <a:xfrm>
              <a:off x="-12972700" y="3273750"/>
              <a:ext cx="144950" cy="229225"/>
            </a:xfrm>
            <a:custGeom>
              <a:avLst/>
              <a:gdLst/>
              <a:ahLst/>
              <a:cxnLst/>
              <a:rect l="l" t="t" r="r" b="b"/>
              <a:pathLst>
                <a:path w="5798" h="9169" extrusionOk="0">
                  <a:moveTo>
                    <a:pt x="0" y="0"/>
                  </a:moveTo>
                  <a:lnTo>
                    <a:pt x="0" y="819"/>
                  </a:lnTo>
                  <a:lnTo>
                    <a:pt x="851" y="819"/>
                  </a:lnTo>
                  <a:lnTo>
                    <a:pt x="851" y="8538"/>
                  </a:lnTo>
                  <a:lnTo>
                    <a:pt x="788" y="8538"/>
                  </a:lnTo>
                  <a:cubicBezTo>
                    <a:pt x="1071" y="8696"/>
                    <a:pt x="1355" y="8853"/>
                    <a:pt x="1639" y="8948"/>
                  </a:cubicBezTo>
                  <a:lnTo>
                    <a:pt x="1639" y="851"/>
                  </a:lnTo>
                  <a:lnTo>
                    <a:pt x="2458" y="851"/>
                  </a:lnTo>
                  <a:lnTo>
                    <a:pt x="2458" y="9137"/>
                  </a:lnTo>
                  <a:cubicBezTo>
                    <a:pt x="2615" y="9137"/>
                    <a:pt x="2741" y="9168"/>
                    <a:pt x="2899" y="9168"/>
                  </a:cubicBezTo>
                  <a:cubicBezTo>
                    <a:pt x="3056" y="9168"/>
                    <a:pt x="3151" y="9137"/>
                    <a:pt x="3308" y="9137"/>
                  </a:cubicBezTo>
                  <a:lnTo>
                    <a:pt x="3308" y="851"/>
                  </a:lnTo>
                  <a:lnTo>
                    <a:pt x="4159" y="851"/>
                  </a:lnTo>
                  <a:lnTo>
                    <a:pt x="4159" y="8948"/>
                  </a:lnTo>
                  <a:cubicBezTo>
                    <a:pt x="4411" y="8822"/>
                    <a:pt x="4695" y="8696"/>
                    <a:pt x="4978" y="8538"/>
                  </a:cubicBezTo>
                  <a:lnTo>
                    <a:pt x="4978" y="819"/>
                  </a:lnTo>
                  <a:lnTo>
                    <a:pt x="5797" y="819"/>
                  </a:lnTo>
                  <a:lnTo>
                    <a:pt x="57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130;p81">
              <a:extLst>
                <a:ext uri="{FF2B5EF4-FFF2-40B4-BE49-F238E27FC236}">
                  <a16:creationId xmlns:a16="http://schemas.microsoft.com/office/drawing/2014/main" id="{7E0611EE-01D9-4631-9567-65E306007486}"/>
                </a:ext>
              </a:extLst>
            </p:cNvPr>
            <p:cNvSpPr/>
            <p:nvPr/>
          </p:nvSpPr>
          <p:spPr>
            <a:xfrm>
              <a:off x="-128088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1" y="1"/>
                  </a:moveTo>
                  <a:cubicBezTo>
                    <a:pt x="599" y="1"/>
                    <a:pt x="0" y="568"/>
                    <a:pt x="0" y="1230"/>
                  </a:cubicBezTo>
                  <a:lnTo>
                    <a:pt x="0" y="5514"/>
                  </a:lnTo>
                  <a:cubicBezTo>
                    <a:pt x="0" y="5672"/>
                    <a:pt x="32" y="5829"/>
                    <a:pt x="158" y="5987"/>
                  </a:cubicBezTo>
                  <a:cubicBezTo>
                    <a:pt x="536" y="6617"/>
                    <a:pt x="788" y="7310"/>
                    <a:pt x="851" y="8003"/>
                  </a:cubicBezTo>
                  <a:cubicBezTo>
                    <a:pt x="945" y="8759"/>
                    <a:pt x="756" y="9452"/>
                    <a:pt x="347" y="10114"/>
                  </a:cubicBezTo>
                  <a:lnTo>
                    <a:pt x="1607" y="11122"/>
                  </a:lnTo>
                  <a:cubicBezTo>
                    <a:pt x="2174" y="10208"/>
                    <a:pt x="2521" y="9137"/>
                    <a:pt x="2521" y="8003"/>
                  </a:cubicBezTo>
                  <a:cubicBezTo>
                    <a:pt x="2489" y="7026"/>
                    <a:pt x="2174" y="6113"/>
                    <a:pt x="1702" y="5294"/>
                  </a:cubicBezTo>
                  <a:lnTo>
                    <a:pt x="1702" y="4979"/>
                  </a:lnTo>
                  <a:lnTo>
                    <a:pt x="1702" y="2395"/>
                  </a:lnTo>
                  <a:lnTo>
                    <a:pt x="1891" y="2301"/>
                  </a:lnTo>
                  <a:cubicBezTo>
                    <a:pt x="2269" y="2049"/>
                    <a:pt x="2521" y="1671"/>
                    <a:pt x="2521" y="1230"/>
                  </a:cubicBezTo>
                  <a:cubicBezTo>
                    <a:pt x="2521" y="568"/>
                    <a:pt x="1954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131;p81">
              <a:extLst>
                <a:ext uri="{FF2B5EF4-FFF2-40B4-BE49-F238E27FC236}">
                  <a16:creationId xmlns:a16="http://schemas.microsoft.com/office/drawing/2014/main" id="{F90501A5-A686-4BD1-8F5D-AC3FDF90A1C6}"/>
                </a:ext>
              </a:extLst>
            </p:cNvPr>
            <p:cNvSpPr/>
            <p:nvPr/>
          </p:nvSpPr>
          <p:spPr>
            <a:xfrm>
              <a:off x="-130569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0" y="1"/>
                  </a:moveTo>
                  <a:cubicBezTo>
                    <a:pt x="567" y="1"/>
                    <a:pt x="0" y="568"/>
                    <a:pt x="0" y="1230"/>
                  </a:cubicBezTo>
                  <a:cubicBezTo>
                    <a:pt x="32" y="1671"/>
                    <a:pt x="284" y="2112"/>
                    <a:pt x="662" y="2301"/>
                  </a:cubicBezTo>
                  <a:lnTo>
                    <a:pt x="851" y="2427"/>
                  </a:lnTo>
                  <a:lnTo>
                    <a:pt x="851" y="4979"/>
                  </a:lnTo>
                  <a:lnTo>
                    <a:pt x="851" y="5294"/>
                  </a:lnTo>
                  <a:cubicBezTo>
                    <a:pt x="378" y="6113"/>
                    <a:pt x="63" y="7026"/>
                    <a:pt x="32" y="8003"/>
                  </a:cubicBezTo>
                  <a:cubicBezTo>
                    <a:pt x="32" y="9137"/>
                    <a:pt x="378" y="10208"/>
                    <a:pt x="945" y="11122"/>
                  </a:cubicBezTo>
                  <a:lnTo>
                    <a:pt x="2206" y="10145"/>
                  </a:lnTo>
                  <a:cubicBezTo>
                    <a:pt x="1859" y="9515"/>
                    <a:pt x="1639" y="8791"/>
                    <a:pt x="1702" y="8035"/>
                  </a:cubicBezTo>
                  <a:lnTo>
                    <a:pt x="1702" y="8003"/>
                  </a:lnTo>
                  <a:cubicBezTo>
                    <a:pt x="1733" y="7279"/>
                    <a:pt x="1954" y="6585"/>
                    <a:pt x="2363" y="5987"/>
                  </a:cubicBezTo>
                  <a:cubicBezTo>
                    <a:pt x="2458" y="5829"/>
                    <a:pt x="2521" y="5672"/>
                    <a:pt x="2521" y="5514"/>
                  </a:cubicBezTo>
                  <a:lnTo>
                    <a:pt x="2521" y="1230"/>
                  </a:lnTo>
                  <a:cubicBezTo>
                    <a:pt x="2521" y="568"/>
                    <a:pt x="1954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132;p81">
              <a:extLst>
                <a:ext uri="{FF2B5EF4-FFF2-40B4-BE49-F238E27FC236}">
                  <a16:creationId xmlns:a16="http://schemas.microsoft.com/office/drawing/2014/main" id="{72748C71-DAD6-4A16-A32C-35A1609DA0AE}"/>
                </a:ext>
              </a:extLst>
            </p:cNvPr>
            <p:cNvSpPr/>
            <p:nvPr/>
          </p:nvSpPr>
          <p:spPr>
            <a:xfrm>
              <a:off x="-13020750" y="3483250"/>
              <a:ext cx="240250" cy="81950"/>
            </a:xfrm>
            <a:custGeom>
              <a:avLst/>
              <a:gdLst/>
              <a:ahLst/>
              <a:cxnLst/>
              <a:rect l="l" t="t" r="r" b="b"/>
              <a:pathLst>
                <a:path w="9610" h="3278" extrusionOk="0">
                  <a:moveTo>
                    <a:pt x="1261" y="1"/>
                  </a:moveTo>
                  <a:lnTo>
                    <a:pt x="0" y="977"/>
                  </a:lnTo>
                  <a:cubicBezTo>
                    <a:pt x="1103" y="2395"/>
                    <a:pt x="2867" y="3277"/>
                    <a:pt x="4821" y="3277"/>
                  </a:cubicBezTo>
                  <a:cubicBezTo>
                    <a:pt x="6743" y="3277"/>
                    <a:pt x="8475" y="2363"/>
                    <a:pt x="9610" y="977"/>
                  </a:cubicBezTo>
                  <a:lnTo>
                    <a:pt x="8349" y="1"/>
                  </a:lnTo>
                  <a:cubicBezTo>
                    <a:pt x="7530" y="946"/>
                    <a:pt x="6270" y="1639"/>
                    <a:pt x="4821" y="1639"/>
                  </a:cubicBezTo>
                  <a:cubicBezTo>
                    <a:pt x="3466" y="1639"/>
                    <a:pt x="2143" y="1009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8221;p81">
            <a:extLst>
              <a:ext uri="{FF2B5EF4-FFF2-40B4-BE49-F238E27FC236}">
                <a16:creationId xmlns:a16="http://schemas.microsoft.com/office/drawing/2014/main" id="{F74C34C8-59F2-44A6-8611-78C0184F62DC}"/>
              </a:ext>
            </a:extLst>
          </p:cNvPr>
          <p:cNvGrpSpPr/>
          <p:nvPr/>
        </p:nvGrpSpPr>
        <p:grpSpPr>
          <a:xfrm>
            <a:off x="1252578" y="3466843"/>
            <a:ext cx="677419" cy="760902"/>
            <a:chOff x="-8191825" y="3174500"/>
            <a:chExt cx="313500" cy="352100"/>
          </a:xfrm>
          <a:solidFill>
            <a:schemeClr val="accent5">
              <a:lumMod val="50000"/>
            </a:schemeClr>
          </a:solidFill>
        </p:grpSpPr>
        <p:sp>
          <p:nvSpPr>
            <p:cNvPr id="45" name="Google Shape;8222;p81">
              <a:extLst>
                <a:ext uri="{FF2B5EF4-FFF2-40B4-BE49-F238E27FC236}">
                  <a16:creationId xmlns:a16="http://schemas.microsoft.com/office/drawing/2014/main" id="{1390294C-7E0D-4E40-985B-B314A5BAE518}"/>
                </a:ext>
              </a:extLst>
            </p:cNvPr>
            <p:cNvSpPr/>
            <p:nvPr/>
          </p:nvSpPr>
          <p:spPr>
            <a:xfrm>
              <a:off x="-8191825" y="3486400"/>
              <a:ext cx="310350" cy="40200"/>
            </a:xfrm>
            <a:custGeom>
              <a:avLst/>
              <a:gdLst/>
              <a:ahLst/>
              <a:cxnLst/>
              <a:rect l="l" t="t" r="r" b="b"/>
              <a:pathLst>
                <a:path w="12414" h="1608" extrusionOk="0">
                  <a:moveTo>
                    <a:pt x="0" y="1"/>
                  </a:moveTo>
                  <a:lnTo>
                    <a:pt x="0" y="1229"/>
                  </a:lnTo>
                  <a:lnTo>
                    <a:pt x="63" y="1229"/>
                  </a:lnTo>
                  <a:cubicBezTo>
                    <a:pt x="63" y="1450"/>
                    <a:pt x="252" y="1607"/>
                    <a:pt x="441" y="1607"/>
                  </a:cubicBezTo>
                  <a:lnTo>
                    <a:pt x="12035" y="1607"/>
                  </a:lnTo>
                  <a:cubicBezTo>
                    <a:pt x="12256" y="1607"/>
                    <a:pt x="12413" y="1418"/>
                    <a:pt x="12413" y="1229"/>
                  </a:cubicBezTo>
                  <a:lnTo>
                    <a:pt x="124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223;p81">
              <a:extLst>
                <a:ext uri="{FF2B5EF4-FFF2-40B4-BE49-F238E27FC236}">
                  <a16:creationId xmlns:a16="http://schemas.microsoft.com/office/drawing/2014/main" id="{AFCEB1A5-D321-402B-A380-ADA5751F7567}"/>
                </a:ext>
              </a:extLst>
            </p:cNvPr>
            <p:cNvSpPr/>
            <p:nvPr/>
          </p:nvSpPr>
          <p:spPr>
            <a:xfrm>
              <a:off x="-8188675" y="3318650"/>
              <a:ext cx="310350" cy="146500"/>
            </a:xfrm>
            <a:custGeom>
              <a:avLst/>
              <a:gdLst/>
              <a:ahLst/>
              <a:cxnLst/>
              <a:rect l="l" t="t" r="r" b="b"/>
              <a:pathLst>
                <a:path w="12414" h="5860" extrusionOk="0">
                  <a:moveTo>
                    <a:pt x="5199" y="0"/>
                  </a:moveTo>
                  <a:lnTo>
                    <a:pt x="4096" y="2237"/>
                  </a:lnTo>
                  <a:cubicBezTo>
                    <a:pt x="4024" y="2404"/>
                    <a:pt x="3863" y="2481"/>
                    <a:pt x="3706" y="2481"/>
                  </a:cubicBezTo>
                  <a:cubicBezTo>
                    <a:pt x="3656" y="2481"/>
                    <a:pt x="3606" y="2473"/>
                    <a:pt x="3560" y="2457"/>
                  </a:cubicBezTo>
                  <a:cubicBezTo>
                    <a:pt x="3371" y="2331"/>
                    <a:pt x="3277" y="2111"/>
                    <a:pt x="3371" y="1890"/>
                  </a:cubicBezTo>
                  <a:lnTo>
                    <a:pt x="4222" y="126"/>
                  </a:lnTo>
                  <a:lnTo>
                    <a:pt x="4222" y="126"/>
                  </a:lnTo>
                  <a:cubicBezTo>
                    <a:pt x="1828" y="630"/>
                    <a:pt x="0" y="2836"/>
                    <a:pt x="0" y="5450"/>
                  </a:cubicBezTo>
                  <a:lnTo>
                    <a:pt x="0" y="5860"/>
                  </a:lnTo>
                  <a:lnTo>
                    <a:pt x="12413" y="5860"/>
                  </a:lnTo>
                  <a:lnTo>
                    <a:pt x="12413" y="5450"/>
                  </a:lnTo>
                  <a:cubicBezTo>
                    <a:pt x="12319" y="2836"/>
                    <a:pt x="10523" y="630"/>
                    <a:pt x="8129" y="126"/>
                  </a:cubicBezTo>
                  <a:lnTo>
                    <a:pt x="8129" y="126"/>
                  </a:lnTo>
                  <a:lnTo>
                    <a:pt x="8979" y="1890"/>
                  </a:lnTo>
                  <a:cubicBezTo>
                    <a:pt x="9105" y="2111"/>
                    <a:pt x="8979" y="2331"/>
                    <a:pt x="8790" y="2457"/>
                  </a:cubicBezTo>
                  <a:cubicBezTo>
                    <a:pt x="8741" y="2482"/>
                    <a:pt x="8685" y="2494"/>
                    <a:pt x="8628" y="2494"/>
                  </a:cubicBezTo>
                  <a:cubicBezTo>
                    <a:pt x="8468" y="2494"/>
                    <a:pt x="8301" y="2400"/>
                    <a:pt x="8255" y="2237"/>
                  </a:cubicBezTo>
                  <a:lnTo>
                    <a:pt x="7152" y="0"/>
                  </a:lnTo>
                  <a:lnTo>
                    <a:pt x="6585" y="0"/>
                  </a:lnTo>
                  <a:lnTo>
                    <a:pt x="6585" y="2899"/>
                  </a:lnTo>
                  <a:cubicBezTo>
                    <a:pt x="6585" y="3119"/>
                    <a:pt x="6396" y="3308"/>
                    <a:pt x="6207" y="3308"/>
                  </a:cubicBezTo>
                  <a:cubicBezTo>
                    <a:pt x="5955" y="3308"/>
                    <a:pt x="5797" y="3119"/>
                    <a:pt x="5797" y="2899"/>
                  </a:cubicBezTo>
                  <a:lnTo>
                    <a:pt x="57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224;p81">
              <a:extLst>
                <a:ext uri="{FF2B5EF4-FFF2-40B4-BE49-F238E27FC236}">
                  <a16:creationId xmlns:a16="http://schemas.microsoft.com/office/drawing/2014/main" id="{231E33B0-32D3-4B92-94FE-6F7461B50744}"/>
                </a:ext>
              </a:extLst>
            </p:cNvPr>
            <p:cNvSpPr/>
            <p:nvPr/>
          </p:nvSpPr>
          <p:spPr>
            <a:xfrm>
              <a:off x="-8169775" y="3174500"/>
              <a:ext cx="267825" cy="129975"/>
            </a:xfrm>
            <a:custGeom>
              <a:avLst/>
              <a:gdLst/>
              <a:ahLst/>
              <a:cxnLst/>
              <a:rect l="l" t="t" r="r" b="b"/>
              <a:pathLst>
                <a:path w="10713" h="5199" extrusionOk="0">
                  <a:moveTo>
                    <a:pt x="1639" y="1"/>
                  </a:moveTo>
                  <a:cubicBezTo>
                    <a:pt x="757" y="1"/>
                    <a:pt x="1" y="725"/>
                    <a:pt x="1" y="1639"/>
                  </a:cubicBezTo>
                  <a:lnTo>
                    <a:pt x="1" y="2080"/>
                  </a:lnTo>
                  <a:cubicBezTo>
                    <a:pt x="1" y="2301"/>
                    <a:pt x="190" y="2521"/>
                    <a:pt x="379" y="2521"/>
                  </a:cubicBezTo>
                  <a:lnTo>
                    <a:pt x="2521" y="2521"/>
                  </a:lnTo>
                  <a:lnTo>
                    <a:pt x="3057" y="5199"/>
                  </a:lnTo>
                  <a:cubicBezTo>
                    <a:pt x="3529" y="5073"/>
                    <a:pt x="4002" y="4978"/>
                    <a:pt x="4537" y="4978"/>
                  </a:cubicBezTo>
                  <a:lnTo>
                    <a:pt x="6176" y="4978"/>
                  </a:lnTo>
                  <a:cubicBezTo>
                    <a:pt x="6680" y="4978"/>
                    <a:pt x="7152" y="5073"/>
                    <a:pt x="7625" y="5199"/>
                  </a:cubicBezTo>
                  <a:lnTo>
                    <a:pt x="8192" y="2521"/>
                  </a:lnTo>
                  <a:lnTo>
                    <a:pt x="10303" y="2521"/>
                  </a:lnTo>
                  <a:cubicBezTo>
                    <a:pt x="10555" y="2521"/>
                    <a:pt x="10712" y="2301"/>
                    <a:pt x="10712" y="2080"/>
                  </a:cubicBezTo>
                  <a:lnTo>
                    <a:pt x="10712" y="1639"/>
                  </a:lnTo>
                  <a:cubicBezTo>
                    <a:pt x="10712" y="725"/>
                    <a:pt x="9956" y="1"/>
                    <a:pt x="9042" y="1"/>
                  </a:cubicBezTo>
                  <a:cubicBezTo>
                    <a:pt x="8160" y="1"/>
                    <a:pt x="7404" y="725"/>
                    <a:pt x="7404" y="1639"/>
                  </a:cubicBezTo>
                  <a:lnTo>
                    <a:pt x="7310" y="1639"/>
                  </a:lnTo>
                  <a:cubicBezTo>
                    <a:pt x="6617" y="1639"/>
                    <a:pt x="5892" y="1891"/>
                    <a:pt x="5325" y="2364"/>
                  </a:cubicBezTo>
                  <a:cubicBezTo>
                    <a:pt x="4852" y="1891"/>
                    <a:pt x="4128" y="1639"/>
                    <a:pt x="3372" y="1639"/>
                  </a:cubicBezTo>
                  <a:lnTo>
                    <a:pt x="3309" y="1639"/>
                  </a:lnTo>
                  <a:cubicBezTo>
                    <a:pt x="3309" y="725"/>
                    <a:pt x="2552" y="1"/>
                    <a:pt x="1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8247;p81">
            <a:extLst>
              <a:ext uri="{FF2B5EF4-FFF2-40B4-BE49-F238E27FC236}">
                <a16:creationId xmlns:a16="http://schemas.microsoft.com/office/drawing/2014/main" id="{076E1F0C-39E7-4932-BDB2-782793FFAE68}"/>
              </a:ext>
            </a:extLst>
          </p:cNvPr>
          <p:cNvGrpSpPr/>
          <p:nvPr/>
        </p:nvGrpSpPr>
        <p:grpSpPr>
          <a:xfrm>
            <a:off x="1181130" y="1791507"/>
            <a:ext cx="764230" cy="762632"/>
            <a:chOff x="-12643475" y="3212300"/>
            <a:chExt cx="353675" cy="352900"/>
          </a:xfrm>
          <a:solidFill>
            <a:schemeClr val="accent5">
              <a:lumMod val="50000"/>
            </a:schemeClr>
          </a:solidFill>
        </p:grpSpPr>
        <p:sp>
          <p:nvSpPr>
            <p:cNvPr id="49" name="Google Shape;8248;p81">
              <a:extLst>
                <a:ext uri="{FF2B5EF4-FFF2-40B4-BE49-F238E27FC236}">
                  <a16:creationId xmlns:a16="http://schemas.microsoft.com/office/drawing/2014/main" id="{B49E44DD-8627-4762-A87F-B89F12F8F56F}"/>
                </a:ext>
              </a:extLst>
            </p:cNvPr>
            <p:cNvSpPr/>
            <p:nvPr/>
          </p:nvSpPr>
          <p:spPr>
            <a:xfrm>
              <a:off x="-12372525" y="3517125"/>
              <a:ext cx="20500" cy="48075"/>
            </a:xfrm>
            <a:custGeom>
              <a:avLst/>
              <a:gdLst/>
              <a:ahLst/>
              <a:cxnLst/>
              <a:rect l="l" t="t" r="r" b="b"/>
              <a:pathLst>
                <a:path w="820" h="1923" extrusionOk="0">
                  <a:moveTo>
                    <a:pt x="0" y="0"/>
                  </a:moveTo>
                  <a:lnTo>
                    <a:pt x="0" y="1513"/>
                  </a:lnTo>
                  <a:cubicBezTo>
                    <a:pt x="0" y="1765"/>
                    <a:pt x="189" y="1922"/>
                    <a:pt x="410" y="1922"/>
                  </a:cubicBezTo>
                  <a:cubicBezTo>
                    <a:pt x="662" y="1922"/>
                    <a:pt x="819" y="1702"/>
                    <a:pt x="819" y="1513"/>
                  </a:cubicBezTo>
                  <a:lnTo>
                    <a:pt x="819" y="0"/>
                  </a:lnTo>
                  <a:cubicBezTo>
                    <a:pt x="662" y="126"/>
                    <a:pt x="567" y="221"/>
                    <a:pt x="410" y="221"/>
                  </a:cubicBezTo>
                  <a:cubicBezTo>
                    <a:pt x="189" y="221"/>
                    <a:pt x="126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249;p81">
              <a:extLst>
                <a:ext uri="{FF2B5EF4-FFF2-40B4-BE49-F238E27FC236}">
                  <a16:creationId xmlns:a16="http://schemas.microsoft.com/office/drawing/2014/main" id="{A390BE7C-9782-461B-AF9B-3510EBCE5697}"/>
                </a:ext>
              </a:extLst>
            </p:cNvPr>
            <p:cNvSpPr/>
            <p:nvPr/>
          </p:nvSpPr>
          <p:spPr>
            <a:xfrm>
              <a:off x="-12581250" y="3480900"/>
              <a:ext cx="63025" cy="21275"/>
            </a:xfrm>
            <a:custGeom>
              <a:avLst/>
              <a:gdLst/>
              <a:ahLst/>
              <a:cxnLst/>
              <a:rect l="l" t="t" r="r" b="b"/>
              <a:pathLst>
                <a:path w="2521" h="851" extrusionOk="0">
                  <a:moveTo>
                    <a:pt x="0" y="0"/>
                  </a:moveTo>
                  <a:lnTo>
                    <a:pt x="0" y="851"/>
                  </a:lnTo>
                  <a:lnTo>
                    <a:pt x="2521" y="851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250;p81">
              <a:extLst>
                <a:ext uri="{FF2B5EF4-FFF2-40B4-BE49-F238E27FC236}">
                  <a16:creationId xmlns:a16="http://schemas.microsoft.com/office/drawing/2014/main" id="{27686C00-D97D-4667-BE57-49CB68BFAA65}"/>
                </a:ext>
              </a:extLst>
            </p:cNvPr>
            <p:cNvSpPr/>
            <p:nvPr/>
          </p:nvSpPr>
          <p:spPr>
            <a:xfrm>
              <a:off x="-12643475" y="3398975"/>
              <a:ext cx="186700" cy="166225"/>
            </a:xfrm>
            <a:custGeom>
              <a:avLst/>
              <a:gdLst/>
              <a:ahLst/>
              <a:cxnLst/>
              <a:rect l="l" t="t" r="r" b="b"/>
              <a:pathLst>
                <a:path w="7468" h="6649" extrusionOk="0">
                  <a:moveTo>
                    <a:pt x="5419" y="2458"/>
                  </a:moveTo>
                  <a:cubicBezTo>
                    <a:pt x="5671" y="2458"/>
                    <a:pt x="5860" y="2647"/>
                    <a:pt x="5860" y="2899"/>
                  </a:cubicBezTo>
                  <a:lnTo>
                    <a:pt x="5860" y="4537"/>
                  </a:lnTo>
                  <a:cubicBezTo>
                    <a:pt x="5860" y="4789"/>
                    <a:pt x="5671" y="4978"/>
                    <a:pt x="5419" y="4978"/>
                  </a:cubicBezTo>
                  <a:lnTo>
                    <a:pt x="2080" y="4978"/>
                  </a:lnTo>
                  <a:cubicBezTo>
                    <a:pt x="1859" y="4978"/>
                    <a:pt x="1639" y="4789"/>
                    <a:pt x="1639" y="4537"/>
                  </a:cubicBezTo>
                  <a:lnTo>
                    <a:pt x="1639" y="2899"/>
                  </a:lnTo>
                  <a:cubicBezTo>
                    <a:pt x="1639" y="2647"/>
                    <a:pt x="1859" y="2458"/>
                    <a:pt x="2080" y="2458"/>
                  </a:cubicBezTo>
                  <a:close/>
                  <a:moveTo>
                    <a:pt x="1639" y="1"/>
                  </a:moveTo>
                  <a:lnTo>
                    <a:pt x="1639" y="977"/>
                  </a:lnTo>
                  <a:lnTo>
                    <a:pt x="662" y="1450"/>
                  </a:lnTo>
                  <a:cubicBezTo>
                    <a:pt x="221" y="1639"/>
                    <a:pt x="0" y="2080"/>
                    <a:pt x="0" y="2552"/>
                  </a:cubicBezTo>
                  <a:lnTo>
                    <a:pt x="0" y="5356"/>
                  </a:lnTo>
                  <a:cubicBezTo>
                    <a:pt x="0" y="6049"/>
                    <a:pt x="536" y="6648"/>
                    <a:pt x="1261" y="6648"/>
                  </a:cubicBezTo>
                  <a:lnTo>
                    <a:pt x="6270" y="6648"/>
                  </a:lnTo>
                  <a:cubicBezTo>
                    <a:pt x="6931" y="6648"/>
                    <a:pt x="7467" y="6049"/>
                    <a:pt x="7467" y="5388"/>
                  </a:cubicBezTo>
                  <a:lnTo>
                    <a:pt x="7467" y="2584"/>
                  </a:lnTo>
                  <a:cubicBezTo>
                    <a:pt x="7467" y="2111"/>
                    <a:pt x="7215" y="1670"/>
                    <a:pt x="6805" y="1481"/>
                  </a:cubicBezTo>
                  <a:lnTo>
                    <a:pt x="5829" y="1009"/>
                  </a:lnTo>
                  <a:lnTo>
                    <a:pt x="58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251;p81">
              <a:extLst>
                <a:ext uri="{FF2B5EF4-FFF2-40B4-BE49-F238E27FC236}">
                  <a16:creationId xmlns:a16="http://schemas.microsoft.com/office/drawing/2014/main" id="{FE5C7B12-5027-4E50-9330-31124A3AFBEF}"/>
                </a:ext>
              </a:extLst>
            </p:cNvPr>
            <p:cNvSpPr/>
            <p:nvPr/>
          </p:nvSpPr>
          <p:spPr>
            <a:xfrm>
              <a:off x="-12431600" y="3212300"/>
              <a:ext cx="141800" cy="137075"/>
            </a:xfrm>
            <a:custGeom>
              <a:avLst/>
              <a:gdLst/>
              <a:ahLst/>
              <a:cxnLst/>
              <a:rect l="l" t="t" r="r" b="b"/>
              <a:pathLst>
                <a:path w="5672" h="5483" extrusionOk="0">
                  <a:moveTo>
                    <a:pt x="2741" y="1"/>
                  </a:moveTo>
                  <a:cubicBezTo>
                    <a:pt x="1481" y="1"/>
                    <a:pt x="378" y="883"/>
                    <a:pt x="0" y="2017"/>
                  </a:cubicBezTo>
                  <a:lnTo>
                    <a:pt x="2300" y="3845"/>
                  </a:lnTo>
                  <a:lnTo>
                    <a:pt x="2300" y="2143"/>
                  </a:lnTo>
                  <a:cubicBezTo>
                    <a:pt x="2300" y="1891"/>
                    <a:pt x="2521" y="1702"/>
                    <a:pt x="2741" y="1702"/>
                  </a:cubicBezTo>
                  <a:cubicBezTo>
                    <a:pt x="2993" y="1702"/>
                    <a:pt x="3151" y="1891"/>
                    <a:pt x="3151" y="2143"/>
                  </a:cubicBezTo>
                  <a:lnTo>
                    <a:pt x="3151" y="5483"/>
                  </a:lnTo>
                  <a:lnTo>
                    <a:pt x="5608" y="3561"/>
                  </a:lnTo>
                  <a:lnTo>
                    <a:pt x="5608" y="2931"/>
                  </a:lnTo>
                  <a:cubicBezTo>
                    <a:pt x="5671" y="1324"/>
                    <a:pt x="4348" y="1"/>
                    <a:pt x="27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252;p81">
              <a:extLst>
                <a:ext uri="{FF2B5EF4-FFF2-40B4-BE49-F238E27FC236}">
                  <a16:creationId xmlns:a16="http://schemas.microsoft.com/office/drawing/2014/main" id="{671652AE-B253-4C73-9B5B-1156ABE274C6}"/>
                </a:ext>
              </a:extLst>
            </p:cNvPr>
            <p:cNvSpPr/>
            <p:nvPr/>
          </p:nvSpPr>
          <p:spPr>
            <a:xfrm>
              <a:off x="-12352050" y="33265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2489" y="0"/>
                  </a:moveTo>
                  <a:lnTo>
                    <a:pt x="0" y="1890"/>
                  </a:lnTo>
                  <a:lnTo>
                    <a:pt x="0" y="4190"/>
                  </a:lnTo>
                  <a:lnTo>
                    <a:pt x="2489" y="230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253;p81">
              <a:extLst>
                <a:ext uri="{FF2B5EF4-FFF2-40B4-BE49-F238E27FC236}">
                  <a16:creationId xmlns:a16="http://schemas.microsoft.com/office/drawing/2014/main" id="{35017FCA-FC90-4CE8-8C13-C7C5B6F9FCCA}"/>
                </a:ext>
              </a:extLst>
            </p:cNvPr>
            <p:cNvSpPr/>
            <p:nvPr/>
          </p:nvSpPr>
          <p:spPr>
            <a:xfrm>
              <a:off x="-12434750" y="3285550"/>
              <a:ext cx="62250" cy="104000"/>
            </a:xfrm>
            <a:custGeom>
              <a:avLst/>
              <a:gdLst/>
              <a:ahLst/>
              <a:cxnLst/>
              <a:rect l="l" t="t" r="r" b="b"/>
              <a:pathLst>
                <a:path w="2490" h="4160" extrusionOk="0">
                  <a:moveTo>
                    <a:pt x="0" y="1"/>
                  </a:moveTo>
                  <a:lnTo>
                    <a:pt x="0" y="2269"/>
                  </a:lnTo>
                  <a:lnTo>
                    <a:pt x="2489" y="4160"/>
                  </a:lnTo>
                  <a:lnTo>
                    <a:pt x="2489" y="189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254;p81">
              <a:extLst>
                <a:ext uri="{FF2B5EF4-FFF2-40B4-BE49-F238E27FC236}">
                  <a16:creationId xmlns:a16="http://schemas.microsoft.com/office/drawing/2014/main" id="{D708F064-41C9-4BB4-8D18-6DEE2DCCCFAC}"/>
                </a:ext>
              </a:extLst>
            </p:cNvPr>
            <p:cNvSpPr/>
            <p:nvPr/>
          </p:nvSpPr>
          <p:spPr>
            <a:xfrm>
              <a:off x="-12352050" y="3409225"/>
              <a:ext cx="62250" cy="107925"/>
            </a:xfrm>
            <a:custGeom>
              <a:avLst/>
              <a:gdLst/>
              <a:ahLst/>
              <a:cxnLst/>
              <a:rect l="l" t="t" r="r" b="b"/>
              <a:pathLst>
                <a:path w="2490" h="4317" extrusionOk="0">
                  <a:moveTo>
                    <a:pt x="2489" y="0"/>
                  </a:moveTo>
                  <a:lnTo>
                    <a:pt x="0" y="1859"/>
                  </a:lnTo>
                  <a:lnTo>
                    <a:pt x="0" y="4316"/>
                  </a:lnTo>
                  <a:lnTo>
                    <a:pt x="1607" y="2678"/>
                  </a:lnTo>
                  <a:cubicBezTo>
                    <a:pt x="2174" y="2142"/>
                    <a:pt x="2489" y="1418"/>
                    <a:pt x="2489" y="630"/>
                  </a:cubicBez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255;p81">
              <a:extLst>
                <a:ext uri="{FF2B5EF4-FFF2-40B4-BE49-F238E27FC236}">
                  <a16:creationId xmlns:a16="http://schemas.microsoft.com/office/drawing/2014/main" id="{9A339BC3-1201-4ED1-9A71-625E6A3819ED}"/>
                </a:ext>
              </a:extLst>
            </p:cNvPr>
            <p:cNvSpPr/>
            <p:nvPr/>
          </p:nvSpPr>
          <p:spPr>
            <a:xfrm>
              <a:off x="-12434750" y="3368250"/>
              <a:ext cx="62250" cy="148900"/>
            </a:xfrm>
            <a:custGeom>
              <a:avLst/>
              <a:gdLst/>
              <a:ahLst/>
              <a:cxnLst/>
              <a:rect l="l" t="t" r="r" b="b"/>
              <a:pathLst>
                <a:path w="2490" h="5956" extrusionOk="0">
                  <a:moveTo>
                    <a:pt x="0" y="1"/>
                  </a:moveTo>
                  <a:lnTo>
                    <a:pt x="0" y="2269"/>
                  </a:lnTo>
                  <a:cubicBezTo>
                    <a:pt x="0" y="3057"/>
                    <a:pt x="315" y="3781"/>
                    <a:pt x="851" y="4317"/>
                  </a:cubicBezTo>
                  <a:lnTo>
                    <a:pt x="2489" y="5955"/>
                  </a:lnTo>
                  <a:lnTo>
                    <a:pt x="2489" y="186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256;p81">
              <a:extLst>
                <a:ext uri="{FF2B5EF4-FFF2-40B4-BE49-F238E27FC236}">
                  <a16:creationId xmlns:a16="http://schemas.microsoft.com/office/drawing/2014/main" id="{7F68BF04-3282-4CD5-9B98-1D99D9556852}"/>
                </a:ext>
              </a:extLst>
            </p:cNvPr>
            <p:cNvSpPr/>
            <p:nvPr/>
          </p:nvSpPr>
          <p:spPr>
            <a:xfrm>
              <a:off x="-12623000" y="3336750"/>
              <a:ext cx="145725" cy="40975"/>
            </a:xfrm>
            <a:custGeom>
              <a:avLst/>
              <a:gdLst/>
              <a:ahLst/>
              <a:cxnLst/>
              <a:rect l="l" t="t" r="r" b="b"/>
              <a:pathLst>
                <a:path w="5829" h="1639" extrusionOk="0">
                  <a:moveTo>
                    <a:pt x="820" y="1"/>
                  </a:moveTo>
                  <a:cubicBezTo>
                    <a:pt x="347" y="1"/>
                    <a:pt x="1" y="347"/>
                    <a:pt x="1" y="820"/>
                  </a:cubicBezTo>
                  <a:cubicBezTo>
                    <a:pt x="1" y="1292"/>
                    <a:pt x="410" y="1639"/>
                    <a:pt x="820" y="1639"/>
                  </a:cubicBezTo>
                  <a:lnTo>
                    <a:pt x="5010" y="1639"/>
                  </a:lnTo>
                  <a:cubicBezTo>
                    <a:pt x="5482" y="1639"/>
                    <a:pt x="5829" y="1292"/>
                    <a:pt x="5829" y="820"/>
                  </a:cubicBezTo>
                  <a:cubicBezTo>
                    <a:pt x="5829" y="347"/>
                    <a:pt x="5482" y="1"/>
                    <a:pt x="50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57C2BD7C-3AE9-4B1E-AC49-867AE8FD5B0E}"/>
              </a:ext>
            </a:extLst>
          </p:cNvPr>
          <p:cNvSpPr txBox="1"/>
          <p:nvPr/>
        </p:nvSpPr>
        <p:spPr>
          <a:xfrm>
            <a:off x="521966" y="596474"/>
            <a:ext cx="3728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4200"/>
            </a:pPr>
            <a:r>
              <a:rPr lang="zh-TW" altLang="en-US" sz="24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唱出來的戲劇～歌劇</a:t>
            </a:r>
          </a:p>
        </p:txBody>
      </p:sp>
      <p:pic>
        <p:nvPicPr>
          <p:cNvPr id="73" name="圖片 72" descr="一張含有 畫畫 的圖片&#10;&#10;自動產生的描述">
            <a:extLst>
              <a:ext uri="{FF2B5EF4-FFF2-40B4-BE49-F238E27FC236}">
                <a16:creationId xmlns:a16="http://schemas.microsoft.com/office/drawing/2014/main" id="{90FE0116-7746-402D-A47A-77BD37272D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08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D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室內, 個人, 舞者 的圖片&#10;&#10;自動產生的描述">
            <a:extLst>
              <a:ext uri="{FF2B5EF4-FFF2-40B4-BE49-F238E27FC236}">
                <a16:creationId xmlns:a16="http://schemas.microsoft.com/office/drawing/2014/main" id="{A2EB76EA-DD27-4168-8778-9174095BD9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8" y="0"/>
            <a:ext cx="6323308" cy="514350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9C0ECC76-0D54-4164-8AAB-C76AF12F7B0C}"/>
              </a:ext>
            </a:extLst>
          </p:cNvPr>
          <p:cNvGrpSpPr/>
          <p:nvPr/>
        </p:nvGrpSpPr>
        <p:grpSpPr>
          <a:xfrm>
            <a:off x="6307810" y="432226"/>
            <a:ext cx="2538539" cy="697423"/>
            <a:chOff x="6283417" y="495946"/>
            <a:chExt cx="2538539" cy="697423"/>
          </a:xfrm>
        </p:grpSpPr>
        <p:sp>
          <p:nvSpPr>
            <p:cNvPr id="17" name="Google Shape;1031;p54">
              <a:extLst>
                <a:ext uri="{FF2B5EF4-FFF2-40B4-BE49-F238E27FC236}">
                  <a16:creationId xmlns:a16="http://schemas.microsoft.com/office/drawing/2014/main" id="{833437D8-8730-4F09-B52E-A5E0FCEFE860}"/>
                </a:ext>
              </a:extLst>
            </p:cNvPr>
            <p:cNvSpPr/>
            <p:nvPr/>
          </p:nvSpPr>
          <p:spPr>
            <a:xfrm>
              <a:off x="6283417" y="495946"/>
              <a:ext cx="2538539" cy="697423"/>
            </a:xfrm>
            <a:prstGeom prst="wedgeRectCallout">
              <a:avLst>
                <a:gd name="adj1" fmla="val -7716"/>
                <a:gd name="adj2" fmla="val 81197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9E5C07D-E612-4243-AB61-4A4621032E75}"/>
                </a:ext>
              </a:extLst>
            </p:cNvPr>
            <p:cNvSpPr txBox="1"/>
            <p:nvPr/>
          </p:nvSpPr>
          <p:spPr>
            <a:xfrm>
              <a:off x="6474417" y="613824"/>
              <a:ext cx="21775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dk1"/>
                </a:buClr>
                <a:buSzPts val="4200"/>
              </a:pPr>
              <a:r>
                <a:rPr lang="zh-TW" altLang="en-US" sz="24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幕間劇</a:t>
              </a:r>
            </a:p>
          </p:txBody>
        </p:sp>
      </p:grpSp>
      <p:sp>
        <p:nvSpPr>
          <p:cNvPr id="19" name="Google Shape;462;p38">
            <a:extLst>
              <a:ext uri="{FF2B5EF4-FFF2-40B4-BE49-F238E27FC236}">
                <a16:creationId xmlns:a16="http://schemas.microsoft.com/office/drawing/2014/main" id="{6C351824-C963-4E70-8F5B-DC4B89F551E2}"/>
              </a:ext>
            </a:extLst>
          </p:cNvPr>
          <p:cNvSpPr txBox="1">
            <a:spLocks/>
          </p:cNvSpPr>
          <p:nvPr/>
        </p:nvSpPr>
        <p:spPr>
          <a:xfrm>
            <a:off x="6287872" y="1270774"/>
            <a:ext cx="2599386" cy="3395855"/>
          </a:xfrm>
          <a:prstGeom prst="rect">
            <a:avLst/>
          </a:prstGeom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義大利文原意即為「在中間」。古時候的劇場沒有布幕可供轉場，由樂手們演奏音樂，填補換裝與撤換道具的時間，後來開始加入有演員的歌舞表演。</a:t>
            </a:r>
          </a:p>
        </p:txBody>
      </p:sp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57AAE86D-0846-4B5B-82F8-C7785CD63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8" y="101365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069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9419AB74-E791-48F4-8213-AB18C92A5C83}"/>
              </a:ext>
            </a:extLst>
          </p:cNvPr>
          <p:cNvGrpSpPr/>
          <p:nvPr/>
        </p:nvGrpSpPr>
        <p:grpSpPr>
          <a:xfrm>
            <a:off x="1672514" y="2411574"/>
            <a:ext cx="1556722" cy="531197"/>
            <a:chOff x="3476561" y="526942"/>
            <a:chExt cx="1556722" cy="531197"/>
          </a:xfrm>
        </p:grpSpPr>
        <p:sp>
          <p:nvSpPr>
            <p:cNvPr id="14" name="Google Shape;1031;p54">
              <a:extLst>
                <a:ext uri="{FF2B5EF4-FFF2-40B4-BE49-F238E27FC236}">
                  <a16:creationId xmlns:a16="http://schemas.microsoft.com/office/drawing/2014/main" id="{6B74077F-8254-45B9-A077-55ABCCFF8F93}"/>
                </a:ext>
              </a:extLst>
            </p:cNvPr>
            <p:cNvSpPr/>
            <p:nvPr/>
          </p:nvSpPr>
          <p:spPr>
            <a:xfrm>
              <a:off x="3565887" y="526942"/>
              <a:ext cx="1316079" cy="531197"/>
            </a:xfrm>
            <a:prstGeom prst="wedgeRectCallout">
              <a:avLst>
                <a:gd name="adj1" fmla="val 75385"/>
                <a:gd name="adj2" fmla="val -6324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25F355C5-311A-4EDB-9353-4D182477E8FB}"/>
                </a:ext>
              </a:extLst>
            </p:cNvPr>
            <p:cNvSpPr txBox="1"/>
            <p:nvPr/>
          </p:nvSpPr>
          <p:spPr>
            <a:xfrm>
              <a:off x="3476561" y="577205"/>
              <a:ext cx="15567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dk1"/>
                </a:buClr>
                <a:buSzPts val="4200"/>
              </a:pPr>
              <a:r>
                <a:rPr lang="zh-TW" altLang="en-US" sz="24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器樂</a:t>
              </a:r>
            </a:p>
          </p:txBody>
        </p:sp>
      </p:grpSp>
      <p:pic>
        <p:nvPicPr>
          <p:cNvPr id="482" name="Google Shape;482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312576">
            <a:off x="4351895" y="465395"/>
            <a:ext cx="440213" cy="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1"/>
          <p:cNvSpPr txBox="1">
            <a:spLocks noGrp="1"/>
          </p:cNvSpPr>
          <p:nvPr>
            <p:ph type="subTitle" idx="1"/>
          </p:nvPr>
        </p:nvSpPr>
        <p:spPr>
          <a:xfrm>
            <a:off x="1297956" y="3087671"/>
            <a:ext cx="2409900" cy="10917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多為配合人聲及舞蹈的伴奏，也有用於開頭的序曲及間奏曲。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85" name="Google Shape;485;p41"/>
          <p:cNvSpPr txBox="1">
            <a:spLocks noGrp="1"/>
          </p:cNvSpPr>
          <p:nvPr>
            <p:ph type="subTitle" idx="2"/>
          </p:nvPr>
        </p:nvSpPr>
        <p:spPr>
          <a:xfrm>
            <a:off x="5614894" y="3091991"/>
            <a:ext cx="2541169" cy="10917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又分為獨唱、二重唱、多人重唱及大合唱，每種歌唱方式皆搭配樂器伴奏。</a:t>
            </a:r>
            <a:endParaRPr lang="en-US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86" name="Google Shape;486;p41"/>
          <p:cNvSpPr txBox="1">
            <a:spLocks noGrp="1"/>
          </p:cNvSpPr>
          <p:nvPr>
            <p:ph type="title" idx="3"/>
          </p:nvPr>
        </p:nvSpPr>
        <p:spPr>
          <a:xfrm>
            <a:off x="5488175" y="2467750"/>
            <a:ext cx="2409900" cy="57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>
              <a:buSzPts val="1600"/>
            </a:pPr>
            <a:r>
              <a:rPr lang="zh-TW" altLang="en-US" sz="2000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聲樂</a:t>
            </a:r>
            <a:endParaRPr sz="2000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350" y="2320862"/>
            <a:ext cx="594050" cy="283774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1"/>
          <p:cNvSpPr/>
          <p:nvPr/>
        </p:nvSpPr>
        <p:spPr>
          <a:xfrm>
            <a:off x="858937" y="2587248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1"/>
          <p:cNvSpPr/>
          <p:nvPr/>
        </p:nvSpPr>
        <p:spPr>
          <a:xfrm>
            <a:off x="8027063" y="2571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61;p38">
            <a:extLst>
              <a:ext uri="{FF2B5EF4-FFF2-40B4-BE49-F238E27FC236}">
                <a16:creationId xmlns:a16="http://schemas.microsoft.com/office/drawing/2014/main" id="{46CE588D-8B42-445A-A0E3-E81A125E861B}"/>
              </a:ext>
            </a:extLst>
          </p:cNvPr>
          <p:cNvSpPr txBox="1">
            <a:spLocks/>
          </p:cNvSpPr>
          <p:nvPr/>
        </p:nvSpPr>
        <p:spPr>
          <a:xfrm>
            <a:off x="2502906" y="673544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歌劇的靈魂～音樂</a:t>
            </a:r>
          </a:p>
        </p:txBody>
      </p:sp>
      <p:sp>
        <p:nvSpPr>
          <p:cNvPr id="11" name="Google Shape;462;p38">
            <a:extLst>
              <a:ext uri="{FF2B5EF4-FFF2-40B4-BE49-F238E27FC236}">
                <a16:creationId xmlns:a16="http://schemas.microsoft.com/office/drawing/2014/main" id="{976DBA56-1CF7-4E4A-A290-8A9B6261E82C}"/>
              </a:ext>
            </a:extLst>
          </p:cNvPr>
          <p:cNvSpPr txBox="1">
            <a:spLocks/>
          </p:cNvSpPr>
          <p:nvPr/>
        </p:nvSpPr>
        <p:spPr>
          <a:xfrm>
            <a:off x="637757" y="1315429"/>
            <a:ext cx="8047235" cy="740401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5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歌劇之所以受人喜愛，除了精彩的故事情節與戲劇張力外，音樂也是不可或缺的重要元素。音樂有分為聲樂及器樂兩種呈現方式。</a:t>
            </a:r>
          </a:p>
        </p:txBody>
      </p:sp>
      <p:pic>
        <p:nvPicPr>
          <p:cNvPr id="12" name="圖片 11" descr="一張含有 畫畫 的圖片&#10;&#10;自動產生的描述">
            <a:extLst>
              <a:ext uri="{FF2B5EF4-FFF2-40B4-BE49-F238E27FC236}">
                <a16:creationId xmlns:a16="http://schemas.microsoft.com/office/drawing/2014/main" id="{B14A4CD2-EA99-4FCD-BAF3-454BA12A04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892" y="4774104"/>
            <a:ext cx="1002074" cy="241571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CCD18332-A1D9-45C0-856B-4A5408646CEC}"/>
              </a:ext>
            </a:extLst>
          </p:cNvPr>
          <p:cNvGrpSpPr/>
          <p:nvPr/>
        </p:nvGrpSpPr>
        <p:grpSpPr>
          <a:xfrm>
            <a:off x="5949974" y="2439561"/>
            <a:ext cx="1556722" cy="531197"/>
            <a:chOff x="3476561" y="526942"/>
            <a:chExt cx="1556722" cy="531197"/>
          </a:xfrm>
        </p:grpSpPr>
        <p:sp>
          <p:nvSpPr>
            <p:cNvPr id="19" name="Google Shape;1031;p54">
              <a:extLst>
                <a:ext uri="{FF2B5EF4-FFF2-40B4-BE49-F238E27FC236}">
                  <a16:creationId xmlns:a16="http://schemas.microsoft.com/office/drawing/2014/main" id="{A908E8D2-94E9-48E4-AE41-826F81F1B1DF}"/>
                </a:ext>
              </a:extLst>
            </p:cNvPr>
            <p:cNvSpPr/>
            <p:nvPr/>
          </p:nvSpPr>
          <p:spPr>
            <a:xfrm>
              <a:off x="3565887" y="526942"/>
              <a:ext cx="1316079" cy="531197"/>
            </a:xfrm>
            <a:prstGeom prst="wedgeRectCallout">
              <a:avLst>
                <a:gd name="adj1" fmla="val -78882"/>
                <a:gd name="adj2" fmla="val -3406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B08D14CE-A004-4B3C-8139-F509ED239EDD}"/>
                </a:ext>
              </a:extLst>
            </p:cNvPr>
            <p:cNvSpPr txBox="1"/>
            <p:nvPr/>
          </p:nvSpPr>
          <p:spPr>
            <a:xfrm>
              <a:off x="3476561" y="577205"/>
              <a:ext cx="15567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dk1"/>
                </a:buClr>
                <a:buSzPts val="4200"/>
              </a:pPr>
              <a:r>
                <a:rPr lang="zh-TW" altLang="en-US" sz="24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聲樂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C41BD93A-3994-403D-9FD7-8927C3872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07" y="2471979"/>
            <a:ext cx="8353586" cy="1978451"/>
          </a:xfrm>
          <a:prstGeom prst="rect">
            <a:avLst/>
          </a:prstGeom>
        </p:spPr>
      </p:pic>
      <p:sp>
        <p:nvSpPr>
          <p:cNvPr id="28" name="Google Shape;461;p38">
            <a:extLst>
              <a:ext uri="{FF2B5EF4-FFF2-40B4-BE49-F238E27FC236}">
                <a16:creationId xmlns:a16="http://schemas.microsoft.com/office/drawing/2014/main" id="{F6BC4C90-3FE6-4EA1-A33B-A13BD3722E74}"/>
              </a:ext>
            </a:extLst>
          </p:cNvPr>
          <p:cNvSpPr txBox="1">
            <a:spLocks/>
          </p:cNvSpPr>
          <p:nvPr/>
        </p:nvSpPr>
        <p:spPr>
          <a:xfrm>
            <a:off x="2085945" y="270588"/>
            <a:ext cx="3305343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序曲（</a:t>
            </a:r>
            <a:r>
              <a:rPr lang="en-US" altLang="zh-TW" sz="2400" b="1" spc="300" dirty="0" err="1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Ouverture</a:t>
            </a:r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29" name="Google Shape;462;p38">
            <a:extLst>
              <a:ext uri="{FF2B5EF4-FFF2-40B4-BE49-F238E27FC236}">
                <a16:creationId xmlns:a16="http://schemas.microsoft.com/office/drawing/2014/main" id="{23E5875C-68D8-49D0-B5E9-09A134E747FE}"/>
              </a:ext>
            </a:extLst>
          </p:cNvPr>
          <p:cNvSpPr txBox="1">
            <a:spLocks/>
          </p:cNvSpPr>
          <p:nvPr/>
        </p:nvSpPr>
        <p:spPr>
          <a:xfrm>
            <a:off x="447646" y="990045"/>
            <a:ext cx="6425852" cy="740401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5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歌劇開演前，介紹歌劇情節的音樂。不過十八世紀之後序曲也常被拿來單獨演奏，例如：羅西尼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威廉泰爾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的序曲，下列由弦樂合奏的譜例，其進行曲風格在主題反覆後逐漸高昂。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7BF1010-20F2-4BF3-9DF1-CE9353F8A9A0}"/>
              </a:ext>
            </a:extLst>
          </p:cNvPr>
          <p:cNvGrpSpPr/>
          <p:nvPr/>
        </p:nvGrpSpPr>
        <p:grpSpPr>
          <a:xfrm>
            <a:off x="439897" y="464293"/>
            <a:ext cx="1556722" cy="531197"/>
            <a:chOff x="3476561" y="526942"/>
            <a:chExt cx="1556722" cy="531197"/>
          </a:xfrm>
        </p:grpSpPr>
        <p:sp>
          <p:nvSpPr>
            <p:cNvPr id="30" name="Google Shape;1031;p54">
              <a:extLst>
                <a:ext uri="{FF2B5EF4-FFF2-40B4-BE49-F238E27FC236}">
                  <a16:creationId xmlns:a16="http://schemas.microsoft.com/office/drawing/2014/main" id="{F5F1532B-E84B-4079-8998-4F5E84ACD7AD}"/>
                </a:ext>
              </a:extLst>
            </p:cNvPr>
            <p:cNvSpPr/>
            <p:nvPr/>
          </p:nvSpPr>
          <p:spPr>
            <a:xfrm>
              <a:off x="3565887" y="526942"/>
              <a:ext cx="1316079" cy="531197"/>
            </a:xfrm>
            <a:prstGeom prst="wedgeRectCallout">
              <a:avLst>
                <a:gd name="adj1" fmla="val 58898"/>
                <a:gd name="adj2" fmla="val -1948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648C887-A029-4645-9BB3-2EA10221D6C9}"/>
                </a:ext>
              </a:extLst>
            </p:cNvPr>
            <p:cNvSpPr txBox="1"/>
            <p:nvPr/>
          </p:nvSpPr>
          <p:spPr>
            <a:xfrm>
              <a:off x="3476561" y="577205"/>
              <a:ext cx="15567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dk1"/>
                </a:buClr>
                <a:buSzPts val="4200"/>
              </a:pPr>
              <a:r>
                <a:rPr lang="zh-TW" altLang="en-US" sz="24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器樂</a:t>
              </a:r>
            </a:p>
          </p:txBody>
        </p:sp>
      </p:grpSp>
      <p:pic>
        <p:nvPicPr>
          <p:cNvPr id="33" name="圖片 32" descr="一張含有 畫畫 的圖片&#10;&#10;自動產生的描述">
            <a:extLst>
              <a:ext uri="{FF2B5EF4-FFF2-40B4-BE49-F238E27FC236}">
                <a16:creationId xmlns:a16="http://schemas.microsoft.com/office/drawing/2014/main" id="{2F0BB86B-76D6-4ACC-8226-227622EB94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E00BA30A-ADDD-4351-A8AB-C1AE25DDF1A2}"/>
              </a:ext>
            </a:extLst>
          </p:cNvPr>
          <p:cNvGrpSpPr/>
          <p:nvPr/>
        </p:nvGrpSpPr>
        <p:grpSpPr>
          <a:xfrm>
            <a:off x="3660572" y="2118382"/>
            <a:ext cx="3370198" cy="714735"/>
            <a:chOff x="2778919" y="3374657"/>
            <a:chExt cx="3370198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D2A6B2DD-D22A-42E9-AB17-1E12F3064CB0}"/>
                </a:ext>
              </a:extLst>
            </p:cNvPr>
            <p:cNvSpPr/>
            <p:nvPr/>
          </p:nvSpPr>
          <p:spPr>
            <a:xfrm>
              <a:off x="2778919" y="3388945"/>
              <a:ext cx="3370198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DA96AD8-20CB-4370-B629-4C37730813FC}"/>
                </a:ext>
              </a:extLst>
            </p:cNvPr>
            <p:cNvSpPr txBox="1"/>
            <p:nvPr/>
          </p:nvSpPr>
          <p:spPr>
            <a:xfrm>
              <a:off x="3427114" y="3374657"/>
              <a:ext cx="2722002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羅西尼 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歌劇「威廉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.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泰爾」序曲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6"/>
              <a:extLst>
                <a:ext uri="{FF2B5EF4-FFF2-40B4-BE49-F238E27FC236}">
                  <a16:creationId xmlns:a16="http://schemas.microsoft.com/office/drawing/2014/main" id="{C029D0B0-72D1-48F2-AA42-097B2A52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946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918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C41BD93A-3994-403D-9FD7-8927C3872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" t="-1" r="-1" b="-2088"/>
          <a:stretch/>
        </p:blipFill>
        <p:spPr>
          <a:xfrm>
            <a:off x="395207" y="2750316"/>
            <a:ext cx="8353586" cy="1681476"/>
          </a:xfrm>
          <a:prstGeom prst="rect">
            <a:avLst/>
          </a:prstGeom>
        </p:spPr>
      </p:pic>
      <p:sp>
        <p:nvSpPr>
          <p:cNvPr id="28" name="Google Shape;461;p38">
            <a:extLst>
              <a:ext uri="{FF2B5EF4-FFF2-40B4-BE49-F238E27FC236}">
                <a16:creationId xmlns:a16="http://schemas.microsoft.com/office/drawing/2014/main" id="{F6BC4C90-3FE6-4EA1-A33B-A13BD3722E74}"/>
              </a:ext>
            </a:extLst>
          </p:cNvPr>
          <p:cNvSpPr txBox="1">
            <a:spLocks/>
          </p:cNvSpPr>
          <p:nvPr/>
        </p:nvSpPr>
        <p:spPr>
          <a:xfrm>
            <a:off x="2085945" y="270588"/>
            <a:ext cx="371817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間奏曲（</a:t>
            </a:r>
            <a:r>
              <a:rPr lang="en-US" altLang="zh-TW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Intermezzo</a:t>
            </a:r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29" name="Google Shape;462;p38">
            <a:extLst>
              <a:ext uri="{FF2B5EF4-FFF2-40B4-BE49-F238E27FC236}">
                <a16:creationId xmlns:a16="http://schemas.microsoft.com/office/drawing/2014/main" id="{23E5875C-68D8-49D0-B5E9-09A134E747FE}"/>
              </a:ext>
            </a:extLst>
          </p:cNvPr>
          <p:cNvSpPr txBox="1">
            <a:spLocks/>
          </p:cNvSpPr>
          <p:nvPr/>
        </p:nvSpPr>
        <p:spPr>
          <a:xfrm>
            <a:off x="447645" y="990045"/>
            <a:ext cx="5526951" cy="740401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5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歌劇每一幕之間，更換場景時的器樂曲。例如：馬士康尼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鄉間騎士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的間奏曲，以輕柔的弦樂合奏，散發出恬靜的氣息，描繪陽光灑落在鄉村的景致。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7BF1010-20F2-4BF3-9DF1-CE9353F8A9A0}"/>
              </a:ext>
            </a:extLst>
          </p:cNvPr>
          <p:cNvGrpSpPr/>
          <p:nvPr/>
        </p:nvGrpSpPr>
        <p:grpSpPr>
          <a:xfrm>
            <a:off x="439897" y="464293"/>
            <a:ext cx="1556722" cy="531197"/>
            <a:chOff x="3476561" y="526942"/>
            <a:chExt cx="1556722" cy="531197"/>
          </a:xfrm>
        </p:grpSpPr>
        <p:sp>
          <p:nvSpPr>
            <p:cNvPr id="30" name="Google Shape;1031;p54">
              <a:extLst>
                <a:ext uri="{FF2B5EF4-FFF2-40B4-BE49-F238E27FC236}">
                  <a16:creationId xmlns:a16="http://schemas.microsoft.com/office/drawing/2014/main" id="{F5F1532B-E84B-4079-8998-4F5E84ACD7AD}"/>
                </a:ext>
              </a:extLst>
            </p:cNvPr>
            <p:cNvSpPr/>
            <p:nvPr/>
          </p:nvSpPr>
          <p:spPr>
            <a:xfrm>
              <a:off x="3565887" y="526942"/>
              <a:ext cx="1316079" cy="531197"/>
            </a:xfrm>
            <a:prstGeom prst="wedgeRectCallout">
              <a:avLst>
                <a:gd name="adj1" fmla="val 58898"/>
                <a:gd name="adj2" fmla="val -1948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648C887-A029-4645-9BB3-2EA10221D6C9}"/>
                </a:ext>
              </a:extLst>
            </p:cNvPr>
            <p:cNvSpPr txBox="1"/>
            <p:nvPr/>
          </p:nvSpPr>
          <p:spPr>
            <a:xfrm>
              <a:off x="3476561" y="577205"/>
              <a:ext cx="15567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dk1"/>
                </a:buClr>
                <a:buSzPts val="4200"/>
              </a:pPr>
              <a:r>
                <a:rPr lang="zh-TW" altLang="en-US" sz="24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器樂</a:t>
              </a:r>
            </a:p>
          </p:txBody>
        </p:sp>
      </p:grpSp>
      <p:pic>
        <p:nvPicPr>
          <p:cNvPr id="33" name="圖片 32" descr="一張含有 畫畫 的圖片&#10;&#10;自動產生的描述">
            <a:extLst>
              <a:ext uri="{FF2B5EF4-FFF2-40B4-BE49-F238E27FC236}">
                <a16:creationId xmlns:a16="http://schemas.microsoft.com/office/drawing/2014/main" id="{2F0BB86B-76D6-4ACC-8226-227622EB94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2E3A843-2EC4-4D3A-B3E7-B8D971616D97}"/>
              </a:ext>
            </a:extLst>
          </p:cNvPr>
          <p:cNvGrpSpPr/>
          <p:nvPr/>
        </p:nvGrpSpPr>
        <p:grpSpPr>
          <a:xfrm>
            <a:off x="4572974" y="2221793"/>
            <a:ext cx="3370197" cy="714735"/>
            <a:chOff x="2778919" y="3374657"/>
            <a:chExt cx="3370197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6D7B82F7-5579-49F2-862D-BD7287CA52F2}"/>
                </a:ext>
              </a:extLst>
            </p:cNvPr>
            <p:cNvSpPr/>
            <p:nvPr/>
          </p:nvSpPr>
          <p:spPr>
            <a:xfrm>
              <a:off x="2778919" y="3388945"/>
              <a:ext cx="3175719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07989F7-BD9F-4FF3-AD9C-0F95B7B300D5}"/>
                </a:ext>
              </a:extLst>
            </p:cNvPr>
            <p:cNvSpPr txBox="1"/>
            <p:nvPr/>
          </p:nvSpPr>
          <p:spPr>
            <a:xfrm>
              <a:off x="3427114" y="3374657"/>
              <a:ext cx="2722002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Pietro Mascagni-Intermezzo</a:t>
              </a:r>
            </a:p>
          </p:txBody>
        </p:sp>
        <p:pic>
          <p:nvPicPr>
            <p:cNvPr id="12" name="圖片 11">
              <a:hlinkClick r:id="rId6"/>
              <a:extLst>
                <a:ext uri="{FF2B5EF4-FFF2-40B4-BE49-F238E27FC236}">
                  <a16:creationId xmlns:a16="http://schemas.microsoft.com/office/drawing/2014/main" id="{B866EEE4-770A-4F3C-8D46-2AFF760BE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946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707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C41BD93A-3994-403D-9FD7-8927C3872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2" t="1" r="1630" b="-3786"/>
          <a:stretch/>
        </p:blipFill>
        <p:spPr>
          <a:xfrm>
            <a:off x="395207" y="2471979"/>
            <a:ext cx="8353586" cy="1978451"/>
          </a:xfrm>
          <a:prstGeom prst="rect">
            <a:avLst/>
          </a:prstGeom>
          <a:solidFill>
            <a:srgbClr val="090D0E"/>
          </a:solidFill>
        </p:spPr>
      </p:pic>
      <p:sp>
        <p:nvSpPr>
          <p:cNvPr id="28" name="Google Shape;461;p38">
            <a:extLst>
              <a:ext uri="{FF2B5EF4-FFF2-40B4-BE49-F238E27FC236}">
                <a16:creationId xmlns:a16="http://schemas.microsoft.com/office/drawing/2014/main" id="{F6BC4C90-3FE6-4EA1-A33B-A13BD3722E74}"/>
              </a:ext>
            </a:extLst>
          </p:cNvPr>
          <p:cNvSpPr txBox="1">
            <a:spLocks/>
          </p:cNvSpPr>
          <p:nvPr/>
        </p:nvSpPr>
        <p:spPr>
          <a:xfrm>
            <a:off x="2085945" y="270588"/>
            <a:ext cx="3305343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宣敘調（</a:t>
            </a:r>
            <a:r>
              <a:rPr lang="en-US" altLang="zh-TW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Recitativo</a:t>
            </a:r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29" name="Google Shape;462;p38">
            <a:extLst>
              <a:ext uri="{FF2B5EF4-FFF2-40B4-BE49-F238E27FC236}">
                <a16:creationId xmlns:a16="http://schemas.microsoft.com/office/drawing/2014/main" id="{23E5875C-68D8-49D0-B5E9-09A134E747FE}"/>
              </a:ext>
            </a:extLst>
          </p:cNvPr>
          <p:cNvSpPr txBox="1">
            <a:spLocks/>
          </p:cNvSpPr>
          <p:nvPr/>
        </p:nvSpPr>
        <p:spPr>
          <a:xfrm>
            <a:off x="447646" y="990045"/>
            <a:ext cx="6425852" cy="740401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5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義大利文「朗誦」之意，因為歌劇沒有口白，在需要交代劇情或是描述演唱者狀態時，以節奏自由、半說半唱的方式來表達，並引導出抒發情感的詠唱調。例如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彌賽亞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中的宣敘調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那天使對他們說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 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7BF1010-20F2-4BF3-9DF1-CE9353F8A9A0}"/>
              </a:ext>
            </a:extLst>
          </p:cNvPr>
          <p:cNvGrpSpPr/>
          <p:nvPr/>
        </p:nvGrpSpPr>
        <p:grpSpPr>
          <a:xfrm>
            <a:off x="439897" y="464293"/>
            <a:ext cx="1556722" cy="531197"/>
            <a:chOff x="3476561" y="526942"/>
            <a:chExt cx="1556722" cy="531197"/>
          </a:xfrm>
        </p:grpSpPr>
        <p:sp>
          <p:nvSpPr>
            <p:cNvPr id="30" name="Google Shape;1031;p54">
              <a:extLst>
                <a:ext uri="{FF2B5EF4-FFF2-40B4-BE49-F238E27FC236}">
                  <a16:creationId xmlns:a16="http://schemas.microsoft.com/office/drawing/2014/main" id="{F5F1532B-E84B-4079-8998-4F5E84ACD7AD}"/>
                </a:ext>
              </a:extLst>
            </p:cNvPr>
            <p:cNvSpPr/>
            <p:nvPr/>
          </p:nvSpPr>
          <p:spPr>
            <a:xfrm>
              <a:off x="3565887" y="526942"/>
              <a:ext cx="1316079" cy="531197"/>
            </a:xfrm>
            <a:prstGeom prst="wedgeRectCallout">
              <a:avLst>
                <a:gd name="adj1" fmla="val 58898"/>
                <a:gd name="adj2" fmla="val -1948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648C887-A029-4645-9BB3-2EA10221D6C9}"/>
                </a:ext>
              </a:extLst>
            </p:cNvPr>
            <p:cNvSpPr txBox="1"/>
            <p:nvPr/>
          </p:nvSpPr>
          <p:spPr>
            <a:xfrm>
              <a:off x="3476561" y="577205"/>
              <a:ext cx="15567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dk1"/>
                </a:buClr>
                <a:buSzPts val="4200"/>
              </a:pPr>
              <a:r>
                <a:rPr lang="zh-TW" altLang="en-US" sz="24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聲樂</a:t>
              </a:r>
            </a:p>
          </p:txBody>
        </p:sp>
      </p:grpSp>
      <p:pic>
        <p:nvPicPr>
          <p:cNvPr id="33" name="圖片 32" descr="一張含有 畫畫 的圖片&#10;&#10;自動產生的描述">
            <a:extLst>
              <a:ext uri="{FF2B5EF4-FFF2-40B4-BE49-F238E27FC236}">
                <a16:creationId xmlns:a16="http://schemas.microsoft.com/office/drawing/2014/main" id="{2F0BB86B-76D6-4ACC-8226-227622EB94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EEE17F1F-9EE1-45E6-A59A-CD584087A84A}"/>
              </a:ext>
            </a:extLst>
          </p:cNvPr>
          <p:cNvGrpSpPr/>
          <p:nvPr/>
        </p:nvGrpSpPr>
        <p:grpSpPr>
          <a:xfrm>
            <a:off x="5924825" y="335702"/>
            <a:ext cx="2879866" cy="714735"/>
            <a:chOff x="2778919" y="3374657"/>
            <a:chExt cx="2879866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A2EB0F02-A61C-4CD3-8F8A-B55D32A8089E}"/>
                </a:ext>
              </a:extLst>
            </p:cNvPr>
            <p:cNvSpPr/>
            <p:nvPr/>
          </p:nvSpPr>
          <p:spPr>
            <a:xfrm>
              <a:off x="2778919" y="3388945"/>
              <a:ext cx="2879866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97D54726-774E-4B5E-B910-04F1470CD753}"/>
                </a:ext>
              </a:extLst>
            </p:cNvPr>
            <p:cNvSpPr txBox="1"/>
            <p:nvPr/>
          </p:nvSpPr>
          <p:spPr>
            <a:xfrm>
              <a:off x="3427114" y="3374657"/>
              <a:ext cx="2231671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The Angel Said Unto Them</a:t>
              </a:r>
            </a:p>
          </p:txBody>
        </p:sp>
        <p:pic>
          <p:nvPicPr>
            <p:cNvPr id="12" name="圖片 11">
              <a:hlinkClick r:id="rId6"/>
              <a:extLst>
                <a:ext uri="{FF2B5EF4-FFF2-40B4-BE49-F238E27FC236}">
                  <a16:creationId xmlns:a16="http://schemas.microsoft.com/office/drawing/2014/main" id="{6E94E26C-0138-48FB-9817-D744CDB27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946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372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C41BD93A-3994-403D-9FD7-8927C3872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73" t="2816" r="-2973" b="-1057"/>
          <a:stretch/>
        </p:blipFill>
        <p:spPr>
          <a:xfrm>
            <a:off x="439897" y="2371241"/>
            <a:ext cx="8323960" cy="2177511"/>
          </a:xfrm>
          <a:prstGeom prst="rect">
            <a:avLst/>
          </a:prstGeom>
          <a:solidFill>
            <a:srgbClr val="090D0E"/>
          </a:solidFill>
        </p:spPr>
      </p:pic>
      <p:sp>
        <p:nvSpPr>
          <p:cNvPr id="28" name="Google Shape;461;p38">
            <a:extLst>
              <a:ext uri="{FF2B5EF4-FFF2-40B4-BE49-F238E27FC236}">
                <a16:creationId xmlns:a16="http://schemas.microsoft.com/office/drawing/2014/main" id="{F6BC4C90-3FE6-4EA1-A33B-A13BD3722E74}"/>
              </a:ext>
            </a:extLst>
          </p:cNvPr>
          <p:cNvSpPr txBox="1">
            <a:spLocks/>
          </p:cNvSpPr>
          <p:nvPr/>
        </p:nvSpPr>
        <p:spPr>
          <a:xfrm>
            <a:off x="2085945" y="270588"/>
            <a:ext cx="3305343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詠唱調（</a:t>
            </a:r>
            <a:r>
              <a:rPr lang="en-US" altLang="zh-TW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Aria</a:t>
            </a:r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29" name="Google Shape;462;p38">
            <a:extLst>
              <a:ext uri="{FF2B5EF4-FFF2-40B4-BE49-F238E27FC236}">
                <a16:creationId xmlns:a16="http://schemas.microsoft.com/office/drawing/2014/main" id="{23E5875C-68D8-49D0-B5E9-09A134E747FE}"/>
              </a:ext>
            </a:extLst>
          </p:cNvPr>
          <p:cNvSpPr txBox="1">
            <a:spLocks/>
          </p:cNvSpPr>
          <p:nvPr/>
        </p:nvSpPr>
        <p:spPr>
          <a:xfrm>
            <a:off x="447646" y="990045"/>
            <a:ext cx="6425852" cy="740401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5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用於角色表達感情，帶有曲調結構的演唱，是歌劇中最富音樂性的部分，演唱者根據音域而有不同的分類，例如歌劇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強尼史基基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中，擔任女主角的女高音演唱的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親愛的爸爸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7BF1010-20F2-4BF3-9DF1-CE9353F8A9A0}"/>
              </a:ext>
            </a:extLst>
          </p:cNvPr>
          <p:cNvGrpSpPr/>
          <p:nvPr/>
        </p:nvGrpSpPr>
        <p:grpSpPr>
          <a:xfrm>
            <a:off x="439897" y="464293"/>
            <a:ext cx="1556722" cy="531197"/>
            <a:chOff x="3476561" y="526942"/>
            <a:chExt cx="1556722" cy="531197"/>
          </a:xfrm>
        </p:grpSpPr>
        <p:sp>
          <p:nvSpPr>
            <p:cNvPr id="30" name="Google Shape;1031;p54">
              <a:extLst>
                <a:ext uri="{FF2B5EF4-FFF2-40B4-BE49-F238E27FC236}">
                  <a16:creationId xmlns:a16="http://schemas.microsoft.com/office/drawing/2014/main" id="{F5F1532B-E84B-4079-8998-4F5E84ACD7AD}"/>
                </a:ext>
              </a:extLst>
            </p:cNvPr>
            <p:cNvSpPr/>
            <p:nvPr/>
          </p:nvSpPr>
          <p:spPr>
            <a:xfrm>
              <a:off x="3565887" y="526942"/>
              <a:ext cx="1316079" cy="531197"/>
            </a:xfrm>
            <a:prstGeom prst="wedgeRectCallout">
              <a:avLst>
                <a:gd name="adj1" fmla="val 58898"/>
                <a:gd name="adj2" fmla="val -1948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648C887-A029-4645-9BB3-2EA10221D6C9}"/>
                </a:ext>
              </a:extLst>
            </p:cNvPr>
            <p:cNvSpPr txBox="1"/>
            <p:nvPr/>
          </p:nvSpPr>
          <p:spPr>
            <a:xfrm>
              <a:off x="3476561" y="577205"/>
              <a:ext cx="15567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dk1"/>
                </a:buClr>
                <a:buSzPts val="4200"/>
              </a:pPr>
              <a:r>
                <a:rPr lang="zh-TW" altLang="en-US" sz="24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聲樂</a:t>
              </a:r>
            </a:p>
          </p:txBody>
        </p:sp>
      </p:grpSp>
      <p:pic>
        <p:nvPicPr>
          <p:cNvPr id="33" name="圖片 32" descr="一張含有 畫畫 的圖片&#10;&#10;自動產生的描述">
            <a:extLst>
              <a:ext uri="{FF2B5EF4-FFF2-40B4-BE49-F238E27FC236}">
                <a16:creationId xmlns:a16="http://schemas.microsoft.com/office/drawing/2014/main" id="{2F0BB86B-76D6-4ACC-8226-227622EB94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D934E127-B938-487F-8232-6D18FB64E811}"/>
              </a:ext>
            </a:extLst>
          </p:cNvPr>
          <p:cNvGrpSpPr/>
          <p:nvPr/>
        </p:nvGrpSpPr>
        <p:grpSpPr>
          <a:xfrm>
            <a:off x="5924825" y="335702"/>
            <a:ext cx="2879866" cy="714735"/>
            <a:chOff x="2778919" y="3374657"/>
            <a:chExt cx="2879866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C7DEDF8A-C3CB-4FC5-A2B4-8718523A1339}"/>
                </a:ext>
              </a:extLst>
            </p:cNvPr>
            <p:cNvSpPr/>
            <p:nvPr/>
          </p:nvSpPr>
          <p:spPr>
            <a:xfrm>
              <a:off x="2778919" y="3388945"/>
              <a:ext cx="2879866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9C9D264F-CF76-4BB2-A6FD-CBDB7A918D3C}"/>
                </a:ext>
              </a:extLst>
            </p:cNvPr>
            <p:cNvSpPr txBox="1"/>
            <p:nvPr/>
          </p:nvSpPr>
          <p:spPr>
            <a:xfrm>
              <a:off x="3427114" y="3374657"/>
              <a:ext cx="2231671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O </a:t>
              </a:r>
              <a:r>
                <a:rPr lang="en-US" altLang="zh-TW" sz="1600" b="1" spc="300" dirty="0" err="1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mio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</a:t>
              </a:r>
              <a:r>
                <a:rPr lang="en-US" altLang="zh-TW" sz="1600" b="1" spc="300" dirty="0" err="1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babbino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</a:t>
              </a:r>
              <a:r>
                <a:rPr lang="en-US" altLang="zh-TW" sz="1600" b="1" spc="300" dirty="0" err="1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caro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6"/>
              <a:extLst>
                <a:ext uri="{FF2B5EF4-FFF2-40B4-BE49-F238E27FC236}">
                  <a16:creationId xmlns:a16="http://schemas.microsoft.com/office/drawing/2014/main" id="{1342C414-A6B0-4FFA-9DAA-D6247ACB0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946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167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0EF49F19-8B2A-449D-ABE6-14CFBB90E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sp>
        <p:nvSpPr>
          <p:cNvPr id="9" name="Google Shape;461;p38">
            <a:extLst>
              <a:ext uri="{FF2B5EF4-FFF2-40B4-BE49-F238E27FC236}">
                <a16:creationId xmlns:a16="http://schemas.microsoft.com/office/drawing/2014/main" id="{DAE69C0C-54B4-4632-85E6-DA5F322A25A8}"/>
              </a:ext>
            </a:extLst>
          </p:cNvPr>
          <p:cNvSpPr txBox="1">
            <a:spLocks/>
          </p:cNvSpPr>
          <p:nvPr/>
        </p:nvSpPr>
        <p:spPr>
          <a:xfrm>
            <a:off x="2496371" y="480528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阿巴內拉</a:t>
            </a:r>
          </a:p>
        </p:txBody>
      </p:sp>
      <p:sp>
        <p:nvSpPr>
          <p:cNvPr id="10" name="Google Shape;462;p38">
            <a:extLst>
              <a:ext uri="{FF2B5EF4-FFF2-40B4-BE49-F238E27FC236}">
                <a16:creationId xmlns:a16="http://schemas.microsoft.com/office/drawing/2014/main" id="{494579E8-81C8-4E75-9425-544E84606E87}"/>
              </a:ext>
            </a:extLst>
          </p:cNvPr>
          <p:cNvSpPr txBox="1">
            <a:spLocks/>
          </p:cNvSpPr>
          <p:nvPr/>
        </p:nvSpPr>
        <p:spPr>
          <a:xfrm>
            <a:off x="1652748" y="1109553"/>
            <a:ext cx="5869499" cy="2924394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這首詠唱調是相當有名的歌劇代表作之一，聽到曲調似乎就看到了婀娜多姿的卡門呢！比才的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卡門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描述吉普賽女郎卡門、年輕軍官荷西及鬥牛士艾斯卡密羅三人間的愛情故事。整部歌劇帶有強烈的民族音樂色彩，而此首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阿巴內拉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顯示卡門奔放不拘、魅力誘人的形象，讓我們透過音樂來認識她吧！</a:t>
            </a:r>
          </a:p>
        </p:txBody>
      </p:sp>
      <p:sp>
        <p:nvSpPr>
          <p:cNvPr id="7" name="Google Shape;123;p11">
            <a:extLst>
              <a:ext uri="{FF2B5EF4-FFF2-40B4-BE49-F238E27FC236}">
                <a16:creationId xmlns:a16="http://schemas.microsoft.com/office/drawing/2014/main" id="{11349B1F-06D5-41D3-A9DB-8B5964C6DC36}"/>
              </a:ext>
            </a:extLst>
          </p:cNvPr>
          <p:cNvSpPr/>
          <p:nvPr/>
        </p:nvSpPr>
        <p:spPr>
          <a:xfrm>
            <a:off x="1273193" y="1091928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6;p11">
            <a:extLst>
              <a:ext uri="{FF2B5EF4-FFF2-40B4-BE49-F238E27FC236}">
                <a16:creationId xmlns:a16="http://schemas.microsoft.com/office/drawing/2014/main" id="{0DD84489-D235-4ABA-8378-2B74705BD937}"/>
              </a:ext>
            </a:extLst>
          </p:cNvPr>
          <p:cNvSpPr/>
          <p:nvPr/>
        </p:nvSpPr>
        <p:spPr>
          <a:xfrm>
            <a:off x="7506749" y="3870589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1885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"/>
          <p:cNvSpPr txBox="1">
            <a:spLocks noGrp="1"/>
          </p:cNvSpPr>
          <p:nvPr>
            <p:ph type="ctrTitle"/>
          </p:nvPr>
        </p:nvSpPr>
        <p:spPr>
          <a:xfrm>
            <a:off x="720000" y="1080300"/>
            <a:ext cx="4521900" cy="15798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spc="6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Big Shoulders Display"/>
              </a:rPr>
              <a:t>劇中作樂</a:t>
            </a:r>
            <a:endParaRPr sz="3400" dirty="0">
              <a:solidFill>
                <a:srgbClr val="00B3E3"/>
              </a:solidFill>
            </a:endParaRPr>
          </a:p>
        </p:txBody>
      </p:sp>
      <p:sp>
        <p:nvSpPr>
          <p:cNvPr id="409" name="Google Shape;409;p33"/>
          <p:cNvSpPr txBox="1">
            <a:spLocks noGrp="1"/>
          </p:cNvSpPr>
          <p:nvPr>
            <p:ph type="subTitle" idx="1"/>
          </p:nvPr>
        </p:nvSpPr>
        <p:spPr>
          <a:xfrm>
            <a:off x="720000" y="2556421"/>
            <a:ext cx="2841924" cy="792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indent="-360000"/>
            <a:r>
              <a:rPr lang="zh-TW" altLang="en-US" sz="2400" b="1" spc="300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Poiret One"/>
              </a:rPr>
              <a:t>三上 音樂 第三課</a:t>
            </a:r>
          </a:p>
        </p:txBody>
      </p:sp>
      <p:pic>
        <p:nvPicPr>
          <p:cNvPr id="410" name="Google Shape;410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875" y="3960800"/>
            <a:ext cx="372250" cy="3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999" y="3946514"/>
            <a:ext cx="372248" cy="40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975" y="540002"/>
            <a:ext cx="1262500" cy="99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870" y="2587536"/>
            <a:ext cx="942306" cy="85794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/>
          <p:nvPr/>
        </p:nvSpPr>
        <p:spPr>
          <a:xfrm>
            <a:off x="4251200" y="319470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3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312576">
            <a:off x="3029179" y="3828083"/>
            <a:ext cx="532985" cy="4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A23BCACA-5421-471A-B9E4-49FB9E34C9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C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CDDCE74-AE64-4DF8-AF17-1A5578029F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r="4509"/>
          <a:stretch/>
        </p:blipFill>
        <p:spPr>
          <a:xfrm>
            <a:off x="573913" y="361561"/>
            <a:ext cx="7958338" cy="4404877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E86AF86B-CD06-4D24-9961-2248614E7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B0988A10-89EE-4AC6-88A6-CD15B0DDB45E}"/>
              </a:ext>
            </a:extLst>
          </p:cNvPr>
          <p:cNvGrpSpPr/>
          <p:nvPr/>
        </p:nvGrpSpPr>
        <p:grpSpPr>
          <a:xfrm>
            <a:off x="8393606" y="357875"/>
            <a:ext cx="1022688" cy="4427747"/>
            <a:chOff x="8372959" y="-76216"/>
            <a:chExt cx="1175473" cy="5089232"/>
          </a:xfrm>
        </p:grpSpPr>
        <p:pic>
          <p:nvPicPr>
            <p:cNvPr id="8" name="Google Shape;1216;p65">
              <a:extLst>
                <a:ext uri="{FF2B5EF4-FFF2-40B4-BE49-F238E27FC236}">
                  <a16:creationId xmlns:a16="http://schemas.microsoft.com/office/drawing/2014/main" id="{C442347F-9EC4-4F3E-94B9-B4CD4A67B6B8}"/>
                </a:ext>
              </a:extLst>
            </p:cNvPr>
            <p:cNvPicPr preferRelativeResize="0"/>
            <p:nvPr/>
          </p:nvPicPr>
          <p:blipFill>
            <a:blip r:embed="rId5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437320" y="2028244"/>
              <a:ext cx="2733778" cy="862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223;p65">
              <a:extLst>
                <a:ext uri="{FF2B5EF4-FFF2-40B4-BE49-F238E27FC236}">
                  <a16:creationId xmlns:a16="http://schemas.microsoft.com/office/drawing/2014/main" id="{062E3F50-4FAA-41B0-BFFE-A4D8BE6CFDAA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-34191"/>
              <a:ext cx="938647" cy="854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223;p65">
              <a:extLst>
                <a:ext uri="{FF2B5EF4-FFF2-40B4-BE49-F238E27FC236}">
                  <a16:creationId xmlns:a16="http://schemas.microsoft.com/office/drawing/2014/main" id="{5F9EA67D-E0C6-4EE9-849C-2C3388866732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4116393"/>
              <a:ext cx="938647" cy="8545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ADB88DE-A5F7-4FBD-9C8F-2E128E49D4FA}"/>
              </a:ext>
            </a:extLst>
          </p:cNvPr>
          <p:cNvGrpSpPr/>
          <p:nvPr/>
        </p:nvGrpSpPr>
        <p:grpSpPr>
          <a:xfrm rot="10800000">
            <a:off x="-280042" y="357876"/>
            <a:ext cx="1022688" cy="4427747"/>
            <a:chOff x="8372959" y="-76216"/>
            <a:chExt cx="1175473" cy="5089232"/>
          </a:xfrm>
        </p:grpSpPr>
        <p:pic>
          <p:nvPicPr>
            <p:cNvPr id="13" name="Google Shape;1216;p65">
              <a:extLst>
                <a:ext uri="{FF2B5EF4-FFF2-40B4-BE49-F238E27FC236}">
                  <a16:creationId xmlns:a16="http://schemas.microsoft.com/office/drawing/2014/main" id="{965D5935-B5BD-4824-98A7-2075A1C5E187}"/>
                </a:ext>
              </a:extLst>
            </p:cNvPr>
            <p:cNvPicPr preferRelativeResize="0"/>
            <p:nvPr/>
          </p:nvPicPr>
          <p:blipFill>
            <a:blip r:embed="rId5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437320" y="2028244"/>
              <a:ext cx="2733778" cy="862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223;p65">
              <a:extLst>
                <a:ext uri="{FF2B5EF4-FFF2-40B4-BE49-F238E27FC236}">
                  <a16:creationId xmlns:a16="http://schemas.microsoft.com/office/drawing/2014/main" id="{05EC127F-607F-4743-8CDE-413F975BE3D3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-34191"/>
              <a:ext cx="938647" cy="854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223;p65">
              <a:extLst>
                <a:ext uri="{FF2B5EF4-FFF2-40B4-BE49-F238E27FC236}">
                  <a16:creationId xmlns:a16="http://schemas.microsoft.com/office/drawing/2014/main" id="{1060FA09-883F-4033-B67B-175EF2C7248D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4116393"/>
              <a:ext cx="938647" cy="8545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188714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C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CDDCE74-AE64-4DF8-AF17-1A5578029F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2" t="-11212" r="-483" b="-10846"/>
          <a:stretch/>
        </p:blipFill>
        <p:spPr>
          <a:xfrm>
            <a:off x="709651" y="391333"/>
            <a:ext cx="7850760" cy="434533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E86AF86B-CD06-4D24-9961-2248614E7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B0988A10-89EE-4AC6-88A6-CD15B0DDB45E}"/>
              </a:ext>
            </a:extLst>
          </p:cNvPr>
          <p:cNvGrpSpPr/>
          <p:nvPr/>
        </p:nvGrpSpPr>
        <p:grpSpPr>
          <a:xfrm>
            <a:off x="8393606" y="357875"/>
            <a:ext cx="1022688" cy="4427747"/>
            <a:chOff x="8372959" y="-76216"/>
            <a:chExt cx="1175473" cy="5089232"/>
          </a:xfrm>
        </p:grpSpPr>
        <p:pic>
          <p:nvPicPr>
            <p:cNvPr id="8" name="Google Shape;1216;p65">
              <a:extLst>
                <a:ext uri="{FF2B5EF4-FFF2-40B4-BE49-F238E27FC236}">
                  <a16:creationId xmlns:a16="http://schemas.microsoft.com/office/drawing/2014/main" id="{C442347F-9EC4-4F3E-94B9-B4CD4A67B6B8}"/>
                </a:ext>
              </a:extLst>
            </p:cNvPr>
            <p:cNvPicPr preferRelativeResize="0"/>
            <p:nvPr/>
          </p:nvPicPr>
          <p:blipFill>
            <a:blip r:embed="rId5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437320" y="2028244"/>
              <a:ext cx="2733778" cy="862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223;p65">
              <a:extLst>
                <a:ext uri="{FF2B5EF4-FFF2-40B4-BE49-F238E27FC236}">
                  <a16:creationId xmlns:a16="http://schemas.microsoft.com/office/drawing/2014/main" id="{062E3F50-4FAA-41B0-BFFE-A4D8BE6CFDAA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-34191"/>
              <a:ext cx="938647" cy="854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223;p65">
              <a:extLst>
                <a:ext uri="{FF2B5EF4-FFF2-40B4-BE49-F238E27FC236}">
                  <a16:creationId xmlns:a16="http://schemas.microsoft.com/office/drawing/2014/main" id="{5F9EA67D-E0C6-4EE9-849C-2C3388866732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4116393"/>
              <a:ext cx="938647" cy="8545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ADB88DE-A5F7-4FBD-9C8F-2E128E49D4FA}"/>
              </a:ext>
            </a:extLst>
          </p:cNvPr>
          <p:cNvGrpSpPr/>
          <p:nvPr/>
        </p:nvGrpSpPr>
        <p:grpSpPr>
          <a:xfrm rot="10800000">
            <a:off x="-280042" y="357876"/>
            <a:ext cx="1022688" cy="4427747"/>
            <a:chOff x="8372959" y="-76216"/>
            <a:chExt cx="1175473" cy="5089232"/>
          </a:xfrm>
        </p:grpSpPr>
        <p:pic>
          <p:nvPicPr>
            <p:cNvPr id="13" name="Google Shape;1216;p65">
              <a:extLst>
                <a:ext uri="{FF2B5EF4-FFF2-40B4-BE49-F238E27FC236}">
                  <a16:creationId xmlns:a16="http://schemas.microsoft.com/office/drawing/2014/main" id="{965D5935-B5BD-4824-98A7-2075A1C5E187}"/>
                </a:ext>
              </a:extLst>
            </p:cNvPr>
            <p:cNvPicPr preferRelativeResize="0"/>
            <p:nvPr/>
          </p:nvPicPr>
          <p:blipFill>
            <a:blip r:embed="rId5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437320" y="2028244"/>
              <a:ext cx="2733778" cy="862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223;p65">
              <a:extLst>
                <a:ext uri="{FF2B5EF4-FFF2-40B4-BE49-F238E27FC236}">
                  <a16:creationId xmlns:a16="http://schemas.microsoft.com/office/drawing/2014/main" id="{05EC127F-607F-4743-8CDE-413F975BE3D3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-34191"/>
              <a:ext cx="938647" cy="854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223;p65">
              <a:extLst>
                <a:ext uri="{FF2B5EF4-FFF2-40B4-BE49-F238E27FC236}">
                  <a16:creationId xmlns:a16="http://schemas.microsoft.com/office/drawing/2014/main" id="{1060FA09-883F-4033-B67B-175EF2C7248D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95" t="-60" r="-3384" b="-50"/>
            <a:stretch/>
          </p:blipFill>
          <p:spPr>
            <a:xfrm rot="13563743" flipH="1">
              <a:off x="8651809" y="4116393"/>
              <a:ext cx="938647" cy="8545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275739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96;p9">
            <a:extLst>
              <a:ext uri="{FF2B5EF4-FFF2-40B4-BE49-F238E27FC236}">
                <a16:creationId xmlns:a16="http://schemas.microsoft.com/office/drawing/2014/main" id="{EFB8C3CC-A94B-4369-BDD7-8202DE8502A7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177" flipH="1" flipV="1">
            <a:off x="-470611" y="-1245970"/>
            <a:ext cx="2287623" cy="291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3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94" r="-1"/>
          <a:stretch/>
        </p:blipFill>
        <p:spPr>
          <a:xfrm>
            <a:off x="5569149" y="215325"/>
            <a:ext cx="3357525" cy="44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3"/>
          <p:cNvSpPr/>
          <p:nvPr/>
        </p:nvSpPr>
        <p:spPr>
          <a:xfrm>
            <a:off x="5326073" y="2442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2;p38">
            <a:extLst>
              <a:ext uri="{FF2B5EF4-FFF2-40B4-BE49-F238E27FC236}">
                <a16:creationId xmlns:a16="http://schemas.microsoft.com/office/drawing/2014/main" id="{7C0C1621-D464-45AD-AC4C-9EA4A67FD161}"/>
              </a:ext>
            </a:extLst>
          </p:cNvPr>
          <p:cNvSpPr txBox="1">
            <a:spLocks/>
          </p:cNvSpPr>
          <p:nvPr/>
        </p:nvSpPr>
        <p:spPr>
          <a:xfrm>
            <a:off x="673202" y="1121519"/>
            <a:ext cx="4517311" cy="2140282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浦契尼之著名歌劇，劇本改編自義大利劇作家勾齊的作品，描述中國公主杜蘭朵以三道謎題招親，卡拉富王子憑其智慧完成考驗，但公主卻拒絕認輸，王子因而另設謎題考驗公主，在忠心的僕人柳兒協助與犧牲下，以真誠的態度融化了公主冰冷的心。</a:t>
            </a:r>
          </a:p>
        </p:txBody>
      </p:sp>
      <p:pic>
        <p:nvPicPr>
          <p:cNvPr id="18" name="圖片 17" descr="一張含有 畫畫 的圖片&#10;&#10;自動產生的描述">
            <a:extLst>
              <a:ext uri="{FF2B5EF4-FFF2-40B4-BE49-F238E27FC236}">
                <a16:creationId xmlns:a16="http://schemas.microsoft.com/office/drawing/2014/main" id="{3829C866-7B42-41B6-94B8-3304CBE7A5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C51913C-D704-4E36-894F-E4CEC0A184A0}"/>
              </a:ext>
            </a:extLst>
          </p:cNvPr>
          <p:cNvGrpSpPr/>
          <p:nvPr/>
        </p:nvGrpSpPr>
        <p:grpSpPr>
          <a:xfrm>
            <a:off x="1111081" y="2904433"/>
            <a:ext cx="3549112" cy="714735"/>
            <a:chOff x="2882095" y="3374657"/>
            <a:chExt cx="3549112" cy="714735"/>
          </a:xfrm>
        </p:grpSpPr>
        <p:sp>
          <p:nvSpPr>
            <p:cNvPr id="12" name="Google Shape;1191;p64">
              <a:extLst>
                <a:ext uri="{FF2B5EF4-FFF2-40B4-BE49-F238E27FC236}">
                  <a16:creationId xmlns:a16="http://schemas.microsoft.com/office/drawing/2014/main" id="{F16CD36D-D5EB-45FA-87FA-6E81970D7837}"/>
                </a:ext>
              </a:extLst>
            </p:cNvPr>
            <p:cNvSpPr/>
            <p:nvPr/>
          </p:nvSpPr>
          <p:spPr>
            <a:xfrm>
              <a:off x="2882095" y="3388945"/>
              <a:ext cx="3549112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3C15B2B-CCA8-4892-84E3-16F77C3E5872}"/>
                </a:ext>
              </a:extLst>
            </p:cNvPr>
            <p:cNvSpPr txBox="1"/>
            <p:nvPr/>
          </p:nvSpPr>
          <p:spPr>
            <a:xfrm>
              <a:off x="3539408" y="3374657"/>
              <a:ext cx="2891799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最殘忍的公主！以刁難求婚者為樂的杜蘭朵公主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9" name="圖片 18">
              <a:hlinkClick r:id="rId7"/>
              <a:extLst>
                <a:ext uri="{FF2B5EF4-FFF2-40B4-BE49-F238E27FC236}">
                  <a16:creationId xmlns:a16="http://schemas.microsoft.com/office/drawing/2014/main" id="{3DAE25F7-004B-4630-A648-D7169201E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sp>
        <p:nvSpPr>
          <p:cNvPr id="20" name="Google Shape;461;p38">
            <a:extLst>
              <a:ext uri="{FF2B5EF4-FFF2-40B4-BE49-F238E27FC236}">
                <a16:creationId xmlns:a16="http://schemas.microsoft.com/office/drawing/2014/main" id="{8F8178AF-A123-41E3-800F-156FDC5A75DA}"/>
              </a:ext>
            </a:extLst>
          </p:cNvPr>
          <p:cNvSpPr txBox="1">
            <a:spLocks/>
          </p:cNvSpPr>
          <p:nvPr/>
        </p:nvSpPr>
        <p:spPr>
          <a:xfrm>
            <a:off x="909257" y="480528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杜蘭朵公主</a:t>
            </a:r>
          </a:p>
        </p:txBody>
      </p:sp>
      <p:sp>
        <p:nvSpPr>
          <p:cNvPr id="21" name="Google Shape;462;p38">
            <a:extLst>
              <a:ext uri="{FF2B5EF4-FFF2-40B4-BE49-F238E27FC236}">
                <a16:creationId xmlns:a16="http://schemas.microsoft.com/office/drawing/2014/main" id="{0E10D340-7180-4888-B716-CD454F7B625B}"/>
              </a:ext>
            </a:extLst>
          </p:cNvPr>
          <p:cNvSpPr txBox="1">
            <a:spLocks/>
          </p:cNvSpPr>
          <p:nvPr/>
        </p:nvSpPr>
        <p:spPr>
          <a:xfrm>
            <a:off x="922675" y="1121519"/>
            <a:ext cx="3925925" cy="2140282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劇中設計充滿中國元素，並以中國民謠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茉莉花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作為杜蘭朵公主的主題曲調，並多次以不同配器呈現。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1D6658F-48F2-4174-B560-5C758DFEECF8}"/>
              </a:ext>
            </a:extLst>
          </p:cNvPr>
          <p:cNvGrpSpPr/>
          <p:nvPr/>
        </p:nvGrpSpPr>
        <p:grpSpPr>
          <a:xfrm>
            <a:off x="1111081" y="3664613"/>
            <a:ext cx="4033417" cy="714735"/>
            <a:chOff x="2882095" y="3374657"/>
            <a:chExt cx="4033417" cy="714735"/>
          </a:xfrm>
        </p:grpSpPr>
        <p:sp>
          <p:nvSpPr>
            <p:cNvPr id="23" name="Google Shape;1191;p64">
              <a:extLst>
                <a:ext uri="{FF2B5EF4-FFF2-40B4-BE49-F238E27FC236}">
                  <a16:creationId xmlns:a16="http://schemas.microsoft.com/office/drawing/2014/main" id="{77664939-DBD8-4494-A1AE-A2C60D8DBDE4}"/>
                </a:ext>
              </a:extLst>
            </p:cNvPr>
            <p:cNvSpPr/>
            <p:nvPr/>
          </p:nvSpPr>
          <p:spPr>
            <a:xfrm>
              <a:off x="2882095" y="3388945"/>
              <a:ext cx="3549112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8B4C346-E8EE-4E78-9472-6C7D52BF5E25}"/>
                </a:ext>
              </a:extLst>
            </p:cNvPr>
            <p:cNvSpPr txBox="1"/>
            <p:nvPr/>
          </p:nvSpPr>
          <p:spPr>
            <a:xfrm>
              <a:off x="4023713" y="3374657"/>
              <a:ext cx="2891799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《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杜蘭朵公主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》</a:t>
              </a:r>
            </a:p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歌劇動畫版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25" name="圖片 24">
              <a:hlinkClick r:id="rId10"/>
              <a:extLst>
                <a:ext uri="{FF2B5EF4-FFF2-40B4-BE49-F238E27FC236}">
                  <a16:creationId xmlns:a16="http://schemas.microsoft.com/office/drawing/2014/main" id="{09CAA970-F586-4F65-9719-08339CE9A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503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1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96;p9">
            <a:extLst>
              <a:ext uri="{FF2B5EF4-FFF2-40B4-BE49-F238E27FC236}">
                <a16:creationId xmlns:a16="http://schemas.microsoft.com/office/drawing/2014/main" id="{E4E2EF49-ED14-4F1D-9E81-019238E84677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080" y="2767705"/>
            <a:ext cx="2338300" cy="28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3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1" b="3031"/>
          <a:stretch/>
        </p:blipFill>
        <p:spPr>
          <a:xfrm>
            <a:off x="210446" y="215325"/>
            <a:ext cx="3122395" cy="44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3"/>
          <p:cNvSpPr/>
          <p:nvPr/>
        </p:nvSpPr>
        <p:spPr>
          <a:xfrm>
            <a:off x="2860872" y="592728"/>
            <a:ext cx="258000" cy="258000"/>
          </a:xfrm>
          <a:prstGeom prst="star4">
            <a:avLst>
              <a:gd name="adj" fmla="val 22733"/>
            </a:avLst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2;p38">
            <a:extLst>
              <a:ext uri="{FF2B5EF4-FFF2-40B4-BE49-F238E27FC236}">
                <a16:creationId xmlns:a16="http://schemas.microsoft.com/office/drawing/2014/main" id="{7C0C1621-D464-45AD-AC4C-9EA4A67FD161}"/>
              </a:ext>
            </a:extLst>
          </p:cNvPr>
          <p:cNvSpPr txBox="1">
            <a:spLocks/>
          </p:cNvSpPr>
          <p:nvPr/>
        </p:nvSpPr>
        <p:spPr>
          <a:xfrm>
            <a:off x="3938519" y="854550"/>
            <a:ext cx="4609889" cy="2140282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十九世紀義大利作曲家，著名歌劇作品有： 歌劇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蝴蝶夫人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波西米亞人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強尼史基基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。為了紀念浦契尼在歌劇上的成就，義大利在每年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月間都會舉行浦契尼音樂節。</a:t>
            </a:r>
          </a:p>
        </p:txBody>
      </p:sp>
      <p:pic>
        <p:nvPicPr>
          <p:cNvPr id="18" name="圖片 17" descr="一張含有 畫畫 的圖片&#10;&#10;自動產生的描述">
            <a:extLst>
              <a:ext uri="{FF2B5EF4-FFF2-40B4-BE49-F238E27FC236}">
                <a16:creationId xmlns:a16="http://schemas.microsoft.com/office/drawing/2014/main" id="{3829C866-7B42-41B6-94B8-3304CBE7A5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C51913C-D704-4E36-894F-E4CEC0A184A0}"/>
              </a:ext>
            </a:extLst>
          </p:cNvPr>
          <p:cNvGrpSpPr/>
          <p:nvPr/>
        </p:nvGrpSpPr>
        <p:grpSpPr>
          <a:xfrm>
            <a:off x="3938519" y="3028207"/>
            <a:ext cx="3549112" cy="714735"/>
            <a:chOff x="2882095" y="3374657"/>
            <a:chExt cx="3549112" cy="714735"/>
          </a:xfrm>
        </p:grpSpPr>
        <p:sp>
          <p:nvSpPr>
            <p:cNvPr id="12" name="Google Shape;1191;p64">
              <a:extLst>
                <a:ext uri="{FF2B5EF4-FFF2-40B4-BE49-F238E27FC236}">
                  <a16:creationId xmlns:a16="http://schemas.microsoft.com/office/drawing/2014/main" id="{F16CD36D-D5EB-45FA-87FA-6E81970D7837}"/>
                </a:ext>
              </a:extLst>
            </p:cNvPr>
            <p:cNvSpPr/>
            <p:nvPr/>
          </p:nvSpPr>
          <p:spPr>
            <a:xfrm>
              <a:off x="2882095" y="3388945"/>
              <a:ext cx="320972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3C15B2B-CCA8-4892-84E3-16F77C3E5872}"/>
                </a:ext>
              </a:extLst>
            </p:cNvPr>
            <p:cNvSpPr txBox="1"/>
            <p:nvPr/>
          </p:nvSpPr>
          <p:spPr>
            <a:xfrm>
              <a:off x="3539408" y="3374657"/>
              <a:ext cx="2891799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「浦契尼的歌劇世界」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【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浦契尼的冒起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】</a:t>
              </a:r>
            </a:p>
          </p:txBody>
        </p:sp>
        <p:pic>
          <p:nvPicPr>
            <p:cNvPr id="19" name="圖片 18">
              <a:hlinkClick r:id="rId7"/>
              <a:extLst>
                <a:ext uri="{FF2B5EF4-FFF2-40B4-BE49-F238E27FC236}">
                  <a16:creationId xmlns:a16="http://schemas.microsoft.com/office/drawing/2014/main" id="{3DAE25F7-004B-4630-A648-D7169201E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sp>
        <p:nvSpPr>
          <p:cNvPr id="20" name="Google Shape;461;p38">
            <a:extLst>
              <a:ext uri="{FF2B5EF4-FFF2-40B4-BE49-F238E27FC236}">
                <a16:creationId xmlns:a16="http://schemas.microsoft.com/office/drawing/2014/main" id="{8F8178AF-A123-41E3-800F-156FDC5A75DA}"/>
              </a:ext>
            </a:extLst>
          </p:cNvPr>
          <p:cNvSpPr txBox="1">
            <a:spLocks/>
          </p:cNvSpPr>
          <p:nvPr/>
        </p:nvSpPr>
        <p:spPr>
          <a:xfrm>
            <a:off x="4220864" y="285051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浦契尼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2F85B82-AFB2-4D21-920C-552AC0E04151}"/>
              </a:ext>
            </a:extLst>
          </p:cNvPr>
          <p:cNvGrpSpPr/>
          <p:nvPr/>
        </p:nvGrpSpPr>
        <p:grpSpPr>
          <a:xfrm>
            <a:off x="3938519" y="3807047"/>
            <a:ext cx="3209720" cy="714735"/>
            <a:chOff x="2882095" y="3374657"/>
            <a:chExt cx="3209720" cy="714735"/>
          </a:xfrm>
        </p:grpSpPr>
        <p:sp>
          <p:nvSpPr>
            <p:cNvPr id="17" name="Google Shape;1191;p64">
              <a:extLst>
                <a:ext uri="{FF2B5EF4-FFF2-40B4-BE49-F238E27FC236}">
                  <a16:creationId xmlns:a16="http://schemas.microsoft.com/office/drawing/2014/main" id="{31C379CB-186D-4E9E-8BCB-5DC9D943D1E4}"/>
                </a:ext>
              </a:extLst>
            </p:cNvPr>
            <p:cNvSpPr/>
            <p:nvPr/>
          </p:nvSpPr>
          <p:spPr>
            <a:xfrm>
              <a:off x="2882095" y="3388945"/>
              <a:ext cx="320972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A679F640-44D1-4D0B-A6B9-13284BB5D4F5}"/>
                </a:ext>
              </a:extLst>
            </p:cNvPr>
            <p:cNvSpPr txBox="1"/>
            <p:nvPr/>
          </p:nvSpPr>
          <p:spPr>
            <a:xfrm>
              <a:off x="3539409" y="3374657"/>
              <a:ext cx="2552406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「浦契尼的歌劇世界」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【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浦契尼的歌劇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】</a:t>
              </a:r>
            </a:p>
          </p:txBody>
        </p:sp>
        <p:pic>
          <p:nvPicPr>
            <p:cNvPr id="27" name="圖片 26">
              <a:hlinkClick r:id="rId10"/>
              <a:extLst>
                <a:ext uri="{FF2B5EF4-FFF2-40B4-BE49-F238E27FC236}">
                  <a16:creationId xmlns:a16="http://schemas.microsoft.com/office/drawing/2014/main" id="{D55CBA3F-2084-44A5-9B39-09FFC0AE6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2537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2970750" y="572256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譜例一：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茉莉花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670840" y="1021656"/>
            <a:ext cx="580232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在第一幕以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茉莉花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曲調代表杜蘭朵公主出場，以小號演奏表示杜蘭朵的驕傲與殘酷。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7561922" y="1389633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072502" y="1064568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373475-6041-4A2E-A173-9B501E2FCF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2" t="657" r="-2425" b="-812"/>
          <a:stretch/>
        </p:blipFill>
        <p:spPr>
          <a:xfrm>
            <a:off x="1255364" y="2057945"/>
            <a:ext cx="6560974" cy="121359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4872000" y="3539933"/>
            <a:ext cx="3199498" cy="714735"/>
            <a:chOff x="2882095" y="3374657"/>
            <a:chExt cx="3199498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083261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39408" y="3374657"/>
              <a:ext cx="2542185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《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茉莉花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》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於歌劇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『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杜蘭朵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』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中的出現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4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3B21504-E5C9-4CF4-BEF9-295B835B0398}"/>
              </a:ext>
            </a:extLst>
          </p:cNvPr>
          <p:cNvGrpSpPr/>
          <p:nvPr/>
        </p:nvGrpSpPr>
        <p:grpSpPr>
          <a:xfrm>
            <a:off x="983977" y="3539933"/>
            <a:ext cx="3812472" cy="714735"/>
            <a:chOff x="2882095" y="3374657"/>
            <a:chExt cx="3812472" cy="714735"/>
          </a:xfrm>
        </p:grpSpPr>
        <p:sp>
          <p:nvSpPr>
            <p:cNvPr id="15" name="Google Shape;1191;p64">
              <a:extLst>
                <a:ext uri="{FF2B5EF4-FFF2-40B4-BE49-F238E27FC236}">
                  <a16:creationId xmlns:a16="http://schemas.microsoft.com/office/drawing/2014/main" id="{A1469F3F-7160-4AEB-B65E-1ADEEAF77782}"/>
                </a:ext>
              </a:extLst>
            </p:cNvPr>
            <p:cNvSpPr/>
            <p:nvPr/>
          </p:nvSpPr>
          <p:spPr>
            <a:xfrm>
              <a:off x="2882095" y="3388945"/>
              <a:ext cx="3771786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9F7F3EE5-90F6-476E-80A8-0D7473B7BD5A}"/>
                </a:ext>
              </a:extLst>
            </p:cNvPr>
            <p:cNvSpPr txBox="1"/>
            <p:nvPr/>
          </p:nvSpPr>
          <p:spPr>
            <a:xfrm>
              <a:off x="3539408" y="3374657"/>
              <a:ext cx="3155159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Song </a:t>
              </a:r>
              <a:r>
                <a:rPr lang="en-US" altLang="zh-TW" sz="1600" b="1" spc="300" dirty="0" err="1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Zuying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</a:t>
              </a:r>
            </a:p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Jasmine Flower 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茉莉花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7" name="圖片 16">
              <a:hlinkClick r:id="rId9"/>
              <a:extLst>
                <a:ext uri="{FF2B5EF4-FFF2-40B4-BE49-F238E27FC236}">
                  <a16:creationId xmlns:a16="http://schemas.microsoft.com/office/drawing/2014/main" id="{F14B8279-8933-4405-A3C7-BB6EAD180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3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1941297" y="511362"/>
            <a:ext cx="5189108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譜例二：詠唱調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在這個國家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670840" y="881840"/>
            <a:ext cx="580232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女高音杜蘭朵與男高音卡拉富分別以富有挑戰的高音，表現自己必勝不屈服的決心，讓我們欣賞第二幕第二景中，由杜蘭朵演唱的部分。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7561922" y="1249817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072502" y="924752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373475-6041-4A2E-A173-9B501E2FCF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7" b="1841"/>
          <a:stretch/>
        </p:blipFill>
        <p:spPr>
          <a:xfrm>
            <a:off x="1255364" y="2112275"/>
            <a:ext cx="6560974" cy="1512295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2936102" y="3753743"/>
            <a:ext cx="3199498" cy="714735"/>
            <a:chOff x="2882095" y="3374657"/>
            <a:chExt cx="3199498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083261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39408" y="3374657"/>
              <a:ext cx="2542185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it-IT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In questa Reggia / Lise Lindstrom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4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1941297" y="511362"/>
            <a:ext cx="5189108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譜例三：詠唱調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異鄉人，你聽好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670840" y="881840"/>
            <a:ext cx="580232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此曲出現在第二幕第二景，由杜蘭朵演唱，以曲調高低及音量大小搭配著謎題的描述，更增加其戲劇性及神秘感。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7561922" y="1249817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072502" y="924752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373475-6041-4A2E-A173-9B501E2FCF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6" b="961"/>
          <a:stretch/>
        </p:blipFill>
        <p:spPr>
          <a:xfrm>
            <a:off x="1255364" y="2129920"/>
            <a:ext cx="6560974" cy="2245075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4361947" y="1773290"/>
            <a:ext cx="2899010" cy="714734"/>
            <a:chOff x="2905343" y="3374657"/>
            <a:chExt cx="2899010" cy="714734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905343" y="3388944"/>
              <a:ext cx="289901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39408" y="3374657"/>
              <a:ext cx="2187453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it-IT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1924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</a:t>
              </a:r>
              <a:r>
                <a:rPr lang="it-IT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Straniero, ascolta!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4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64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1992944" y="511362"/>
            <a:ext cx="5158111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譜例一：詠唱調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公主徹夜未眠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670840" y="881840"/>
            <a:ext cx="580232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卡拉富給杜蘭朵的謎題是猜出他的姓名。他對於杜蘭朵公主無法解答十分有信心。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7561922" y="1249817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072502" y="924752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971717" y="3791400"/>
            <a:ext cx="3700296" cy="714735"/>
            <a:chOff x="2882095" y="3374657"/>
            <a:chExt cx="3700296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700296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39408" y="3374657"/>
              <a:ext cx="3042983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it-IT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Luciano Pavarotti sings "Nessun dorma"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3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A8F980C-8D8C-4462-B8D7-60917848D1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9" t="4716" r="2308" b="7072"/>
          <a:stretch/>
        </p:blipFill>
        <p:spPr>
          <a:xfrm>
            <a:off x="1465617" y="1703816"/>
            <a:ext cx="6212763" cy="2008885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498CC39-52C6-458A-8B40-E29DDB97CAA7}"/>
              </a:ext>
            </a:extLst>
          </p:cNvPr>
          <p:cNvGrpSpPr/>
          <p:nvPr/>
        </p:nvGrpSpPr>
        <p:grpSpPr>
          <a:xfrm>
            <a:off x="4823197" y="3791400"/>
            <a:ext cx="3549112" cy="714735"/>
            <a:chOff x="2882095" y="3374657"/>
            <a:chExt cx="3549112" cy="714735"/>
          </a:xfrm>
        </p:grpSpPr>
        <p:sp>
          <p:nvSpPr>
            <p:cNvPr id="16" name="Google Shape;1191;p64">
              <a:extLst>
                <a:ext uri="{FF2B5EF4-FFF2-40B4-BE49-F238E27FC236}">
                  <a16:creationId xmlns:a16="http://schemas.microsoft.com/office/drawing/2014/main" id="{DB631419-750F-4F77-81D5-D37347624403}"/>
                </a:ext>
              </a:extLst>
            </p:cNvPr>
            <p:cNvSpPr/>
            <p:nvPr/>
          </p:nvSpPr>
          <p:spPr>
            <a:xfrm>
              <a:off x="2882095" y="3388945"/>
              <a:ext cx="3398009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F8A5292-FC4F-4F8A-848F-33861B5A9AD7}"/>
                </a:ext>
              </a:extLst>
            </p:cNvPr>
            <p:cNvSpPr txBox="1"/>
            <p:nvPr/>
          </p:nvSpPr>
          <p:spPr>
            <a:xfrm>
              <a:off x="3539408" y="3374657"/>
              <a:ext cx="2891799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美聲少年 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Il Volo / 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杜蘭朵：公主徹夜未眠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8" name="圖片 17">
              <a:hlinkClick r:id="rId9"/>
              <a:extLst>
                <a:ext uri="{FF2B5EF4-FFF2-40B4-BE49-F238E27FC236}">
                  <a16:creationId xmlns:a16="http://schemas.microsoft.com/office/drawing/2014/main" id="{F4B80D03-446C-425B-BBCC-9293315A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1056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1941297" y="511362"/>
            <a:ext cx="5189108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譜例二：詠唱調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你那冰冷的心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670840" y="881840"/>
            <a:ext cx="580232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柳兒的性格溫柔，堅強，全心為愛付出，演唱時的音色更需具備抒情及明亮的效果，曲調音域較高，屬於抒情女高音，被刑求時，她向杜蘭朵公主訴說自己的心聲。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7561922" y="1249817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072502" y="924752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373475-6041-4A2E-A173-9B501E2FCF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9" b="3619"/>
          <a:stretch/>
        </p:blipFill>
        <p:spPr>
          <a:xfrm>
            <a:off x="1255364" y="2875896"/>
            <a:ext cx="6560974" cy="1512295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4198118" y="2055583"/>
            <a:ext cx="3665388" cy="714735"/>
            <a:chOff x="2882095" y="3374657"/>
            <a:chExt cx="3665388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61538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89416" y="3374657"/>
              <a:ext cx="2958067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it-IT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Anna Netrebko - "Tu, che di gel sei cinta"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4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9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55"/>
          <p:cNvSpPr txBox="1">
            <a:spLocks noGrp="1"/>
          </p:cNvSpPr>
          <p:nvPr>
            <p:ph type="title"/>
          </p:nvPr>
        </p:nvSpPr>
        <p:spPr>
          <a:xfrm>
            <a:off x="2691085" y="445025"/>
            <a:ext cx="574153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動手做做看（一）角色類別大考驗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053" name="Google Shape;1053;p55"/>
          <p:cNvSpPr/>
          <p:nvPr/>
        </p:nvSpPr>
        <p:spPr>
          <a:xfrm>
            <a:off x="217675" y="1912347"/>
            <a:ext cx="1844400" cy="56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55"/>
          <p:cNvSpPr/>
          <p:nvPr/>
        </p:nvSpPr>
        <p:spPr>
          <a:xfrm>
            <a:off x="217675" y="2534719"/>
            <a:ext cx="1844400" cy="564300"/>
          </a:xfrm>
          <a:prstGeom prst="rect">
            <a:avLst/>
          </a:prstGeom>
          <a:solidFill>
            <a:srgbClr val="EFC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55"/>
          <p:cNvSpPr/>
          <p:nvPr/>
        </p:nvSpPr>
        <p:spPr>
          <a:xfrm>
            <a:off x="217675" y="3157086"/>
            <a:ext cx="1844400" cy="564300"/>
          </a:xfrm>
          <a:prstGeom prst="rect">
            <a:avLst/>
          </a:prstGeom>
          <a:solidFill>
            <a:srgbClr val="00B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55"/>
          <p:cNvSpPr/>
          <p:nvPr/>
        </p:nvSpPr>
        <p:spPr>
          <a:xfrm>
            <a:off x="217675" y="3779453"/>
            <a:ext cx="1844400" cy="56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55"/>
          <p:cNvSpPr txBox="1"/>
          <p:nvPr/>
        </p:nvSpPr>
        <p:spPr>
          <a:xfrm>
            <a:off x="2691085" y="1955361"/>
            <a:ext cx="4602343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rgbClr val="DF5A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Didact Gothic"/>
              </a:rPr>
              <a:t>杜蘭朵：音域 ☐高 ☐低，屬於？</a:t>
            </a:r>
            <a:endParaRPr sz="1800" b="1" spc="300" dirty="0">
              <a:solidFill>
                <a:srgbClr val="DF5A32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063" name="Google Shape;1063;p55"/>
          <p:cNvSpPr txBox="1"/>
          <p:nvPr/>
        </p:nvSpPr>
        <p:spPr>
          <a:xfrm>
            <a:off x="2691086" y="2572136"/>
            <a:ext cx="39492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柳兒：音域 ☐高 ☐低，屬於？</a:t>
            </a:r>
            <a:endParaRPr sz="1800" b="1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065" name="Google Shape;1065;p55"/>
          <p:cNvSpPr txBox="1"/>
          <p:nvPr/>
        </p:nvSpPr>
        <p:spPr>
          <a:xfrm>
            <a:off x="2691085" y="3188911"/>
            <a:ext cx="4036285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卡拉富：音域 ☐高 ☐低，屬於？</a:t>
            </a:r>
            <a:endParaRPr sz="1800" b="1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067" name="Google Shape;1067;p55"/>
          <p:cNvSpPr txBox="1"/>
          <p:nvPr/>
        </p:nvSpPr>
        <p:spPr>
          <a:xfrm>
            <a:off x="2691085" y="3817553"/>
            <a:ext cx="4950685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流亡的韃靼國王：音域 ☐高 ☐低，屬於？</a:t>
            </a:r>
            <a:endParaRPr lang="en-US" altLang="zh-TW" sz="1800" b="1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（卡拉富之父）</a:t>
            </a:r>
            <a:endParaRPr sz="1800" b="1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069" name="Google Shape;1069;p55"/>
          <p:cNvSpPr/>
          <p:nvPr/>
        </p:nvSpPr>
        <p:spPr>
          <a:xfrm flipH="1">
            <a:off x="2323331" y="2043597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55"/>
          <p:cNvSpPr/>
          <p:nvPr/>
        </p:nvSpPr>
        <p:spPr>
          <a:xfrm flipH="1">
            <a:off x="2323331" y="2665969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55"/>
          <p:cNvSpPr/>
          <p:nvPr/>
        </p:nvSpPr>
        <p:spPr>
          <a:xfrm flipH="1">
            <a:off x="2323331" y="3288336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55"/>
          <p:cNvSpPr/>
          <p:nvPr/>
        </p:nvSpPr>
        <p:spPr>
          <a:xfrm flipH="1">
            <a:off x="2323331" y="391070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0ED6392-8A8D-4E46-9749-825C0588B5DA}"/>
              </a:ext>
            </a:extLst>
          </p:cNvPr>
          <p:cNvSpPr txBox="1"/>
          <p:nvPr/>
        </p:nvSpPr>
        <p:spPr>
          <a:xfrm>
            <a:off x="2849830" y="924122"/>
            <a:ext cx="5613577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Didact Gothic"/>
              </a:rPr>
              <a:t>聽完了杜蘭朵公主的介紹，讓我們一起來看看劇中主要角色分別屬於人聲音域圖的哪部分吧！</a:t>
            </a:r>
          </a:p>
        </p:txBody>
      </p:sp>
      <p:pic>
        <p:nvPicPr>
          <p:cNvPr id="27" name="圖片 26" descr="一張含有 畫畫 的圖片&#10;&#10;自動產生的描述">
            <a:extLst>
              <a:ext uri="{FF2B5EF4-FFF2-40B4-BE49-F238E27FC236}">
                <a16:creationId xmlns:a16="http://schemas.microsoft.com/office/drawing/2014/main" id="{DB5A622D-E8F8-4583-A23E-FA097EF5B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pic>
        <p:nvPicPr>
          <p:cNvPr id="28" name="Google Shape;96;p9">
            <a:extLst>
              <a:ext uri="{FF2B5EF4-FFF2-40B4-BE49-F238E27FC236}">
                <a16:creationId xmlns:a16="http://schemas.microsoft.com/office/drawing/2014/main" id="{A042E9FE-45C0-484D-AE8E-C9A6C66022EF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380" y="2491745"/>
            <a:ext cx="2338300" cy="30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084;p57">
            <a:extLst>
              <a:ext uri="{FF2B5EF4-FFF2-40B4-BE49-F238E27FC236}">
                <a16:creationId xmlns:a16="http://schemas.microsoft.com/office/drawing/2014/main" id="{125FD2E7-DD61-42FA-A996-02202DACBB5E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5434">
            <a:off x="-24016" y="-1197556"/>
            <a:ext cx="2200227" cy="3572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7124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C86B834-F79E-41BB-8A4E-53263A4B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49318" cy="5143500"/>
          </a:xfrm>
          <a:prstGeom prst="rect">
            <a:avLst/>
          </a:prstGeom>
        </p:spPr>
      </p:pic>
      <p:pic>
        <p:nvPicPr>
          <p:cNvPr id="12" name="Google Shape;149;p13">
            <a:extLst>
              <a:ext uri="{FF2B5EF4-FFF2-40B4-BE49-F238E27FC236}">
                <a16:creationId xmlns:a16="http://schemas.microsoft.com/office/drawing/2014/main" id="{6C43B987-0085-4B93-A772-922558661666}"/>
              </a:ext>
            </a:extLst>
          </p:cNvPr>
          <p:cNvPicPr preferRelativeResize="0"/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711293" y="-1291425"/>
            <a:ext cx="843479" cy="402192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21D9C0E-DB90-4C02-9E95-544CCB5EBD24}"/>
              </a:ext>
            </a:extLst>
          </p:cNvPr>
          <p:cNvSpPr txBox="1"/>
          <p:nvPr/>
        </p:nvSpPr>
        <p:spPr>
          <a:xfrm>
            <a:off x="5892898" y="1197355"/>
            <a:ext cx="3007520" cy="170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1800" spc="300" dirty="0">
                <a:solidFill>
                  <a:schemeClr val="bg2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歌劇</a:t>
            </a:r>
            <a:r>
              <a:rPr lang="en-US" altLang="zh-TW" sz="1800" spc="300" dirty="0">
                <a:solidFill>
                  <a:schemeClr val="bg2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bg2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魔笛</a:t>
            </a:r>
            <a:r>
              <a:rPr lang="en-US" altLang="zh-TW" sz="1800" spc="300" dirty="0">
                <a:solidFill>
                  <a:schemeClr val="bg2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bg2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中的塔米諾王子在森林裡吹響魔笛時，所有動物都被笛聲吸引而來。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CF779BB-3356-4B3B-A021-77D738477133}"/>
              </a:ext>
            </a:extLst>
          </p:cNvPr>
          <p:cNvSpPr txBox="1"/>
          <p:nvPr/>
        </p:nvSpPr>
        <p:spPr>
          <a:xfrm>
            <a:off x="6399252" y="3004502"/>
            <a:ext cx="1694617" cy="70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b="1" spc="300" dirty="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 </a:t>
            </a:r>
            <a:r>
              <a:rPr lang="zh-TW" altLang="en-US" sz="16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莫札特歌劇</a:t>
            </a:r>
            <a:endParaRPr lang="en-US" altLang="zh-TW" sz="1600" b="1" spc="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ormorant Garamond Medium"/>
            </a:endParaRPr>
          </a:p>
          <a:p>
            <a:pPr>
              <a:lnSpc>
                <a:spcPts val="2500"/>
              </a:lnSpc>
            </a:pPr>
            <a:r>
              <a:rPr lang="en-US" altLang="zh-TW" sz="16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《</a:t>
            </a:r>
            <a:r>
              <a:rPr lang="zh-TW" altLang="en-US" sz="16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魔笛</a:t>
            </a:r>
            <a:r>
              <a:rPr lang="en-US" altLang="zh-TW" sz="16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》</a:t>
            </a:r>
            <a:r>
              <a:rPr lang="zh-TW" altLang="en-US" sz="16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全劇</a:t>
            </a:r>
            <a:endParaRPr lang="en-US" altLang="zh-TW" sz="1600" b="1" spc="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ormorant Garamond Medium"/>
            </a:endParaRPr>
          </a:p>
        </p:txBody>
      </p:sp>
      <p:pic>
        <p:nvPicPr>
          <p:cNvPr id="18" name="圖片 17">
            <a:hlinkClick r:id="rId5"/>
            <a:extLst>
              <a:ext uri="{FF2B5EF4-FFF2-40B4-BE49-F238E27FC236}">
                <a16:creationId xmlns:a16="http://schemas.microsoft.com/office/drawing/2014/main" id="{2C4BC266-15B0-4D86-B1B3-5264DBF421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3E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20000" contrast="-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898" y="3099814"/>
            <a:ext cx="566977" cy="56697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72184EC-C90A-4285-BD68-EE0330740995}"/>
              </a:ext>
            </a:extLst>
          </p:cNvPr>
          <p:cNvSpPr txBox="1"/>
          <p:nvPr/>
        </p:nvSpPr>
        <p:spPr>
          <a:xfrm>
            <a:off x="6399252" y="3768230"/>
            <a:ext cx="3007520" cy="70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b="1" spc="300" dirty="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The Magic Flute </a:t>
            </a:r>
          </a:p>
          <a:p>
            <a:pPr>
              <a:lnSpc>
                <a:spcPts val="25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rPr>
              <a:t>  Queen of the Night aria</a:t>
            </a:r>
          </a:p>
        </p:txBody>
      </p:sp>
      <p:pic>
        <p:nvPicPr>
          <p:cNvPr id="20" name="圖片 19">
            <a:hlinkClick r:id="rId8"/>
            <a:extLst>
              <a:ext uri="{FF2B5EF4-FFF2-40B4-BE49-F238E27FC236}">
                <a16:creationId xmlns:a16="http://schemas.microsoft.com/office/drawing/2014/main" id="{B2E3D437-23E3-4E63-B543-9F75C143A8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3E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20000" contrast="-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897" y="3865835"/>
            <a:ext cx="566977" cy="566977"/>
          </a:xfrm>
          <a:prstGeom prst="rect">
            <a:avLst/>
          </a:prstGeom>
        </p:spPr>
      </p:pic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F4159DA8-1601-4778-BAAF-BB3AFD1C78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5465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8A73683C-61BF-4ABF-8A89-10FDFAE99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7FE30A2F-48E7-429C-9B35-FD20BFA7BF18}"/>
              </a:ext>
            </a:extLst>
          </p:cNvPr>
          <p:cNvGrpSpPr/>
          <p:nvPr/>
        </p:nvGrpSpPr>
        <p:grpSpPr>
          <a:xfrm>
            <a:off x="526800" y="499364"/>
            <a:ext cx="4045200" cy="3608293"/>
            <a:chOff x="441820" y="420783"/>
            <a:chExt cx="4045200" cy="3608293"/>
          </a:xfrm>
        </p:grpSpPr>
        <p:sp>
          <p:nvSpPr>
            <p:cNvPr id="6" name="Google Shape;462;p38">
              <a:extLst>
                <a:ext uri="{FF2B5EF4-FFF2-40B4-BE49-F238E27FC236}">
                  <a16:creationId xmlns:a16="http://schemas.microsoft.com/office/drawing/2014/main" id="{88834B95-FA92-44D6-AC22-B78D58C53E71}"/>
                </a:ext>
              </a:extLst>
            </p:cNvPr>
            <p:cNvSpPr txBox="1">
              <a:spLocks/>
            </p:cNvSpPr>
            <p:nvPr/>
          </p:nvSpPr>
          <p:spPr>
            <a:xfrm>
              <a:off x="645250" y="1033145"/>
              <a:ext cx="3791019" cy="2995931"/>
            </a:xfrm>
            <a:prstGeom prst="rect">
              <a:avLst/>
            </a:prstGeom>
          </p:spPr>
          <p:txBody>
            <a:bodyPr spcFirstLastPara="1" wrap="square" lIns="90000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TW" altLang="en-US" sz="1800" spc="3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歌劇演唱家，會依照音域分為以下幾種類型，就讓我們來認識他們不同的聲音特質，並欣賞每種角色的著名曲目。和同學討論或是請教老師，你認為自己的聲音適合唱哪種類型的角色呢？</a:t>
              </a:r>
            </a:p>
          </p:txBody>
        </p:sp>
        <p:sp>
          <p:nvSpPr>
            <p:cNvPr id="7" name="Google Shape;461;p38">
              <a:extLst>
                <a:ext uri="{FF2B5EF4-FFF2-40B4-BE49-F238E27FC236}">
                  <a16:creationId xmlns:a16="http://schemas.microsoft.com/office/drawing/2014/main" id="{E5675385-8CE7-41CB-86C4-16A398BFC060}"/>
                </a:ext>
              </a:extLst>
            </p:cNvPr>
            <p:cNvSpPr txBox="1">
              <a:spLocks/>
            </p:cNvSpPr>
            <p:nvPr/>
          </p:nvSpPr>
          <p:spPr>
            <a:xfrm>
              <a:off x="441820" y="420783"/>
              <a:ext cx="4045200" cy="740400"/>
            </a:xfrm>
            <a:prstGeom prst="rect">
              <a:avLst/>
            </a:prstGeom>
          </p:spPr>
          <p:txBody>
            <a:bodyPr spcFirstLastPara="1" wrap="square" lIns="0" tIns="91425" rIns="0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altLang="en-US" sz="2400" b="1" spc="300" dirty="0">
                  <a:solidFill>
                    <a:srgbClr val="00B3E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人聲音域圖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24039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1583484" y="1414207"/>
            <a:ext cx="3305606" cy="525531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男低音 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bass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495242" y="1785105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（</a:t>
            </a:r>
            <a:r>
              <a:rPr lang="en-US" altLang="zh-TW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E∼e1</a:t>
            </a: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）音質渾厚寬廣。</a:t>
            </a:r>
            <a:endParaRPr lang="en-US" altLang="zh-TW" sz="1800" b="1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1598608" y="3780336"/>
            <a:ext cx="3589335" cy="714735"/>
            <a:chOff x="2882095" y="3374657"/>
            <a:chExt cx="3589335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2963586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428447" y="3374657"/>
              <a:ext cx="3042983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it-IT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“Boris Godunov”</a:t>
              </a:r>
            </a:p>
            <a:p>
              <a:pPr>
                <a:lnSpc>
                  <a:spcPts val="2500"/>
                </a:lnSpc>
              </a:pPr>
              <a:r>
                <a:rPr lang="zh-TW" altLang="en-US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 時間軸 </a:t>
              </a: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4:00</a:t>
              </a:r>
              <a:r>
                <a:rPr lang="zh-TW" altLang="en-US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開始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3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sp>
        <p:nvSpPr>
          <p:cNvPr id="19" name="Google Shape;454;p37">
            <a:extLst>
              <a:ext uri="{FF2B5EF4-FFF2-40B4-BE49-F238E27FC236}">
                <a16:creationId xmlns:a16="http://schemas.microsoft.com/office/drawing/2014/main" id="{524ACA57-11CD-42FC-94D1-76CA8EE74460}"/>
              </a:ext>
            </a:extLst>
          </p:cNvPr>
          <p:cNvSpPr txBox="1">
            <a:spLocks/>
          </p:cNvSpPr>
          <p:nvPr/>
        </p:nvSpPr>
        <p:spPr>
          <a:xfrm>
            <a:off x="1578408" y="2202086"/>
            <a:ext cx="3851049" cy="157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3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穆索斯基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鮑利斯．戈多諾夫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角色：俄國沙皇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著名曲目：第四幕第三場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indent="0" algn="l">
              <a:lnSpc>
                <a:spcPts val="2800"/>
              </a:lnSpc>
            </a:pP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再見了我兒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52CF8F8-9952-43A9-ACE4-3F6F699B234B}"/>
              </a:ext>
            </a:extLst>
          </p:cNvPr>
          <p:cNvGrpSpPr/>
          <p:nvPr/>
        </p:nvGrpSpPr>
        <p:grpSpPr>
          <a:xfrm>
            <a:off x="5471403" y="1410940"/>
            <a:ext cx="2361915" cy="3510810"/>
            <a:chOff x="5698676" y="1370941"/>
            <a:chExt cx="2370754" cy="3523948"/>
          </a:xfrm>
        </p:grpSpPr>
        <p:pic>
          <p:nvPicPr>
            <p:cNvPr id="8" name="圖片 7" descr="一張含有 個人, 穿著, 黃色, 外套 的圖片&#10;&#10;自動產生的描述">
              <a:extLst>
                <a:ext uri="{FF2B5EF4-FFF2-40B4-BE49-F238E27FC236}">
                  <a16:creationId xmlns:a16="http://schemas.microsoft.com/office/drawing/2014/main" id="{25E9B391-29C8-4751-A77B-D6CF9F71B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8677" y="1370941"/>
              <a:ext cx="2370753" cy="3523948"/>
            </a:xfrm>
            <a:prstGeom prst="rect">
              <a:avLst/>
            </a:prstGeom>
          </p:spPr>
        </p:pic>
        <p:pic>
          <p:nvPicPr>
            <p:cNvPr id="23" name="圖片 22" descr="一張含有 個人, 穿著, 黃色, 外套 的圖片&#10;&#10;自動產生的描述">
              <a:extLst>
                <a:ext uri="{FF2B5EF4-FFF2-40B4-BE49-F238E27FC236}">
                  <a16:creationId xmlns:a16="http://schemas.microsoft.com/office/drawing/2014/main" id="{627A0150-ADB2-497F-8D08-2D5E661CC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20000"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8676" y="1370941"/>
              <a:ext cx="2370753" cy="3523948"/>
            </a:xfrm>
            <a:prstGeom prst="rect">
              <a:avLst/>
            </a:prstGeom>
          </p:spPr>
        </p:pic>
      </p:grpSp>
      <p:pic>
        <p:nvPicPr>
          <p:cNvPr id="463" name="圖片 462">
            <a:extLst>
              <a:ext uri="{FF2B5EF4-FFF2-40B4-BE49-F238E27FC236}">
                <a16:creationId xmlns:a16="http://schemas.microsoft.com/office/drawing/2014/main" id="{34D3E765-C878-49A0-A37B-7619AE46F0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82"/>
          <a:stretch/>
        </p:blipFill>
        <p:spPr>
          <a:xfrm>
            <a:off x="1206056" y="221750"/>
            <a:ext cx="6446780" cy="1112839"/>
          </a:xfrm>
          <a:prstGeom prst="rect">
            <a:avLst/>
          </a:prstGeom>
        </p:spPr>
      </p:pic>
      <p:cxnSp>
        <p:nvCxnSpPr>
          <p:cNvPr id="465" name="直線接點 464">
            <a:extLst>
              <a:ext uri="{FF2B5EF4-FFF2-40B4-BE49-F238E27FC236}">
                <a16:creationId xmlns:a16="http://schemas.microsoft.com/office/drawing/2014/main" id="{F740053A-CD8C-4838-9B20-EB80D0648882}"/>
              </a:ext>
            </a:extLst>
          </p:cNvPr>
          <p:cNvCxnSpPr>
            <a:cxnSpLocks/>
          </p:cNvCxnSpPr>
          <p:nvPr/>
        </p:nvCxnSpPr>
        <p:spPr>
          <a:xfrm>
            <a:off x="3220995" y="987005"/>
            <a:ext cx="424932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8" name="橢圓 467">
            <a:extLst>
              <a:ext uri="{FF2B5EF4-FFF2-40B4-BE49-F238E27FC236}">
                <a16:creationId xmlns:a16="http://schemas.microsoft.com/office/drawing/2014/main" id="{78F17BAB-66DC-4B49-AFD6-BE7D21FE2397}"/>
              </a:ext>
            </a:extLst>
          </p:cNvPr>
          <p:cNvSpPr/>
          <p:nvPr/>
        </p:nvSpPr>
        <p:spPr>
          <a:xfrm>
            <a:off x="3161102" y="954519"/>
            <a:ext cx="75185" cy="703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0A27CC5B-6614-4C32-B7E0-C727AB9A1AC4}"/>
              </a:ext>
            </a:extLst>
          </p:cNvPr>
          <p:cNvSpPr/>
          <p:nvPr/>
        </p:nvSpPr>
        <p:spPr>
          <a:xfrm>
            <a:off x="7466202" y="954519"/>
            <a:ext cx="75185" cy="703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498CC39-52C6-458A-8B40-E29DDB97CAA7}"/>
              </a:ext>
            </a:extLst>
          </p:cNvPr>
          <p:cNvGrpSpPr/>
          <p:nvPr/>
        </p:nvGrpSpPr>
        <p:grpSpPr>
          <a:xfrm>
            <a:off x="4099879" y="740486"/>
            <a:ext cx="2654116" cy="405357"/>
            <a:chOff x="2125246" y="1085881"/>
            <a:chExt cx="899403" cy="405357"/>
          </a:xfrm>
        </p:grpSpPr>
        <p:sp>
          <p:nvSpPr>
            <p:cNvPr id="16" name="Google Shape;1191;p64">
              <a:extLst>
                <a:ext uri="{FF2B5EF4-FFF2-40B4-BE49-F238E27FC236}">
                  <a16:creationId xmlns:a16="http://schemas.microsoft.com/office/drawing/2014/main" id="{DB631419-750F-4F77-81D5-D37347624403}"/>
                </a:ext>
              </a:extLst>
            </p:cNvPr>
            <p:cNvSpPr/>
            <p:nvPr/>
          </p:nvSpPr>
          <p:spPr>
            <a:xfrm>
              <a:off x="2125246" y="1111390"/>
              <a:ext cx="899403" cy="379848"/>
            </a:xfrm>
            <a:prstGeom prst="rect">
              <a:avLst/>
            </a:prstGeom>
            <a:solidFill>
              <a:srgbClr val="00B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F8A5292-FC4F-4F8A-848F-33861B5A9AD7}"/>
                </a:ext>
              </a:extLst>
            </p:cNvPr>
            <p:cNvSpPr txBox="1"/>
            <p:nvPr/>
          </p:nvSpPr>
          <p:spPr>
            <a:xfrm>
              <a:off x="2439046" y="1085881"/>
              <a:ext cx="315883" cy="379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男低音</a:t>
              </a:r>
              <a:endParaRPr lang="en-US" altLang="zh-TW" sz="1600" b="1" spc="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591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3937585" y="1468912"/>
            <a:ext cx="3305606" cy="525531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男中音 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baritone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3849343" y="1839810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（</a:t>
            </a:r>
            <a:r>
              <a:rPr lang="en-US" altLang="zh-TW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G∼g1</a:t>
            </a: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）音質華麗。</a:t>
            </a:r>
            <a:endParaRPr lang="en-US" altLang="zh-TW" sz="1800" b="1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3942243" y="3803781"/>
            <a:ext cx="3553212" cy="714735"/>
            <a:chOff x="2882095" y="3374657"/>
            <a:chExt cx="3553212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473001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39408" y="3374657"/>
              <a:ext cx="2895899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it-IT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Il Barbiere di Siviglia</a:t>
              </a:r>
            </a:p>
            <a:p>
              <a:pPr>
                <a:lnSpc>
                  <a:spcPts val="2500"/>
                </a:lnSpc>
              </a:pPr>
              <a:r>
                <a:rPr lang="zh-TW" altLang="en-US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時間軸 </a:t>
              </a:r>
              <a:r>
                <a:rPr lang="it-IT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0:17-12:20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3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sp>
        <p:nvSpPr>
          <p:cNvPr id="19" name="Google Shape;454;p37">
            <a:extLst>
              <a:ext uri="{FF2B5EF4-FFF2-40B4-BE49-F238E27FC236}">
                <a16:creationId xmlns:a16="http://schemas.microsoft.com/office/drawing/2014/main" id="{524ACA57-11CD-42FC-94D1-76CA8EE74460}"/>
              </a:ext>
            </a:extLst>
          </p:cNvPr>
          <p:cNvSpPr txBox="1">
            <a:spLocks/>
          </p:cNvSpPr>
          <p:nvPr/>
        </p:nvSpPr>
        <p:spPr>
          <a:xfrm>
            <a:off x="3932509" y="2256791"/>
            <a:ext cx="3851049" cy="157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3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羅西尼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塞爾維亞的理髮師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角色：費加洛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著名曲目：第一幕第一場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indent="0" algn="l">
              <a:lnSpc>
                <a:spcPts val="2800"/>
              </a:lnSpc>
            </a:pP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好事者之歌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10C0538-9939-454C-A876-89105E1BD22B}"/>
              </a:ext>
            </a:extLst>
          </p:cNvPr>
          <p:cNvGrpSpPr/>
          <p:nvPr/>
        </p:nvGrpSpPr>
        <p:grpSpPr>
          <a:xfrm>
            <a:off x="1521383" y="221750"/>
            <a:ext cx="6101234" cy="1254123"/>
            <a:chOff x="1456647" y="221751"/>
            <a:chExt cx="6230705" cy="1231792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689B4556-BF78-40BA-9663-488456A86F35}"/>
                </a:ext>
              </a:extLst>
            </p:cNvPr>
            <p:cNvGrpSpPr/>
            <p:nvPr/>
          </p:nvGrpSpPr>
          <p:grpSpPr>
            <a:xfrm>
              <a:off x="1456647" y="221751"/>
              <a:ext cx="6230705" cy="1231792"/>
              <a:chOff x="2443162" y="63521"/>
              <a:chExt cx="6429376" cy="1271069"/>
            </a:xfrm>
          </p:grpSpPr>
          <p:pic>
            <p:nvPicPr>
              <p:cNvPr id="463" name="圖片 462">
                <a:extLst>
                  <a:ext uri="{FF2B5EF4-FFF2-40B4-BE49-F238E27FC236}">
                    <a16:creationId xmlns:a16="http://schemas.microsoft.com/office/drawing/2014/main" id="{34D3E765-C878-49A0-A37B-7619AE46F0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189" t="2665"/>
              <a:stretch/>
            </p:blipFill>
            <p:spPr>
              <a:xfrm>
                <a:off x="2443162" y="63522"/>
                <a:ext cx="5209673" cy="1271068"/>
              </a:xfrm>
              <a:prstGeom prst="rect">
                <a:avLst/>
              </a:prstGeom>
            </p:spPr>
          </p:pic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A078750B-3CFA-4B16-B839-500C197266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65870" y="63521"/>
                <a:ext cx="1206668" cy="1271069"/>
              </a:xfrm>
              <a:prstGeom prst="rect">
                <a:avLst/>
              </a:prstGeom>
            </p:spPr>
          </p:pic>
        </p:grpSp>
        <p:cxnSp>
          <p:nvCxnSpPr>
            <p:cNvPr id="465" name="直線接點 464">
              <a:extLst>
                <a:ext uri="{FF2B5EF4-FFF2-40B4-BE49-F238E27FC236}">
                  <a16:creationId xmlns:a16="http://schemas.microsoft.com/office/drawing/2014/main" id="{F740053A-CD8C-4838-9B20-EB80D0648882}"/>
                </a:ext>
              </a:extLst>
            </p:cNvPr>
            <p:cNvCxnSpPr>
              <a:cxnSpLocks/>
            </p:cNvCxnSpPr>
            <p:nvPr/>
          </p:nvCxnSpPr>
          <p:spPr>
            <a:xfrm>
              <a:off x="2800350" y="969290"/>
              <a:ext cx="409480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橢圓 467">
              <a:extLst>
                <a:ext uri="{FF2B5EF4-FFF2-40B4-BE49-F238E27FC236}">
                  <a16:creationId xmlns:a16="http://schemas.microsoft.com/office/drawing/2014/main" id="{78F17BAB-66DC-4B49-AFD6-BE7D21FE2397}"/>
                </a:ext>
              </a:extLst>
            </p:cNvPr>
            <p:cNvSpPr/>
            <p:nvPr/>
          </p:nvSpPr>
          <p:spPr>
            <a:xfrm>
              <a:off x="2777672" y="936804"/>
              <a:ext cx="75185" cy="7032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A27CC5B-6614-4C32-B7E0-C727AB9A1AC4}"/>
                </a:ext>
              </a:extLst>
            </p:cNvPr>
            <p:cNvSpPr/>
            <p:nvPr/>
          </p:nvSpPr>
          <p:spPr>
            <a:xfrm>
              <a:off x="6891032" y="936804"/>
              <a:ext cx="75185" cy="7032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9498CC39-52C6-458A-8B40-E29DDB97CAA7}"/>
                </a:ext>
              </a:extLst>
            </p:cNvPr>
            <p:cNvGrpSpPr/>
            <p:nvPr/>
          </p:nvGrpSpPr>
          <p:grpSpPr>
            <a:xfrm>
              <a:off x="3524709" y="722771"/>
              <a:ext cx="2654116" cy="405357"/>
              <a:chOff x="2125246" y="1085881"/>
              <a:chExt cx="899403" cy="405357"/>
            </a:xfrm>
          </p:grpSpPr>
          <p:sp>
            <p:nvSpPr>
              <p:cNvPr id="16" name="Google Shape;1191;p64">
                <a:extLst>
                  <a:ext uri="{FF2B5EF4-FFF2-40B4-BE49-F238E27FC236}">
                    <a16:creationId xmlns:a16="http://schemas.microsoft.com/office/drawing/2014/main" id="{DB631419-750F-4F77-81D5-D37347624403}"/>
                  </a:ext>
                </a:extLst>
              </p:cNvPr>
              <p:cNvSpPr/>
              <p:nvPr/>
            </p:nvSpPr>
            <p:spPr>
              <a:xfrm>
                <a:off x="2125246" y="1111390"/>
                <a:ext cx="899403" cy="379848"/>
              </a:xfrm>
              <a:prstGeom prst="rect">
                <a:avLst/>
              </a:prstGeom>
              <a:solidFill>
                <a:srgbClr val="00B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F8A5292-FC4F-4F8A-848F-33861B5A9AD7}"/>
                  </a:ext>
                </a:extLst>
              </p:cNvPr>
              <p:cNvSpPr txBox="1"/>
              <p:nvPr/>
            </p:nvSpPr>
            <p:spPr>
              <a:xfrm>
                <a:off x="2439046" y="1085881"/>
                <a:ext cx="315883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TW" altLang="en-US" sz="1600" b="1" spc="30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ormorant Garamond Medium"/>
                  </a:rPr>
                  <a:t>男中音</a:t>
                </a:r>
                <a:endParaRPr lang="en-US" altLang="zh-TW" sz="16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endParaRP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17AC025-8ACD-4196-967A-79DF113B2E76}"/>
              </a:ext>
            </a:extLst>
          </p:cNvPr>
          <p:cNvGrpSpPr/>
          <p:nvPr/>
        </p:nvGrpSpPr>
        <p:grpSpPr>
          <a:xfrm>
            <a:off x="1272022" y="1513125"/>
            <a:ext cx="2409393" cy="3581382"/>
            <a:chOff x="5685282" y="1349138"/>
            <a:chExt cx="2495389" cy="370920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46FCA12-FD7E-499A-AA50-91FA4FF2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5282" y="1349138"/>
              <a:ext cx="2495388" cy="3709207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9E40D407-A6D6-49F1-B3D2-16F93730F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5283" y="1349138"/>
              <a:ext cx="2495388" cy="3709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600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0C4CCA29-4926-4098-A508-B625D215D839}"/>
              </a:ext>
            </a:extLst>
          </p:cNvPr>
          <p:cNvGrpSpPr/>
          <p:nvPr/>
        </p:nvGrpSpPr>
        <p:grpSpPr>
          <a:xfrm>
            <a:off x="1133093" y="221751"/>
            <a:ext cx="6945172" cy="1250364"/>
            <a:chOff x="2443162" y="63521"/>
            <a:chExt cx="7318703" cy="1271069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EC42836-8D64-4248-A24D-41E20EAFA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189" t="2665"/>
            <a:stretch/>
          </p:blipFill>
          <p:spPr>
            <a:xfrm>
              <a:off x="2443162" y="63522"/>
              <a:ext cx="5209673" cy="1271068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B8D999D-C0C4-4609-852B-C1CC66954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5870" y="63521"/>
              <a:ext cx="2095995" cy="1271069"/>
            </a:xfrm>
            <a:prstGeom prst="rect">
              <a:avLst/>
            </a:prstGeom>
          </p:spPr>
        </p:pic>
      </p:grpSp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1583484" y="1472115"/>
            <a:ext cx="3305606" cy="525531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男高音 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tenor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495242" y="1843013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（</a:t>
            </a:r>
            <a:r>
              <a:rPr lang="en-US" altLang="zh-TW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C∼c2</a:t>
            </a: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）音質優美，嘹亮結實。</a:t>
            </a:r>
            <a:endParaRPr lang="en-US" altLang="zh-TW" sz="1800" b="1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1598678" y="3838244"/>
            <a:ext cx="3156091" cy="714735"/>
            <a:chOff x="2882095" y="3374657"/>
            <a:chExt cx="3156091" cy="71473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156091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55450" y="3374657"/>
              <a:ext cx="2410547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de-DE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Dies Bildnis ist bezaubernd schön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5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sp>
        <p:nvSpPr>
          <p:cNvPr id="19" name="Google Shape;454;p37">
            <a:extLst>
              <a:ext uri="{FF2B5EF4-FFF2-40B4-BE49-F238E27FC236}">
                <a16:creationId xmlns:a16="http://schemas.microsoft.com/office/drawing/2014/main" id="{524ACA57-11CD-42FC-94D1-76CA8EE74460}"/>
              </a:ext>
            </a:extLst>
          </p:cNvPr>
          <p:cNvSpPr txBox="1">
            <a:spLocks/>
          </p:cNvSpPr>
          <p:nvPr/>
        </p:nvSpPr>
        <p:spPr>
          <a:xfrm>
            <a:off x="1578408" y="2259994"/>
            <a:ext cx="3851049" cy="157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3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莫札特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魔笛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角色：塔米諾王子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著名曲目：第一幕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indent="0" algn="l">
              <a:lnSpc>
                <a:spcPts val="2800"/>
              </a:lnSpc>
            </a:pP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這幅畫像迷人美艷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48872D0-55ED-4C56-A806-1DC0463238F5}"/>
              </a:ext>
            </a:extLst>
          </p:cNvPr>
          <p:cNvGrpSpPr/>
          <p:nvPr/>
        </p:nvGrpSpPr>
        <p:grpSpPr>
          <a:xfrm>
            <a:off x="3273239" y="566636"/>
            <a:ext cx="4099847" cy="405357"/>
            <a:chOff x="3161102" y="740486"/>
            <a:chExt cx="4099847" cy="405357"/>
          </a:xfrm>
        </p:grpSpPr>
        <p:cxnSp>
          <p:nvCxnSpPr>
            <p:cNvPr id="465" name="直線接點 464">
              <a:extLst>
                <a:ext uri="{FF2B5EF4-FFF2-40B4-BE49-F238E27FC236}">
                  <a16:creationId xmlns:a16="http://schemas.microsoft.com/office/drawing/2014/main" id="{F740053A-CD8C-4838-9B20-EB80D0648882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>
              <a:off x="3220995" y="987005"/>
              <a:ext cx="3964769" cy="267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橢圓 467">
              <a:extLst>
                <a:ext uri="{FF2B5EF4-FFF2-40B4-BE49-F238E27FC236}">
                  <a16:creationId xmlns:a16="http://schemas.microsoft.com/office/drawing/2014/main" id="{78F17BAB-66DC-4B49-AFD6-BE7D21FE2397}"/>
                </a:ext>
              </a:extLst>
            </p:cNvPr>
            <p:cNvSpPr/>
            <p:nvPr/>
          </p:nvSpPr>
          <p:spPr>
            <a:xfrm>
              <a:off x="3161102" y="954519"/>
              <a:ext cx="75185" cy="7032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A27CC5B-6614-4C32-B7E0-C727AB9A1AC4}"/>
                </a:ext>
              </a:extLst>
            </p:cNvPr>
            <p:cNvSpPr/>
            <p:nvPr/>
          </p:nvSpPr>
          <p:spPr>
            <a:xfrm>
              <a:off x="7185764" y="954519"/>
              <a:ext cx="75185" cy="7032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9498CC39-52C6-458A-8B40-E29DDB97CAA7}"/>
                </a:ext>
              </a:extLst>
            </p:cNvPr>
            <p:cNvGrpSpPr/>
            <p:nvPr/>
          </p:nvGrpSpPr>
          <p:grpSpPr>
            <a:xfrm>
              <a:off x="4099879" y="740486"/>
              <a:ext cx="2654116" cy="405357"/>
              <a:chOff x="2125246" y="1085881"/>
              <a:chExt cx="899403" cy="405357"/>
            </a:xfrm>
          </p:grpSpPr>
          <p:sp>
            <p:nvSpPr>
              <p:cNvPr id="16" name="Google Shape;1191;p64">
                <a:extLst>
                  <a:ext uri="{FF2B5EF4-FFF2-40B4-BE49-F238E27FC236}">
                    <a16:creationId xmlns:a16="http://schemas.microsoft.com/office/drawing/2014/main" id="{DB631419-750F-4F77-81D5-D37347624403}"/>
                  </a:ext>
                </a:extLst>
              </p:cNvPr>
              <p:cNvSpPr/>
              <p:nvPr/>
            </p:nvSpPr>
            <p:spPr>
              <a:xfrm>
                <a:off x="2125246" y="1111390"/>
                <a:ext cx="899403" cy="379848"/>
              </a:xfrm>
              <a:prstGeom prst="rect">
                <a:avLst/>
              </a:prstGeom>
              <a:solidFill>
                <a:srgbClr val="00B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F8A5292-FC4F-4F8A-848F-33861B5A9AD7}"/>
                  </a:ext>
                </a:extLst>
              </p:cNvPr>
              <p:cNvSpPr txBox="1"/>
              <p:nvPr/>
            </p:nvSpPr>
            <p:spPr>
              <a:xfrm>
                <a:off x="2439046" y="1085881"/>
                <a:ext cx="315883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TW" altLang="en-US" sz="1600" b="1" spc="30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ormorant Garamond Medium"/>
                  </a:rPr>
                  <a:t>男高音</a:t>
                </a:r>
                <a:endParaRPr lang="en-US" altLang="zh-TW" sz="16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endParaRPr>
              </a:p>
            </p:txBody>
          </p:sp>
        </p:grp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E2C3C74-69E4-44D4-837C-A0A290AA86F3}"/>
              </a:ext>
            </a:extLst>
          </p:cNvPr>
          <p:cNvGrpSpPr/>
          <p:nvPr/>
        </p:nvGrpSpPr>
        <p:grpSpPr>
          <a:xfrm>
            <a:off x="5992827" y="1521133"/>
            <a:ext cx="1746610" cy="3494542"/>
            <a:chOff x="3946358" y="1312233"/>
            <a:chExt cx="1914908" cy="3831266"/>
          </a:xfrm>
        </p:grpSpPr>
        <p:pic>
          <p:nvPicPr>
            <p:cNvPr id="7" name="圖片 6" descr="一張含有 個人, 紫色, 女孩, 粉紅色 的圖片&#10;&#10;自動產生的描述">
              <a:extLst>
                <a:ext uri="{FF2B5EF4-FFF2-40B4-BE49-F238E27FC236}">
                  <a16:creationId xmlns:a16="http://schemas.microsoft.com/office/drawing/2014/main" id="{DCF8931D-7EF6-48D1-A4FF-A433D72F4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6358" y="1312234"/>
              <a:ext cx="1903112" cy="3831265"/>
            </a:xfrm>
            <a:prstGeom prst="rect">
              <a:avLst/>
            </a:prstGeom>
          </p:spPr>
        </p:pic>
        <p:pic>
          <p:nvPicPr>
            <p:cNvPr id="46" name="圖片 45" descr="一張含有 個人, 紫色, 女孩, 粉紅色 的圖片&#10;&#10;自動產生的描述">
              <a:extLst>
                <a:ext uri="{FF2B5EF4-FFF2-40B4-BE49-F238E27FC236}">
                  <a16:creationId xmlns:a16="http://schemas.microsoft.com/office/drawing/2014/main" id="{25EA1BB4-F120-4EFE-AD6A-8A5E4C088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8154" y="1312233"/>
              <a:ext cx="1903112" cy="3831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137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4152260" y="3675153"/>
            <a:ext cx="2682096" cy="700447"/>
            <a:chOff x="2882095" y="3388945"/>
            <a:chExt cx="2682096" cy="700447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2654016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39409" y="3508444"/>
              <a:ext cx="2024782" cy="379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it-IT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Non più mesta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3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689B4556-BF78-40BA-9663-488456A86F35}"/>
              </a:ext>
            </a:extLst>
          </p:cNvPr>
          <p:cNvGrpSpPr/>
          <p:nvPr/>
        </p:nvGrpSpPr>
        <p:grpSpPr>
          <a:xfrm>
            <a:off x="1162035" y="221750"/>
            <a:ext cx="6904960" cy="1254123"/>
            <a:chOff x="4577165" y="63521"/>
            <a:chExt cx="7276329" cy="1271069"/>
          </a:xfrm>
        </p:grpSpPr>
        <p:pic>
          <p:nvPicPr>
            <p:cNvPr id="463" name="圖片 462">
              <a:extLst>
                <a:ext uri="{FF2B5EF4-FFF2-40B4-BE49-F238E27FC236}">
                  <a16:creationId xmlns:a16="http://schemas.microsoft.com/office/drawing/2014/main" id="{34D3E765-C878-49A0-A37B-7619AE46F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7165" y="63522"/>
              <a:ext cx="3075669" cy="1271068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078750B-3CFA-4B16-B839-500C19726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2405" r="314"/>
            <a:stretch/>
          </p:blipFill>
          <p:spPr>
            <a:xfrm>
              <a:off x="7665869" y="63521"/>
              <a:ext cx="4187625" cy="1271069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C97CD74-35B1-4224-BEF4-9B96DF2FBDFE}"/>
              </a:ext>
            </a:extLst>
          </p:cNvPr>
          <p:cNvGrpSpPr/>
          <p:nvPr/>
        </p:nvGrpSpPr>
        <p:grpSpPr>
          <a:xfrm>
            <a:off x="2165858" y="414328"/>
            <a:ext cx="4101509" cy="412706"/>
            <a:chOff x="4550294" y="414328"/>
            <a:chExt cx="4101509" cy="412706"/>
          </a:xfrm>
        </p:grpSpPr>
        <p:cxnSp>
          <p:nvCxnSpPr>
            <p:cNvPr id="465" name="直線接點 464">
              <a:extLst>
                <a:ext uri="{FF2B5EF4-FFF2-40B4-BE49-F238E27FC236}">
                  <a16:creationId xmlns:a16="http://schemas.microsoft.com/office/drawing/2014/main" id="{F740053A-CD8C-4838-9B20-EB80D064888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501" y="665316"/>
              <a:ext cx="4009713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橢圓 467">
              <a:extLst>
                <a:ext uri="{FF2B5EF4-FFF2-40B4-BE49-F238E27FC236}">
                  <a16:creationId xmlns:a16="http://schemas.microsoft.com/office/drawing/2014/main" id="{78F17BAB-66DC-4B49-AFD6-BE7D21FE2397}"/>
                </a:ext>
              </a:extLst>
            </p:cNvPr>
            <p:cNvSpPr/>
            <p:nvPr/>
          </p:nvSpPr>
          <p:spPr>
            <a:xfrm>
              <a:off x="4550294" y="632241"/>
              <a:ext cx="73623" cy="716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A27CC5B-6614-4C32-B7E0-C727AB9A1AC4}"/>
                </a:ext>
              </a:extLst>
            </p:cNvPr>
            <p:cNvSpPr/>
            <p:nvPr/>
          </p:nvSpPr>
          <p:spPr>
            <a:xfrm>
              <a:off x="8578180" y="632241"/>
              <a:ext cx="73623" cy="716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9498CC39-52C6-458A-8B40-E29DDB97CAA7}"/>
                </a:ext>
              </a:extLst>
            </p:cNvPr>
            <p:cNvGrpSpPr/>
            <p:nvPr/>
          </p:nvGrpSpPr>
          <p:grpSpPr>
            <a:xfrm>
              <a:off x="5281808" y="414328"/>
              <a:ext cx="2598965" cy="412706"/>
              <a:chOff x="2125246" y="1085881"/>
              <a:chExt cx="899403" cy="405357"/>
            </a:xfrm>
          </p:grpSpPr>
          <p:sp>
            <p:nvSpPr>
              <p:cNvPr id="16" name="Google Shape;1191;p64">
                <a:extLst>
                  <a:ext uri="{FF2B5EF4-FFF2-40B4-BE49-F238E27FC236}">
                    <a16:creationId xmlns:a16="http://schemas.microsoft.com/office/drawing/2014/main" id="{DB631419-750F-4F77-81D5-D37347624403}"/>
                  </a:ext>
                </a:extLst>
              </p:cNvPr>
              <p:cNvSpPr/>
              <p:nvPr/>
            </p:nvSpPr>
            <p:spPr>
              <a:xfrm>
                <a:off x="2125246" y="1111390"/>
                <a:ext cx="899403" cy="379848"/>
              </a:xfrm>
              <a:prstGeom prst="rect">
                <a:avLst/>
              </a:prstGeom>
              <a:solidFill>
                <a:srgbClr val="00B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F8A5292-FC4F-4F8A-848F-33861B5A9AD7}"/>
                  </a:ext>
                </a:extLst>
              </p:cNvPr>
              <p:cNvSpPr txBox="1"/>
              <p:nvPr/>
            </p:nvSpPr>
            <p:spPr>
              <a:xfrm>
                <a:off x="2439046" y="1085881"/>
                <a:ext cx="315883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TW" altLang="en-US" sz="1600" b="1" spc="30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ormorant Garamond Medium"/>
                  </a:rPr>
                  <a:t>女低音</a:t>
                </a:r>
                <a:endParaRPr lang="en-US" altLang="zh-TW" sz="16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CC9D07DC-201F-4C5C-9C9D-4BB1B007A731}"/>
              </a:ext>
            </a:extLst>
          </p:cNvPr>
          <p:cNvGrpSpPr/>
          <p:nvPr/>
        </p:nvGrpSpPr>
        <p:grpSpPr>
          <a:xfrm>
            <a:off x="604911" y="1537451"/>
            <a:ext cx="3511387" cy="3542651"/>
            <a:chOff x="330202" y="304800"/>
            <a:chExt cx="5098108" cy="5143500"/>
          </a:xfrm>
        </p:grpSpPr>
        <p:pic>
          <p:nvPicPr>
            <p:cNvPr id="6" name="圖片 5" descr="一張含有 洋裝 的圖片&#10;&#10;自動產生的描述">
              <a:extLst>
                <a:ext uri="{FF2B5EF4-FFF2-40B4-BE49-F238E27FC236}">
                  <a16:creationId xmlns:a16="http://schemas.microsoft.com/office/drawing/2014/main" id="{6D959A7C-73BB-4341-B044-9086400CE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874" y="304800"/>
              <a:ext cx="5096436" cy="5143500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B1FF939-A404-4AAE-8283-0C59E9E9D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20000"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02" y="304800"/>
              <a:ext cx="5096436" cy="5143500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B31505F2-DDC5-41DD-881C-7370B345B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4056" y="3255411"/>
            <a:ext cx="548839" cy="473997"/>
          </a:xfrm>
          <a:prstGeom prst="rect">
            <a:avLst/>
          </a:prstGeom>
        </p:spPr>
      </p:pic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4136886" y="1631418"/>
            <a:ext cx="3305606" cy="525531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女低音 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alto</a:t>
            </a:r>
            <a:endParaRPr lang="en-US"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4080728" y="2002316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（</a:t>
            </a:r>
            <a:r>
              <a:rPr lang="en-US" altLang="zh-TW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f∼f2</a:t>
            </a: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）音質低沉。</a:t>
            </a:r>
            <a:endParaRPr lang="en-US" altLang="zh-TW" sz="1800" b="1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9" name="Google Shape;454;p37">
            <a:extLst>
              <a:ext uri="{FF2B5EF4-FFF2-40B4-BE49-F238E27FC236}">
                <a16:creationId xmlns:a16="http://schemas.microsoft.com/office/drawing/2014/main" id="{524ACA57-11CD-42FC-94D1-76CA8EE74460}"/>
              </a:ext>
            </a:extLst>
          </p:cNvPr>
          <p:cNvSpPr txBox="1">
            <a:spLocks/>
          </p:cNvSpPr>
          <p:nvPr/>
        </p:nvSpPr>
        <p:spPr>
          <a:xfrm>
            <a:off x="4131810" y="2419297"/>
            <a:ext cx="3851049" cy="122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3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羅西尼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灰姑娘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角色：灰姑娘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著名曲目：第二幕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不再憂傷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</a:p>
        </p:txBody>
      </p:sp>
    </p:spTree>
    <p:extLst>
      <p:ext uri="{BB962C8B-B14F-4D97-AF65-F5344CB8AC3E}">
        <p14:creationId xmlns:p14="http://schemas.microsoft.com/office/powerpoint/2010/main" val="1982122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1583483" y="1472115"/>
            <a:ext cx="4486711" cy="525531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it-IT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次女高音</a:t>
            </a: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it-IT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mezzo-soprano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495242" y="1843013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（</a:t>
            </a:r>
            <a:r>
              <a:rPr lang="en-US" altLang="zh-TW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a∼a2</a:t>
            </a: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）音質溫厚。</a:t>
            </a:r>
            <a:endParaRPr lang="en-US" altLang="zh-TW" sz="1800" b="1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1616434" y="3852532"/>
            <a:ext cx="3239257" cy="700447"/>
            <a:chOff x="2882095" y="3388945"/>
            <a:chExt cx="3239257" cy="700447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239257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55450" y="3508061"/>
              <a:ext cx="2565902" cy="379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de-DE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Carmen - Habanera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3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sp>
        <p:nvSpPr>
          <p:cNvPr id="19" name="Google Shape;454;p37">
            <a:extLst>
              <a:ext uri="{FF2B5EF4-FFF2-40B4-BE49-F238E27FC236}">
                <a16:creationId xmlns:a16="http://schemas.microsoft.com/office/drawing/2014/main" id="{524ACA57-11CD-42FC-94D1-76CA8EE74460}"/>
              </a:ext>
            </a:extLst>
          </p:cNvPr>
          <p:cNvSpPr txBox="1">
            <a:spLocks/>
          </p:cNvSpPr>
          <p:nvPr/>
        </p:nvSpPr>
        <p:spPr>
          <a:xfrm>
            <a:off x="1578408" y="2259994"/>
            <a:ext cx="3851049" cy="157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3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比才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卡門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角色：卡門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著名曲目：第一幕第五場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阿巴內拉舞曲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A06CC98-D294-42AE-B292-12673299E33E}"/>
              </a:ext>
            </a:extLst>
          </p:cNvPr>
          <p:cNvGrpSpPr/>
          <p:nvPr/>
        </p:nvGrpSpPr>
        <p:grpSpPr>
          <a:xfrm>
            <a:off x="1162035" y="221750"/>
            <a:ext cx="6904960" cy="1254123"/>
            <a:chOff x="4577165" y="63521"/>
            <a:chExt cx="7276329" cy="1271069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6AE710C9-B379-4EDA-968F-31AB1F80E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7165" y="63522"/>
              <a:ext cx="3075669" cy="127106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353868A5-E3FD-4831-96EA-6466B2239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2405" r="314"/>
            <a:stretch/>
          </p:blipFill>
          <p:spPr>
            <a:xfrm>
              <a:off x="7665869" y="63521"/>
              <a:ext cx="4187625" cy="1271069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1EEC004-4F6B-461F-8CC6-FA173BAF005D}"/>
              </a:ext>
            </a:extLst>
          </p:cNvPr>
          <p:cNvGrpSpPr/>
          <p:nvPr/>
        </p:nvGrpSpPr>
        <p:grpSpPr>
          <a:xfrm>
            <a:off x="2747724" y="249331"/>
            <a:ext cx="4095453" cy="412706"/>
            <a:chOff x="4550294" y="414328"/>
            <a:chExt cx="4095453" cy="412706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083DCE8A-6B17-42BD-9CEF-0220650BDA6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501" y="665316"/>
              <a:ext cx="4009713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B531DB4D-141A-4CA3-99EA-625C7BBB4407}"/>
                </a:ext>
              </a:extLst>
            </p:cNvPr>
            <p:cNvSpPr/>
            <p:nvPr/>
          </p:nvSpPr>
          <p:spPr>
            <a:xfrm>
              <a:off x="4550294" y="632241"/>
              <a:ext cx="73623" cy="716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78953AAD-37FC-4DF0-ABC1-15868291EF6F}"/>
                </a:ext>
              </a:extLst>
            </p:cNvPr>
            <p:cNvSpPr/>
            <p:nvPr/>
          </p:nvSpPr>
          <p:spPr>
            <a:xfrm>
              <a:off x="8572124" y="632241"/>
              <a:ext cx="73623" cy="716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CC488952-7036-4728-BC25-CDCBBF3E8B77}"/>
                </a:ext>
              </a:extLst>
            </p:cNvPr>
            <p:cNvGrpSpPr/>
            <p:nvPr/>
          </p:nvGrpSpPr>
          <p:grpSpPr>
            <a:xfrm>
              <a:off x="5281808" y="414328"/>
              <a:ext cx="2598965" cy="412706"/>
              <a:chOff x="2125246" y="1085881"/>
              <a:chExt cx="899403" cy="405357"/>
            </a:xfrm>
          </p:grpSpPr>
          <p:sp>
            <p:nvSpPr>
              <p:cNvPr id="37" name="Google Shape;1191;p64">
                <a:extLst>
                  <a:ext uri="{FF2B5EF4-FFF2-40B4-BE49-F238E27FC236}">
                    <a16:creationId xmlns:a16="http://schemas.microsoft.com/office/drawing/2014/main" id="{E3B9B9A6-20F7-4F57-8407-33526C4BF990}"/>
                  </a:ext>
                </a:extLst>
              </p:cNvPr>
              <p:cNvSpPr/>
              <p:nvPr/>
            </p:nvSpPr>
            <p:spPr>
              <a:xfrm>
                <a:off x="2125246" y="1111390"/>
                <a:ext cx="899403" cy="379848"/>
              </a:xfrm>
              <a:prstGeom prst="rect">
                <a:avLst/>
              </a:prstGeom>
              <a:solidFill>
                <a:srgbClr val="00B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DA4EA6E-5974-4018-896E-9E610E78F384}"/>
                  </a:ext>
                </a:extLst>
              </p:cNvPr>
              <p:cNvSpPr txBox="1"/>
              <p:nvPr/>
            </p:nvSpPr>
            <p:spPr>
              <a:xfrm>
                <a:off x="2377146" y="1085881"/>
                <a:ext cx="425874" cy="373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TW" altLang="en-US" sz="1600" b="1" spc="30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ormorant Garamond Medium"/>
                  </a:rPr>
                  <a:t>次女高音 </a:t>
                </a:r>
                <a:endParaRPr lang="en-US" altLang="zh-TW" sz="16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endParaRPr>
              </a:p>
            </p:txBody>
          </p: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CFB5723-B5CB-4FB4-A2B8-7F14D908251C}"/>
              </a:ext>
            </a:extLst>
          </p:cNvPr>
          <p:cNvGrpSpPr/>
          <p:nvPr/>
        </p:nvGrpSpPr>
        <p:grpSpPr>
          <a:xfrm rot="241459">
            <a:off x="5138032" y="1121885"/>
            <a:ext cx="3952438" cy="3988938"/>
            <a:chOff x="4718980" y="830383"/>
            <a:chExt cx="4273651" cy="4313117"/>
          </a:xfrm>
        </p:grpSpPr>
        <p:pic>
          <p:nvPicPr>
            <p:cNvPr id="4" name="圖片 3" descr="一張含有 紅色, 配件 的圖片&#10;&#10;自動產生的描述">
              <a:extLst>
                <a:ext uri="{FF2B5EF4-FFF2-40B4-BE49-F238E27FC236}">
                  <a16:creationId xmlns:a16="http://schemas.microsoft.com/office/drawing/2014/main" id="{3AFCD763-8C56-41F5-BCB0-EEA2EAC2F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8980" y="830383"/>
              <a:ext cx="4273651" cy="4313117"/>
            </a:xfrm>
            <a:prstGeom prst="rect">
              <a:avLst/>
            </a:prstGeom>
          </p:spPr>
        </p:pic>
        <p:pic>
          <p:nvPicPr>
            <p:cNvPr id="25" name="圖片 24" descr="一張含有 紅色, 配件 的圖片&#10;&#10;自動產生的描述">
              <a:extLst>
                <a:ext uri="{FF2B5EF4-FFF2-40B4-BE49-F238E27FC236}">
                  <a16:creationId xmlns:a16="http://schemas.microsoft.com/office/drawing/2014/main" id="{63749A82-D1F2-4E5A-B906-E5E13629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20000"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8980" y="830383"/>
              <a:ext cx="4273651" cy="4313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29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FA239960-84A9-4C88-9FAC-B38D8C342F63}"/>
              </a:ext>
            </a:extLst>
          </p:cNvPr>
          <p:cNvGrpSpPr/>
          <p:nvPr/>
        </p:nvGrpSpPr>
        <p:grpSpPr>
          <a:xfrm>
            <a:off x="3977692" y="3652515"/>
            <a:ext cx="4251908" cy="723085"/>
            <a:chOff x="2882095" y="3366307"/>
            <a:chExt cx="4251908" cy="723085"/>
          </a:xfrm>
        </p:grpSpPr>
        <p:sp>
          <p:nvSpPr>
            <p:cNvPr id="10" name="Google Shape;1191;p64">
              <a:extLst>
                <a:ext uri="{FF2B5EF4-FFF2-40B4-BE49-F238E27FC236}">
                  <a16:creationId xmlns:a16="http://schemas.microsoft.com/office/drawing/2014/main" id="{347D717C-7C29-4225-9AC0-66AC6A628341}"/>
                </a:ext>
              </a:extLst>
            </p:cNvPr>
            <p:cNvSpPr/>
            <p:nvPr/>
          </p:nvSpPr>
          <p:spPr>
            <a:xfrm>
              <a:off x="2882095" y="3388945"/>
              <a:ext cx="3927712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DD81C7D-404C-406D-8A6F-DCC47F675B69}"/>
                </a:ext>
              </a:extLst>
            </p:cNvPr>
            <p:cNvSpPr txBox="1"/>
            <p:nvPr/>
          </p:nvSpPr>
          <p:spPr>
            <a:xfrm>
              <a:off x="3539409" y="3366307"/>
              <a:ext cx="3594594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de-DE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Der Hölle Rache kocht in meinem Herzen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2" name="圖片 11">
              <a:hlinkClick r:id="rId3"/>
              <a:extLst>
                <a:ext uri="{FF2B5EF4-FFF2-40B4-BE49-F238E27FC236}">
                  <a16:creationId xmlns:a16="http://schemas.microsoft.com/office/drawing/2014/main" id="{FF7F8916-2077-498B-818D-B2A7A38C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689B4556-BF78-40BA-9663-488456A86F35}"/>
              </a:ext>
            </a:extLst>
          </p:cNvPr>
          <p:cNvGrpSpPr/>
          <p:nvPr/>
        </p:nvGrpSpPr>
        <p:grpSpPr>
          <a:xfrm>
            <a:off x="1162035" y="221750"/>
            <a:ext cx="6904960" cy="1254123"/>
            <a:chOff x="4577165" y="63521"/>
            <a:chExt cx="7276329" cy="1271069"/>
          </a:xfrm>
        </p:grpSpPr>
        <p:pic>
          <p:nvPicPr>
            <p:cNvPr id="463" name="圖片 462">
              <a:extLst>
                <a:ext uri="{FF2B5EF4-FFF2-40B4-BE49-F238E27FC236}">
                  <a16:creationId xmlns:a16="http://schemas.microsoft.com/office/drawing/2014/main" id="{34D3E765-C878-49A0-A37B-7619AE46F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7165" y="63522"/>
              <a:ext cx="3075669" cy="1271068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078750B-3CFA-4B16-B839-500C19726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2405" r="314"/>
            <a:stretch/>
          </p:blipFill>
          <p:spPr>
            <a:xfrm>
              <a:off x="7665869" y="63521"/>
              <a:ext cx="4187625" cy="1271069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C97CD74-35B1-4224-BEF4-9B96DF2FBDFE}"/>
              </a:ext>
            </a:extLst>
          </p:cNvPr>
          <p:cNvGrpSpPr/>
          <p:nvPr/>
        </p:nvGrpSpPr>
        <p:grpSpPr>
          <a:xfrm>
            <a:off x="2165858" y="414328"/>
            <a:ext cx="4101509" cy="412706"/>
            <a:chOff x="4550294" y="414328"/>
            <a:chExt cx="4101509" cy="412706"/>
          </a:xfrm>
        </p:grpSpPr>
        <p:cxnSp>
          <p:nvCxnSpPr>
            <p:cNvPr id="465" name="直線接點 464">
              <a:extLst>
                <a:ext uri="{FF2B5EF4-FFF2-40B4-BE49-F238E27FC236}">
                  <a16:creationId xmlns:a16="http://schemas.microsoft.com/office/drawing/2014/main" id="{F740053A-CD8C-4838-9B20-EB80D064888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501" y="665316"/>
              <a:ext cx="4009713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橢圓 467">
              <a:extLst>
                <a:ext uri="{FF2B5EF4-FFF2-40B4-BE49-F238E27FC236}">
                  <a16:creationId xmlns:a16="http://schemas.microsoft.com/office/drawing/2014/main" id="{78F17BAB-66DC-4B49-AFD6-BE7D21FE2397}"/>
                </a:ext>
              </a:extLst>
            </p:cNvPr>
            <p:cNvSpPr/>
            <p:nvPr/>
          </p:nvSpPr>
          <p:spPr>
            <a:xfrm>
              <a:off x="4550294" y="632241"/>
              <a:ext cx="73623" cy="716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A27CC5B-6614-4C32-B7E0-C727AB9A1AC4}"/>
                </a:ext>
              </a:extLst>
            </p:cNvPr>
            <p:cNvSpPr/>
            <p:nvPr/>
          </p:nvSpPr>
          <p:spPr>
            <a:xfrm>
              <a:off x="8578180" y="632241"/>
              <a:ext cx="73623" cy="716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9498CC39-52C6-458A-8B40-E29DDB97CAA7}"/>
                </a:ext>
              </a:extLst>
            </p:cNvPr>
            <p:cNvGrpSpPr/>
            <p:nvPr/>
          </p:nvGrpSpPr>
          <p:grpSpPr>
            <a:xfrm>
              <a:off x="5281808" y="414328"/>
              <a:ext cx="2598965" cy="412706"/>
              <a:chOff x="2125246" y="1085881"/>
              <a:chExt cx="899403" cy="405357"/>
            </a:xfrm>
          </p:grpSpPr>
          <p:sp>
            <p:nvSpPr>
              <p:cNvPr id="16" name="Google Shape;1191;p64">
                <a:extLst>
                  <a:ext uri="{FF2B5EF4-FFF2-40B4-BE49-F238E27FC236}">
                    <a16:creationId xmlns:a16="http://schemas.microsoft.com/office/drawing/2014/main" id="{DB631419-750F-4F77-81D5-D37347624403}"/>
                  </a:ext>
                </a:extLst>
              </p:cNvPr>
              <p:cNvSpPr/>
              <p:nvPr/>
            </p:nvSpPr>
            <p:spPr>
              <a:xfrm>
                <a:off x="2125246" y="1111390"/>
                <a:ext cx="899403" cy="379848"/>
              </a:xfrm>
              <a:prstGeom prst="rect">
                <a:avLst/>
              </a:prstGeom>
              <a:solidFill>
                <a:srgbClr val="00B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F8A5292-FC4F-4F8A-848F-33861B5A9AD7}"/>
                  </a:ext>
                </a:extLst>
              </p:cNvPr>
              <p:cNvSpPr txBox="1"/>
              <p:nvPr/>
            </p:nvSpPr>
            <p:spPr>
              <a:xfrm>
                <a:off x="2439046" y="1085881"/>
                <a:ext cx="315883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TW" altLang="en-US" sz="1600" b="1" spc="30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ormorant Garamond Medium"/>
                  </a:rPr>
                  <a:t>女低音</a:t>
                </a:r>
                <a:endParaRPr lang="en-US" altLang="zh-TW" sz="16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endParaRPr>
              </a:p>
            </p:txBody>
          </p:sp>
        </p:grp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B31505F2-DDC5-41DD-881C-7370B345BD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1374" y="3209345"/>
            <a:ext cx="515389" cy="445639"/>
          </a:xfrm>
          <a:prstGeom prst="rect">
            <a:avLst/>
          </a:prstGeom>
        </p:spPr>
      </p:pic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3954005" y="1631418"/>
            <a:ext cx="3305606" cy="525531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女高音 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soprano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3897847" y="2002316"/>
            <a:ext cx="4121400" cy="66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（</a:t>
            </a:r>
            <a:r>
              <a:rPr lang="en-US" altLang="zh-TW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c1∼c3</a:t>
            </a:r>
            <a:r>
              <a:rPr lang="zh-TW" altLang="en-US" sz="1800" b="1" spc="3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）音質柔美明亮。</a:t>
            </a:r>
            <a:endParaRPr lang="en-US" altLang="zh-TW" sz="1800" b="1" spc="3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9" name="Google Shape;454;p37">
            <a:extLst>
              <a:ext uri="{FF2B5EF4-FFF2-40B4-BE49-F238E27FC236}">
                <a16:creationId xmlns:a16="http://schemas.microsoft.com/office/drawing/2014/main" id="{524ACA57-11CD-42FC-94D1-76CA8EE74460}"/>
              </a:ext>
            </a:extLst>
          </p:cNvPr>
          <p:cNvSpPr txBox="1">
            <a:spLocks/>
          </p:cNvSpPr>
          <p:nvPr/>
        </p:nvSpPr>
        <p:spPr>
          <a:xfrm>
            <a:off x="3957242" y="2419297"/>
            <a:ext cx="5095317" cy="122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3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None/>
              <a:defRPr sz="2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莫札特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魔笛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角色：夜后</a:t>
            </a:r>
          </a:p>
          <a:p>
            <a:pPr marL="0" indent="0" algn="l">
              <a:lnSpc>
                <a:spcPts val="28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著名曲目：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地獄之復仇沸騰在我心中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C1B55B4-42F6-4CBC-AD8C-DF63A1D90DB0}"/>
              </a:ext>
            </a:extLst>
          </p:cNvPr>
          <p:cNvGrpSpPr/>
          <p:nvPr/>
        </p:nvGrpSpPr>
        <p:grpSpPr>
          <a:xfrm>
            <a:off x="179979" y="1544978"/>
            <a:ext cx="4045379" cy="4082737"/>
            <a:chOff x="3671767" y="307570"/>
            <a:chExt cx="5096436" cy="51435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B4F8024-52ED-437E-A909-0A4361085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1767" y="307570"/>
              <a:ext cx="5096436" cy="5143500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E7339F4E-35F8-4DC6-89E2-1F9831E48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1767" y="307570"/>
              <a:ext cx="5096436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068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0"/>
          <p:cNvSpPr txBox="1">
            <a:spLocks noGrp="1"/>
          </p:cNvSpPr>
          <p:nvPr>
            <p:ph type="body" idx="1"/>
          </p:nvPr>
        </p:nvSpPr>
        <p:spPr>
          <a:xfrm>
            <a:off x="720001" y="1182033"/>
            <a:ext cx="4594950" cy="241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歌劇中有些角色的特性鮮明，亦有依其特性分為不同類型，例如杜蘭朵音色明亮，且曲調有大幅度的戲劇音色變化，屬於戲劇女高音；反之，柳兒音色溫暖，以抒發情感為主，屬於抒情女高音。請蒐集資料，並找出各一個代表人物，並介紹他們的故事背景與著名歌曲。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" name="Google Shape;1052;p55">
            <a:extLst>
              <a:ext uri="{FF2B5EF4-FFF2-40B4-BE49-F238E27FC236}">
                <a16:creationId xmlns:a16="http://schemas.microsoft.com/office/drawing/2014/main" id="{ADE093AA-A7B6-4A80-B5CD-02A1BD34630E}"/>
              </a:ext>
            </a:extLst>
          </p:cNvPr>
          <p:cNvSpPr txBox="1">
            <a:spLocks/>
          </p:cNvSpPr>
          <p:nvPr/>
        </p:nvSpPr>
        <p:spPr>
          <a:xfrm>
            <a:off x="720000" y="716488"/>
            <a:ext cx="44877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6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動手做做看（二）特色分類</a:t>
            </a:r>
          </a:p>
        </p:txBody>
      </p:sp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8306AFA9-F94A-4410-AE9A-FE6A4646F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0515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0"/>
          <p:cNvSpPr txBox="1">
            <a:spLocks noGrp="1"/>
          </p:cNvSpPr>
          <p:nvPr>
            <p:ph type="body" idx="1"/>
          </p:nvPr>
        </p:nvSpPr>
        <p:spPr>
          <a:xfrm>
            <a:off x="720001" y="1166474"/>
            <a:ext cx="4980712" cy="3005475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F5A32"/>
              </a:buClr>
              <a:buSzPct val="64000"/>
              <a:buNone/>
            </a:pPr>
            <a:r>
              <a:rPr lang="zh-TW" altLang="en-US" sz="1800" b="1" spc="300" dirty="0">
                <a:solidFill>
                  <a:srgbClr val="DF5A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戲劇女高音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：有大幅度戲劇音色變化，音色明亮，通常為個性鮮明的女主角。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3E3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代表人物為歌劇的什麼角色？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3E3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著名歌曲為哪一首？</a:t>
            </a:r>
          </a:p>
          <a:p>
            <a:pPr marL="0" indent="0">
              <a:lnSpc>
                <a:spcPct val="150000"/>
              </a:lnSpc>
              <a:buClr>
                <a:srgbClr val="DF5A32"/>
              </a:buClr>
              <a:buSzPts val="1100"/>
              <a:buNone/>
            </a:pPr>
            <a:r>
              <a:rPr lang="zh-TW" altLang="en-US" sz="1800" b="1" spc="300" dirty="0">
                <a:solidFill>
                  <a:srgbClr val="DF5A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抒情女高音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：以抒發感情為主，音色輕柔。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B3E3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代表人物為歌劇的什麼角色？</a:t>
            </a:r>
            <a:endParaRPr lang="en-US" altLang="zh-TW"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B3E3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著名歌曲為哪一首？</a:t>
            </a:r>
          </a:p>
        </p:txBody>
      </p:sp>
      <p:sp>
        <p:nvSpPr>
          <p:cNvPr id="4" name="Google Shape;1052;p55">
            <a:extLst>
              <a:ext uri="{FF2B5EF4-FFF2-40B4-BE49-F238E27FC236}">
                <a16:creationId xmlns:a16="http://schemas.microsoft.com/office/drawing/2014/main" id="{ADE093AA-A7B6-4A80-B5CD-02A1BD34630E}"/>
              </a:ext>
            </a:extLst>
          </p:cNvPr>
          <p:cNvSpPr txBox="1">
            <a:spLocks/>
          </p:cNvSpPr>
          <p:nvPr/>
        </p:nvSpPr>
        <p:spPr>
          <a:xfrm>
            <a:off x="720000" y="673626"/>
            <a:ext cx="44877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6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動手做做看（二）特色分類</a:t>
            </a:r>
          </a:p>
        </p:txBody>
      </p:sp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8306AFA9-F94A-4410-AE9A-FE6A4646F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982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舞者, 差異, 數個, 衣物 的圖片&#10;&#10;自動產生的描述">
            <a:extLst>
              <a:ext uri="{FF2B5EF4-FFF2-40B4-BE49-F238E27FC236}">
                <a16:creationId xmlns:a16="http://schemas.microsoft.com/office/drawing/2014/main" id="{D14CACB9-EC12-4735-A105-FE5741B073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881" y="2661872"/>
            <a:ext cx="4588235" cy="293107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45FD5E5F-AE5A-4C43-B6E5-5A0247C961D0}"/>
              </a:ext>
            </a:extLst>
          </p:cNvPr>
          <p:cNvGrpSpPr/>
          <p:nvPr/>
        </p:nvGrpSpPr>
        <p:grpSpPr>
          <a:xfrm>
            <a:off x="2197631" y="440359"/>
            <a:ext cx="4867538" cy="1924221"/>
            <a:chOff x="2315731" y="235096"/>
            <a:chExt cx="4867538" cy="1924221"/>
          </a:xfrm>
        </p:grpSpPr>
        <p:sp>
          <p:nvSpPr>
            <p:cNvPr id="10" name="Google Shape;1031;p54">
              <a:extLst>
                <a:ext uri="{FF2B5EF4-FFF2-40B4-BE49-F238E27FC236}">
                  <a16:creationId xmlns:a16="http://schemas.microsoft.com/office/drawing/2014/main" id="{9C9BC61C-1746-4BB9-9E70-B316925CD765}"/>
                </a:ext>
              </a:extLst>
            </p:cNvPr>
            <p:cNvSpPr/>
            <p:nvPr/>
          </p:nvSpPr>
          <p:spPr>
            <a:xfrm>
              <a:off x="2315731" y="235096"/>
              <a:ext cx="4867538" cy="1924221"/>
            </a:xfrm>
            <a:prstGeom prst="wedgeRectCallout">
              <a:avLst>
                <a:gd name="adj1" fmla="val -5129"/>
                <a:gd name="adj2" fmla="val 91338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A0C8BEF-583B-4D9D-918D-77F44ED6787E}"/>
                </a:ext>
              </a:extLst>
            </p:cNvPr>
            <p:cNvSpPr txBox="1"/>
            <p:nvPr/>
          </p:nvSpPr>
          <p:spPr>
            <a:xfrm>
              <a:off x="2455382" y="362894"/>
              <a:ext cx="4588235" cy="1668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2500"/>
                </a:lnSpc>
                <a:buClr>
                  <a:schemeClr val="dk1"/>
                </a:buClr>
                <a:buSzPts val="4200"/>
              </a:pPr>
              <a:r>
                <a:rPr lang="zh-TW" altLang="en-US" sz="1800" b="1" spc="3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Lexend Mega"/>
                </a:rPr>
                <a:t>浦契尼將杜蘭朵描繪為傲慢無情及握有權力的女性，有別於一般印象中如柳兒般溫柔婉約的特質。你認為普遍對女性的性別刻板印象有哪些， 你覺得合理嗎？為什麼？</a:t>
              </a:r>
            </a:p>
          </p:txBody>
        </p:sp>
      </p:grpSp>
      <p:sp>
        <p:nvSpPr>
          <p:cNvPr id="14" name="Google Shape;123;p11">
            <a:extLst>
              <a:ext uri="{FF2B5EF4-FFF2-40B4-BE49-F238E27FC236}">
                <a16:creationId xmlns:a16="http://schemas.microsoft.com/office/drawing/2014/main" id="{AF46CA58-2658-4FC0-BDA1-D7FB4653277C}"/>
              </a:ext>
            </a:extLst>
          </p:cNvPr>
          <p:cNvSpPr/>
          <p:nvPr/>
        </p:nvSpPr>
        <p:spPr>
          <a:xfrm>
            <a:off x="1740806" y="1273231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6;p11">
            <a:extLst>
              <a:ext uri="{FF2B5EF4-FFF2-40B4-BE49-F238E27FC236}">
                <a16:creationId xmlns:a16="http://schemas.microsoft.com/office/drawing/2014/main" id="{BBFB43B8-A3C2-45C8-B4D0-9ACB175DC3AB}"/>
              </a:ext>
            </a:extLst>
          </p:cNvPr>
          <p:cNvSpPr/>
          <p:nvPr/>
        </p:nvSpPr>
        <p:spPr>
          <a:xfrm>
            <a:off x="7274194" y="1273231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圖片 15" descr="一張含有 畫畫 的圖片&#10;&#10;自動產生的描述">
            <a:extLst>
              <a:ext uri="{FF2B5EF4-FFF2-40B4-BE49-F238E27FC236}">
                <a16:creationId xmlns:a16="http://schemas.microsoft.com/office/drawing/2014/main" id="{39CB3627-3060-4755-B4D4-0AEEBA1F48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74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 txBox="1">
            <a:spLocks noGrp="1"/>
          </p:cNvSpPr>
          <p:nvPr>
            <p:ph type="title"/>
          </p:nvPr>
        </p:nvSpPr>
        <p:spPr>
          <a:xfrm>
            <a:off x="2542256" y="693600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羅北安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62" name="Google Shape;462;p38"/>
          <p:cNvSpPr txBox="1">
            <a:spLocks noGrp="1"/>
          </p:cNvSpPr>
          <p:nvPr>
            <p:ph type="subTitle" idx="1"/>
          </p:nvPr>
        </p:nvSpPr>
        <p:spPr>
          <a:xfrm>
            <a:off x="2393842" y="1434000"/>
            <a:ext cx="4542050" cy="2099338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algn="l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「那些語言所無法傳達的，當音樂進來了、舞蹈進來了，所有要傳達的一切，就全面了，音樂劇是最完美組合的存在，她是全面性的演出。」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63" name="Google Shape;463;p38"/>
          <p:cNvSpPr/>
          <p:nvPr/>
        </p:nvSpPr>
        <p:spPr>
          <a:xfrm>
            <a:off x="1794550" y="2571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8"/>
          <p:cNvSpPr/>
          <p:nvPr/>
        </p:nvSpPr>
        <p:spPr>
          <a:xfrm>
            <a:off x="7091450" y="1814247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8937D894-DCD6-45A2-A096-7954E38ED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7FB676B-861E-4386-8E6F-51BAEFB6D85C}"/>
              </a:ext>
            </a:extLst>
          </p:cNvPr>
          <p:cNvGrpSpPr/>
          <p:nvPr/>
        </p:nvGrpSpPr>
        <p:grpSpPr>
          <a:xfrm>
            <a:off x="2701990" y="3374657"/>
            <a:ext cx="3940042" cy="714735"/>
            <a:chOff x="2778918" y="3374657"/>
            <a:chExt cx="3940042" cy="714735"/>
          </a:xfrm>
        </p:grpSpPr>
        <p:sp>
          <p:nvSpPr>
            <p:cNvPr id="9" name="Google Shape;1191;p64">
              <a:extLst>
                <a:ext uri="{FF2B5EF4-FFF2-40B4-BE49-F238E27FC236}">
                  <a16:creationId xmlns:a16="http://schemas.microsoft.com/office/drawing/2014/main" id="{1BBB0650-58CA-4EB4-AFF4-8A26585B474D}"/>
                </a:ext>
              </a:extLst>
            </p:cNvPr>
            <p:cNvSpPr/>
            <p:nvPr/>
          </p:nvSpPr>
          <p:spPr>
            <a:xfrm>
              <a:off x="2778918" y="3388945"/>
              <a:ext cx="3793329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D2393B5-4A41-4683-823F-8EA89588F13B}"/>
                </a:ext>
              </a:extLst>
            </p:cNvPr>
            <p:cNvSpPr txBox="1"/>
            <p:nvPr/>
          </p:nvSpPr>
          <p:spPr>
            <a:xfrm>
              <a:off x="3427114" y="3374657"/>
              <a:ext cx="3291846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從戲劇看瘋狂人生！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你不知道的劇場頑童羅北安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8" name="圖片 7">
              <a:hlinkClick r:id="rId5"/>
              <a:extLst>
                <a:ext uri="{FF2B5EF4-FFF2-40B4-BE49-F238E27FC236}">
                  <a16:creationId xmlns:a16="http://schemas.microsoft.com/office/drawing/2014/main" id="{481D2351-3EE6-47E0-B09F-40DD38515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946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4187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 txBox="1">
            <a:spLocks noGrp="1"/>
          </p:cNvSpPr>
          <p:nvPr>
            <p:ph type="title"/>
          </p:nvPr>
        </p:nvSpPr>
        <p:spPr>
          <a:xfrm>
            <a:off x="2542256" y="490172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戲劇院新寵兒</a:t>
            </a:r>
            <a:r>
              <a:rPr lang="en-US" altLang="zh-TW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—</a:t>
            </a: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音樂劇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62" name="Google Shape;462;p38"/>
          <p:cNvSpPr txBox="1">
            <a:spLocks noGrp="1"/>
          </p:cNvSpPr>
          <p:nvPr>
            <p:ph type="subTitle" idx="1"/>
          </p:nvPr>
        </p:nvSpPr>
        <p:spPr>
          <a:xfrm>
            <a:off x="2104177" y="1230571"/>
            <a:ext cx="4935646" cy="3280001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algn="l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二十世紀初觀眾口味的改變，加上錄音技術及科技的發展，歌劇漸漸式微，取而代之的是娛樂性更高的音樂劇。音樂劇，吸收十九世紀歐洲輕歌劇、綜藝秀等戲劇的精華，將音樂、戲劇與舞蹈結合，並融入流行音樂元素，更增加許多舞臺效果，戲劇主題也有更豐富的內容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63" name="Google Shape;463;p38"/>
          <p:cNvSpPr/>
          <p:nvPr/>
        </p:nvSpPr>
        <p:spPr>
          <a:xfrm>
            <a:off x="1588177" y="3992341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8"/>
          <p:cNvSpPr/>
          <p:nvPr/>
        </p:nvSpPr>
        <p:spPr>
          <a:xfrm>
            <a:off x="7039823" y="1324389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8937D894-DCD6-45A2-A096-7954E38ED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8161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2970750" y="1513297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美國百老匯音樂劇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2698500" y="1862685"/>
            <a:ext cx="374700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第一次世界大戰後，原創的美國歌舞劇開始蓬勃發展，劇中融入綜藝節目及秀場歌舞表演，除了娛樂性質外也探討嚴肅議題，類型十分多元化。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6981207" y="2255100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717143" y="2313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2" y="4774104"/>
            <a:ext cx="1002074" cy="2415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B303AE4-E2CF-41BF-ACC6-504D740089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668" y="796582"/>
            <a:ext cx="1038663" cy="5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0986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2970750" y="1513297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美國百老匯音樂劇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2505474" y="1862685"/>
            <a:ext cx="413305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1866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年芭蕾舞團與戲劇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惡騙子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合作，成為史上第一齣歌舞音樂喜劇，劇場業者也開始在百老匯劇院附近進駐，而百老匯大街及時代廣場一帶，則成為美國娛樂業的中心。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6981207" y="2255100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717143" y="2313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2" y="4774104"/>
            <a:ext cx="1002074" cy="2415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B303AE4-E2CF-41BF-ACC6-504D740089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668" y="796582"/>
            <a:ext cx="1038663" cy="5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94241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4CD1B8-9857-463E-B623-F9A11AC8E3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13" y="0"/>
            <a:ext cx="7901974" cy="5143500"/>
          </a:xfrm>
          <a:prstGeom prst="rect">
            <a:avLst/>
          </a:prstGeom>
        </p:spPr>
      </p:pic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F4159DA8-1601-4778-BAAF-BB3AFD1C7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950" y="4774104"/>
            <a:ext cx="1002074" cy="241571"/>
          </a:xfrm>
          <a:prstGeom prst="rect">
            <a:avLst/>
          </a:prstGeom>
        </p:spPr>
      </p:pic>
      <p:sp>
        <p:nvSpPr>
          <p:cNvPr id="14" name="Google Shape;1031;p54">
            <a:extLst>
              <a:ext uri="{FF2B5EF4-FFF2-40B4-BE49-F238E27FC236}">
                <a16:creationId xmlns:a16="http://schemas.microsoft.com/office/drawing/2014/main" id="{8389BF76-A068-4D53-A679-0C9E599ADBB2}"/>
              </a:ext>
            </a:extLst>
          </p:cNvPr>
          <p:cNvSpPr/>
          <p:nvPr/>
        </p:nvSpPr>
        <p:spPr>
          <a:xfrm>
            <a:off x="4680775" y="1704804"/>
            <a:ext cx="4057650" cy="1631328"/>
          </a:xfrm>
          <a:prstGeom prst="wedgeRectCallout">
            <a:avLst>
              <a:gd name="adj1" fmla="val -38269"/>
              <a:gd name="adj2" fmla="val 66859"/>
            </a:avLst>
          </a:prstGeom>
          <a:solidFill>
            <a:schemeClr val="accent2">
              <a:alpha val="84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0AC825-7D2E-4850-BDDF-44A0BE46355C}"/>
              </a:ext>
            </a:extLst>
          </p:cNvPr>
          <p:cNvSpPr txBox="1"/>
          <p:nvPr/>
        </p:nvSpPr>
        <p:spPr>
          <a:xfrm>
            <a:off x="4867488" y="1832601"/>
            <a:ext cx="3725812" cy="1347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buClr>
                <a:schemeClr val="dk1"/>
              </a:buClr>
              <a:buSzPts val="4200"/>
            </a:pP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《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阿伊達</a:t>
            </a: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》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歌劇由威爾第創作，音樂劇版本則由迪士尼改編。敘述衣索比亞公主阿伊達和埃及軍官、公主間的愛情故事。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CCF482B-43BE-4D92-929D-8FAA05FA2C00}"/>
              </a:ext>
            </a:extLst>
          </p:cNvPr>
          <p:cNvSpPr txBox="1"/>
          <p:nvPr/>
        </p:nvSpPr>
        <p:spPr>
          <a:xfrm>
            <a:off x="4867488" y="1992901"/>
            <a:ext cx="3725812" cy="1026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buClr>
                <a:schemeClr val="dk1"/>
              </a:buClr>
              <a:buSzPts val="4200"/>
            </a:pP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音樂劇版本融合藍調、民謠和搖滾音樂等多種音樂曲風，受到觀眾的喜愛。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06C5760-13A7-4E42-8D0C-7B3A5DCE03A3}"/>
              </a:ext>
            </a:extLst>
          </p:cNvPr>
          <p:cNvGrpSpPr/>
          <p:nvPr/>
        </p:nvGrpSpPr>
        <p:grpSpPr>
          <a:xfrm>
            <a:off x="405575" y="2163100"/>
            <a:ext cx="3830818" cy="714735"/>
            <a:chOff x="2882095" y="3374657"/>
            <a:chExt cx="3830818" cy="714735"/>
          </a:xfrm>
        </p:grpSpPr>
        <p:sp>
          <p:nvSpPr>
            <p:cNvPr id="24" name="Google Shape;1191;p64">
              <a:extLst>
                <a:ext uri="{FF2B5EF4-FFF2-40B4-BE49-F238E27FC236}">
                  <a16:creationId xmlns:a16="http://schemas.microsoft.com/office/drawing/2014/main" id="{9A67D12A-17FA-4A41-9E7E-72F0C66135AC}"/>
                </a:ext>
              </a:extLst>
            </p:cNvPr>
            <p:cNvSpPr/>
            <p:nvPr/>
          </p:nvSpPr>
          <p:spPr>
            <a:xfrm>
              <a:off x="2882095" y="3388945"/>
              <a:ext cx="3830818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CE3FF4D-6F1C-4311-A002-25E850ABFA9A}"/>
                </a:ext>
              </a:extLst>
            </p:cNvPr>
            <p:cNvSpPr txBox="1"/>
            <p:nvPr/>
          </p:nvSpPr>
          <p:spPr>
            <a:xfrm>
              <a:off x="3589416" y="3374657"/>
              <a:ext cx="3123497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"Written in the Stars" from AIDA on Broadway</a:t>
              </a:r>
            </a:p>
          </p:txBody>
        </p:sp>
        <p:pic>
          <p:nvPicPr>
            <p:cNvPr id="26" name="圖片 25">
              <a:hlinkClick r:id="rId6"/>
              <a:extLst>
                <a:ext uri="{FF2B5EF4-FFF2-40B4-BE49-F238E27FC236}">
                  <a16:creationId xmlns:a16="http://schemas.microsoft.com/office/drawing/2014/main" id="{825340EA-27EA-4DFA-A269-4DA29659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50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2970750" y="1713323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法國音樂劇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2698500" y="2062711"/>
            <a:ext cx="374700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開展二十世紀新風貌，幾乎不使用對白，以歌曲敘事連結劇情，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重視流行元素，角色可由流行歌手擔任，重視歌曲曲調的通俗性。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6981207" y="2255100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717143" y="2313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2" y="4774104"/>
            <a:ext cx="1002074" cy="2415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B303AE4-E2CF-41BF-ACC6-504D740089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176" y="996608"/>
            <a:ext cx="915647" cy="5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390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0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4CD1B8-9857-463E-B623-F9A11AC8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47375" cy="5143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F4159DA8-1601-4778-BAAF-BB3AFD1C7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950" y="4774104"/>
            <a:ext cx="1002074" cy="241571"/>
          </a:xfrm>
          <a:prstGeom prst="rect">
            <a:avLst/>
          </a:prstGeom>
        </p:spPr>
      </p:pic>
      <p:sp>
        <p:nvSpPr>
          <p:cNvPr id="14" name="Google Shape;1031;p54">
            <a:extLst>
              <a:ext uri="{FF2B5EF4-FFF2-40B4-BE49-F238E27FC236}">
                <a16:creationId xmlns:a16="http://schemas.microsoft.com/office/drawing/2014/main" id="{8389BF76-A068-4D53-A679-0C9E599ADBB2}"/>
              </a:ext>
            </a:extLst>
          </p:cNvPr>
          <p:cNvSpPr/>
          <p:nvPr/>
        </p:nvSpPr>
        <p:spPr>
          <a:xfrm>
            <a:off x="5620512" y="361779"/>
            <a:ext cx="3210782" cy="1902790"/>
          </a:xfrm>
          <a:prstGeom prst="wedgeRectCallout">
            <a:avLst>
              <a:gd name="adj1" fmla="val -66081"/>
              <a:gd name="adj2" fmla="val 36073"/>
            </a:avLst>
          </a:prstGeom>
          <a:solidFill>
            <a:schemeClr val="accent2">
              <a:alpha val="84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0AC825-7D2E-4850-BDDF-44A0BE46355C}"/>
              </a:ext>
            </a:extLst>
          </p:cNvPr>
          <p:cNvSpPr txBox="1"/>
          <p:nvPr/>
        </p:nvSpPr>
        <p:spPr>
          <a:xfrm>
            <a:off x="5823241" y="489576"/>
            <a:ext cx="2862927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buClr>
                <a:schemeClr val="dk1"/>
              </a:buClr>
              <a:buSzPts val="4200"/>
            </a:pP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《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鐘樓怪人</a:t>
            </a: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》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善良的主角和邪惡的主教形成強烈對比，每個角色都有優美的曲調，故事也相當動人。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06C5760-13A7-4E42-8D0C-7B3A5DCE03A3}"/>
              </a:ext>
            </a:extLst>
          </p:cNvPr>
          <p:cNvGrpSpPr/>
          <p:nvPr/>
        </p:nvGrpSpPr>
        <p:grpSpPr>
          <a:xfrm>
            <a:off x="5215431" y="2392366"/>
            <a:ext cx="3665388" cy="714735"/>
            <a:chOff x="2882095" y="3374657"/>
            <a:chExt cx="3665388" cy="714735"/>
          </a:xfrm>
        </p:grpSpPr>
        <p:sp>
          <p:nvSpPr>
            <p:cNvPr id="24" name="Google Shape;1191;p64">
              <a:extLst>
                <a:ext uri="{FF2B5EF4-FFF2-40B4-BE49-F238E27FC236}">
                  <a16:creationId xmlns:a16="http://schemas.microsoft.com/office/drawing/2014/main" id="{9A67D12A-17FA-4A41-9E7E-72F0C66135AC}"/>
                </a:ext>
              </a:extLst>
            </p:cNvPr>
            <p:cNvSpPr/>
            <p:nvPr/>
          </p:nvSpPr>
          <p:spPr>
            <a:xfrm>
              <a:off x="2882095" y="3388945"/>
              <a:ext cx="361538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CE3FF4D-6F1C-4311-A002-25E850ABFA9A}"/>
                </a:ext>
              </a:extLst>
            </p:cNvPr>
            <p:cNvSpPr txBox="1"/>
            <p:nvPr/>
          </p:nvSpPr>
          <p:spPr>
            <a:xfrm>
              <a:off x="3589416" y="3374657"/>
              <a:ext cx="2958067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fr-FR" altLang="zh-TW" sz="1600" b="1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Le Temps des Cathédrales </a:t>
              </a:r>
              <a:r>
                <a:rPr lang="fr-FR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Bruno Pelletier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26" name="圖片 25">
              <a:hlinkClick r:id="rId6"/>
              <a:extLst>
                <a:ext uri="{FF2B5EF4-FFF2-40B4-BE49-F238E27FC236}">
                  <a16:creationId xmlns:a16="http://schemas.microsoft.com/office/drawing/2014/main" id="{825340EA-27EA-4DFA-A269-4DA29659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39A6140-3B29-49BE-A085-DD412570B943}"/>
              </a:ext>
            </a:extLst>
          </p:cNvPr>
          <p:cNvGrpSpPr/>
          <p:nvPr/>
        </p:nvGrpSpPr>
        <p:grpSpPr>
          <a:xfrm>
            <a:off x="5213978" y="3221526"/>
            <a:ext cx="3665388" cy="714735"/>
            <a:chOff x="2882095" y="3374657"/>
            <a:chExt cx="3665388" cy="714735"/>
          </a:xfrm>
        </p:grpSpPr>
        <p:sp>
          <p:nvSpPr>
            <p:cNvPr id="12" name="Google Shape;1191;p64">
              <a:extLst>
                <a:ext uri="{FF2B5EF4-FFF2-40B4-BE49-F238E27FC236}">
                  <a16:creationId xmlns:a16="http://schemas.microsoft.com/office/drawing/2014/main" id="{BEC11F1A-C586-4581-8AEF-7E16A2C64752}"/>
                </a:ext>
              </a:extLst>
            </p:cNvPr>
            <p:cNvSpPr/>
            <p:nvPr/>
          </p:nvSpPr>
          <p:spPr>
            <a:xfrm>
              <a:off x="2882095" y="3388945"/>
              <a:ext cx="361538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7B65C534-9518-444F-ABB6-A6DCC72FD300}"/>
                </a:ext>
              </a:extLst>
            </p:cNvPr>
            <p:cNvSpPr txBox="1"/>
            <p:nvPr/>
          </p:nvSpPr>
          <p:spPr>
            <a:xfrm>
              <a:off x="3589416" y="3374657"/>
              <a:ext cx="2958067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fr-FR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Notre Dame De Paris Musical Full (Belle) </a:t>
              </a:r>
              <a:endParaRPr lang="en-US" altLang="zh-TW" sz="1600" b="1" spc="2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6" name="圖片 15">
              <a:hlinkClick r:id="rId9"/>
              <a:extLst>
                <a:ext uri="{FF2B5EF4-FFF2-40B4-BE49-F238E27FC236}">
                  <a16:creationId xmlns:a16="http://schemas.microsoft.com/office/drawing/2014/main" id="{533C8D15-4F70-4685-9FAD-4FCC4CBA1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58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2970750" y="1341848"/>
            <a:ext cx="3202500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英國音樂劇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2527967" y="1691236"/>
            <a:ext cx="4088063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七○年代崛起，維持音樂敘事的模式，較不重視舞蹈表演，並加入流行元素。在倫敦西區 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West End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，一個劇院專演一部劇，因此每一齣音樂劇的舞臺效果都非常專業，為了契合演出需求打造而成！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6981207" y="2255100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717143" y="2313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2" y="4774104"/>
            <a:ext cx="1002074" cy="2415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B303AE4-E2CF-41BF-ACC6-504D740089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176" y="663285"/>
            <a:ext cx="915647" cy="46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81489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0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4CD1B8-9857-463E-B623-F9A11AC8E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213" y="-4086"/>
            <a:ext cx="7443787" cy="51475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F4159DA8-1601-4778-BAAF-BB3AFD1C7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64" y="4774104"/>
            <a:ext cx="1002074" cy="241571"/>
          </a:xfrm>
          <a:prstGeom prst="rect">
            <a:avLst/>
          </a:prstGeom>
        </p:spPr>
      </p:pic>
      <p:sp>
        <p:nvSpPr>
          <p:cNvPr id="14" name="Google Shape;1031;p54">
            <a:extLst>
              <a:ext uri="{FF2B5EF4-FFF2-40B4-BE49-F238E27FC236}">
                <a16:creationId xmlns:a16="http://schemas.microsoft.com/office/drawing/2014/main" id="{8389BF76-A068-4D53-A679-0C9E599ADBB2}"/>
              </a:ext>
            </a:extLst>
          </p:cNvPr>
          <p:cNvSpPr/>
          <p:nvPr/>
        </p:nvSpPr>
        <p:spPr>
          <a:xfrm>
            <a:off x="326993" y="268910"/>
            <a:ext cx="3059145" cy="2235118"/>
          </a:xfrm>
          <a:prstGeom prst="wedgeRectCallout">
            <a:avLst>
              <a:gd name="adj1" fmla="val 72977"/>
              <a:gd name="adj2" fmla="val -12079"/>
            </a:avLst>
          </a:prstGeom>
          <a:solidFill>
            <a:schemeClr val="accent2">
              <a:alpha val="84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0AC825-7D2E-4850-BDDF-44A0BE46355C}"/>
              </a:ext>
            </a:extLst>
          </p:cNvPr>
          <p:cNvSpPr txBox="1"/>
          <p:nvPr/>
        </p:nvSpPr>
        <p:spPr>
          <a:xfrm>
            <a:off x="524798" y="396707"/>
            <a:ext cx="2692109" cy="1988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buClr>
                <a:schemeClr val="dk1"/>
              </a:buClr>
              <a:buSzPts val="4200"/>
            </a:pP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《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貓</a:t>
            </a: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》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在晚會中，貓兒們自我介紹，希望能進入貓的天堂。每隻貓個性迥異，因此也有各式各樣的曲調，有的活潑、有的抒情。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06C5760-13A7-4E42-8D0C-7B3A5DCE03A3}"/>
              </a:ext>
            </a:extLst>
          </p:cNvPr>
          <p:cNvGrpSpPr/>
          <p:nvPr/>
        </p:nvGrpSpPr>
        <p:grpSpPr>
          <a:xfrm>
            <a:off x="326993" y="2549612"/>
            <a:ext cx="3615380" cy="714735"/>
            <a:chOff x="2882095" y="3374657"/>
            <a:chExt cx="3615380" cy="714735"/>
          </a:xfrm>
        </p:grpSpPr>
        <p:sp>
          <p:nvSpPr>
            <p:cNvPr id="24" name="Google Shape;1191;p64">
              <a:extLst>
                <a:ext uri="{FF2B5EF4-FFF2-40B4-BE49-F238E27FC236}">
                  <a16:creationId xmlns:a16="http://schemas.microsoft.com/office/drawing/2014/main" id="{9A67D12A-17FA-4A41-9E7E-72F0C66135AC}"/>
                </a:ext>
              </a:extLst>
            </p:cNvPr>
            <p:cNvSpPr/>
            <p:nvPr/>
          </p:nvSpPr>
          <p:spPr>
            <a:xfrm>
              <a:off x="2882095" y="3388945"/>
              <a:ext cx="361538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CE3FF4D-6F1C-4311-A002-25E850ABFA9A}"/>
                </a:ext>
              </a:extLst>
            </p:cNvPr>
            <p:cNvSpPr txBox="1"/>
            <p:nvPr/>
          </p:nvSpPr>
          <p:spPr>
            <a:xfrm>
              <a:off x="3589416" y="3374657"/>
              <a:ext cx="2851886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20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Jellicle</a:t>
              </a: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Songs (Part 1) </a:t>
              </a:r>
            </a:p>
            <a:p>
              <a:pPr>
                <a:lnSpc>
                  <a:spcPts val="2500"/>
                </a:lnSpc>
              </a:pP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Cats the Musical</a:t>
              </a:r>
            </a:p>
          </p:txBody>
        </p:sp>
        <p:pic>
          <p:nvPicPr>
            <p:cNvPr id="26" name="圖片 25">
              <a:hlinkClick r:id="rId6"/>
              <a:extLst>
                <a:ext uri="{FF2B5EF4-FFF2-40B4-BE49-F238E27FC236}">
                  <a16:creationId xmlns:a16="http://schemas.microsoft.com/office/drawing/2014/main" id="{825340EA-27EA-4DFA-A269-4DA29659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39A6140-3B29-49BE-A085-DD412570B943}"/>
              </a:ext>
            </a:extLst>
          </p:cNvPr>
          <p:cNvGrpSpPr/>
          <p:nvPr/>
        </p:nvGrpSpPr>
        <p:grpSpPr>
          <a:xfrm>
            <a:off x="326993" y="3303547"/>
            <a:ext cx="3665388" cy="714735"/>
            <a:chOff x="2882095" y="3374657"/>
            <a:chExt cx="3665388" cy="714735"/>
          </a:xfrm>
        </p:grpSpPr>
        <p:sp>
          <p:nvSpPr>
            <p:cNvPr id="12" name="Google Shape;1191;p64">
              <a:extLst>
                <a:ext uri="{FF2B5EF4-FFF2-40B4-BE49-F238E27FC236}">
                  <a16:creationId xmlns:a16="http://schemas.microsoft.com/office/drawing/2014/main" id="{BEC11F1A-C586-4581-8AEF-7E16A2C64752}"/>
                </a:ext>
              </a:extLst>
            </p:cNvPr>
            <p:cNvSpPr/>
            <p:nvPr/>
          </p:nvSpPr>
          <p:spPr>
            <a:xfrm>
              <a:off x="2882095" y="3388945"/>
              <a:ext cx="361538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7B65C534-9518-444F-ABB6-A6DCC72FD300}"/>
                </a:ext>
              </a:extLst>
            </p:cNvPr>
            <p:cNvSpPr txBox="1"/>
            <p:nvPr/>
          </p:nvSpPr>
          <p:spPr>
            <a:xfrm>
              <a:off x="3589416" y="3374657"/>
              <a:ext cx="2958067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200" dirty="0" err="1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Jellicle</a:t>
              </a: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Songs (Part 2) Cats the Musical</a:t>
              </a:r>
            </a:p>
          </p:txBody>
        </p:sp>
        <p:pic>
          <p:nvPicPr>
            <p:cNvPr id="16" name="圖片 15">
              <a:hlinkClick r:id="rId9"/>
              <a:extLst>
                <a:ext uri="{FF2B5EF4-FFF2-40B4-BE49-F238E27FC236}">
                  <a16:creationId xmlns:a16="http://schemas.microsoft.com/office/drawing/2014/main" id="{533C8D15-4F70-4685-9FAD-4FCC4CBA1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D9D1308-F173-4769-9ED4-0AB9985E130F}"/>
              </a:ext>
            </a:extLst>
          </p:cNvPr>
          <p:cNvGrpSpPr/>
          <p:nvPr/>
        </p:nvGrpSpPr>
        <p:grpSpPr>
          <a:xfrm>
            <a:off x="326993" y="4057483"/>
            <a:ext cx="3665388" cy="714735"/>
            <a:chOff x="2882095" y="3374657"/>
            <a:chExt cx="3665388" cy="714735"/>
          </a:xfrm>
        </p:grpSpPr>
        <p:sp>
          <p:nvSpPr>
            <p:cNvPr id="18" name="Google Shape;1191;p64">
              <a:extLst>
                <a:ext uri="{FF2B5EF4-FFF2-40B4-BE49-F238E27FC236}">
                  <a16:creationId xmlns:a16="http://schemas.microsoft.com/office/drawing/2014/main" id="{FF1DB1E4-2CFA-4517-B869-D5938133A123}"/>
                </a:ext>
              </a:extLst>
            </p:cNvPr>
            <p:cNvSpPr/>
            <p:nvPr/>
          </p:nvSpPr>
          <p:spPr>
            <a:xfrm>
              <a:off x="2882095" y="3388945"/>
              <a:ext cx="3615380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1F628DF-35EF-416B-8060-FD774984BCD9}"/>
                </a:ext>
              </a:extLst>
            </p:cNvPr>
            <p:cNvSpPr txBox="1"/>
            <p:nvPr/>
          </p:nvSpPr>
          <p:spPr>
            <a:xfrm>
              <a:off x="3589416" y="3374657"/>
              <a:ext cx="2958067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Memory (Reprise) </a:t>
              </a:r>
            </a:p>
            <a:p>
              <a:pPr>
                <a:lnSpc>
                  <a:spcPts val="2500"/>
                </a:lnSpc>
              </a:pPr>
              <a:r>
                <a:rPr lang="en-US" altLang="zh-TW" sz="1600" b="1" spc="2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Cats the Musical</a:t>
              </a:r>
            </a:p>
          </p:txBody>
        </p:sp>
        <p:pic>
          <p:nvPicPr>
            <p:cNvPr id="20" name="圖片 19">
              <a:hlinkClick r:id="rId10"/>
              <a:extLst>
                <a:ext uri="{FF2B5EF4-FFF2-40B4-BE49-F238E27FC236}">
                  <a16:creationId xmlns:a16="http://schemas.microsoft.com/office/drawing/2014/main" id="{A1877FA2-93C4-426E-A1FD-5AE27CE42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18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251;p20">
            <a:extLst>
              <a:ext uri="{FF2B5EF4-FFF2-40B4-BE49-F238E27FC236}">
                <a16:creationId xmlns:a16="http://schemas.microsoft.com/office/drawing/2014/main" id="{ED37970E-BFF5-4967-9DD4-4829C6EA727A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08916">
            <a:off x="191355" y="1597021"/>
            <a:ext cx="1703784" cy="399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6"/>
          <p:cNvPicPr preferRelativeResize="0"/>
          <p:nvPr/>
        </p:nvPicPr>
        <p:blipFill rotWithShape="1">
          <a:blip r:embed="rId4" cstate="screen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">
            <a:off x="7905624" y="188667"/>
            <a:ext cx="1786702" cy="476616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6"/>
          <p:cNvSpPr/>
          <p:nvPr/>
        </p:nvSpPr>
        <p:spPr>
          <a:xfrm>
            <a:off x="2739622" y="1420564"/>
            <a:ext cx="5075324" cy="466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6"/>
          <p:cNvSpPr/>
          <p:nvPr/>
        </p:nvSpPr>
        <p:spPr>
          <a:xfrm>
            <a:off x="2737821" y="1887064"/>
            <a:ext cx="5077125" cy="25849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6"/>
          <p:cNvSpPr/>
          <p:nvPr/>
        </p:nvSpPr>
        <p:spPr>
          <a:xfrm>
            <a:off x="1308322" y="1887063"/>
            <a:ext cx="1429500" cy="25849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6"/>
          <p:cNvSpPr txBox="1">
            <a:spLocks noGrp="1"/>
          </p:cNvSpPr>
          <p:nvPr>
            <p:ph type="title"/>
          </p:nvPr>
        </p:nvSpPr>
        <p:spPr>
          <a:xfrm>
            <a:off x="924661" y="429624"/>
            <a:ext cx="7704000" cy="690673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algn="l">
              <a:lnSpc>
                <a:spcPts val="2500"/>
              </a:lnSpc>
            </a:pPr>
            <a:r>
              <a:rPr lang="zh-TW" altLang="en-US" sz="1800" b="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Didact Gothic"/>
              </a:rPr>
              <a:t>歌劇中，是以音樂與歌唱為主導；音樂劇則是以戲劇為基礎，</a:t>
            </a:r>
            <a:br>
              <a:rPr lang="zh-TW" altLang="en-US" sz="1800" b="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Didact Gothic"/>
              </a:rPr>
            </a:br>
            <a:r>
              <a:rPr lang="zh-TW" altLang="en-US" sz="1800" b="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Didact Gothic"/>
              </a:rPr>
              <a:t>音樂與舞蹈為之增色，一起來看看歌劇和音樂劇的不同吧！</a:t>
            </a:r>
            <a:endParaRPr sz="1800" b="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Didact Gothic"/>
            </a:endParaRPr>
          </a:p>
        </p:txBody>
      </p:sp>
      <p:sp>
        <p:nvSpPr>
          <p:cNvPr id="657" name="Google Shape;657;p46"/>
          <p:cNvSpPr txBox="1"/>
          <p:nvPr/>
        </p:nvSpPr>
        <p:spPr>
          <a:xfrm>
            <a:off x="1391272" y="1987580"/>
            <a:ext cx="1263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起源</a:t>
            </a:r>
            <a:endParaRPr sz="1800" b="1" spc="3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658" name="Google Shape;658;p46"/>
          <p:cNvSpPr txBox="1"/>
          <p:nvPr/>
        </p:nvSpPr>
        <p:spPr>
          <a:xfrm>
            <a:off x="1391272" y="2697755"/>
            <a:ext cx="1263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演唱方式</a:t>
            </a:r>
            <a:endParaRPr sz="1800" b="1" spc="3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659" name="Google Shape;659;p46"/>
          <p:cNvSpPr txBox="1"/>
          <p:nvPr/>
        </p:nvSpPr>
        <p:spPr>
          <a:xfrm>
            <a:off x="1391272" y="3372210"/>
            <a:ext cx="1263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對白</a:t>
            </a:r>
            <a:endParaRPr sz="1800" b="1" spc="3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660" name="Google Shape;660;p46"/>
          <p:cNvSpPr txBox="1"/>
          <p:nvPr/>
        </p:nvSpPr>
        <p:spPr>
          <a:xfrm>
            <a:off x="1391272" y="3911127"/>
            <a:ext cx="1263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</a:t>
            </a:r>
            <a:endParaRPr sz="1800" b="1" spc="3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662" name="Google Shape;662;p46"/>
          <p:cNvSpPr txBox="1"/>
          <p:nvPr/>
        </p:nvSpPr>
        <p:spPr>
          <a:xfrm>
            <a:off x="3470719" y="1482747"/>
            <a:ext cx="10944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歌劇</a:t>
            </a:r>
            <a:endParaRPr sz="1800" b="1" spc="3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664" name="Google Shape;664;p46"/>
          <p:cNvSpPr txBox="1"/>
          <p:nvPr/>
        </p:nvSpPr>
        <p:spPr>
          <a:xfrm>
            <a:off x="5984797" y="1482747"/>
            <a:ext cx="10944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音樂劇</a:t>
            </a:r>
            <a:endParaRPr sz="1800" b="1" spc="3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C0595061-97BB-4A70-942A-C4662A24CD0D}"/>
              </a:ext>
            </a:extLst>
          </p:cNvPr>
          <p:cNvSpPr txBox="1"/>
          <p:nvPr/>
        </p:nvSpPr>
        <p:spPr>
          <a:xfrm>
            <a:off x="2706229" y="1987580"/>
            <a:ext cx="5337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          幕間劇             喜歌劇及歌舞雜技</a:t>
            </a:r>
          </a:p>
        </p:txBody>
      </p:sp>
      <p:sp>
        <p:nvSpPr>
          <p:cNvPr id="125" name="Google Shape;547;p46">
            <a:extLst>
              <a:ext uri="{FF2B5EF4-FFF2-40B4-BE49-F238E27FC236}">
                <a16:creationId xmlns:a16="http://schemas.microsoft.com/office/drawing/2014/main" id="{66554952-FDE2-428C-83D3-090870AF0A24}"/>
              </a:ext>
            </a:extLst>
          </p:cNvPr>
          <p:cNvSpPr/>
          <p:nvPr/>
        </p:nvSpPr>
        <p:spPr>
          <a:xfrm>
            <a:off x="5249047" y="1422798"/>
            <a:ext cx="2565900" cy="30491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02CAF2C8-86F6-4433-84B5-F07A604B0746}"/>
              </a:ext>
            </a:extLst>
          </p:cNvPr>
          <p:cNvSpPr txBox="1"/>
          <p:nvPr/>
        </p:nvSpPr>
        <p:spPr>
          <a:xfrm>
            <a:off x="2828493" y="2445062"/>
            <a:ext cx="2394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16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美聲唱法，以表現人聲之美及歌唱技巧為主要目的之聲樂風格</a:t>
            </a:r>
            <a:endParaRPr lang="zh-TW" altLang="en-US" sz="16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5C6E40D6-F91D-469F-82B2-412D0A71FEFA}"/>
              </a:ext>
            </a:extLst>
          </p:cNvPr>
          <p:cNvSpPr txBox="1"/>
          <p:nvPr/>
        </p:nvSpPr>
        <p:spPr>
          <a:xfrm>
            <a:off x="5374887" y="2445062"/>
            <a:ext cx="2394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16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自然發聲的流行唱法</a:t>
            </a:r>
          </a:p>
          <a:p>
            <a:pPr algn="l"/>
            <a:r>
              <a:rPr lang="zh-TW" altLang="en-US" sz="16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依照角色設定及音樂風格而調整不同唱法</a:t>
            </a:r>
            <a:endParaRPr lang="zh-TW" altLang="en-US" sz="16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29" name="文字方塊 128">
            <a:extLst>
              <a:ext uri="{FF2B5EF4-FFF2-40B4-BE49-F238E27FC236}">
                <a16:creationId xmlns:a16="http://schemas.microsoft.com/office/drawing/2014/main" id="{E0FDFA09-4CDF-422F-A978-E6C0376B789D}"/>
              </a:ext>
            </a:extLst>
          </p:cNvPr>
          <p:cNvSpPr txBox="1"/>
          <p:nvPr/>
        </p:nvSpPr>
        <p:spPr>
          <a:xfrm>
            <a:off x="2737821" y="3366669"/>
            <a:ext cx="5337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         宣敘調                 無伴奏的口白</a:t>
            </a:r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CE6A49CF-E641-4BBD-9832-51A3C030271B}"/>
              </a:ext>
            </a:extLst>
          </p:cNvPr>
          <p:cNvSpPr txBox="1"/>
          <p:nvPr/>
        </p:nvSpPr>
        <p:spPr>
          <a:xfrm>
            <a:off x="2820772" y="3788689"/>
            <a:ext cx="23948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16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管弦樂團伴奏，以古典音樂為主</a:t>
            </a:r>
            <a:endParaRPr lang="zh-TW" altLang="en-US" sz="16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90948F01-CAD2-4FA9-AF27-B8D8B6F35EA8}"/>
              </a:ext>
            </a:extLst>
          </p:cNvPr>
          <p:cNvSpPr txBox="1"/>
          <p:nvPr/>
        </p:nvSpPr>
        <p:spPr>
          <a:xfrm>
            <a:off x="5282806" y="3788689"/>
            <a:ext cx="2565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1600" spc="25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樂團或電子樂器伴奏，也可加入流行音樂元素</a:t>
            </a:r>
            <a:endParaRPr lang="zh-TW" altLang="en-US" sz="1600" spc="2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Lexend Mega"/>
            </a:endParaRPr>
          </a:p>
        </p:txBody>
      </p:sp>
      <p:pic>
        <p:nvPicPr>
          <p:cNvPr id="132" name="圖片 131" descr="一張含有 畫畫 的圖片&#10;&#10;自動產生的描述">
            <a:extLst>
              <a:ext uri="{FF2B5EF4-FFF2-40B4-BE49-F238E27FC236}">
                <a16:creationId xmlns:a16="http://schemas.microsoft.com/office/drawing/2014/main" id="{0BF34A0F-D672-4F30-B8EB-9E4FBAD2E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2" y="4774104"/>
            <a:ext cx="1002074" cy="241571"/>
          </a:xfrm>
          <a:prstGeom prst="rect">
            <a:avLst/>
          </a:prstGeom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55344303-AE3D-4C0F-B624-288879A7B657}"/>
              </a:ext>
            </a:extLst>
          </p:cNvPr>
          <p:cNvCxnSpPr>
            <a:cxnSpLocks/>
          </p:cNvCxnSpPr>
          <p:nvPr/>
        </p:nvCxnSpPr>
        <p:spPr>
          <a:xfrm>
            <a:off x="1308322" y="2406615"/>
            <a:ext cx="65066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450D81FC-E689-4C2A-9E02-1F0E9BE84E96}"/>
              </a:ext>
            </a:extLst>
          </p:cNvPr>
          <p:cNvCxnSpPr>
            <a:cxnSpLocks/>
          </p:cNvCxnSpPr>
          <p:nvPr/>
        </p:nvCxnSpPr>
        <p:spPr>
          <a:xfrm>
            <a:off x="1308322" y="3311779"/>
            <a:ext cx="65066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6B8E158E-1477-426B-8061-1716EF4F6FE6}"/>
              </a:ext>
            </a:extLst>
          </p:cNvPr>
          <p:cNvCxnSpPr>
            <a:cxnSpLocks/>
          </p:cNvCxnSpPr>
          <p:nvPr/>
        </p:nvCxnSpPr>
        <p:spPr>
          <a:xfrm>
            <a:off x="1318688" y="3752969"/>
            <a:ext cx="65066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F2DB841-DCD7-4358-8A3B-1187C11F3ACB}"/>
              </a:ext>
            </a:extLst>
          </p:cNvPr>
          <p:cNvSpPr txBox="1"/>
          <p:nvPr/>
        </p:nvSpPr>
        <p:spPr>
          <a:xfrm>
            <a:off x="781531" y="1189636"/>
            <a:ext cx="3835631" cy="294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英國音樂劇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艾薇塔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，描述阿根廷前第一夫人伊娃．裴隆的故事：她幼年貧困，但力爭上游，從事演藝事業。而後因輔佐丈夫裴隆將軍，受人民愛戴，卻在三十三歲癌症過世，結束短暫又富戲劇性的一生。</a:t>
            </a: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8A73683C-61BF-4ABF-8A89-10FDFAE99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E8569D6-8202-4E5A-B340-6D932C1B7453}"/>
              </a:ext>
            </a:extLst>
          </p:cNvPr>
          <p:cNvSpPr txBox="1"/>
          <p:nvPr/>
        </p:nvSpPr>
        <p:spPr>
          <a:xfrm>
            <a:off x="781531" y="1189636"/>
            <a:ext cx="3906708" cy="294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艾薇塔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曾獲得東尼獎最佳音樂劇等多項大獎，此劇中最有名的這首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阿根廷別為我哭泣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是劇中艾薇塔在將軍就職典禮上演唱的歌，表達希望人民支持他們的心聲，現在就讓我們來習唱這首歌曲吧！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68A8BB7-73A7-4196-8A32-528FA21C556E}"/>
              </a:ext>
            </a:extLst>
          </p:cNvPr>
          <p:cNvSpPr txBox="1"/>
          <p:nvPr/>
        </p:nvSpPr>
        <p:spPr>
          <a:xfrm>
            <a:off x="820276" y="727971"/>
            <a:ext cx="3728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4200"/>
            </a:pPr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阿根廷別為我哭泣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3B296E1-9B7A-47DB-9C5B-04BC75A5DF75}"/>
              </a:ext>
            </a:extLst>
          </p:cNvPr>
          <p:cNvGrpSpPr/>
          <p:nvPr/>
        </p:nvGrpSpPr>
        <p:grpSpPr>
          <a:xfrm>
            <a:off x="4928658" y="3424811"/>
            <a:ext cx="3044269" cy="714735"/>
            <a:chOff x="2882094" y="3374657"/>
            <a:chExt cx="3044269" cy="714735"/>
          </a:xfrm>
        </p:grpSpPr>
        <p:sp>
          <p:nvSpPr>
            <p:cNvPr id="8" name="Google Shape;1191;p64">
              <a:extLst>
                <a:ext uri="{FF2B5EF4-FFF2-40B4-BE49-F238E27FC236}">
                  <a16:creationId xmlns:a16="http://schemas.microsoft.com/office/drawing/2014/main" id="{5435595C-7A29-4914-BB2A-2C28DEB6F139}"/>
                </a:ext>
              </a:extLst>
            </p:cNvPr>
            <p:cNvSpPr/>
            <p:nvPr/>
          </p:nvSpPr>
          <p:spPr>
            <a:xfrm>
              <a:off x="2882094" y="3388945"/>
              <a:ext cx="3044269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0E0A70E4-5B8F-430B-8BE6-C0AEDDFEF99C}"/>
                </a:ext>
              </a:extLst>
            </p:cNvPr>
            <p:cNvSpPr txBox="1"/>
            <p:nvPr/>
          </p:nvSpPr>
          <p:spPr>
            <a:xfrm>
              <a:off x="3589417" y="3374657"/>
              <a:ext cx="2336946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Evita-Bord </a:t>
              </a:r>
              <a:r>
                <a:rPr lang="en-US" altLang="zh-TW" sz="1600" b="1" spc="300" dirty="0" err="1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Gais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</a:t>
              </a:r>
            </a:p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Energy Theatre</a:t>
              </a:r>
            </a:p>
          </p:txBody>
        </p:sp>
        <p:pic>
          <p:nvPicPr>
            <p:cNvPr id="11" name="圖片 10">
              <a:hlinkClick r:id="rId5"/>
              <a:extLst>
                <a:ext uri="{FF2B5EF4-FFF2-40B4-BE49-F238E27FC236}">
                  <a16:creationId xmlns:a16="http://schemas.microsoft.com/office/drawing/2014/main" id="{800F36A3-A332-462D-8DBD-7F347450C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2631BB3-0FFB-423D-83C7-0991FAB7F09A}"/>
              </a:ext>
            </a:extLst>
          </p:cNvPr>
          <p:cNvGrpSpPr/>
          <p:nvPr/>
        </p:nvGrpSpPr>
        <p:grpSpPr>
          <a:xfrm>
            <a:off x="4928658" y="2610611"/>
            <a:ext cx="4007563" cy="714735"/>
            <a:chOff x="2882094" y="3374657"/>
            <a:chExt cx="4007563" cy="714735"/>
          </a:xfrm>
        </p:grpSpPr>
        <p:sp>
          <p:nvSpPr>
            <p:cNvPr id="13" name="Google Shape;1191;p64">
              <a:extLst>
                <a:ext uri="{FF2B5EF4-FFF2-40B4-BE49-F238E27FC236}">
                  <a16:creationId xmlns:a16="http://schemas.microsoft.com/office/drawing/2014/main" id="{8E329757-6251-498B-9408-7CD3073CB3CF}"/>
                </a:ext>
              </a:extLst>
            </p:cNvPr>
            <p:cNvSpPr/>
            <p:nvPr/>
          </p:nvSpPr>
          <p:spPr>
            <a:xfrm>
              <a:off x="2882094" y="3388945"/>
              <a:ext cx="3835631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32EAB61-A4DB-4AB8-98A1-5CC400FFAD02}"/>
                </a:ext>
              </a:extLst>
            </p:cNvPr>
            <p:cNvSpPr txBox="1"/>
            <p:nvPr/>
          </p:nvSpPr>
          <p:spPr>
            <a:xfrm>
              <a:off x="3589416" y="3374657"/>
              <a:ext cx="3300241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EVITA-And the Money Kept Rolling In</a:t>
              </a:r>
            </a:p>
          </p:txBody>
        </p:sp>
        <p:pic>
          <p:nvPicPr>
            <p:cNvPr id="15" name="圖片 14">
              <a:hlinkClick r:id="rId8"/>
              <a:extLst>
                <a:ext uri="{FF2B5EF4-FFF2-40B4-BE49-F238E27FC236}">
                  <a16:creationId xmlns:a16="http://schemas.microsoft.com/office/drawing/2014/main" id="{6C8C4257-5233-4479-948C-ECF2C6FE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8279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319;p24">
            <a:extLst>
              <a:ext uri="{FF2B5EF4-FFF2-40B4-BE49-F238E27FC236}">
                <a16:creationId xmlns:a16="http://schemas.microsoft.com/office/drawing/2014/main" id="{D8646D26-D6E5-4828-9C8A-E5B4BD0B2130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33642">
            <a:off x="5474077" y="1373519"/>
            <a:ext cx="192814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19;p24">
            <a:extLst>
              <a:ext uri="{FF2B5EF4-FFF2-40B4-BE49-F238E27FC236}">
                <a16:creationId xmlns:a16="http://schemas.microsoft.com/office/drawing/2014/main" id="{5784C1B5-5FB2-44AE-972A-A1A5B33B329E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45253">
            <a:off x="1629883" y="611522"/>
            <a:ext cx="19281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60"/>
          <p:cNvSpPr/>
          <p:nvPr/>
        </p:nvSpPr>
        <p:spPr>
          <a:xfrm>
            <a:off x="1800499" y="1831300"/>
            <a:ext cx="5543002" cy="3312200"/>
          </a:xfrm>
          <a:custGeom>
            <a:avLst/>
            <a:gdLst/>
            <a:ahLst/>
            <a:cxnLst/>
            <a:rect l="l" t="t" r="r" b="b"/>
            <a:pathLst>
              <a:path w="141994" h="84848" extrusionOk="0">
                <a:moveTo>
                  <a:pt x="136109" y="5639"/>
                </a:moveTo>
                <a:lnTo>
                  <a:pt x="136109" y="78942"/>
                </a:lnTo>
                <a:lnTo>
                  <a:pt x="5905" y="78942"/>
                </a:lnTo>
                <a:lnTo>
                  <a:pt x="5905" y="5639"/>
                </a:lnTo>
                <a:close/>
                <a:moveTo>
                  <a:pt x="4367" y="0"/>
                </a:moveTo>
                <a:cubicBezTo>
                  <a:pt x="2009" y="0"/>
                  <a:pt x="0" y="1661"/>
                  <a:pt x="0" y="3998"/>
                </a:cubicBezTo>
                <a:lnTo>
                  <a:pt x="0" y="84847"/>
                </a:lnTo>
                <a:lnTo>
                  <a:pt x="141993" y="84847"/>
                </a:lnTo>
                <a:lnTo>
                  <a:pt x="141993" y="3998"/>
                </a:lnTo>
                <a:cubicBezTo>
                  <a:pt x="141993" y="1661"/>
                  <a:pt x="140107" y="0"/>
                  <a:pt x="1377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26" name="Google Shape;1126;p60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337" y="1969163"/>
            <a:ext cx="5263002" cy="30465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61;p38">
            <a:extLst>
              <a:ext uri="{FF2B5EF4-FFF2-40B4-BE49-F238E27FC236}">
                <a16:creationId xmlns:a16="http://schemas.microsoft.com/office/drawing/2014/main" id="{1BDD7C9C-3892-4B91-A4F4-A30D27DD851F}"/>
              </a:ext>
            </a:extLst>
          </p:cNvPr>
          <p:cNvSpPr txBox="1">
            <a:spLocks/>
          </p:cNvSpPr>
          <p:nvPr/>
        </p:nvSpPr>
        <p:spPr>
          <a:xfrm>
            <a:off x="2496371" y="-44088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畫面中的音樂</a:t>
            </a:r>
          </a:p>
        </p:txBody>
      </p:sp>
      <p:sp>
        <p:nvSpPr>
          <p:cNvPr id="16" name="Google Shape;462;p38">
            <a:extLst>
              <a:ext uri="{FF2B5EF4-FFF2-40B4-BE49-F238E27FC236}">
                <a16:creationId xmlns:a16="http://schemas.microsoft.com/office/drawing/2014/main" id="{E28CCEED-1ADF-40AC-BF40-6AF53A97891E}"/>
              </a:ext>
            </a:extLst>
          </p:cNvPr>
          <p:cNvSpPr txBox="1">
            <a:spLocks/>
          </p:cNvSpPr>
          <p:nvPr/>
        </p:nvSpPr>
        <p:spPr>
          <a:xfrm>
            <a:off x="793981" y="562750"/>
            <a:ext cx="7449979" cy="1135673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6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看著以下的圖片，你的腦中會產生什麼樣的感受呢？請你試著將其搭配一首以前學過的音樂或上網搜尋適合的曲子，並與同學討論分享吧！</a:t>
            </a:r>
          </a:p>
        </p:txBody>
      </p:sp>
      <p:pic>
        <p:nvPicPr>
          <p:cNvPr id="17" name="圖片 16" descr="一張含有 畫畫 的圖片&#10;&#10;自動產生的描述">
            <a:extLst>
              <a:ext uri="{FF2B5EF4-FFF2-40B4-BE49-F238E27FC236}">
                <a16:creationId xmlns:a16="http://schemas.microsoft.com/office/drawing/2014/main" id="{DAD8D865-B80E-4540-A1DB-A3D1A63307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446" y="4799260"/>
            <a:ext cx="1002074" cy="241571"/>
          </a:xfrm>
          <a:prstGeom prst="rect">
            <a:avLst/>
          </a:prstGeom>
        </p:spPr>
      </p:pic>
      <p:pic>
        <p:nvPicPr>
          <p:cNvPr id="10" name="Google Shape;1126;p60">
            <a:extLst>
              <a:ext uri="{FF2B5EF4-FFF2-40B4-BE49-F238E27FC236}">
                <a16:creationId xmlns:a16="http://schemas.microsoft.com/office/drawing/2014/main" id="{2836E950-AAD7-435C-97C2-06D733492531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337" y="1973021"/>
            <a:ext cx="5263002" cy="304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26;p60">
            <a:extLst>
              <a:ext uri="{FF2B5EF4-FFF2-40B4-BE49-F238E27FC236}">
                <a16:creationId xmlns:a16="http://schemas.microsoft.com/office/drawing/2014/main" id="{3ED770FA-2F2F-460B-BF59-8692FB3B071E}"/>
              </a:ext>
            </a:extLst>
          </p:cNvPr>
          <p:cNvPicPr preferRelativeResize="0"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337" y="1964107"/>
            <a:ext cx="5263002" cy="304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6;p60">
            <a:extLst>
              <a:ext uri="{FF2B5EF4-FFF2-40B4-BE49-F238E27FC236}">
                <a16:creationId xmlns:a16="http://schemas.microsoft.com/office/drawing/2014/main" id="{6795875D-E389-4651-8485-D136DF0E4A9C}"/>
              </a:ext>
            </a:extLst>
          </p:cNvPr>
          <p:cNvPicPr preferRelativeResize="0"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337" y="1959051"/>
            <a:ext cx="5263002" cy="304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524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E86AF86B-CD06-4D24-9961-2248614E71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2C683B-EC70-4880-9650-D55E957E97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55" y="747704"/>
            <a:ext cx="7520889" cy="33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3948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E86AF86B-CD06-4D24-9961-2248614E71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F9071F5-27FB-4E46-BFE7-1B4E05B3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05" y="613901"/>
            <a:ext cx="7692189" cy="36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3345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0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4CD1B8-9857-463E-B623-F9A11AC8E3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232" y="0"/>
            <a:ext cx="7434150" cy="51500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F4159DA8-1601-4778-BAAF-BB3AFD1C7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950" y="4774104"/>
            <a:ext cx="1002074" cy="241571"/>
          </a:xfrm>
          <a:prstGeom prst="rect">
            <a:avLst/>
          </a:prstGeom>
        </p:spPr>
      </p:pic>
      <p:sp>
        <p:nvSpPr>
          <p:cNvPr id="14" name="Google Shape;1031;p54">
            <a:extLst>
              <a:ext uri="{FF2B5EF4-FFF2-40B4-BE49-F238E27FC236}">
                <a16:creationId xmlns:a16="http://schemas.microsoft.com/office/drawing/2014/main" id="{8389BF76-A068-4D53-A679-0C9E599ADBB2}"/>
              </a:ext>
            </a:extLst>
          </p:cNvPr>
          <p:cNvSpPr/>
          <p:nvPr/>
        </p:nvSpPr>
        <p:spPr>
          <a:xfrm>
            <a:off x="5616885" y="292301"/>
            <a:ext cx="3210782" cy="1290119"/>
          </a:xfrm>
          <a:prstGeom prst="wedgeRectCallout">
            <a:avLst>
              <a:gd name="adj1" fmla="val -45346"/>
              <a:gd name="adj2" fmla="val 78351"/>
            </a:avLst>
          </a:prstGeom>
          <a:solidFill>
            <a:schemeClr val="accent2">
              <a:alpha val="84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0AC825-7D2E-4850-BDDF-44A0BE46355C}"/>
              </a:ext>
            </a:extLst>
          </p:cNvPr>
          <p:cNvSpPr txBox="1"/>
          <p:nvPr/>
        </p:nvSpPr>
        <p:spPr>
          <a:xfrm>
            <a:off x="5819614" y="420098"/>
            <a:ext cx="2862927" cy="1026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buClr>
                <a:schemeClr val="dk1"/>
              </a:buClr>
              <a:buSzPts val="4200"/>
            </a:pP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艾薇塔在將軍就職典禮上，演唱</a:t>
            </a: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〈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阿根廷別為我哭泣</a:t>
            </a:r>
            <a:r>
              <a:rPr lang="en-US" altLang="zh-TW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〉</a:t>
            </a:r>
            <a:r>
              <a:rPr lang="zh-TW" altLang="en-US" sz="1800" b="1" spc="3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。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06C5760-13A7-4E42-8D0C-7B3A5DCE03A3}"/>
              </a:ext>
            </a:extLst>
          </p:cNvPr>
          <p:cNvGrpSpPr/>
          <p:nvPr/>
        </p:nvGrpSpPr>
        <p:grpSpPr>
          <a:xfrm>
            <a:off x="306946" y="4123537"/>
            <a:ext cx="4007563" cy="714735"/>
            <a:chOff x="2882094" y="3374657"/>
            <a:chExt cx="4007563" cy="714735"/>
          </a:xfrm>
        </p:grpSpPr>
        <p:sp>
          <p:nvSpPr>
            <p:cNvPr id="24" name="Google Shape;1191;p64">
              <a:extLst>
                <a:ext uri="{FF2B5EF4-FFF2-40B4-BE49-F238E27FC236}">
                  <a16:creationId xmlns:a16="http://schemas.microsoft.com/office/drawing/2014/main" id="{9A67D12A-17FA-4A41-9E7E-72F0C66135AC}"/>
                </a:ext>
              </a:extLst>
            </p:cNvPr>
            <p:cNvSpPr/>
            <p:nvPr/>
          </p:nvSpPr>
          <p:spPr>
            <a:xfrm>
              <a:off x="2882094" y="3388945"/>
              <a:ext cx="3719621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CE3FF4D-6F1C-4311-A002-25E850ABFA9A}"/>
                </a:ext>
              </a:extLst>
            </p:cNvPr>
            <p:cNvSpPr txBox="1"/>
            <p:nvPr/>
          </p:nvSpPr>
          <p:spPr>
            <a:xfrm>
              <a:off x="3589416" y="3374657"/>
              <a:ext cx="3300241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Madonna - Don't Cry For Me Argentina</a:t>
              </a:r>
            </a:p>
          </p:txBody>
        </p:sp>
        <p:pic>
          <p:nvPicPr>
            <p:cNvPr id="26" name="圖片 25">
              <a:hlinkClick r:id="rId6"/>
              <a:extLst>
                <a:ext uri="{FF2B5EF4-FFF2-40B4-BE49-F238E27FC236}">
                  <a16:creationId xmlns:a16="http://schemas.microsoft.com/office/drawing/2014/main" id="{825340EA-27EA-4DFA-A269-4DA29659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090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F2DB841-DCD7-4358-8A3B-1187C11F3ACB}"/>
              </a:ext>
            </a:extLst>
          </p:cNvPr>
          <p:cNvSpPr txBox="1"/>
          <p:nvPr/>
        </p:nvSpPr>
        <p:spPr>
          <a:xfrm>
            <a:off x="781531" y="1190510"/>
            <a:ext cx="3835631" cy="2118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改編自中國傳說故事，探討軍隊文化及性別認同等社會議題，藉由通俗的劇情與劇場語言，寄託從前被忽視的議題，引導觀眾省思。</a:t>
            </a: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8A73683C-61BF-4ABF-8A89-10FDFAE99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E8569D6-8202-4E5A-B340-6D932C1B7453}"/>
              </a:ext>
            </a:extLst>
          </p:cNvPr>
          <p:cNvSpPr txBox="1"/>
          <p:nvPr/>
        </p:nvSpPr>
        <p:spPr>
          <a:xfrm>
            <a:off x="776366" y="1190510"/>
            <a:ext cx="3906708" cy="170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此劇由王希文作曲，蔡柏璋作詞創作於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年，共有十九首歌曲，融合古典、搖滾及民謠小調，編織出膾炙人口的歌曲。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68A8BB7-73A7-4196-8A32-528FA21C556E}"/>
              </a:ext>
            </a:extLst>
          </p:cNvPr>
          <p:cNvSpPr txBox="1"/>
          <p:nvPr/>
        </p:nvSpPr>
        <p:spPr>
          <a:xfrm>
            <a:off x="820276" y="728845"/>
            <a:ext cx="3728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4200"/>
            </a:pPr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exend Mega"/>
              </a:rPr>
              <a:t>木蘭少女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2631BB3-0FFB-423D-83C7-0991FAB7F09A}"/>
              </a:ext>
            </a:extLst>
          </p:cNvPr>
          <p:cNvGrpSpPr/>
          <p:nvPr/>
        </p:nvGrpSpPr>
        <p:grpSpPr>
          <a:xfrm>
            <a:off x="986981" y="3444185"/>
            <a:ext cx="3250687" cy="714734"/>
            <a:chOff x="2917700" y="3374657"/>
            <a:chExt cx="3250687" cy="714734"/>
          </a:xfrm>
        </p:grpSpPr>
        <p:sp>
          <p:nvSpPr>
            <p:cNvPr id="13" name="Google Shape;1191;p64">
              <a:extLst>
                <a:ext uri="{FF2B5EF4-FFF2-40B4-BE49-F238E27FC236}">
                  <a16:creationId xmlns:a16="http://schemas.microsoft.com/office/drawing/2014/main" id="{8E329757-6251-498B-9408-7CD3073CB3CF}"/>
                </a:ext>
              </a:extLst>
            </p:cNvPr>
            <p:cNvSpPr/>
            <p:nvPr/>
          </p:nvSpPr>
          <p:spPr>
            <a:xfrm>
              <a:off x="2917700" y="3388944"/>
              <a:ext cx="3250687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32EAB61-A4DB-4AB8-98A1-5CC400FFAD02}"/>
                </a:ext>
              </a:extLst>
            </p:cNvPr>
            <p:cNvSpPr txBox="1"/>
            <p:nvPr/>
          </p:nvSpPr>
          <p:spPr>
            <a:xfrm>
              <a:off x="3480258" y="3374657"/>
              <a:ext cx="2603630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 經典原創華文音樂劇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《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木蘭少女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》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精華片花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5" name="圖片 14">
              <a:hlinkClick r:id="rId5"/>
              <a:extLst>
                <a:ext uri="{FF2B5EF4-FFF2-40B4-BE49-F238E27FC236}">
                  <a16:creationId xmlns:a16="http://schemas.microsoft.com/office/drawing/2014/main" id="{6C8C4257-5233-4479-948C-ECF2C6FE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0635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2728584" y="740698"/>
            <a:ext cx="3614534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可否請你幫我撿個肥皂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670840" y="1190098"/>
            <a:ext cx="580232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歌曲以藍調風格搭配趣味的歌詞，描寫木蘭女扮男裝後化名的木男，與將軍在浴室相遇的過程。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7561922" y="1654430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072502" y="123301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3B21504-E5C9-4CF4-BEF9-295B835B0398}"/>
              </a:ext>
            </a:extLst>
          </p:cNvPr>
          <p:cNvGrpSpPr/>
          <p:nvPr/>
        </p:nvGrpSpPr>
        <p:grpSpPr>
          <a:xfrm>
            <a:off x="2788714" y="3539933"/>
            <a:ext cx="3363434" cy="714735"/>
            <a:chOff x="2882095" y="3374657"/>
            <a:chExt cx="3363434" cy="714735"/>
          </a:xfrm>
        </p:grpSpPr>
        <p:sp>
          <p:nvSpPr>
            <p:cNvPr id="15" name="Google Shape;1191;p64">
              <a:extLst>
                <a:ext uri="{FF2B5EF4-FFF2-40B4-BE49-F238E27FC236}">
                  <a16:creationId xmlns:a16="http://schemas.microsoft.com/office/drawing/2014/main" id="{A1469F3F-7160-4AEB-B65E-1ADEEAF77782}"/>
                </a:ext>
              </a:extLst>
            </p:cNvPr>
            <p:cNvSpPr/>
            <p:nvPr/>
          </p:nvSpPr>
          <p:spPr>
            <a:xfrm>
              <a:off x="2882095" y="3388945"/>
              <a:ext cx="3363434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9F7F3EE5-90F6-476E-80A8-0D7473B7BD5A}"/>
                </a:ext>
              </a:extLst>
            </p:cNvPr>
            <p:cNvSpPr txBox="1"/>
            <p:nvPr/>
          </p:nvSpPr>
          <p:spPr>
            <a:xfrm>
              <a:off x="3539408" y="3374657"/>
              <a:ext cx="2706121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2009 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木蘭少女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可否請你幫我撿個肥皂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7" name="圖片 16">
              <a:hlinkClick r:id="rId5"/>
              <a:extLst>
                <a:ext uri="{FF2B5EF4-FFF2-40B4-BE49-F238E27FC236}">
                  <a16:creationId xmlns:a16="http://schemas.microsoft.com/office/drawing/2014/main" id="{F14B8279-8933-4405-A3C7-BB6EAD180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CDF1B086-2FA9-4B00-9905-9668F6C812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87" y="2245259"/>
            <a:ext cx="8359425" cy="10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54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"/>
          <p:cNvSpPr txBox="1">
            <a:spLocks noGrp="1"/>
          </p:cNvSpPr>
          <p:nvPr>
            <p:ph type="ctrTitle"/>
          </p:nvPr>
        </p:nvSpPr>
        <p:spPr>
          <a:xfrm>
            <a:off x="2728584" y="740698"/>
            <a:ext cx="3614534" cy="449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美麗的錯誤</a:t>
            </a:r>
            <a:endParaRPr sz="2400" spc="300" dirty="0">
              <a:solidFill>
                <a:srgbClr val="00B3E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ubTitle" idx="1"/>
          </p:nvPr>
        </p:nvSpPr>
        <p:spPr>
          <a:xfrm>
            <a:off x="1670840" y="1190098"/>
            <a:ext cx="5802320" cy="1782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這首歌曲是木蘭的鄰居演唱，以俏皮曲調搭配唸唱方式，唱出崇德村裡的樸實單調。</a:t>
            </a:r>
            <a:endParaRPr sz="1800" spc="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7561922" y="1654430"/>
            <a:ext cx="375300" cy="375300"/>
          </a:xfrm>
          <a:prstGeom prst="star4">
            <a:avLst>
              <a:gd name="adj" fmla="val 22733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072502" y="1233010"/>
            <a:ext cx="258000" cy="258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848CEDE6-F91E-4075-A9FC-7C989F6FA1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3B21504-E5C9-4CF4-BEF9-295B835B0398}"/>
              </a:ext>
            </a:extLst>
          </p:cNvPr>
          <p:cNvGrpSpPr/>
          <p:nvPr/>
        </p:nvGrpSpPr>
        <p:grpSpPr>
          <a:xfrm>
            <a:off x="2788714" y="3539933"/>
            <a:ext cx="3363434" cy="714735"/>
            <a:chOff x="2882095" y="3374657"/>
            <a:chExt cx="3363434" cy="714735"/>
          </a:xfrm>
        </p:grpSpPr>
        <p:sp>
          <p:nvSpPr>
            <p:cNvPr id="15" name="Google Shape;1191;p64">
              <a:extLst>
                <a:ext uri="{FF2B5EF4-FFF2-40B4-BE49-F238E27FC236}">
                  <a16:creationId xmlns:a16="http://schemas.microsoft.com/office/drawing/2014/main" id="{A1469F3F-7160-4AEB-B65E-1ADEEAF77782}"/>
                </a:ext>
              </a:extLst>
            </p:cNvPr>
            <p:cNvSpPr/>
            <p:nvPr/>
          </p:nvSpPr>
          <p:spPr>
            <a:xfrm>
              <a:off x="2882095" y="3388945"/>
              <a:ext cx="3363434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9F7F3EE5-90F6-476E-80A8-0D7473B7BD5A}"/>
                </a:ext>
              </a:extLst>
            </p:cNvPr>
            <p:cNvSpPr txBox="1"/>
            <p:nvPr/>
          </p:nvSpPr>
          <p:spPr>
            <a:xfrm>
              <a:off x="3900357" y="3374657"/>
              <a:ext cx="1895994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2009 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木蘭少女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美麗的錯誤</a:t>
              </a:r>
              <a:endParaRPr lang="en-US" altLang="zh-TW" sz="1600" b="1" spc="300" dirty="0">
                <a:solidFill>
                  <a:srgbClr val="D36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morant Garamond Medium"/>
              </a:endParaRPr>
            </a:p>
          </p:txBody>
        </p:sp>
        <p:pic>
          <p:nvPicPr>
            <p:cNvPr id="17" name="圖片 16">
              <a:hlinkClick r:id="rId5"/>
              <a:extLst>
                <a:ext uri="{FF2B5EF4-FFF2-40B4-BE49-F238E27FC236}">
                  <a16:creationId xmlns:a16="http://schemas.microsoft.com/office/drawing/2014/main" id="{F14B8279-8933-4405-A3C7-BB6EAD180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4146" y="3486319"/>
              <a:ext cx="503608" cy="503608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CDF1B086-2FA9-4B00-9905-9668F6C812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76" y="2245259"/>
            <a:ext cx="8223446" cy="10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1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0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2EB76EA-DD27-4168-8778-9174095BD9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8" y="0"/>
            <a:ext cx="6323308" cy="5143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Google Shape;462;p38">
            <a:extLst>
              <a:ext uri="{FF2B5EF4-FFF2-40B4-BE49-F238E27FC236}">
                <a16:creationId xmlns:a16="http://schemas.microsoft.com/office/drawing/2014/main" id="{6C351824-C963-4E70-8F5B-DC4B89F551E2}"/>
              </a:ext>
            </a:extLst>
          </p:cNvPr>
          <p:cNvSpPr txBox="1">
            <a:spLocks/>
          </p:cNvSpPr>
          <p:nvPr/>
        </p:nvSpPr>
        <p:spPr>
          <a:xfrm>
            <a:off x="6287872" y="669195"/>
            <a:ext cx="2599386" cy="3395855"/>
          </a:xfrm>
          <a:prstGeom prst="rect">
            <a:avLst/>
          </a:prstGeom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許多小說改編，會因導演或劇作家解讀的角度，與原著有所差異，花木蘭的故事出現在古詩裡，也有動畫</a:t>
            </a:r>
            <a:r>
              <a:rPr lang="en-US" altLang="zh-TW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《Mulan》</a:t>
            </a: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、音樂劇</a:t>
            </a:r>
            <a:r>
              <a:rPr lang="en-US" altLang="zh-TW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木蘭少女</a:t>
            </a:r>
            <a:r>
              <a:rPr lang="en-US" altLang="zh-TW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，以及真人版電影</a:t>
            </a:r>
          </a:p>
          <a:p>
            <a:pPr algn="just">
              <a:lnSpc>
                <a:spcPct val="150000"/>
              </a:lnSpc>
            </a:pPr>
            <a:r>
              <a:rPr lang="en-US" altLang="zh-TW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花木蘭</a:t>
            </a:r>
            <a:r>
              <a:rPr lang="en-US" altLang="zh-TW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57AAE86D-0846-4B5B-82F8-C7785CD63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8" y="101365"/>
            <a:ext cx="1002074" cy="241571"/>
          </a:xfrm>
          <a:prstGeom prst="rect">
            <a:avLst/>
          </a:prstGeom>
        </p:spPr>
      </p:pic>
      <p:sp>
        <p:nvSpPr>
          <p:cNvPr id="8" name="Google Shape;462;p38">
            <a:extLst>
              <a:ext uri="{FF2B5EF4-FFF2-40B4-BE49-F238E27FC236}">
                <a16:creationId xmlns:a16="http://schemas.microsoft.com/office/drawing/2014/main" id="{C06949C7-9D41-44BC-A435-F16108946549}"/>
              </a:ext>
            </a:extLst>
          </p:cNvPr>
          <p:cNvSpPr txBox="1">
            <a:spLocks/>
          </p:cNvSpPr>
          <p:nvPr/>
        </p:nvSpPr>
        <p:spPr>
          <a:xfrm>
            <a:off x="6287872" y="1078450"/>
            <a:ext cx="2599386" cy="3395855"/>
          </a:xfrm>
          <a:prstGeom prst="rect">
            <a:avLst/>
          </a:prstGeom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在每部作品中，不只呈現花木蘭的特質，也傳達不同創作者想專注的議題與細節。若有機會欣賞不同的版本，別忘了感受不同版本之間的差異喔！</a:t>
            </a:r>
          </a:p>
        </p:txBody>
      </p:sp>
      <p:sp>
        <p:nvSpPr>
          <p:cNvPr id="9" name="Google Shape;462;p38">
            <a:extLst>
              <a:ext uri="{FF2B5EF4-FFF2-40B4-BE49-F238E27FC236}">
                <a16:creationId xmlns:a16="http://schemas.microsoft.com/office/drawing/2014/main" id="{4D60DA6F-92BF-455E-B9E7-4D6CEC9E3898}"/>
              </a:ext>
            </a:extLst>
          </p:cNvPr>
          <p:cNvSpPr txBox="1">
            <a:spLocks/>
          </p:cNvSpPr>
          <p:nvPr/>
        </p:nvSpPr>
        <p:spPr>
          <a:xfrm>
            <a:off x="6287872" y="235283"/>
            <a:ext cx="2599386" cy="3395855"/>
          </a:xfrm>
          <a:prstGeom prst="rect">
            <a:avLst/>
          </a:prstGeom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在音樂劇</a:t>
            </a:r>
            <a:r>
              <a:rPr lang="en-US" altLang="zh-TW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木蘭少女</a:t>
            </a:r>
            <a:r>
              <a:rPr lang="en-US" altLang="zh-TW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>
                    <a:lumMod val="10000"/>
                    <a:lumOff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中，花木蘭大大展現了與傳統女性不同的思維，不僅女扮男裝代父從軍，她更勇於追求自我、勇敢做自己。請同學為花木蘭這個角色設計一首主題曲，可用現成曲目改編歌詞，亦可自行創作喔！</a:t>
            </a:r>
          </a:p>
        </p:txBody>
      </p:sp>
    </p:spTree>
    <p:extLst>
      <p:ext uri="{BB962C8B-B14F-4D97-AF65-F5344CB8AC3E}">
        <p14:creationId xmlns:p14="http://schemas.microsoft.com/office/powerpoint/2010/main" val="1822775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8" grpId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364;p27">
            <a:extLst>
              <a:ext uri="{FF2B5EF4-FFF2-40B4-BE49-F238E27FC236}">
                <a16:creationId xmlns:a16="http://schemas.microsoft.com/office/drawing/2014/main" id="{F97A08E3-AE16-4241-B046-93AD9C58A15E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36" y="1106071"/>
            <a:ext cx="372250" cy="372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8C796B79-1692-407C-A343-521AE5861DEF}"/>
              </a:ext>
            </a:extLst>
          </p:cNvPr>
          <p:cNvGrpSpPr/>
          <p:nvPr/>
        </p:nvGrpSpPr>
        <p:grpSpPr>
          <a:xfrm>
            <a:off x="914111" y="1874188"/>
            <a:ext cx="2920238" cy="1170533"/>
            <a:chOff x="1082554" y="1890230"/>
            <a:chExt cx="2920238" cy="117053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78E2360-DB59-4EBC-955C-26FCE37C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2555" y="1890230"/>
              <a:ext cx="2920237" cy="1170533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ADF6F3F-354B-4511-A9FF-A5C570337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2554" y="1890230"/>
              <a:ext cx="2920237" cy="47598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6"/>
          <p:cNvSpPr txBox="1">
            <a:spLocks noGrp="1"/>
          </p:cNvSpPr>
          <p:nvPr>
            <p:ph type="body" idx="2"/>
          </p:nvPr>
        </p:nvSpPr>
        <p:spPr>
          <a:xfrm>
            <a:off x="4572000" y="2389325"/>
            <a:ext cx="4013811" cy="2080009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Lexend Mega"/>
                <a:ea typeface="Lexend Mega"/>
                <a:cs typeface="Lexend Mega"/>
                <a:sym typeface="Lexend Mega"/>
              </a:rPr>
              <a:t>Photos:</a:t>
            </a:r>
            <a:endParaRPr sz="1800" b="1" dirty="0">
              <a:latin typeface="Lexend Mega"/>
              <a:ea typeface="Lexend Mega"/>
              <a:cs typeface="Lexend Mega"/>
              <a:sym typeface="Lexend Mega"/>
            </a:endParaRPr>
          </a:p>
          <a:p>
            <a:pPr marL="28800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50" dirty="0">
              <a:latin typeface="Chewy"/>
              <a:ea typeface="Chewy"/>
              <a:cs typeface="Chewy"/>
              <a:sym typeface="Chewy"/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view of chinese ink concept 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Sideways woman smiling at camera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 lay chinese ink elements assortment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Portrait of woman smiling at camera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 posing with gift boxes for chinese new year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Smiling asian woman</a:t>
            </a:r>
            <a:endParaRPr lang="en" dirty="0">
              <a:solidFill>
                <a:schemeClr val="dk1"/>
              </a:solidFill>
              <a:uFill>
                <a:noFill/>
              </a:u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altLang="zh-TW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altLang="zh-TW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9"/>
              </a:rPr>
              <a:t>cottonbro</a:t>
            </a:r>
            <a:r>
              <a:rPr lang="en-US" altLang="zh-TW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altLang="zh-TW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10"/>
              </a:rPr>
              <a:t>Pexels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29" name="Google Shape;1229;p66"/>
          <p:cNvSpPr txBox="1">
            <a:spLocks noGrp="1"/>
          </p:cNvSpPr>
          <p:nvPr>
            <p:ph type="title"/>
          </p:nvPr>
        </p:nvSpPr>
        <p:spPr>
          <a:xfrm>
            <a:off x="720000" y="1888814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</a:t>
            </a:r>
            <a:endParaRPr dirty="0"/>
          </a:p>
        </p:txBody>
      </p:sp>
      <p:sp>
        <p:nvSpPr>
          <p:cNvPr id="1230" name="Google Shape;1230;p66"/>
          <p:cNvSpPr txBox="1">
            <a:spLocks noGrp="1"/>
          </p:cNvSpPr>
          <p:nvPr>
            <p:ph type="body" idx="1"/>
          </p:nvPr>
        </p:nvSpPr>
        <p:spPr>
          <a:xfrm>
            <a:off x="720000" y="2461514"/>
            <a:ext cx="3576900" cy="200782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rPr>
              <a:t>Backgrounds:</a:t>
            </a:r>
            <a:endParaRPr sz="1800" b="1" dirty="0">
              <a:solidFill>
                <a:schemeClr val="dk1"/>
              </a:solidFill>
              <a:latin typeface="Lexend Mega"/>
              <a:ea typeface="Lexend Mega"/>
              <a:cs typeface="Lexend Mega"/>
              <a:sym typeface="Lexend Mega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5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Banner template for flower garden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Landing page template for flower garden I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Flyer for flower garden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Landing page template for flower garden II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Flyer template for flower garden</a:t>
            </a:r>
            <a:endParaRPr dirty="0">
              <a:solidFill>
                <a:schemeClr val="dk1"/>
              </a:solidFill>
            </a:endParaRPr>
          </a:p>
          <a:p>
            <a:pPr marL="288000" lvl="0" indent="-26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Landing page template for flower garden II</a:t>
            </a:r>
            <a:r>
              <a:rPr lang="en" dirty="0">
                <a:solidFill>
                  <a:schemeClr val="dk1"/>
                </a:solidFill>
              </a:rPr>
              <a:t>I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" name="Google Shape;361;p27">
            <a:extLst>
              <a:ext uri="{FF2B5EF4-FFF2-40B4-BE49-F238E27FC236}">
                <a16:creationId xmlns:a16="http://schemas.microsoft.com/office/drawing/2014/main" id="{1FC0CA40-689E-41C9-A230-6444E3A84C79}"/>
              </a:ext>
            </a:extLst>
          </p:cNvPr>
          <p:cNvSpPr txBox="1"/>
          <p:nvPr/>
        </p:nvSpPr>
        <p:spPr>
          <a:xfrm>
            <a:off x="720000" y="1093358"/>
            <a:ext cx="3465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 dirty="0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 dirty="0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" sz="1200" b="1" dirty="0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dirty="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" name="Google Shape;1192;p64">
            <a:extLst>
              <a:ext uri="{FF2B5EF4-FFF2-40B4-BE49-F238E27FC236}">
                <a16:creationId xmlns:a16="http://schemas.microsoft.com/office/drawing/2014/main" id="{2252BDC4-CDE3-44AC-868E-E6F64A7236DE}"/>
              </a:ext>
            </a:extLst>
          </p:cNvPr>
          <p:cNvSpPr txBox="1">
            <a:spLocks/>
          </p:cNvSpPr>
          <p:nvPr/>
        </p:nvSpPr>
        <p:spPr>
          <a:xfrm>
            <a:off x="720000" y="589971"/>
            <a:ext cx="37554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6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 Mega"/>
              <a:buNone/>
              <a:defRPr sz="2500" b="1" i="0" u="none" strike="noStrike" cap="none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r>
              <a:rPr lang="en-US" dirty="0"/>
              <a:t>Thanks!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F2DB841-DCD7-4358-8A3B-1187C11F3ACB}"/>
              </a:ext>
            </a:extLst>
          </p:cNvPr>
          <p:cNvSpPr txBox="1"/>
          <p:nvPr/>
        </p:nvSpPr>
        <p:spPr>
          <a:xfrm>
            <a:off x="843524" y="759007"/>
            <a:ext cx="3835631" cy="2118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音樂與戲劇皆為綜合藝術，音樂可豐富戲劇的表現力，多變的戲劇手法也為音樂增添了許多表演空間，不僅使觀眾更易入戲，也可與表演者產生共鳴。</a:t>
            </a: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8A73683C-61BF-4ABF-8A89-10FDFAE99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E8569D6-8202-4E5A-B340-6D932C1B7453}"/>
              </a:ext>
            </a:extLst>
          </p:cNvPr>
          <p:cNvSpPr txBox="1"/>
          <p:nvPr/>
        </p:nvSpPr>
        <p:spPr>
          <a:xfrm>
            <a:off x="843524" y="759007"/>
            <a:ext cx="3835631" cy="294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在戲劇中，音樂是不可或缺的角色。以歌者與音樂來引導劇情、以服裝和舞臺來強化時代背景，偶而增加舞蹈讓演出更華麗，這是什麼樣的演出方式呢？接下來讓我們感受音樂與戲劇合作無間的魅力吧！</a:t>
            </a:r>
          </a:p>
        </p:txBody>
      </p:sp>
    </p:spTree>
    <p:extLst>
      <p:ext uri="{BB962C8B-B14F-4D97-AF65-F5344CB8AC3E}">
        <p14:creationId xmlns:p14="http://schemas.microsoft.com/office/powerpoint/2010/main" val="791222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0EF49F19-8B2A-449D-ABE6-14CFBB90E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3" y="4774104"/>
            <a:ext cx="1002074" cy="241571"/>
          </a:xfrm>
          <a:prstGeom prst="rect">
            <a:avLst/>
          </a:prstGeom>
        </p:spPr>
      </p:pic>
      <p:sp>
        <p:nvSpPr>
          <p:cNvPr id="9" name="Google Shape;461;p38">
            <a:extLst>
              <a:ext uri="{FF2B5EF4-FFF2-40B4-BE49-F238E27FC236}">
                <a16:creationId xmlns:a16="http://schemas.microsoft.com/office/drawing/2014/main" id="{DAE69C0C-54B4-4632-85E6-DA5F322A25A8}"/>
              </a:ext>
            </a:extLst>
          </p:cNvPr>
          <p:cNvSpPr txBox="1">
            <a:spLocks/>
          </p:cNvSpPr>
          <p:nvPr/>
        </p:nvSpPr>
        <p:spPr>
          <a:xfrm>
            <a:off x="2496371" y="829241"/>
            <a:ext cx="4045200" cy="74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400" b="1" spc="300" dirty="0">
                <a:solidFill>
                  <a:srgbClr val="00B3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用音樂說故事</a:t>
            </a:r>
          </a:p>
        </p:txBody>
      </p:sp>
      <p:sp>
        <p:nvSpPr>
          <p:cNvPr id="10" name="Google Shape;462;p38">
            <a:extLst>
              <a:ext uri="{FF2B5EF4-FFF2-40B4-BE49-F238E27FC236}">
                <a16:creationId xmlns:a16="http://schemas.microsoft.com/office/drawing/2014/main" id="{494579E8-81C8-4E75-9425-544E84606E87}"/>
              </a:ext>
            </a:extLst>
          </p:cNvPr>
          <p:cNvSpPr txBox="1">
            <a:spLocks/>
          </p:cNvSpPr>
          <p:nvPr/>
        </p:nvSpPr>
        <p:spPr>
          <a:xfrm>
            <a:off x="2600325" y="1500373"/>
            <a:ext cx="4129087" cy="1135673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前面的四格圖片配上音樂後，是否更增添戲劇感？音樂與戲劇的結合，往往影響了觀眾的注意</a:t>
            </a:r>
          </a:p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力、情緒及感受，而音樂與戲劇的結合可以分為以下幾類：</a:t>
            </a:r>
          </a:p>
        </p:txBody>
      </p:sp>
    </p:spTree>
    <p:extLst>
      <p:ext uri="{BB962C8B-B14F-4D97-AF65-F5344CB8AC3E}">
        <p14:creationId xmlns:p14="http://schemas.microsoft.com/office/powerpoint/2010/main" val="413837970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3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09" y="215325"/>
            <a:ext cx="3357525" cy="440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405" y="-2050655"/>
            <a:ext cx="1496199" cy="39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99999">
            <a:off x="3216045" y="3105717"/>
            <a:ext cx="1496199" cy="399122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3"/>
          <p:cNvSpPr/>
          <p:nvPr/>
        </p:nvSpPr>
        <p:spPr>
          <a:xfrm>
            <a:off x="3679783" y="2442750"/>
            <a:ext cx="258000" cy="258000"/>
          </a:xfrm>
          <a:prstGeom prst="star4">
            <a:avLst>
              <a:gd name="adj" fmla="val 22733"/>
            </a:avLst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2;p38">
            <a:extLst>
              <a:ext uri="{FF2B5EF4-FFF2-40B4-BE49-F238E27FC236}">
                <a16:creationId xmlns:a16="http://schemas.microsoft.com/office/drawing/2014/main" id="{7C0C1621-D464-45AD-AC4C-9EA4A67FD161}"/>
              </a:ext>
            </a:extLst>
          </p:cNvPr>
          <p:cNvSpPr txBox="1">
            <a:spLocks/>
          </p:cNvSpPr>
          <p:nvPr/>
        </p:nvSpPr>
        <p:spPr>
          <a:xfrm>
            <a:off x="4450604" y="1489746"/>
            <a:ext cx="4129087" cy="2140282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以特定的音樂元素象徵人事物或氛圍：例如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哥吉拉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的主題曲，每次哥吉拉出場，皆搭配厚實的銅管低音齊奏，呈現驚天動地的景象。</a:t>
            </a:r>
          </a:p>
        </p:txBody>
      </p:sp>
      <p:sp>
        <p:nvSpPr>
          <p:cNvPr id="14" name="Google Shape;471;p39">
            <a:extLst>
              <a:ext uri="{FF2B5EF4-FFF2-40B4-BE49-F238E27FC236}">
                <a16:creationId xmlns:a16="http://schemas.microsoft.com/office/drawing/2014/main" id="{0EFC2BA4-CE71-4DDD-B904-DBB42D4602CC}"/>
              </a:ext>
            </a:extLst>
          </p:cNvPr>
          <p:cNvSpPr txBox="1">
            <a:spLocks/>
          </p:cNvSpPr>
          <p:nvPr/>
        </p:nvSpPr>
        <p:spPr>
          <a:xfrm>
            <a:off x="5545956" y="374891"/>
            <a:ext cx="1938600" cy="1353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2"/>
              </a:buClr>
              <a:buSzPts val="6800"/>
            </a:pPr>
            <a:r>
              <a:rPr lang="en-US" altLang="zh-TW" sz="8800" b="1" dirty="0">
                <a:solidFill>
                  <a:schemeClr val="accent1"/>
                </a:solidFill>
                <a:latin typeface="Lexend Mega"/>
                <a:sym typeface="Lexend Mega"/>
              </a:rPr>
              <a:t>01</a:t>
            </a:r>
            <a:endParaRPr lang="en" sz="8800" b="1" dirty="0">
              <a:solidFill>
                <a:schemeClr val="accent1"/>
              </a:solidFill>
              <a:latin typeface="Lexend Mega"/>
              <a:sym typeface="Lexend Mega"/>
            </a:endParaRPr>
          </a:p>
        </p:txBody>
      </p:sp>
      <p:pic>
        <p:nvPicPr>
          <p:cNvPr id="16" name="Google Shape;502;p42">
            <a:extLst>
              <a:ext uri="{FF2B5EF4-FFF2-40B4-BE49-F238E27FC236}">
                <a16:creationId xmlns:a16="http://schemas.microsoft.com/office/drawing/2014/main" id="{166A7432-848B-4EFB-BCB8-850BBD7AC3AC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52646">
            <a:off x="7984989" y="411192"/>
            <a:ext cx="566015" cy="54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03;p42">
            <a:extLst>
              <a:ext uri="{FF2B5EF4-FFF2-40B4-BE49-F238E27FC236}">
                <a16:creationId xmlns:a16="http://schemas.microsoft.com/office/drawing/2014/main" id="{2EB2BD3D-4D95-4DCE-96A6-8C86EFC36E8A}"/>
              </a:ext>
            </a:extLst>
          </p:cNvPr>
          <p:cNvPicPr preferRelativeResize="0"/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9814">
            <a:off x="6063595" y="3681831"/>
            <a:ext cx="743803" cy="72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 descr="一張含有 畫畫 的圖片&#10;&#10;自動產生的描述">
            <a:extLst>
              <a:ext uri="{FF2B5EF4-FFF2-40B4-BE49-F238E27FC236}">
                <a16:creationId xmlns:a16="http://schemas.microsoft.com/office/drawing/2014/main" id="{3829C866-7B42-41B6-94B8-3304CBE7A5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7B74553-66A6-459F-A841-28295775E06C}"/>
              </a:ext>
            </a:extLst>
          </p:cNvPr>
          <p:cNvGrpSpPr/>
          <p:nvPr/>
        </p:nvGrpSpPr>
        <p:grpSpPr>
          <a:xfrm>
            <a:off x="4505663" y="3630028"/>
            <a:ext cx="3940042" cy="714735"/>
            <a:chOff x="2778918" y="3374657"/>
            <a:chExt cx="3940042" cy="714735"/>
          </a:xfrm>
        </p:grpSpPr>
        <p:sp>
          <p:nvSpPr>
            <p:cNvPr id="12" name="Google Shape;1191;p64">
              <a:extLst>
                <a:ext uri="{FF2B5EF4-FFF2-40B4-BE49-F238E27FC236}">
                  <a16:creationId xmlns:a16="http://schemas.microsoft.com/office/drawing/2014/main" id="{0FB1F574-237F-4AF9-BE00-147E189A74A5}"/>
                </a:ext>
              </a:extLst>
            </p:cNvPr>
            <p:cNvSpPr/>
            <p:nvPr/>
          </p:nvSpPr>
          <p:spPr>
            <a:xfrm>
              <a:off x="2778918" y="3388945"/>
              <a:ext cx="3793329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C008417-FD5F-4D67-B9F0-38BEA3B57C85}"/>
                </a:ext>
              </a:extLst>
            </p:cNvPr>
            <p:cNvSpPr txBox="1"/>
            <p:nvPr/>
          </p:nvSpPr>
          <p:spPr>
            <a:xfrm>
              <a:off x="3427114" y="3374657"/>
              <a:ext cx="3291846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Godzilla: King Of The Monsters</a:t>
              </a:r>
            </a:p>
          </p:txBody>
        </p:sp>
        <p:pic>
          <p:nvPicPr>
            <p:cNvPr id="19" name="圖片 18">
              <a:hlinkClick r:id="rId9"/>
              <a:extLst>
                <a:ext uri="{FF2B5EF4-FFF2-40B4-BE49-F238E27FC236}">
                  <a16:creationId xmlns:a16="http://schemas.microsoft.com/office/drawing/2014/main" id="{9E3B42CD-03AA-45E9-BD81-BB7918CBA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946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3678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3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149" y="215325"/>
            <a:ext cx="3357525" cy="440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547" y="-2050655"/>
            <a:ext cx="1496199" cy="39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99999">
            <a:off x="5040187" y="3105717"/>
            <a:ext cx="1496199" cy="399122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3"/>
          <p:cNvSpPr/>
          <p:nvPr/>
        </p:nvSpPr>
        <p:spPr>
          <a:xfrm>
            <a:off x="8366637" y="3597944"/>
            <a:ext cx="258000" cy="258000"/>
          </a:xfrm>
          <a:prstGeom prst="star4">
            <a:avLst>
              <a:gd name="adj" fmla="val 22733"/>
            </a:avLst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2;p38">
            <a:extLst>
              <a:ext uri="{FF2B5EF4-FFF2-40B4-BE49-F238E27FC236}">
                <a16:creationId xmlns:a16="http://schemas.microsoft.com/office/drawing/2014/main" id="{7C0C1621-D464-45AD-AC4C-9EA4A67FD161}"/>
              </a:ext>
            </a:extLst>
          </p:cNvPr>
          <p:cNvSpPr txBox="1">
            <a:spLocks/>
          </p:cNvSpPr>
          <p:nvPr/>
        </p:nvSpPr>
        <p:spPr>
          <a:xfrm>
            <a:off x="808762" y="1412453"/>
            <a:ext cx="4129087" cy="2140282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以相同曲調變奏或改變風格，傳達不同情感：例如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天外奇蹟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</a:t>
            </a:r>
            <a:r>
              <a:rPr lang="zh-TW" altLang="en-US" sz="1800" spc="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）中以相同曲調，搭配不同演奏速度與伴奏，呈現夫妻從年輕充滿夢想到年老辭世的過程。</a:t>
            </a:r>
          </a:p>
        </p:txBody>
      </p:sp>
      <p:sp>
        <p:nvSpPr>
          <p:cNvPr id="14" name="Google Shape;471;p39">
            <a:extLst>
              <a:ext uri="{FF2B5EF4-FFF2-40B4-BE49-F238E27FC236}">
                <a16:creationId xmlns:a16="http://schemas.microsoft.com/office/drawing/2014/main" id="{0EFC2BA4-CE71-4DDD-B904-DBB42D4602CC}"/>
              </a:ext>
            </a:extLst>
          </p:cNvPr>
          <p:cNvSpPr txBox="1">
            <a:spLocks/>
          </p:cNvSpPr>
          <p:nvPr/>
        </p:nvSpPr>
        <p:spPr>
          <a:xfrm>
            <a:off x="1904114" y="374891"/>
            <a:ext cx="1938600" cy="1353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2"/>
              </a:buClr>
              <a:buSzPts val="6800"/>
            </a:pPr>
            <a:r>
              <a:rPr lang="en-US" altLang="zh-TW" sz="8800" b="1" dirty="0">
                <a:solidFill>
                  <a:schemeClr val="accent1"/>
                </a:solidFill>
                <a:latin typeface="Lexend Mega"/>
                <a:sym typeface="Lexend Mega"/>
              </a:rPr>
              <a:t>02</a:t>
            </a:r>
            <a:endParaRPr lang="en" sz="8800" b="1" dirty="0">
              <a:solidFill>
                <a:schemeClr val="accent1"/>
              </a:solidFill>
              <a:latin typeface="Lexend Mega"/>
              <a:sym typeface="Lexend Mega"/>
            </a:endParaRPr>
          </a:p>
        </p:txBody>
      </p:sp>
      <p:pic>
        <p:nvPicPr>
          <p:cNvPr id="16" name="Google Shape;502;p42">
            <a:extLst>
              <a:ext uri="{FF2B5EF4-FFF2-40B4-BE49-F238E27FC236}">
                <a16:creationId xmlns:a16="http://schemas.microsoft.com/office/drawing/2014/main" id="{166A7432-848B-4EFB-BCB8-850BBD7AC3AC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52646">
            <a:off x="8146283" y="329012"/>
            <a:ext cx="566015" cy="54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03;p42">
            <a:extLst>
              <a:ext uri="{FF2B5EF4-FFF2-40B4-BE49-F238E27FC236}">
                <a16:creationId xmlns:a16="http://schemas.microsoft.com/office/drawing/2014/main" id="{2EB2BD3D-4D95-4DCE-96A6-8C86EFC36E8A}"/>
              </a:ext>
            </a:extLst>
          </p:cNvPr>
          <p:cNvPicPr preferRelativeResize="0"/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9814">
            <a:off x="2421753" y="3681831"/>
            <a:ext cx="743803" cy="72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 descr="一張含有 畫畫 的圖片&#10;&#10;自動產生的描述">
            <a:extLst>
              <a:ext uri="{FF2B5EF4-FFF2-40B4-BE49-F238E27FC236}">
                <a16:creationId xmlns:a16="http://schemas.microsoft.com/office/drawing/2014/main" id="{3829C866-7B42-41B6-94B8-3304CBE7A5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58" y="4774104"/>
            <a:ext cx="1002074" cy="24157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C51913C-D704-4E36-894F-E4CEC0A184A0}"/>
              </a:ext>
            </a:extLst>
          </p:cNvPr>
          <p:cNvGrpSpPr/>
          <p:nvPr/>
        </p:nvGrpSpPr>
        <p:grpSpPr>
          <a:xfrm>
            <a:off x="870589" y="3630028"/>
            <a:ext cx="4052336" cy="714735"/>
            <a:chOff x="2778918" y="3374657"/>
            <a:chExt cx="4052336" cy="714735"/>
          </a:xfrm>
        </p:grpSpPr>
        <p:sp>
          <p:nvSpPr>
            <p:cNvPr id="12" name="Google Shape;1191;p64">
              <a:extLst>
                <a:ext uri="{FF2B5EF4-FFF2-40B4-BE49-F238E27FC236}">
                  <a16:creationId xmlns:a16="http://schemas.microsoft.com/office/drawing/2014/main" id="{F16CD36D-D5EB-45FA-87FA-6E81970D7837}"/>
                </a:ext>
              </a:extLst>
            </p:cNvPr>
            <p:cNvSpPr/>
            <p:nvPr/>
          </p:nvSpPr>
          <p:spPr>
            <a:xfrm>
              <a:off x="2778918" y="3388945"/>
              <a:ext cx="3793329" cy="700447"/>
            </a:xfrm>
            <a:prstGeom prst="rect">
              <a:avLst/>
            </a:prstGeom>
            <a:solidFill>
              <a:srgbClr val="FE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3C15B2B-CCA8-4892-84E3-16F77C3E5872}"/>
                </a:ext>
              </a:extLst>
            </p:cNvPr>
            <p:cNvSpPr txBox="1"/>
            <p:nvPr/>
          </p:nvSpPr>
          <p:spPr>
            <a:xfrm>
              <a:off x="3539408" y="3374657"/>
              <a:ext cx="3291846" cy="70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天外奇蹟 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- </a:t>
              </a:r>
              <a:r>
                <a:rPr lang="zh-TW" altLang="en-US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電影配樂 </a:t>
              </a:r>
              <a:r>
                <a:rPr lang="en-US" altLang="zh-TW" sz="1600" b="1" spc="300" dirty="0">
                  <a:solidFill>
                    <a:srgbClr val="D36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ormorant Garamond Medium"/>
                </a:rPr>
                <a:t>Up (2009)</a:t>
              </a:r>
            </a:p>
          </p:txBody>
        </p:sp>
        <p:pic>
          <p:nvPicPr>
            <p:cNvPr id="19" name="圖片 18">
              <a:hlinkClick r:id="rId9"/>
              <a:extLst>
                <a:ext uri="{FF2B5EF4-FFF2-40B4-BE49-F238E27FC236}">
                  <a16:creationId xmlns:a16="http://schemas.microsoft.com/office/drawing/2014/main" id="{3DAE25F7-004B-4630-A648-D7169201E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rgbClr val="00B3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198" y="3486319"/>
              <a:ext cx="503608" cy="503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116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nese Language Day by Slidesgo">
  <a:themeElements>
    <a:clrScheme name="Simple Light">
      <a:dk1>
        <a:srgbClr val="1A191C"/>
      </a:dk1>
      <a:lt1>
        <a:srgbClr val="EEDECD"/>
      </a:lt1>
      <a:dk2>
        <a:srgbClr val="1A191C"/>
      </a:dk2>
      <a:lt2>
        <a:srgbClr val="EEDECD"/>
      </a:lt2>
      <a:accent1>
        <a:srgbClr val="43B2E0"/>
      </a:accent1>
      <a:accent2>
        <a:srgbClr val="EFC7C8"/>
      </a:accent2>
      <a:accent3>
        <a:srgbClr val="DF5A32"/>
      </a:accent3>
      <a:accent4>
        <a:srgbClr val="43B2E0"/>
      </a:accent4>
      <a:accent5>
        <a:srgbClr val="EFC7C8"/>
      </a:accent5>
      <a:accent6>
        <a:srgbClr val="DF5A32"/>
      </a:accent6>
      <a:hlink>
        <a:srgbClr val="1A19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3418</Words>
  <Application>Microsoft Office PowerPoint</Application>
  <PresentationFormat>如螢幕大小 (16:9)</PresentationFormat>
  <Paragraphs>247</Paragraphs>
  <Slides>58</Slides>
  <Notes>51</Notes>
  <HiddenSlides>1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9" baseType="lpstr">
      <vt:lpstr>Wingdings</vt:lpstr>
      <vt:lpstr>Roboto Condensed</vt:lpstr>
      <vt:lpstr>Arial</vt:lpstr>
      <vt:lpstr>Didact Gothic</vt:lpstr>
      <vt:lpstr>Chewy</vt:lpstr>
      <vt:lpstr>Open Sans</vt:lpstr>
      <vt:lpstr>微軟正黑體</vt:lpstr>
      <vt:lpstr>Fira Sans Extra Condensed Medium</vt:lpstr>
      <vt:lpstr>-apple-system</vt:lpstr>
      <vt:lpstr>Lexend Mega</vt:lpstr>
      <vt:lpstr>Chinese Language Day by Slidesgo</vt:lpstr>
      <vt:lpstr>PowerPoint 簡報</vt:lpstr>
      <vt:lpstr>劇中作樂</vt:lpstr>
      <vt:lpstr>PowerPoint 簡報</vt:lpstr>
      <vt:lpstr>羅北安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劇本</vt:lpstr>
      <vt:lpstr>PowerPoint 簡報</vt:lpstr>
      <vt:lpstr>聲樂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譜例一：〈茉莉花〉</vt:lpstr>
      <vt:lpstr>譜例二：詠唱調〈在這個國家〉</vt:lpstr>
      <vt:lpstr>譜例三：詠唱調〈異鄉人，你聽好〉</vt:lpstr>
      <vt:lpstr>譜例一：詠唱調〈公主徹夜未眠〉</vt:lpstr>
      <vt:lpstr>譜例二：詠唱調〈你那冰冷的心〉</vt:lpstr>
      <vt:lpstr>動手做做看（一）角色類別大考驗</vt:lpstr>
      <vt:lpstr>PowerPoint 簡報</vt:lpstr>
      <vt:lpstr>男低音 bass</vt:lpstr>
      <vt:lpstr>男中音 baritone</vt:lpstr>
      <vt:lpstr>男高音 tenor</vt:lpstr>
      <vt:lpstr>女低音 alto</vt:lpstr>
      <vt:lpstr>次女高音 mezzo-soprano</vt:lpstr>
      <vt:lpstr>女高音 soprano</vt:lpstr>
      <vt:lpstr>PowerPoint 簡報</vt:lpstr>
      <vt:lpstr>PowerPoint 簡報</vt:lpstr>
      <vt:lpstr>PowerPoint 簡報</vt:lpstr>
      <vt:lpstr>戲劇院新寵兒—音樂劇</vt:lpstr>
      <vt:lpstr>美國百老匯音樂劇</vt:lpstr>
      <vt:lpstr>美國百老匯音樂劇</vt:lpstr>
      <vt:lpstr>PowerPoint 簡報</vt:lpstr>
      <vt:lpstr>法國音樂劇</vt:lpstr>
      <vt:lpstr>PowerPoint 簡報</vt:lpstr>
      <vt:lpstr>英國音樂劇</vt:lpstr>
      <vt:lpstr>PowerPoint 簡報</vt:lpstr>
      <vt:lpstr>歌劇中，是以音樂與歌唱為主導；音樂劇則是以戲劇為基礎， 音樂與舞蹈為之增色，一起來看看歌劇和音樂劇的不同吧！</vt:lpstr>
      <vt:lpstr>PowerPoint 簡報</vt:lpstr>
      <vt:lpstr>PowerPoint 簡報</vt:lpstr>
      <vt:lpstr>PowerPoint 簡報</vt:lpstr>
      <vt:lpstr>PowerPoint 簡報</vt:lpstr>
      <vt:lpstr>PowerPoint 簡報</vt:lpstr>
      <vt:lpstr>可否請你幫我撿個肥皂</vt:lpstr>
      <vt:lpstr>美麗的錯誤</vt:lpstr>
      <vt:lpstr>PowerPoint 簡報</vt:lpstr>
      <vt:lpstr>PowerPoint 簡報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Language Day</dc:title>
  <dc:creator>wuyilun</dc:creator>
  <cp:lastModifiedBy>昌宜 游</cp:lastModifiedBy>
  <cp:revision>79</cp:revision>
  <dcterms:modified xsi:type="dcterms:W3CDTF">2022-10-11T02:33:54Z</dcterms:modified>
</cp:coreProperties>
</file>