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ECEF6-1F70-41F4-B211-DCDA5D9EF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1C1172-6927-413F-9874-921307B17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326387-DB92-47E0-82DA-7D3DF8E1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D27F-7EC8-4599-89F2-FF7450E6A286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C53EF9-1A17-4BD6-B81D-359565A4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913465-A337-495A-B73C-E491097C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3CF4-9902-4CB8-9A6F-65864FBF08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81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21B7F8-3567-4A1D-8354-B7FB4209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0FDCFE8-71FF-4137-A6DA-C2C943D44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4247A6-D3BC-49DD-9277-6788417D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D27F-7EC8-4599-89F2-FF7450E6A286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9EC858-2312-46E4-B239-B8EE1FBE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8A7806-CF70-453C-BF78-9C2D0360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3CF4-9902-4CB8-9A6F-65864FBF08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76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9B4A80E-04C9-4694-8639-00F11AC0A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4D1F5F-B5C4-4BBC-B7E7-96DB9854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4DF3A2-0D24-4E28-A888-7A6C4070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D27F-7EC8-4599-89F2-FF7450E6A286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8AB52D-52C3-48F4-B17F-221B79AA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BDAF84-C396-4890-9145-EA523AFB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3CF4-9902-4CB8-9A6F-65864FBF08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05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AF7FBA-EE59-4026-A54D-2A9C7CB2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4FE35C-403B-4873-8406-68137227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30144B-2EFB-4662-9554-0945E2DE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D27F-7EC8-4599-89F2-FF7450E6A286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40C7A6-B348-492A-9F18-807410CF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642FDB-469E-4933-AC00-C46DCABE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3CF4-9902-4CB8-9A6F-65864FBF08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48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824B86-1979-4F1A-9857-B597BFBD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A1C411D-EC84-4BDA-ADBF-7C48D203B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D2084B-5406-4CC7-9D92-0D8B88B0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D27F-7EC8-4599-89F2-FF7450E6A286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F27662-C03D-48DC-B258-9677A579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FB236A-91C5-49E4-BC86-C9872142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3CF4-9902-4CB8-9A6F-65864FBF08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3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20BB4A-36E0-4ED0-928E-46D1BC9F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6BAB9F-F558-422B-8D64-97E02FDE4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A282AB-A321-4031-9F02-C902C5855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1AD546-90DC-4920-B3C1-CB948870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D27F-7EC8-4599-89F2-FF7450E6A286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1C9678-615E-442A-9F07-85B8EF9A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6EF4808-C28E-4A17-B257-A5772C62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3CF4-9902-4CB8-9A6F-65864FBF08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67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6CAEDB-0179-461C-8E67-C9545986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A2EB13-DB00-4D96-AC25-54F49548D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256F05-EDD4-4CD4-AADC-3532B8F91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EE6738C-7311-428C-BECC-9FFF10C6E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661C69E-BDF8-4F90-BBEE-B419577E3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66C4A13-339A-44AB-9F5D-98EBFC7E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D27F-7EC8-4599-89F2-FF7450E6A286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BC66CAF-4FBC-4DFB-81AA-260AA9F2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322C8FA-621A-47DC-A8FC-6145B4FE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3CF4-9902-4CB8-9A6F-65864FBF08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91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BE9A8A-BF65-4CB1-BCDE-DEFC6D70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087DDE-EF50-46C7-84C3-1A6E3676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D27F-7EC8-4599-89F2-FF7450E6A286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EED14D6-3FDA-47D1-93AC-1DA9C433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928A83-F811-4BEA-87EC-AAC6F488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3CF4-9902-4CB8-9A6F-65864FBF08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58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6103871-94DF-4D4B-A65A-B0A62BE2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D27F-7EC8-4599-89F2-FF7450E6A286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8B6B62F-048B-4D94-8F9D-6536DA8C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D29DCB-D3F4-4C65-BDF0-0C018D36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3CF4-9902-4CB8-9A6F-65864FBF08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4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01E8FD-69D5-4EBD-8C42-AEEE679E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07A6EE-1E1C-4CAC-8CF8-807352F5F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E894506-5A16-47B8-9354-88F2D7EC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3487BA2-B3D9-4765-8D1D-FBE32C3C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D27F-7EC8-4599-89F2-FF7450E6A286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59942E3-8FE4-4596-8E9F-D1AB06AF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487F997-7CF0-453E-BB29-B77BD9A5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3CF4-9902-4CB8-9A6F-65864FBF08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28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D98274-C428-46CE-B4CB-37C24C6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7D01623-723C-4D59-88FA-2AAF641A3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19353A8-8C93-4800-A248-292CD2DD1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9966C8-B891-45EA-B0D6-CEC1512F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D27F-7EC8-4599-89F2-FF7450E6A286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6372CC3-A7E6-47D5-A7F5-ACA30CDC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BA15C5-0301-4442-89BA-214DA43A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3CF4-9902-4CB8-9A6F-65864FBF08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73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7B84DF5-0BA1-483A-B8B3-9BDC726A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8C5440-935B-41D2-BDDE-D40778122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8CFC76-3BD9-4EB4-86F4-EAD367C5E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D27F-7EC8-4599-89F2-FF7450E6A286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073F2D-A22B-4FE1-A869-83C1B615C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9588EA-8F69-4C47-B1F4-EAB7BBAD6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3CF4-9902-4CB8-9A6F-65864FBF08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CC8043-05AC-4768-87C4-C377FC72AD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七段數位顯示器</a:t>
            </a:r>
            <a:r>
              <a:rPr lang="en-US" altLang="zh-TW" dirty="0"/>
              <a:t>-</a:t>
            </a:r>
            <a:r>
              <a:rPr lang="zh-TW" altLang="en-US" dirty="0"/>
              <a:t>副程式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3229E5-B6F3-47CB-BE7A-2FDAF62E2C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84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128A9-3C61-4337-BA6F-1497F211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想一想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D1D0C70-5D3E-4DF9-AC02-08231BBBF623}"/>
              </a:ext>
            </a:extLst>
          </p:cNvPr>
          <p:cNvSpPr txBox="1"/>
          <p:nvPr/>
        </p:nvSpPr>
        <p:spPr>
          <a:xfrm>
            <a:off x="1792165" y="2647741"/>
            <a:ext cx="86076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dirty="0">
                <a:effectLst/>
                <a:ea typeface="Microsoft JhengHei" panose="020B0604030504040204" pitchFamily="34" charset="-120"/>
              </a:rPr>
              <a:t>顯示一個數字都要好多</a:t>
            </a:r>
            <a:r>
              <a:rPr lang="zh-TW" altLang="zh-TW" sz="2400" dirty="0">
                <a:ea typeface="Microsoft JhengHei" panose="020B0604030504040204" pitchFamily="34" charset="-120"/>
              </a:rPr>
              <a:t>程式碼，</a:t>
            </a:r>
            <a:r>
              <a:rPr lang="zh-TW" altLang="en-US" sz="2400" dirty="0">
                <a:ea typeface="Microsoft JhengHei" panose="020B0604030504040204" pitchFamily="34" charset="-120"/>
              </a:rPr>
              <a:t>如果數字要重複使用</a:t>
            </a:r>
            <a:r>
              <a:rPr lang="zh-TW" altLang="zh-TW" sz="2400" dirty="0">
                <a:ea typeface="Microsoft JhengHei" panose="020B0604030504040204" pitchFamily="34" charset="-120"/>
              </a:rPr>
              <a:t>，</a:t>
            </a:r>
            <a:r>
              <a:rPr lang="zh-TW" altLang="en-US" sz="2400" dirty="0">
                <a:ea typeface="Microsoft JhengHei" panose="020B0604030504040204" pitchFamily="34" charset="-120"/>
              </a:rPr>
              <a:t>都要好長一段程式碼</a:t>
            </a:r>
            <a:r>
              <a:rPr lang="en-US" altLang="zh-TW" sz="2400" dirty="0">
                <a:ea typeface="Microsoft JhengHei" panose="020B0604030504040204" pitchFamily="34" charset="-120"/>
              </a:rPr>
              <a:t>,</a:t>
            </a:r>
            <a:r>
              <a:rPr lang="zh-TW" altLang="zh-TW" sz="2400" dirty="0">
                <a:ea typeface="Microsoft JhengHei" panose="020B0604030504040204" pitchFamily="34" charset="-120"/>
              </a:rPr>
              <a:t>有沒有更好的方法讓程式不用每顯示一個數字，都要好長一段程式碼呢</a:t>
            </a:r>
            <a:r>
              <a:rPr lang="en-US" altLang="zh-TW" sz="2400" dirty="0">
                <a:ea typeface="Microsoft JhengHei" panose="020B0604030504040204" pitchFamily="34" charset="-120"/>
              </a:rPr>
              <a:t>?</a:t>
            </a:r>
            <a:endParaRPr lang="zh-TW" altLang="en-US" sz="2400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917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8A2E49-9AE7-4FC7-A2F9-27374ABD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副程式</a:t>
            </a:r>
            <a:r>
              <a:rPr lang="en-US" altLang="zh-TW" dirty="0"/>
              <a:t>(</a:t>
            </a:r>
            <a:r>
              <a:rPr lang="zh-TW" altLang="en-US" dirty="0"/>
              <a:t>建立一個指令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1989089-F5A5-457C-8333-7D48937F8230}"/>
              </a:ext>
            </a:extLst>
          </p:cNvPr>
          <p:cNvSpPr txBox="1"/>
          <p:nvPr/>
        </p:nvSpPr>
        <p:spPr>
          <a:xfrm>
            <a:off x="2298602" y="2859650"/>
            <a:ext cx="7594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把同樣一段重復出現的程式碼寫成一個可用的指令，需要用到時只要</a:t>
            </a:r>
            <a:r>
              <a:rPr lang="en-US" altLang="zh-TW" sz="2400" dirty="0"/>
              <a:t>”</a:t>
            </a:r>
            <a:r>
              <a:rPr lang="zh-TW" altLang="en-US" sz="2400" b="1" dirty="0"/>
              <a:t>呼叫</a:t>
            </a:r>
            <a:r>
              <a:rPr lang="en-US" altLang="zh-TW" sz="2400" dirty="0"/>
              <a:t>”</a:t>
            </a:r>
            <a:r>
              <a:rPr lang="zh-TW" altLang="en-US" sz="2400" dirty="0"/>
              <a:t>指令即可使用該段程式碼的方法</a:t>
            </a:r>
          </a:p>
        </p:txBody>
      </p:sp>
    </p:spTree>
    <p:extLst>
      <p:ext uri="{BB962C8B-B14F-4D97-AF65-F5344CB8AC3E}">
        <p14:creationId xmlns:p14="http://schemas.microsoft.com/office/powerpoint/2010/main" val="181512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A66192-4412-4C8B-AD51-5550D35F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副程式範例</a:t>
            </a:r>
            <a:r>
              <a:rPr lang="en-US" altLang="zh-TW" dirty="0"/>
              <a:t>-</a:t>
            </a:r>
            <a:r>
              <a:rPr lang="zh-TW" altLang="en-US" dirty="0"/>
              <a:t>以開關</a:t>
            </a:r>
            <a:r>
              <a:rPr lang="en-US" altLang="zh-TW" dirty="0"/>
              <a:t>13</a:t>
            </a:r>
            <a:r>
              <a:rPr lang="zh-TW" altLang="en-US" dirty="0"/>
              <a:t>腳位指示燈為例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1E85A7C-985B-4E55-9674-399A1703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100" y="2968202"/>
            <a:ext cx="4043392" cy="199550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362E466-D66D-48CD-94E2-FB50909D1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150" y="2963439"/>
            <a:ext cx="2428893" cy="2000265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C2489543-61D9-4D20-8515-5374A3F4BE5C}"/>
              </a:ext>
            </a:extLst>
          </p:cNvPr>
          <p:cNvSpPr/>
          <p:nvPr/>
        </p:nvSpPr>
        <p:spPr>
          <a:xfrm>
            <a:off x="5038227" y="3854548"/>
            <a:ext cx="766689" cy="520504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15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B6E9315-216B-41FF-9D78-E4C64970D92A}"/>
              </a:ext>
            </a:extLst>
          </p:cNvPr>
          <p:cNvSpPr txBox="1"/>
          <p:nvPr/>
        </p:nvSpPr>
        <p:spPr>
          <a:xfrm>
            <a:off x="843035" y="2136338"/>
            <a:ext cx="26148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void setup(){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</a:t>
            </a:r>
            <a:r>
              <a:rPr lang="en-US" altLang="zh-TW" dirty="0" err="1"/>
              <a:t>13,OUTPUT</a:t>
            </a:r>
            <a:r>
              <a:rPr lang="en-US" altLang="zh-TW" dirty="0"/>
              <a:t>);  </a:t>
            </a:r>
          </a:p>
          <a:p>
            <a:r>
              <a:rPr lang="en-US" altLang="zh-TW" dirty="0"/>
              <a:t>}</a:t>
            </a:r>
          </a:p>
          <a:p>
            <a:endParaRPr lang="en-US" altLang="zh-TW" dirty="0"/>
          </a:p>
          <a:p>
            <a:r>
              <a:rPr lang="en-US" altLang="zh-TW" dirty="0"/>
              <a:t>void loop(){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(13, HIGH);</a:t>
            </a:r>
          </a:p>
          <a:p>
            <a:r>
              <a:rPr lang="en-US" altLang="zh-TW" dirty="0"/>
              <a:t>  delay(1000);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(13, LOW);</a:t>
            </a:r>
          </a:p>
          <a:p>
            <a:r>
              <a:rPr lang="en-US" altLang="zh-TW" dirty="0"/>
              <a:t>  delay(1000);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C8AE8EC-3977-4C2E-B764-D8C4EB2B51DB}"/>
              </a:ext>
            </a:extLst>
          </p:cNvPr>
          <p:cNvSpPr txBox="1"/>
          <p:nvPr/>
        </p:nvSpPr>
        <p:spPr>
          <a:xfrm>
            <a:off x="5073161" y="609328"/>
            <a:ext cx="29594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void </a:t>
            </a:r>
            <a:r>
              <a:rPr lang="en-US" altLang="zh-TW" dirty="0" err="1"/>
              <a:t>LED_ON</a:t>
            </a:r>
            <a:r>
              <a:rPr lang="en-US" altLang="zh-TW" dirty="0"/>
              <a:t>() 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13,HIGH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}</a:t>
            </a:r>
          </a:p>
          <a:p>
            <a:endParaRPr lang="en-US" altLang="zh-TW" dirty="0"/>
          </a:p>
          <a:p>
            <a:r>
              <a:rPr lang="en-US" altLang="zh-TW" dirty="0"/>
              <a:t>void </a:t>
            </a:r>
            <a:r>
              <a:rPr lang="en-US" altLang="zh-TW" dirty="0" err="1"/>
              <a:t>LED_OFF</a:t>
            </a:r>
            <a:r>
              <a:rPr lang="en-US" altLang="zh-TW" dirty="0"/>
              <a:t>() 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13,LOW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}</a:t>
            </a:r>
            <a:endParaRPr lang="zh-TW" altLang="en-US" dirty="0"/>
          </a:p>
          <a:p>
            <a:endParaRPr lang="en-US" altLang="zh-TW" dirty="0"/>
          </a:p>
          <a:p>
            <a:r>
              <a:rPr lang="en-US" altLang="zh-TW" dirty="0"/>
              <a:t>void setup()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(13, OUTPUT);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void loop()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 </a:t>
            </a:r>
            <a:r>
              <a:rPr lang="en-US" altLang="zh-TW" dirty="0" err="1"/>
              <a:t>LED_ON</a:t>
            </a:r>
            <a:r>
              <a:rPr lang="en-US" altLang="zh-TW" dirty="0"/>
              <a:t>();</a:t>
            </a:r>
          </a:p>
          <a:p>
            <a:r>
              <a:rPr lang="en-US" altLang="zh-TW" dirty="0"/>
              <a:t>  delay(1000);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LED_OFF</a:t>
            </a:r>
            <a:r>
              <a:rPr lang="en-US" altLang="zh-TW" dirty="0"/>
              <a:t>();</a:t>
            </a:r>
          </a:p>
          <a:p>
            <a:r>
              <a:rPr lang="en-US" altLang="zh-TW" dirty="0"/>
              <a:t>  delay(1000);</a:t>
            </a:r>
          </a:p>
          <a:p>
            <a:endParaRPr lang="en-US" altLang="zh-TW" dirty="0"/>
          </a:p>
          <a:p>
            <a:r>
              <a:rPr lang="en-US" altLang="zh-TW" dirty="0"/>
              <a:t>}</a:t>
            </a: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40FCDA39-DD5D-492B-BE8A-95FFCC9EBD6D}"/>
              </a:ext>
            </a:extLst>
          </p:cNvPr>
          <p:cNvSpPr/>
          <p:nvPr/>
        </p:nvSpPr>
        <p:spPr>
          <a:xfrm>
            <a:off x="3677526" y="3056205"/>
            <a:ext cx="766689" cy="520504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4447624-B4A8-4F14-9EDC-70D12696A7A8}"/>
              </a:ext>
            </a:extLst>
          </p:cNvPr>
          <p:cNvSpPr txBox="1"/>
          <p:nvPr/>
        </p:nvSpPr>
        <p:spPr>
          <a:xfrm>
            <a:off x="7246913" y="4633072"/>
            <a:ext cx="1735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呼叫</a:t>
            </a:r>
            <a:r>
              <a:rPr lang="zh-TW" altLang="zh-TW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副程式</a:t>
            </a:r>
            <a:r>
              <a:rPr lang="en-US" altLang="zh-TW" sz="2400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(</a:t>
            </a:r>
            <a:r>
              <a:rPr lang="zh-TW" altLang="en-US" sz="2400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執行</a:t>
            </a:r>
            <a:r>
              <a:rPr lang="zh-TW" altLang="en-US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指令</a:t>
            </a:r>
            <a:r>
              <a:rPr lang="en-US" altLang="zh-TW" sz="2400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)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B734BFE-A3D2-4E46-93D0-0FE8A07BA137}"/>
              </a:ext>
            </a:extLst>
          </p:cNvPr>
          <p:cNvSpPr txBox="1"/>
          <p:nvPr/>
        </p:nvSpPr>
        <p:spPr>
          <a:xfrm>
            <a:off x="7710854" y="808511"/>
            <a:ext cx="1839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開燈副程式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831781B-176A-4F94-A55A-379B0CDA5529}"/>
              </a:ext>
            </a:extLst>
          </p:cNvPr>
          <p:cNvSpPr txBox="1"/>
          <p:nvPr/>
        </p:nvSpPr>
        <p:spPr>
          <a:xfrm>
            <a:off x="7710854" y="1865256"/>
            <a:ext cx="1707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關燈副程式</a:t>
            </a:r>
            <a:endParaRPr lang="zh-TW" alt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26B2199F-07DE-4C79-8436-45BED613F678}"/>
              </a:ext>
            </a:extLst>
          </p:cNvPr>
          <p:cNvSpPr/>
          <p:nvPr/>
        </p:nvSpPr>
        <p:spPr>
          <a:xfrm>
            <a:off x="5073161" y="4455942"/>
            <a:ext cx="1496451" cy="407963"/>
          </a:xfrm>
          <a:prstGeom prst="ellipse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4391000C-AFEC-4588-A658-05F56377C081}"/>
              </a:ext>
            </a:extLst>
          </p:cNvPr>
          <p:cNvSpPr/>
          <p:nvPr/>
        </p:nvSpPr>
        <p:spPr>
          <a:xfrm>
            <a:off x="5073161" y="4989613"/>
            <a:ext cx="1496451" cy="407963"/>
          </a:xfrm>
          <a:prstGeom prst="ellipse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ACBFC9B5-5733-4F5B-BCF2-B41BD4C442A2}"/>
              </a:ext>
            </a:extLst>
          </p:cNvPr>
          <p:cNvSpPr/>
          <p:nvPr/>
        </p:nvSpPr>
        <p:spPr>
          <a:xfrm>
            <a:off x="4830492" y="1678476"/>
            <a:ext cx="2679896" cy="965588"/>
          </a:xfrm>
          <a:prstGeom prst="ellipse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EBB7829-A999-4ADA-9E42-4B6DC1AC712F}"/>
              </a:ext>
            </a:extLst>
          </p:cNvPr>
          <p:cNvSpPr/>
          <p:nvPr/>
        </p:nvSpPr>
        <p:spPr>
          <a:xfrm>
            <a:off x="4853502" y="473343"/>
            <a:ext cx="2679896" cy="965588"/>
          </a:xfrm>
          <a:prstGeom prst="ellipse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9590473-B8A0-4D0F-9D66-58F01D80C141}"/>
              </a:ext>
            </a:extLst>
          </p:cNvPr>
          <p:cNvSpPr txBox="1"/>
          <p:nvPr/>
        </p:nvSpPr>
        <p:spPr>
          <a:xfrm>
            <a:off x="8564587" y="2859958"/>
            <a:ext cx="2670078" cy="1200329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dirty="0"/>
              <a:t>建立二個指令</a:t>
            </a:r>
            <a:endParaRPr lang="en-US" altLang="zh-TW" sz="2400" dirty="0"/>
          </a:p>
          <a:p>
            <a:r>
              <a:rPr lang="en-US" altLang="zh-TW" sz="2400" dirty="0" err="1"/>
              <a:t>LED_ON</a:t>
            </a:r>
            <a:r>
              <a:rPr lang="en-US" altLang="zh-TW" sz="2400" dirty="0"/>
              <a:t>  =&gt; </a:t>
            </a:r>
            <a:r>
              <a:rPr lang="zh-TW" altLang="en-US" sz="2400" dirty="0"/>
              <a:t>開燈</a:t>
            </a:r>
            <a:endParaRPr lang="en-US" altLang="zh-TW" sz="2400" dirty="0"/>
          </a:p>
          <a:p>
            <a:r>
              <a:rPr lang="en-US" altLang="zh-TW" sz="2400" dirty="0" err="1"/>
              <a:t>LED_OFF</a:t>
            </a:r>
            <a:r>
              <a:rPr lang="en-US" altLang="zh-TW" sz="2400" dirty="0"/>
              <a:t>  =&gt; </a:t>
            </a:r>
            <a:r>
              <a:rPr lang="zh-TW" altLang="en-US" sz="2400" dirty="0"/>
              <a:t>關燈</a:t>
            </a:r>
          </a:p>
        </p:txBody>
      </p:sp>
    </p:spTree>
    <p:extLst>
      <p:ext uri="{BB962C8B-B14F-4D97-AF65-F5344CB8AC3E}">
        <p14:creationId xmlns:p14="http://schemas.microsoft.com/office/powerpoint/2010/main" val="319771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450C36-522A-46D5-9EBC-CAB74BE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副程式指令格式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510C92D-3566-4DE4-B8CB-603B0642E140}"/>
              </a:ext>
            </a:extLst>
          </p:cNvPr>
          <p:cNvSpPr txBox="1"/>
          <p:nvPr/>
        </p:nvSpPr>
        <p:spPr>
          <a:xfrm>
            <a:off x="3047414" y="2228671"/>
            <a:ext cx="37824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2000" dirty="0">
                <a:effectLst/>
                <a:ea typeface="Calibri" panose="020F0502020204030204" pitchFamily="34" charset="0"/>
              </a:rPr>
              <a:t>void  </a:t>
            </a:r>
            <a:r>
              <a:rPr lang="zh-TW" altLang="zh-TW" sz="2000" dirty="0">
                <a:effectLst/>
                <a:ea typeface="PMingLiU" panose="02020500000000000000" pitchFamily="18" charset="-120"/>
              </a:rPr>
              <a:t>呼叫名稱</a:t>
            </a:r>
            <a:r>
              <a:rPr lang="en-US" altLang="zh-TW" sz="2000" dirty="0">
                <a:effectLst/>
                <a:ea typeface="Calibri" panose="020F0502020204030204" pitchFamily="34" charset="0"/>
              </a:rPr>
              <a:t>()   {</a:t>
            </a:r>
            <a:r>
              <a:rPr lang="en-US" altLang="zh-TW" sz="2000" dirty="0" err="1">
                <a:effectLst/>
                <a:ea typeface="PMingLiU" panose="02020500000000000000" pitchFamily="18" charset="-120"/>
              </a:rPr>
              <a:t>執行程式碼</a:t>
            </a:r>
            <a:r>
              <a:rPr lang="en-US" altLang="zh-TW" sz="2000" dirty="0">
                <a:effectLst/>
                <a:ea typeface="Calibri" panose="020F0502020204030204" pitchFamily="34" charset="0"/>
              </a:rPr>
              <a:t>}</a:t>
            </a:r>
            <a:endParaRPr lang="zh-TW" altLang="zh-TW" sz="20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2000" dirty="0">
                <a:effectLst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zh-TW" sz="2000" dirty="0">
                <a:effectLst/>
                <a:ea typeface="PMingLiU" panose="02020500000000000000" pitchFamily="18" charset="-120"/>
              </a:rPr>
              <a:t>範例</a:t>
            </a:r>
            <a:r>
              <a:rPr lang="en-US" altLang="zh-TW" sz="2000" dirty="0">
                <a:effectLst/>
                <a:ea typeface="Calibri" panose="020F0502020204030204" pitchFamily="34" charset="0"/>
              </a:rPr>
              <a:t>:</a:t>
            </a:r>
            <a:endParaRPr lang="zh-TW" altLang="zh-TW" sz="20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1800" dirty="0">
                <a:effectLst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zh-TW" sz="1800" dirty="0">
                <a:effectLst/>
                <a:ea typeface="Calibri" panose="020F0502020204030204" pitchFamily="34" charset="0"/>
              </a:rPr>
              <a:t>void LED_ON(){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zh-TW" sz="1800" dirty="0">
                <a:effectLst/>
                <a:ea typeface="Calibri" panose="020F0502020204030204" pitchFamily="34" charset="0"/>
              </a:rPr>
              <a:t>  digitalWrite(13,HIGH);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zh-TW" sz="1800" dirty="0">
                <a:effectLst/>
                <a:ea typeface="Calibri" panose="020F0502020204030204" pitchFamily="34" charset="0"/>
              </a:rPr>
              <a:t>}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78D2710-293A-4B93-AFAE-D65D22D62DB4}"/>
              </a:ext>
            </a:extLst>
          </p:cNvPr>
          <p:cNvSpPr txBox="1"/>
          <p:nvPr/>
        </p:nvSpPr>
        <p:spPr>
          <a:xfrm>
            <a:off x="5797647" y="3059668"/>
            <a:ext cx="3198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副程式</a:t>
            </a:r>
            <a:r>
              <a:rPr lang="en-US" altLang="zh-TW" sz="2400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(</a:t>
            </a:r>
            <a:r>
              <a:rPr lang="zh-TW" altLang="en-US" sz="2400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自建指令</a:t>
            </a:r>
            <a:r>
              <a:rPr lang="en-US" altLang="zh-TW" sz="2400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)</a:t>
            </a:r>
            <a:r>
              <a:rPr lang="zh-TW" altLang="zh-TW" sz="2400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名稱</a:t>
            </a:r>
            <a:endParaRPr lang="en-US" altLang="zh-TW" sz="2400" dirty="0">
              <a:effectLst/>
              <a:highlight>
                <a:srgbClr val="FFFF00"/>
              </a:highlight>
              <a:ea typeface="PMingLiU" panose="02020500000000000000" pitchFamily="18" charset="-120"/>
            </a:endParaRPr>
          </a:p>
          <a:p>
            <a:r>
              <a:rPr lang="en-US" altLang="zh-TW" sz="2400" dirty="0" err="1">
                <a:highlight>
                  <a:srgbClr val="FFFF00"/>
                </a:highlight>
                <a:ea typeface="PMingLiU" panose="02020500000000000000" pitchFamily="18" charset="-120"/>
              </a:rPr>
              <a:t>LED_ON</a:t>
            </a:r>
            <a:endParaRPr lang="zh-TW" altLang="en-US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3E86E6C-D0F4-4BA7-96A5-39F6F84EF9A0}"/>
              </a:ext>
            </a:extLst>
          </p:cNvPr>
          <p:cNvSpPr/>
          <p:nvPr/>
        </p:nvSpPr>
        <p:spPr>
          <a:xfrm>
            <a:off x="3500218" y="3364747"/>
            <a:ext cx="1050681" cy="461665"/>
          </a:xfrm>
          <a:prstGeom prst="ellipse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94D6733-8B4F-42A1-9F19-47BDCFC581E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726745" y="3475167"/>
            <a:ext cx="1070902" cy="120412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02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C3DED-1616-4019-9CE9-DD87593E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利用副程式改寫顯示</a:t>
            </a:r>
            <a:r>
              <a:rPr lang="en-US" altLang="zh-TW" dirty="0"/>
              <a:t>0~9</a:t>
            </a:r>
            <a:r>
              <a:rPr lang="zh-TW" altLang="en-US" dirty="0"/>
              <a:t>數字程式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3C23713-C41B-4DBE-86C3-EC57526E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224" y="1430415"/>
            <a:ext cx="8853552" cy="53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2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24A07B8-AAA7-447C-986F-F2D8D05EBEB0}"/>
              </a:ext>
            </a:extLst>
          </p:cNvPr>
          <p:cNvSpPr txBox="1"/>
          <p:nvPr/>
        </p:nvSpPr>
        <p:spPr>
          <a:xfrm>
            <a:off x="0" y="39648"/>
            <a:ext cx="2011680" cy="6740307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/>
              <a:t>void </a:t>
            </a:r>
            <a:r>
              <a:rPr lang="en-US" altLang="zh-TW" sz="1600" dirty="0" err="1"/>
              <a:t>NUM_0</a:t>
            </a:r>
            <a:r>
              <a:rPr lang="en-US" altLang="zh-TW" sz="1600" dirty="0"/>
              <a:t>() {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2,HIGH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3,HIGH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4,HIGH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5,LOW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6,HIGH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7,HIGH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8,HIGH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}</a:t>
            </a:r>
          </a:p>
          <a:p>
            <a:r>
              <a:rPr lang="en-US" altLang="zh-TW" sz="1600" dirty="0"/>
              <a:t>void </a:t>
            </a:r>
            <a:r>
              <a:rPr lang="en-US" altLang="zh-TW" sz="1600" dirty="0" err="1"/>
              <a:t>NUM_1</a:t>
            </a:r>
            <a:r>
              <a:rPr lang="en-US" altLang="zh-TW" sz="1600" dirty="0"/>
              <a:t>() {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2,HIGH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3,LOW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4,LOW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5,LOW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6,HIGH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7,LOW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8,LOW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}</a:t>
            </a:r>
          </a:p>
          <a:p>
            <a:r>
              <a:rPr lang="en-US" altLang="zh-TW" sz="1600" dirty="0"/>
              <a:t>void </a:t>
            </a:r>
            <a:r>
              <a:rPr lang="en-US" altLang="zh-TW" sz="1600" dirty="0" err="1"/>
              <a:t>NUM_2</a:t>
            </a:r>
            <a:r>
              <a:rPr lang="en-US" altLang="zh-TW" sz="1600" dirty="0"/>
              <a:t>() {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2,HIGH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3,HIGH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4,LOW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5,HIGH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6,LOW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7,HIGH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8,HIGH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}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637529E-5ECB-4D87-9583-8B5100152ABF}"/>
              </a:ext>
            </a:extLst>
          </p:cNvPr>
          <p:cNvSpPr txBox="1"/>
          <p:nvPr/>
        </p:nvSpPr>
        <p:spPr>
          <a:xfrm>
            <a:off x="2011680" y="39648"/>
            <a:ext cx="2055056" cy="6740307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/>
              <a:t>void </a:t>
            </a:r>
            <a:r>
              <a:rPr lang="en-US" altLang="zh-TW" sz="1600" dirty="0" err="1"/>
              <a:t>NUM_3</a:t>
            </a:r>
            <a:r>
              <a:rPr lang="en-US" altLang="zh-TW" sz="1600" dirty="0"/>
              <a:t>() {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2,HIGH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3,HIGH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4,LOW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5,HIGH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6,HIGH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7,HIGH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8,LOW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}</a:t>
            </a:r>
          </a:p>
          <a:p>
            <a:r>
              <a:rPr lang="en-US" altLang="zh-TW" sz="1600" dirty="0"/>
              <a:t>void </a:t>
            </a:r>
            <a:r>
              <a:rPr lang="en-US" altLang="zh-TW" sz="1600" dirty="0" err="1"/>
              <a:t>NUM_4</a:t>
            </a:r>
            <a:r>
              <a:rPr lang="en-US" altLang="zh-TW" sz="1600" dirty="0"/>
              <a:t>() {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2,HIGH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3,LOW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4,HIGH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5,HIGH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6,HIGH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7,LOW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8,LOW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}</a:t>
            </a:r>
          </a:p>
          <a:p>
            <a:r>
              <a:rPr lang="en-US" altLang="zh-TW" sz="1600" dirty="0"/>
              <a:t>void </a:t>
            </a:r>
            <a:r>
              <a:rPr lang="en-US" altLang="zh-TW" sz="1600" dirty="0" err="1"/>
              <a:t>NUM_5</a:t>
            </a:r>
            <a:r>
              <a:rPr lang="en-US" altLang="zh-TW" sz="1600" dirty="0"/>
              <a:t>() {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2,LOW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3,HIGH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4,HIGH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5,HIGH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6,HIGH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7,HIGH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8,LOW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}</a:t>
            </a:r>
            <a:endParaRPr lang="zh-TW" altLang="en-US" sz="16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A7142A8-8619-4487-9821-4937326C693D}"/>
              </a:ext>
            </a:extLst>
          </p:cNvPr>
          <p:cNvSpPr txBox="1"/>
          <p:nvPr/>
        </p:nvSpPr>
        <p:spPr>
          <a:xfrm>
            <a:off x="4062632" y="39647"/>
            <a:ext cx="2037472" cy="6740307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/>
              <a:t>void </a:t>
            </a:r>
            <a:r>
              <a:rPr lang="en-US" altLang="zh-TW" sz="1600" dirty="0" err="1"/>
              <a:t>NUM_6</a:t>
            </a:r>
            <a:r>
              <a:rPr lang="en-US" altLang="zh-TW" sz="1600" dirty="0"/>
              <a:t>() {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2,LOW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3,HIGH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4,HIGH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5,HIGH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6,HIGH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7,HIGH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8,HIGH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}</a:t>
            </a:r>
          </a:p>
          <a:p>
            <a:r>
              <a:rPr lang="en-US" altLang="zh-TW" sz="1600" dirty="0"/>
              <a:t>void </a:t>
            </a:r>
            <a:r>
              <a:rPr lang="en-US" altLang="zh-TW" sz="1600" dirty="0" err="1"/>
              <a:t>NUM_7</a:t>
            </a:r>
            <a:r>
              <a:rPr lang="en-US" altLang="zh-TW" sz="1600" dirty="0"/>
              <a:t>() {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2,HIGH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3,HIGH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4,LOW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5,LOW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6,HIGH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7,LOW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8,LOW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}</a:t>
            </a:r>
          </a:p>
          <a:p>
            <a:r>
              <a:rPr lang="en-US" altLang="zh-TW" sz="1600" dirty="0"/>
              <a:t>void </a:t>
            </a:r>
            <a:r>
              <a:rPr lang="en-US" altLang="zh-TW" sz="1600" dirty="0" err="1"/>
              <a:t>NUM_8</a:t>
            </a:r>
            <a:r>
              <a:rPr lang="en-US" altLang="zh-TW" sz="1600" dirty="0"/>
              <a:t>() {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2,HIGH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3,HIGH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4,HIGH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5,HIGH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6,HIGH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7,HIGH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8,HIGH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}</a:t>
            </a:r>
            <a:endParaRPr lang="zh-TW" altLang="en-US" sz="16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D96351C-7DF1-45F5-80F1-00AA3D137552}"/>
              </a:ext>
            </a:extLst>
          </p:cNvPr>
          <p:cNvSpPr txBox="1"/>
          <p:nvPr/>
        </p:nvSpPr>
        <p:spPr>
          <a:xfrm>
            <a:off x="6096000" y="30056"/>
            <a:ext cx="2125980" cy="550920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/>
              <a:t>void </a:t>
            </a:r>
            <a:r>
              <a:rPr lang="en-US" altLang="zh-TW" sz="1600" dirty="0" err="1"/>
              <a:t>NUM_9</a:t>
            </a:r>
            <a:r>
              <a:rPr lang="en-US" altLang="zh-TW" sz="1600" dirty="0"/>
              <a:t>() {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2,HIGH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3,HIGH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4,HIGH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5,HIGH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6,HIGH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7,HIGH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digitalWrite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8,LOW</a:t>
            </a:r>
            <a:r>
              <a:rPr lang="en-US" altLang="zh-TW" sz="1600" dirty="0"/>
              <a:t>);</a:t>
            </a:r>
          </a:p>
          <a:p>
            <a:r>
              <a:rPr lang="en-US" altLang="zh-TW" sz="1600" dirty="0"/>
              <a:t>}</a:t>
            </a:r>
          </a:p>
          <a:p>
            <a:endParaRPr lang="en-US" altLang="zh-TW" sz="1600" dirty="0"/>
          </a:p>
          <a:p>
            <a:endParaRPr lang="en-US" altLang="zh-TW" sz="1600" dirty="0"/>
          </a:p>
          <a:p>
            <a:endParaRPr lang="en-US" altLang="zh-TW" sz="1600" dirty="0"/>
          </a:p>
          <a:p>
            <a:r>
              <a:rPr lang="en-US" altLang="zh-TW" sz="1600" dirty="0"/>
              <a:t>void setup()</a:t>
            </a:r>
          </a:p>
          <a:p>
            <a:r>
              <a:rPr lang="en-US" altLang="zh-TW" sz="1600" dirty="0"/>
              <a:t>{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pinMode</a:t>
            </a:r>
            <a:r>
              <a:rPr lang="en-US" altLang="zh-TW" sz="1600" dirty="0"/>
              <a:t>(2, OUTPUT);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pinMode</a:t>
            </a:r>
            <a:r>
              <a:rPr lang="en-US" altLang="zh-TW" sz="1600" dirty="0"/>
              <a:t>(3, OUTPUT);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pinMode</a:t>
            </a:r>
            <a:r>
              <a:rPr lang="en-US" altLang="zh-TW" sz="1600" dirty="0"/>
              <a:t>(4, OUTPUT);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pinMode</a:t>
            </a:r>
            <a:r>
              <a:rPr lang="en-US" altLang="zh-TW" sz="1600" dirty="0"/>
              <a:t>(5, OUTPUT);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pinMode</a:t>
            </a:r>
            <a:r>
              <a:rPr lang="en-US" altLang="zh-TW" sz="1600" dirty="0"/>
              <a:t>(6, OUTPUT);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pinMode</a:t>
            </a:r>
            <a:r>
              <a:rPr lang="en-US" altLang="zh-TW" sz="1600" dirty="0"/>
              <a:t>(7, OUTPUT);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pinMode</a:t>
            </a:r>
            <a:r>
              <a:rPr lang="en-US" altLang="zh-TW" sz="1600" dirty="0"/>
              <a:t>(8, OUTPUT);</a:t>
            </a:r>
          </a:p>
          <a:p>
            <a:r>
              <a:rPr lang="en-US" altLang="zh-TW" sz="1600" dirty="0"/>
              <a:t>}</a:t>
            </a:r>
            <a:endParaRPr lang="zh-TW" altLang="en-US" sz="16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479423-BF93-4F1F-83CB-BB37FAE62309}"/>
              </a:ext>
            </a:extLst>
          </p:cNvPr>
          <p:cNvSpPr txBox="1"/>
          <p:nvPr/>
        </p:nvSpPr>
        <p:spPr>
          <a:xfrm>
            <a:off x="8747174" y="447611"/>
            <a:ext cx="1909103" cy="575542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/>
              <a:t>void loop()</a:t>
            </a:r>
          </a:p>
          <a:p>
            <a:r>
              <a:rPr lang="en-US" altLang="zh-TW" sz="1600" dirty="0"/>
              <a:t>{</a:t>
            </a:r>
          </a:p>
          <a:p>
            <a:r>
              <a:rPr lang="en-US" altLang="zh-TW" sz="1600" dirty="0"/>
              <a:t>   </a:t>
            </a:r>
            <a:r>
              <a:rPr lang="en-US" altLang="zh-TW" sz="1600" dirty="0" err="1"/>
              <a:t>NUM_0</a:t>
            </a:r>
            <a:r>
              <a:rPr lang="en-US" altLang="zh-TW" sz="1600" dirty="0"/>
              <a:t>();</a:t>
            </a:r>
          </a:p>
          <a:p>
            <a:r>
              <a:rPr lang="en-US" altLang="zh-TW" sz="1600" dirty="0"/>
              <a:t>  delay(1000);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NUM_1</a:t>
            </a:r>
            <a:r>
              <a:rPr lang="en-US" altLang="zh-TW" sz="1600" dirty="0"/>
              <a:t>();</a:t>
            </a:r>
          </a:p>
          <a:p>
            <a:r>
              <a:rPr lang="en-US" altLang="zh-TW" sz="1600" dirty="0"/>
              <a:t>  delay(1000);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NUM_2</a:t>
            </a:r>
            <a:r>
              <a:rPr lang="en-US" altLang="zh-TW" sz="1600" dirty="0"/>
              <a:t>();</a:t>
            </a:r>
          </a:p>
          <a:p>
            <a:r>
              <a:rPr lang="en-US" altLang="zh-TW" sz="1600" dirty="0"/>
              <a:t>  delay(1000);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NUM_3</a:t>
            </a:r>
            <a:r>
              <a:rPr lang="en-US" altLang="zh-TW" sz="1600" dirty="0"/>
              <a:t>();</a:t>
            </a:r>
          </a:p>
          <a:p>
            <a:r>
              <a:rPr lang="en-US" altLang="zh-TW" sz="1600" dirty="0"/>
              <a:t>  delay(1000);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NUM_4</a:t>
            </a:r>
            <a:r>
              <a:rPr lang="en-US" altLang="zh-TW" sz="1600" dirty="0"/>
              <a:t>();</a:t>
            </a:r>
          </a:p>
          <a:p>
            <a:r>
              <a:rPr lang="en-US" altLang="zh-TW" sz="1600" dirty="0"/>
              <a:t>  delay(1000);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NUM_5</a:t>
            </a:r>
            <a:r>
              <a:rPr lang="en-US" altLang="zh-TW" sz="1600" dirty="0"/>
              <a:t>();</a:t>
            </a:r>
          </a:p>
          <a:p>
            <a:r>
              <a:rPr lang="en-US" altLang="zh-TW" sz="1600" dirty="0"/>
              <a:t>  delay(1000);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NUM_6</a:t>
            </a:r>
            <a:r>
              <a:rPr lang="en-US" altLang="zh-TW" sz="1600" dirty="0"/>
              <a:t>();</a:t>
            </a:r>
          </a:p>
          <a:p>
            <a:r>
              <a:rPr lang="en-US" altLang="zh-TW" sz="1600" dirty="0"/>
              <a:t>  delay(1000);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NUM_7</a:t>
            </a:r>
            <a:r>
              <a:rPr lang="en-US" altLang="zh-TW" sz="1600" dirty="0"/>
              <a:t>();</a:t>
            </a:r>
          </a:p>
          <a:p>
            <a:r>
              <a:rPr lang="en-US" altLang="zh-TW" sz="1600" dirty="0"/>
              <a:t>  delay(1000);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NUM_8</a:t>
            </a:r>
            <a:r>
              <a:rPr lang="en-US" altLang="zh-TW" sz="1600" dirty="0"/>
              <a:t>();</a:t>
            </a:r>
          </a:p>
          <a:p>
            <a:r>
              <a:rPr lang="en-US" altLang="zh-TW" sz="1600" dirty="0"/>
              <a:t>  delay(1000);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err="1"/>
              <a:t>NUM_9</a:t>
            </a:r>
            <a:r>
              <a:rPr lang="en-US" altLang="zh-TW" sz="1600" dirty="0"/>
              <a:t>();</a:t>
            </a:r>
          </a:p>
          <a:p>
            <a:r>
              <a:rPr lang="en-US" altLang="zh-TW" sz="1600" dirty="0"/>
              <a:t>  delay(1000);</a:t>
            </a:r>
          </a:p>
          <a:p>
            <a:r>
              <a:rPr lang="en-US" altLang="zh-TW" sz="1600" dirty="0"/>
              <a:t>}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7901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3286BA-6620-4722-A571-2854C40D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現場作業</a:t>
            </a:r>
            <a:r>
              <a:rPr lang="en-US" altLang="zh-TW" dirty="0"/>
              <a:t>-</a:t>
            </a:r>
            <a:r>
              <a:rPr lang="zh-TW" altLang="en-US" dirty="0"/>
              <a:t>按鈕計數器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53A1805-6279-4A09-A36F-0B2EE58AD438}"/>
              </a:ext>
            </a:extLst>
          </p:cNvPr>
          <p:cNvSpPr txBox="1"/>
          <p:nvPr/>
        </p:nvSpPr>
        <p:spPr>
          <a:xfrm>
            <a:off x="3048587" y="3013501"/>
            <a:ext cx="6094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利用按鈕開關及</a:t>
            </a:r>
            <a:r>
              <a:rPr lang="en-US" altLang="zh-TW" sz="2400" dirty="0"/>
              <a:t>7</a:t>
            </a:r>
            <a:r>
              <a:rPr lang="zh-TW" altLang="en-US" sz="2400" dirty="0"/>
              <a:t>段數位顯示器做一個可以由</a:t>
            </a:r>
            <a:r>
              <a:rPr lang="en-US" altLang="zh-TW" sz="2400" dirty="0"/>
              <a:t>0 - 9</a:t>
            </a:r>
            <a:r>
              <a:rPr lang="zh-TW" altLang="en-US" sz="2400" dirty="0"/>
              <a:t>的計數器</a:t>
            </a:r>
          </a:p>
        </p:txBody>
      </p:sp>
    </p:spTree>
    <p:extLst>
      <p:ext uri="{BB962C8B-B14F-4D97-AF65-F5344CB8AC3E}">
        <p14:creationId xmlns:p14="http://schemas.microsoft.com/office/powerpoint/2010/main" val="1680060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10B45-B014-4285-BC8D-ABF022D8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按鈕計數器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A50C49-3EEB-46F3-80F2-F291C5340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62" y="1690688"/>
            <a:ext cx="4869054" cy="49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39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68CFE76-A226-4ADF-A014-2C124331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20" y="66811"/>
            <a:ext cx="9364560" cy="67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B0F6E1-CF52-43F5-9D0E-9E4EB63A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七段數字顯示器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946F63B-ECAA-4CB8-9364-669194D33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60" y="1804552"/>
            <a:ext cx="7917679" cy="32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2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4BFD786-F3F2-459B-A936-A45143578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71" y="111336"/>
            <a:ext cx="10310458" cy="66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3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B816E0-90A4-473B-B187-3D97806C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七段數字顯示器的電路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C6B635A-A5C4-4B60-8B8D-8F4DD671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3493"/>
            <a:ext cx="2744828" cy="450710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570BFD2-7558-48F1-B6FB-FB953DCA3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99" y="2062986"/>
            <a:ext cx="7309301" cy="291965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F2FF654-5D34-4CC3-AD8D-F505160DEEF6}"/>
              </a:ext>
            </a:extLst>
          </p:cNvPr>
          <p:cNvSpPr txBox="1"/>
          <p:nvPr/>
        </p:nvSpPr>
        <p:spPr>
          <a:xfrm>
            <a:off x="4044499" y="5080509"/>
            <a:ext cx="6096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七段數字顯示器顯示數字及電路對照</a:t>
            </a:r>
            <a:r>
              <a:rPr lang="en-US" altLang="zh-TW" sz="2400" dirty="0"/>
              <a:t>(</a:t>
            </a:r>
            <a:r>
              <a:rPr lang="zh-TW" altLang="en-US" sz="2400" dirty="0"/>
              <a:t>參考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080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507764-AF98-40B8-8C79-F857C6DA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共陰極共陽極元件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A75344C-061D-47B2-ADCF-82B5DAA69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91" y="2138353"/>
            <a:ext cx="4362482" cy="262891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964E923-AB3B-4434-9D2D-221C9D006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828" y="2138353"/>
            <a:ext cx="4200556" cy="258129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434FAF7-4DE5-49DE-9765-1A0819B8752E}"/>
              </a:ext>
            </a:extLst>
          </p:cNvPr>
          <p:cNvSpPr txBox="1"/>
          <p:nvPr/>
        </p:nvSpPr>
        <p:spPr>
          <a:xfrm>
            <a:off x="2935421" y="4852860"/>
            <a:ext cx="987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dirty="0">
                <a:effectLst/>
                <a:ea typeface="PMingLiU" panose="02020500000000000000" pitchFamily="18" charset="-120"/>
              </a:rPr>
              <a:t>共陰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73A9501-232C-4272-BAB5-E24D27E9D4E9}"/>
              </a:ext>
            </a:extLst>
          </p:cNvPr>
          <p:cNvSpPr txBox="1"/>
          <p:nvPr/>
        </p:nvSpPr>
        <p:spPr>
          <a:xfrm>
            <a:off x="8364302" y="4852860"/>
            <a:ext cx="843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dirty="0">
                <a:effectLst/>
                <a:ea typeface="PMingLiU" panose="02020500000000000000" pitchFamily="18" charset="-120"/>
              </a:rPr>
              <a:t>共陽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966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D2358-A114-4CEC-9FE4-AABE4F8F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輸入訊號產生數字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509F1AF-11BF-4145-965B-E5B74CB8B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98349"/>
              </p:ext>
            </p:extLst>
          </p:nvPr>
        </p:nvGraphicFramePr>
        <p:xfrm>
          <a:off x="3398520" y="1761750"/>
          <a:ext cx="5394960" cy="4609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296">
                  <a:extLst>
                    <a:ext uri="{9D8B030D-6E8A-4147-A177-3AD203B41FA5}">
                      <a16:colId xmlns:a16="http://schemas.microsoft.com/office/drawing/2014/main" val="1573543295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4009286189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128960429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614054779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2908676228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3404069350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1078695794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2256151453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1614185016"/>
                    </a:ext>
                  </a:extLst>
                </a:gridCol>
              </a:tblGrid>
              <a:tr h="76820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</a:rPr>
                        <a:t>顯示數字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d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e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f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g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dp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750955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854286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2477814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2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3882489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3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0246181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4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215705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1716415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6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7519761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7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896209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8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147776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9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9847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57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81F498-A3DB-4864-92B1-A86A16F5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現場作業</a:t>
            </a:r>
            <a:r>
              <a:rPr lang="en-US" altLang="zh-TW" dirty="0"/>
              <a:t>-</a:t>
            </a:r>
            <a:r>
              <a:rPr lang="zh-TW" altLang="en-US" dirty="0"/>
              <a:t>顯示</a:t>
            </a:r>
            <a:r>
              <a:rPr lang="en-US" altLang="zh-TW" dirty="0"/>
              <a:t>0~9</a:t>
            </a:r>
            <a:r>
              <a:rPr lang="zh-TW" altLang="en-US" dirty="0"/>
              <a:t>數字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CDEAA1-132F-45B1-AC30-08FC76C7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21" y="1690687"/>
            <a:ext cx="4495800" cy="503431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85F0A6E-5420-4598-B5B9-7E6DE7FB6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27" y="1690687"/>
            <a:ext cx="4915234" cy="503431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C55E4B6-2734-4315-A0B3-CB80D4478776}"/>
              </a:ext>
            </a:extLst>
          </p:cNvPr>
          <p:cNvSpPr txBox="1"/>
          <p:nvPr/>
        </p:nvSpPr>
        <p:spPr>
          <a:xfrm>
            <a:off x="8782210" y="2219008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連接方法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1CFAF1F-A1AB-4C92-9E5D-4772F0869F84}"/>
              </a:ext>
            </a:extLst>
          </p:cNvPr>
          <p:cNvSpPr txBox="1"/>
          <p:nvPr/>
        </p:nvSpPr>
        <p:spPr>
          <a:xfrm>
            <a:off x="3544259" y="2214404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線路圖</a:t>
            </a:r>
          </a:p>
        </p:txBody>
      </p:sp>
    </p:spTree>
    <p:extLst>
      <p:ext uri="{BB962C8B-B14F-4D97-AF65-F5344CB8AC3E}">
        <p14:creationId xmlns:p14="http://schemas.microsoft.com/office/powerpoint/2010/main" val="246718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F435AA-B07D-401E-AB8B-4B544448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9D510B9-C8BB-42BF-ABF0-AA4D3FE91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32018"/>
              </p:ext>
            </p:extLst>
          </p:nvPr>
        </p:nvGraphicFramePr>
        <p:xfrm>
          <a:off x="3398520" y="1761750"/>
          <a:ext cx="5394960" cy="4609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296">
                  <a:extLst>
                    <a:ext uri="{9D8B030D-6E8A-4147-A177-3AD203B41FA5}">
                      <a16:colId xmlns:a16="http://schemas.microsoft.com/office/drawing/2014/main" val="1573543295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4009286189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128960429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614054779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2908676228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3404069350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1078695794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2256151453"/>
                    </a:ext>
                  </a:extLst>
                </a:gridCol>
                <a:gridCol w="576333">
                  <a:extLst>
                    <a:ext uri="{9D8B030D-6E8A-4147-A177-3AD203B41FA5}">
                      <a16:colId xmlns:a16="http://schemas.microsoft.com/office/drawing/2014/main" val="1614185016"/>
                    </a:ext>
                  </a:extLst>
                </a:gridCol>
              </a:tblGrid>
              <a:tr h="76820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</a:rPr>
                        <a:t>顯示數字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 err="1">
                          <a:effectLst/>
                        </a:rPr>
                        <a:t>pin2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 err="1">
                          <a:effectLst/>
                        </a:rPr>
                        <a:t>pin3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 err="1">
                          <a:effectLst/>
                        </a:rPr>
                        <a:t>pin4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 err="1">
                          <a:effectLst/>
                        </a:rPr>
                        <a:t>pin5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 err="1">
                          <a:effectLst/>
                        </a:rPr>
                        <a:t>pin6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 err="1">
                          <a:effectLst/>
                        </a:rPr>
                        <a:t>pin7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 err="1">
                          <a:effectLst/>
                        </a:rPr>
                        <a:t>pin8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dp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750955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854286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2477814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2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3882489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3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0246181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4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215705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1716415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6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7519761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7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896209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8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147776"/>
                  </a:ext>
                </a:extLst>
              </a:tr>
              <a:tr h="3841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9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9847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93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63BECF8-2CFF-4C29-AA9C-FAED27C6F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06" y="319065"/>
            <a:ext cx="2162191" cy="621987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D6FC2CC-568B-4951-B39A-4B6E8EBED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71" y="952482"/>
            <a:ext cx="2271729" cy="558645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27AB42C-6679-4FF9-ADC4-16791E9C8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674" y="962007"/>
            <a:ext cx="2181241" cy="557692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ECE6012-689A-415E-8B69-3FBCD96E1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543" y="1027906"/>
            <a:ext cx="2233629" cy="20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8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A94F0C89-1E06-48EC-A3FD-A4DB46AB1F54}"/>
              </a:ext>
            </a:extLst>
          </p:cNvPr>
          <p:cNvSpPr txBox="1"/>
          <p:nvPr/>
        </p:nvSpPr>
        <p:spPr>
          <a:xfrm>
            <a:off x="9070912" y="58845"/>
            <a:ext cx="2391746" cy="6740307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5,LOW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6,HIGH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7,LOW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8,LOW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delay(1000);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5,HIGH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6,HIGH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7,HIGH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8,HIGH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delay(1000);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5,HIGH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6,HIGH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7,HIGH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8,LOW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delay(1000);                }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1B0CFBF-9673-474A-B222-BDEEDC882E67}"/>
              </a:ext>
            </a:extLst>
          </p:cNvPr>
          <p:cNvSpPr txBox="1"/>
          <p:nvPr/>
        </p:nvSpPr>
        <p:spPr>
          <a:xfrm>
            <a:off x="435428" y="528735"/>
            <a:ext cx="2513045" cy="5632311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void setup()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(2, OUTPUT);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(3, OUTPUT);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(4, OUTPUT);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(5, OUTPUT);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(6, OUTPUT);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(7, OUTPUT);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(8, OUTPUT);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void loop()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5,LOW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6,HIGH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7,HIGH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8,HIGH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delay(1000);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F88CEEC-D090-4724-AE93-1F8346A7AB3D}"/>
              </a:ext>
            </a:extLst>
          </p:cNvPr>
          <p:cNvSpPr txBox="1"/>
          <p:nvPr/>
        </p:nvSpPr>
        <p:spPr>
          <a:xfrm>
            <a:off x="6232850" y="58846"/>
            <a:ext cx="2391746" cy="6740307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5,LOW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6,HIGH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7,LOW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8,LOW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delay(1000);</a:t>
            </a:r>
          </a:p>
          <a:p>
            <a:r>
              <a:rPr lang="en-US" altLang="zh-TW" dirty="0"/>
              <a:t>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5,HIGH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6,LOW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7,HIGH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8,HIGH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delay(1000);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5,HIGH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6,HIGH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7,HIGH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8,LOW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delay(1000);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8F43A6C-5870-4DC5-8E71-94FBC7E7063C}"/>
              </a:ext>
            </a:extLst>
          </p:cNvPr>
          <p:cNvSpPr txBox="1"/>
          <p:nvPr/>
        </p:nvSpPr>
        <p:spPr>
          <a:xfrm>
            <a:off x="3394788" y="58845"/>
            <a:ext cx="2391746" cy="6740307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5,HIGH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6,HIGH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7,LOW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8,LOW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delay(1000);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5,HIGH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6,HIGH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7,HIGH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8,LOW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delay(1000);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5,HIGH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6,HIGH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7,HIGH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8,HIGH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delay(1000);</a:t>
            </a:r>
          </a:p>
        </p:txBody>
      </p:sp>
    </p:spTree>
    <p:extLst>
      <p:ext uri="{BB962C8B-B14F-4D97-AF65-F5344CB8AC3E}">
        <p14:creationId xmlns:p14="http://schemas.microsoft.com/office/powerpoint/2010/main" val="3608891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1856</Words>
  <Application>Microsoft Office PowerPoint</Application>
  <PresentationFormat>寬螢幕</PresentationFormat>
  <Paragraphs>481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佈景主題</vt:lpstr>
      <vt:lpstr>七段數位顯示器-副程式</vt:lpstr>
      <vt:lpstr>七段數字顯示器</vt:lpstr>
      <vt:lpstr>七段數字顯示器的電路</vt:lpstr>
      <vt:lpstr>共陰極共陽極元件</vt:lpstr>
      <vt:lpstr>輸入訊號產生數字</vt:lpstr>
      <vt:lpstr>現場作業-顯示0~9數字</vt:lpstr>
      <vt:lpstr>PowerPoint 簡報</vt:lpstr>
      <vt:lpstr>PowerPoint 簡報</vt:lpstr>
      <vt:lpstr>PowerPoint 簡報</vt:lpstr>
      <vt:lpstr>想一想</vt:lpstr>
      <vt:lpstr>副程式(建立一個指令)</vt:lpstr>
      <vt:lpstr>副程式範例-以開關13腳位指示燈為例</vt:lpstr>
      <vt:lpstr>PowerPoint 簡報</vt:lpstr>
      <vt:lpstr>副程式指令格式</vt:lpstr>
      <vt:lpstr>利用副程式改寫顯示0~9數字程式</vt:lpstr>
      <vt:lpstr>PowerPoint 簡報</vt:lpstr>
      <vt:lpstr>現場作業-按鈕計數器</vt:lpstr>
      <vt:lpstr>按鈕計數器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七段數位顯示器-副程式</dc:title>
  <dc:creator>育睿 ◎</dc:creator>
  <cp:lastModifiedBy>育睿 ◎</cp:lastModifiedBy>
  <cp:revision>5</cp:revision>
  <dcterms:created xsi:type="dcterms:W3CDTF">2022-03-25T05:36:09Z</dcterms:created>
  <dcterms:modified xsi:type="dcterms:W3CDTF">2022-03-25T08:03:35Z</dcterms:modified>
</cp:coreProperties>
</file>