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84"/>
  </p:notesMasterIdLst>
  <p:handoutMasterIdLst>
    <p:handoutMasterId r:id="rId85"/>
  </p:handoutMasterIdLst>
  <p:sldIdLst>
    <p:sldId id="868" r:id="rId2"/>
    <p:sldId id="869" r:id="rId3"/>
    <p:sldId id="717" r:id="rId4"/>
    <p:sldId id="701" r:id="rId5"/>
    <p:sldId id="872" r:id="rId6"/>
    <p:sldId id="873" r:id="rId7"/>
    <p:sldId id="874" r:id="rId8"/>
    <p:sldId id="875" r:id="rId9"/>
    <p:sldId id="876" r:id="rId10"/>
    <p:sldId id="715" r:id="rId11"/>
    <p:sldId id="891" r:id="rId12"/>
    <p:sldId id="892" r:id="rId13"/>
    <p:sldId id="893" r:id="rId14"/>
    <p:sldId id="902" r:id="rId15"/>
    <p:sldId id="903" r:id="rId16"/>
    <p:sldId id="905" r:id="rId17"/>
    <p:sldId id="906" r:id="rId18"/>
    <p:sldId id="907" r:id="rId19"/>
    <p:sldId id="909" r:id="rId20"/>
    <p:sldId id="910" r:id="rId21"/>
    <p:sldId id="911" r:id="rId22"/>
    <p:sldId id="912" r:id="rId23"/>
    <p:sldId id="913" r:id="rId24"/>
    <p:sldId id="904" r:id="rId25"/>
    <p:sldId id="722" r:id="rId26"/>
    <p:sldId id="915" r:id="rId27"/>
    <p:sldId id="926" r:id="rId28"/>
    <p:sldId id="917" r:id="rId29"/>
    <p:sldId id="927" r:id="rId30"/>
    <p:sldId id="919" r:id="rId31"/>
    <p:sldId id="928" r:id="rId32"/>
    <p:sldId id="929" r:id="rId33"/>
    <p:sldId id="930" r:id="rId34"/>
    <p:sldId id="923" r:id="rId35"/>
    <p:sldId id="924" r:id="rId36"/>
    <p:sldId id="925" r:id="rId37"/>
    <p:sldId id="914" r:id="rId38"/>
    <p:sldId id="932" r:id="rId39"/>
    <p:sldId id="933" r:id="rId40"/>
    <p:sldId id="934" r:id="rId41"/>
    <p:sldId id="958" r:id="rId42"/>
    <p:sldId id="959" r:id="rId43"/>
    <p:sldId id="937" r:id="rId44"/>
    <p:sldId id="960" r:id="rId45"/>
    <p:sldId id="961" r:id="rId46"/>
    <p:sldId id="962" r:id="rId47"/>
    <p:sldId id="963" r:id="rId48"/>
    <p:sldId id="964" r:id="rId49"/>
    <p:sldId id="943" r:id="rId50"/>
    <p:sldId id="965" r:id="rId51"/>
    <p:sldId id="966" r:id="rId52"/>
    <p:sldId id="967" r:id="rId53"/>
    <p:sldId id="968" r:id="rId54"/>
    <p:sldId id="969" r:id="rId55"/>
    <p:sldId id="949" r:id="rId56"/>
    <p:sldId id="970" r:id="rId57"/>
    <p:sldId id="978" r:id="rId58"/>
    <p:sldId id="971" r:id="rId59"/>
    <p:sldId id="972" r:id="rId60"/>
    <p:sldId id="973" r:id="rId61"/>
    <p:sldId id="953" r:id="rId62"/>
    <p:sldId id="975" r:id="rId63"/>
    <p:sldId id="976" r:id="rId64"/>
    <p:sldId id="977" r:id="rId65"/>
    <p:sldId id="957" r:id="rId66"/>
    <p:sldId id="931" r:id="rId67"/>
    <p:sldId id="877" r:id="rId68"/>
    <p:sldId id="363" r:id="rId69"/>
    <p:sldId id="879" r:id="rId70"/>
    <p:sldId id="880" r:id="rId71"/>
    <p:sldId id="881" r:id="rId72"/>
    <p:sldId id="882" r:id="rId73"/>
    <p:sldId id="883" r:id="rId74"/>
    <p:sldId id="884" r:id="rId75"/>
    <p:sldId id="885" r:id="rId76"/>
    <p:sldId id="886" r:id="rId77"/>
    <p:sldId id="785" r:id="rId78"/>
    <p:sldId id="887" r:id="rId79"/>
    <p:sldId id="888" r:id="rId80"/>
    <p:sldId id="889" r:id="rId81"/>
    <p:sldId id="890" r:id="rId82"/>
    <p:sldId id="878" r:id="rId83"/>
  </p:sldIdLst>
  <p:sldSz cx="9144000" cy="6858000" type="screen4x3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DCDB"/>
    <a:srgbClr val="000000"/>
    <a:srgbClr val="FFFF00"/>
    <a:srgbClr val="C0504D"/>
    <a:srgbClr val="EBF1DE"/>
    <a:srgbClr val="FDEADA"/>
    <a:srgbClr val="DBEEF4"/>
    <a:srgbClr val="E1F2FA"/>
    <a:srgbClr val="FCF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4909" autoAdjust="0"/>
  </p:normalViewPr>
  <p:slideViewPr>
    <p:cSldViewPr>
      <p:cViewPr varScale="1">
        <p:scale>
          <a:sx n="82" d="100"/>
          <a:sy n="82" d="100"/>
        </p:scale>
        <p:origin x="127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2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3000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5ADA3-D70F-4F9D-A2EB-341D8D35693F}" type="datetimeFigureOut">
              <a:rPr lang="zh-TW" altLang="en-US" smtClean="0"/>
              <a:pPr/>
              <a:t>2022/10/17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CE636-F189-419E-9823-155E85F02AA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3890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85F68-383C-42F3-A20F-E6018D9E3F7B}" type="datetimeFigureOut">
              <a:rPr lang="zh-TW" altLang="en-US" smtClean="0"/>
              <a:pPr/>
              <a:t>2022/10/17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AB5C8-5B4A-4D3B-8F99-8161E8E022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69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6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6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圖片來源：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www.flaticon.com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/free-icon/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businesswoman_3220315?term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women&amp;page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1&amp;position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6&amp;page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1&amp;position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6&amp;related_id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3220315&amp;origin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=search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圖片來源：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www.flaticon.com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/free-icon/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muslim_3790950?term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muslim&amp;page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1&amp;position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67&amp;page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1&amp;position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67&amp;related_id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3790950&amp;origin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=search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圖片來源：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www.flaticon.com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/free-icon/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businesswoman_3220315?term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women&amp;page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1&amp;position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6&amp;page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1&amp;position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6&amp;related_id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3220315&amp;origin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=search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參考資料：改寫自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「我將成為總理和母親」紐西蘭總理放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星期產假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，關鍵評論，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2018/01/20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圖片來源：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dirty="0" smtClean="0"/>
              <a:t>https://</a:t>
            </a:r>
            <a:r>
              <a:rPr lang="en-US" altLang="zh-TW" dirty="0" err="1" smtClean="0"/>
              <a:t>www.flaticon.com</a:t>
            </a:r>
            <a:r>
              <a:rPr lang="en-US" altLang="zh-TW" dirty="0" smtClean="0"/>
              <a:t>/free-icon/</a:t>
            </a:r>
            <a:r>
              <a:rPr lang="en-US" altLang="zh-TW" dirty="0" err="1" smtClean="0"/>
              <a:t>businesswoman_180679?term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businesswoman&amp;page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1&amp;position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4&amp;page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1&amp;position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4&amp;related_id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180679&amp;origin</a:t>
            </a:r>
            <a:r>
              <a:rPr lang="en-US" altLang="zh-TW" dirty="0" smtClean="0"/>
              <a:t>=search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000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</a:t>
            </a:r>
            <a:r>
              <a:rPr lang="en-US" altLang="zh-TW" dirty="0" err="1" smtClean="0"/>
              <a:t>www.flaticon.com</a:t>
            </a:r>
            <a:r>
              <a:rPr lang="en-US" altLang="zh-TW" dirty="0" smtClean="0"/>
              <a:t>/free-icon/</a:t>
            </a:r>
            <a:r>
              <a:rPr lang="en-US" altLang="zh-TW" dirty="0" err="1" smtClean="0"/>
              <a:t>parents_437501?term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couple&amp;page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1&amp;position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37&amp;page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1&amp;position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37&amp;related_id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437501&amp;origin</a:t>
            </a:r>
            <a:r>
              <a:rPr lang="en-US" altLang="zh-TW" dirty="0" smtClean="0"/>
              <a:t>=search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168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236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236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236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236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23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</a:t>
            </a:r>
            <a:r>
              <a:rPr lang="en-US" altLang="zh-TW" dirty="0" err="1" smtClean="0"/>
              <a:t>www.flaticon.com</a:t>
            </a:r>
            <a:r>
              <a:rPr lang="en-US" altLang="zh-TW" dirty="0" smtClean="0"/>
              <a:t>/free-icon/</a:t>
            </a:r>
            <a:r>
              <a:rPr lang="en-US" altLang="zh-TW" dirty="0" err="1" smtClean="0"/>
              <a:t>baby_822123?term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baby&amp;page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1&amp;position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9&amp;page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1&amp;position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9&amp;related_id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822123&amp;origin</a:t>
            </a:r>
            <a:r>
              <a:rPr lang="en-US" altLang="zh-TW" dirty="0" smtClean="0"/>
              <a:t>=search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16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6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dirty="0" smtClean="0"/>
              <a:t>資料來源：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內政統計查詢網，人口年齡，人口數三段年齡組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按區域別分，內政部統計處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圖片來源：</a:t>
            </a:r>
            <a:r>
              <a:rPr lang="en-US" altLang="zh-TW" dirty="0" smtClean="0"/>
              <a:t>https://</a:t>
            </a:r>
            <a:r>
              <a:rPr lang="en-US" altLang="zh-TW" dirty="0" err="1" smtClean="0"/>
              <a:t>pixabay.com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zh</a:t>
            </a:r>
            <a:r>
              <a:rPr lang="en-US" altLang="zh-TW" dirty="0" smtClean="0"/>
              <a:t>/illustrations/couple-silhouette-swords-vintage-5570566/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AB5C8-5B4A-4D3B-8F99-8161E8E022B9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581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907704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流程圖: 程序 3"/>
          <p:cNvSpPr/>
          <p:nvPr userDrawn="1"/>
        </p:nvSpPr>
        <p:spPr>
          <a:xfrm>
            <a:off x="602285" y="936132"/>
            <a:ext cx="7939430" cy="4985737"/>
          </a:xfrm>
          <a:prstGeom prst="flowChartProces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HL\Desktop\檢核圖片\WORK\翰林出版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" y="6372723"/>
            <a:ext cx="159490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1115616" y="1465145"/>
            <a:ext cx="6912768" cy="3927711"/>
          </a:xfrm>
          <a:prstGeom prst="rect">
            <a:avLst/>
          </a:prstGeom>
          <a:solidFill>
            <a:srgbClr val="000000">
              <a:alpha val="40000"/>
            </a:srgbClr>
          </a:solidFill>
          <a:ln w="381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橢圓 4"/>
          <p:cNvSpPr/>
          <p:nvPr userDrawn="1"/>
        </p:nvSpPr>
        <p:spPr>
          <a:xfrm>
            <a:off x="602285" y="407207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7" name="橢圓 26"/>
          <p:cNvSpPr/>
          <p:nvPr userDrawn="1"/>
        </p:nvSpPr>
        <p:spPr>
          <a:xfrm>
            <a:off x="879168" y="407207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8" name="橢圓 27"/>
          <p:cNvSpPr/>
          <p:nvPr userDrawn="1"/>
        </p:nvSpPr>
        <p:spPr>
          <a:xfrm>
            <a:off x="1156051" y="407207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1" name="橢圓 30"/>
          <p:cNvSpPr/>
          <p:nvPr userDrawn="1"/>
        </p:nvSpPr>
        <p:spPr>
          <a:xfrm rot="10800000">
            <a:off x="8419997" y="6329076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2" name="橢圓 31"/>
          <p:cNvSpPr/>
          <p:nvPr userDrawn="1"/>
        </p:nvSpPr>
        <p:spPr>
          <a:xfrm rot="10800000">
            <a:off x="8143114" y="6329076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3" name="橢圓 32"/>
          <p:cNvSpPr/>
          <p:nvPr userDrawn="1"/>
        </p:nvSpPr>
        <p:spPr>
          <a:xfrm rot="10800000">
            <a:off x="7866231" y="6329076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文字版面配置區 1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47664" y="3429000"/>
            <a:ext cx="6048674" cy="822515"/>
          </a:xfrm>
          <a:prstGeom prst="rect">
            <a:avLst/>
          </a:prstGeom>
        </p:spPr>
        <p:txBody>
          <a:bodyPr tIns="72000" bIns="72000" anchor="ctr" anchorCtr="1">
            <a:no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TW" altLang="en-US" dirty="0" smtClean="0"/>
              <a:t>章節名稱</a:t>
            </a:r>
            <a:endParaRPr lang="zh-TW" altLang="en-US" dirty="0"/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3453745" y="24200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　　章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橢圓 28"/>
          <p:cNvSpPr/>
          <p:nvPr userDrawn="1"/>
        </p:nvSpPr>
        <p:spPr>
          <a:xfrm>
            <a:off x="4139952" y="2342783"/>
            <a:ext cx="864096" cy="8640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8" name="文字版面配置區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076329" y="2362751"/>
            <a:ext cx="991342" cy="822515"/>
          </a:xfrm>
          <a:prstGeom prst="rect">
            <a:avLst/>
          </a:prstGeom>
        </p:spPr>
        <p:txBody>
          <a:bodyPr tIns="72000" bIns="72000" anchor="ctr" anchorCtr="1">
            <a:noAutofit/>
          </a:bodyPr>
          <a:lstStyle>
            <a:lvl1pPr marL="0" indent="0" algn="ctr">
              <a:buNone/>
              <a:defRPr sz="4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TW" altLang="en-US" dirty="0" smtClean="0"/>
              <a:t>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524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看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 userDrawn="1"/>
        </p:nvSpPr>
        <p:spPr>
          <a:xfrm>
            <a:off x="468000" y="692696"/>
            <a:ext cx="891352" cy="76922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1475656" y="775336"/>
            <a:ext cx="3960440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 smtClean="0">
                <a:solidFill>
                  <a:schemeClr val="tx1"/>
                </a:solidFill>
              </a:rPr>
              <a:t>看</a:t>
            </a:r>
            <a:r>
              <a:rPr lang="zh-TW" altLang="en-US" sz="40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</a:rPr>
              <a:t>影片</a:t>
            </a:r>
            <a:r>
              <a:rPr lang="zh-TW" altLang="en-US" sz="3600" dirty="0" smtClean="0">
                <a:solidFill>
                  <a:schemeClr val="tx1"/>
                </a:solidFill>
              </a:rPr>
              <a:t>．學</a:t>
            </a:r>
            <a:r>
              <a:rPr lang="zh-TW" altLang="en-US" sz="400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</a:rPr>
              <a:t>公民</a:t>
            </a:r>
            <a:endParaRPr lang="zh-TW" altLang="en-US" sz="4000" dirty="0">
              <a:ln>
                <a:noFill/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文字版面配置區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74977" y="6510218"/>
            <a:ext cx="6876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800" b="1" u="sng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 smtClean="0"/>
              <a:t>影片來源</a:t>
            </a:r>
            <a:endParaRPr lang="en-US" altLang="zh-TW" dirty="0" smtClean="0"/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0" y="651021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</a:rPr>
              <a:t>影片來源：</a:t>
            </a:r>
            <a:endParaRPr lang="zh-TW" altLang="en-US" sz="1800" b="1" dirty="0">
              <a:solidFill>
                <a:schemeClr val="accent6">
                  <a:lumMod val="50000"/>
                </a:schemeClr>
              </a:solidFill>
              <a:latin typeface="+mn-lt"/>
              <a:ea typeface="+mj-ea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-1764704" y="3140968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6876256" y="980728"/>
            <a:ext cx="1728192" cy="504056"/>
          </a:xfrm>
          <a:prstGeom prst="wedgeRoundRectCallout">
            <a:avLst>
              <a:gd name="adj1" fmla="val 5622"/>
              <a:gd name="adj2" fmla="val 76243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>
            <a:noAutofit/>
          </a:bodyPr>
          <a:lstStyle/>
          <a:p>
            <a:r>
              <a:rPr lang="zh-TW" altLang="en-US" sz="2800" b="1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需連網路</a:t>
            </a:r>
            <a:endParaRPr lang="zh-TW" altLang="en-US" sz="2800" b="1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6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2914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學習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549275" y="1700808"/>
            <a:ext cx="8045450" cy="460800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>
            <a:lvl1pPr marL="450850" indent="-450850">
              <a:lnSpc>
                <a:spcPct val="120000"/>
              </a:lnSpc>
              <a:buFont typeface="Wingdings 2" panose="05020102010507070707" pitchFamily="18" charset="2"/>
              <a:buChar char=""/>
              <a:defRPr sz="3200" b="1"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-2227164" y="2564904"/>
            <a:ext cx="2520280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endParaRPr lang="zh-TW" altLang="en-US" sz="3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1404096" y="825967"/>
            <a:ext cx="2663848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 smtClean="0">
                <a:solidFill>
                  <a:schemeClr val="bg2">
                    <a:lumMod val="50000"/>
                  </a:schemeClr>
                </a:solidFill>
              </a:rPr>
              <a:t>學習</a:t>
            </a:r>
            <a:r>
              <a:rPr lang="en-US" altLang="zh-TW" sz="3600" dirty="0" smtClean="0">
                <a:solidFill>
                  <a:schemeClr val="bg2">
                    <a:lumMod val="50000"/>
                  </a:schemeClr>
                </a:solidFill>
              </a:rPr>
              <a:t>check</a:t>
            </a:r>
          </a:p>
        </p:txBody>
      </p:sp>
      <p:grpSp>
        <p:nvGrpSpPr>
          <p:cNvPr id="2" name="群組 1"/>
          <p:cNvGrpSpPr/>
          <p:nvPr userDrawn="1"/>
        </p:nvGrpSpPr>
        <p:grpSpPr>
          <a:xfrm>
            <a:off x="540000" y="695893"/>
            <a:ext cx="864096" cy="864096"/>
            <a:chOff x="540000" y="695893"/>
            <a:chExt cx="864096" cy="864096"/>
          </a:xfrm>
        </p:grpSpPr>
        <p:sp>
          <p:nvSpPr>
            <p:cNvPr id="20" name="橢圓 19"/>
            <p:cNvSpPr/>
            <p:nvPr userDrawn="1"/>
          </p:nvSpPr>
          <p:spPr>
            <a:xfrm>
              <a:off x="540000" y="695893"/>
              <a:ext cx="864096" cy="86409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981;p57"/>
            <p:cNvSpPr/>
            <p:nvPr userDrawn="1"/>
          </p:nvSpPr>
          <p:spPr>
            <a:xfrm>
              <a:off x="712453" y="869816"/>
              <a:ext cx="519190" cy="516249"/>
            </a:xfrm>
            <a:custGeom>
              <a:avLst/>
              <a:gdLst/>
              <a:ahLst/>
              <a:cxnLst/>
              <a:rect l="l" t="t" r="r" b="b"/>
              <a:pathLst>
                <a:path w="11478" h="11413" extrusionOk="0">
                  <a:moveTo>
                    <a:pt x="1401" y="515"/>
                  </a:moveTo>
                  <a:cubicBezTo>
                    <a:pt x="1616" y="515"/>
                    <a:pt x="1834" y="595"/>
                    <a:pt x="2000" y="756"/>
                  </a:cubicBezTo>
                  <a:lnTo>
                    <a:pt x="2548" y="1304"/>
                  </a:lnTo>
                  <a:lnTo>
                    <a:pt x="1358" y="2494"/>
                  </a:lnTo>
                  <a:lnTo>
                    <a:pt x="810" y="1947"/>
                  </a:lnTo>
                  <a:cubicBezTo>
                    <a:pt x="476" y="1625"/>
                    <a:pt x="476" y="1078"/>
                    <a:pt x="810" y="756"/>
                  </a:cubicBezTo>
                  <a:cubicBezTo>
                    <a:pt x="971" y="595"/>
                    <a:pt x="1185" y="515"/>
                    <a:pt x="1401" y="515"/>
                  </a:cubicBezTo>
                  <a:close/>
                  <a:moveTo>
                    <a:pt x="2798" y="1566"/>
                  </a:moveTo>
                  <a:lnTo>
                    <a:pt x="3251" y="2006"/>
                  </a:lnTo>
                  <a:lnTo>
                    <a:pt x="2655" y="2602"/>
                  </a:lnTo>
                  <a:lnTo>
                    <a:pt x="2060" y="3197"/>
                  </a:lnTo>
                  <a:lnTo>
                    <a:pt x="1608" y="2756"/>
                  </a:lnTo>
                  <a:lnTo>
                    <a:pt x="2798" y="1566"/>
                  </a:lnTo>
                  <a:close/>
                  <a:moveTo>
                    <a:pt x="10132" y="9031"/>
                  </a:moveTo>
                  <a:lnTo>
                    <a:pt x="10811" y="10757"/>
                  </a:lnTo>
                  <a:lnTo>
                    <a:pt x="9085" y="10091"/>
                  </a:lnTo>
                  <a:lnTo>
                    <a:pt x="10132" y="9031"/>
                  </a:lnTo>
                  <a:close/>
                  <a:moveTo>
                    <a:pt x="4036" y="5685"/>
                  </a:moveTo>
                  <a:lnTo>
                    <a:pt x="5763" y="7412"/>
                  </a:lnTo>
                  <a:lnTo>
                    <a:pt x="5418" y="7757"/>
                  </a:lnTo>
                  <a:lnTo>
                    <a:pt x="5001" y="7340"/>
                  </a:lnTo>
                  <a:cubicBezTo>
                    <a:pt x="4965" y="7299"/>
                    <a:pt x="4920" y="7278"/>
                    <a:pt x="4876" y="7278"/>
                  </a:cubicBezTo>
                  <a:cubicBezTo>
                    <a:pt x="4831" y="7278"/>
                    <a:pt x="4787" y="7299"/>
                    <a:pt x="4751" y="7340"/>
                  </a:cubicBezTo>
                  <a:cubicBezTo>
                    <a:pt x="4679" y="7412"/>
                    <a:pt x="4679" y="7519"/>
                    <a:pt x="4751" y="7590"/>
                  </a:cubicBezTo>
                  <a:lnTo>
                    <a:pt x="5168" y="8007"/>
                  </a:lnTo>
                  <a:lnTo>
                    <a:pt x="4763" y="8412"/>
                  </a:lnTo>
                  <a:lnTo>
                    <a:pt x="3822" y="7471"/>
                  </a:lnTo>
                  <a:cubicBezTo>
                    <a:pt x="3786" y="7436"/>
                    <a:pt x="3742" y="7418"/>
                    <a:pt x="3697" y="7418"/>
                  </a:cubicBezTo>
                  <a:cubicBezTo>
                    <a:pt x="3652" y="7418"/>
                    <a:pt x="3608" y="7436"/>
                    <a:pt x="3572" y="7471"/>
                  </a:cubicBezTo>
                  <a:cubicBezTo>
                    <a:pt x="3501" y="7543"/>
                    <a:pt x="3501" y="7650"/>
                    <a:pt x="3572" y="7721"/>
                  </a:cubicBezTo>
                  <a:lnTo>
                    <a:pt x="4513" y="8662"/>
                  </a:lnTo>
                  <a:lnTo>
                    <a:pt x="4108" y="9067"/>
                  </a:lnTo>
                  <a:lnTo>
                    <a:pt x="3691" y="8638"/>
                  </a:lnTo>
                  <a:cubicBezTo>
                    <a:pt x="3655" y="8602"/>
                    <a:pt x="3611" y="8584"/>
                    <a:pt x="3566" y="8584"/>
                  </a:cubicBezTo>
                  <a:cubicBezTo>
                    <a:pt x="3521" y="8584"/>
                    <a:pt x="3477" y="8602"/>
                    <a:pt x="3441" y="8638"/>
                  </a:cubicBezTo>
                  <a:cubicBezTo>
                    <a:pt x="3358" y="8721"/>
                    <a:pt x="3358" y="8817"/>
                    <a:pt x="3441" y="8900"/>
                  </a:cubicBezTo>
                  <a:lnTo>
                    <a:pt x="3858" y="9317"/>
                  </a:lnTo>
                  <a:lnTo>
                    <a:pt x="3453" y="9710"/>
                  </a:lnTo>
                  <a:lnTo>
                    <a:pt x="3036" y="9293"/>
                  </a:lnTo>
                  <a:cubicBezTo>
                    <a:pt x="3001" y="9257"/>
                    <a:pt x="2956" y="9239"/>
                    <a:pt x="2911" y="9239"/>
                  </a:cubicBezTo>
                  <a:cubicBezTo>
                    <a:pt x="2867" y="9239"/>
                    <a:pt x="2822" y="9257"/>
                    <a:pt x="2786" y="9293"/>
                  </a:cubicBezTo>
                  <a:cubicBezTo>
                    <a:pt x="2703" y="9376"/>
                    <a:pt x="2703" y="9471"/>
                    <a:pt x="2786" y="9555"/>
                  </a:cubicBezTo>
                  <a:lnTo>
                    <a:pt x="3203" y="9972"/>
                  </a:lnTo>
                  <a:lnTo>
                    <a:pt x="2798" y="10364"/>
                  </a:lnTo>
                  <a:lnTo>
                    <a:pt x="1858" y="9436"/>
                  </a:lnTo>
                  <a:cubicBezTo>
                    <a:pt x="1822" y="9394"/>
                    <a:pt x="1777" y="9373"/>
                    <a:pt x="1733" y="9373"/>
                  </a:cubicBezTo>
                  <a:cubicBezTo>
                    <a:pt x="1688" y="9373"/>
                    <a:pt x="1643" y="9394"/>
                    <a:pt x="1608" y="9436"/>
                  </a:cubicBezTo>
                  <a:cubicBezTo>
                    <a:pt x="1536" y="9507"/>
                    <a:pt x="1536" y="9614"/>
                    <a:pt x="1608" y="9686"/>
                  </a:cubicBezTo>
                  <a:lnTo>
                    <a:pt x="2548" y="10626"/>
                  </a:lnTo>
                  <a:lnTo>
                    <a:pt x="2191" y="10984"/>
                  </a:lnTo>
                  <a:cubicBezTo>
                    <a:pt x="2155" y="11007"/>
                    <a:pt x="2096" y="11043"/>
                    <a:pt x="2048" y="11043"/>
                  </a:cubicBezTo>
                  <a:cubicBezTo>
                    <a:pt x="2012" y="11043"/>
                    <a:pt x="1953" y="11019"/>
                    <a:pt x="1917" y="10984"/>
                  </a:cubicBezTo>
                  <a:lnTo>
                    <a:pt x="465" y="9519"/>
                  </a:lnTo>
                  <a:cubicBezTo>
                    <a:pt x="381" y="9448"/>
                    <a:pt x="381" y="9329"/>
                    <a:pt x="465" y="9257"/>
                  </a:cubicBezTo>
                  <a:lnTo>
                    <a:pt x="4036" y="5685"/>
                  </a:lnTo>
                  <a:close/>
                  <a:moveTo>
                    <a:pt x="9428" y="0"/>
                  </a:moveTo>
                  <a:cubicBezTo>
                    <a:pt x="9290" y="0"/>
                    <a:pt x="9150" y="54"/>
                    <a:pt x="9037" y="161"/>
                  </a:cubicBezTo>
                  <a:lnTo>
                    <a:pt x="6299" y="2899"/>
                  </a:lnTo>
                  <a:cubicBezTo>
                    <a:pt x="6227" y="2971"/>
                    <a:pt x="6227" y="3078"/>
                    <a:pt x="6299" y="3149"/>
                  </a:cubicBezTo>
                  <a:cubicBezTo>
                    <a:pt x="6334" y="3185"/>
                    <a:pt x="6379" y="3203"/>
                    <a:pt x="6424" y="3203"/>
                  </a:cubicBezTo>
                  <a:cubicBezTo>
                    <a:pt x="6468" y="3203"/>
                    <a:pt x="6513" y="3185"/>
                    <a:pt x="6549" y="3149"/>
                  </a:cubicBezTo>
                  <a:lnTo>
                    <a:pt x="9287" y="411"/>
                  </a:lnTo>
                  <a:cubicBezTo>
                    <a:pt x="9323" y="387"/>
                    <a:pt x="9382" y="351"/>
                    <a:pt x="9418" y="351"/>
                  </a:cubicBezTo>
                  <a:cubicBezTo>
                    <a:pt x="9466" y="351"/>
                    <a:pt x="9525" y="363"/>
                    <a:pt x="9561" y="411"/>
                  </a:cubicBezTo>
                  <a:lnTo>
                    <a:pt x="11013" y="1875"/>
                  </a:lnTo>
                  <a:cubicBezTo>
                    <a:pt x="11049" y="1899"/>
                    <a:pt x="11073" y="1959"/>
                    <a:pt x="11073" y="2006"/>
                  </a:cubicBezTo>
                  <a:cubicBezTo>
                    <a:pt x="11073" y="2054"/>
                    <a:pt x="11061" y="2113"/>
                    <a:pt x="11013" y="2137"/>
                  </a:cubicBezTo>
                  <a:lnTo>
                    <a:pt x="10656" y="2494"/>
                  </a:lnTo>
                  <a:lnTo>
                    <a:pt x="9716" y="1554"/>
                  </a:lnTo>
                  <a:cubicBezTo>
                    <a:pt x="9680" y="1518"/>
                    <a:pt x="9635" y="1500"/>
                    <a:pt x="9591" y="1500"/>
                  </a:cubicBezTo>
                  <a:cubicBezTo>
                    <a:pt x="9546" y="1500"/>
                    <a:pt x="9501" y="1518"/>
                    <a:pt x="9466" y="1554"/>
                  </a:cubicBezTo>
                  <a:cubicBezTo>
                    <a:pt x="9394" y="1637"/>
                    <a:pt x="9394" y="1732"/>
                    <a:pt x="9466" y="1816"/>
                  </a:cubicBezTo>
                  <a:lnTo>
                    <a:pt x="10406" y="2744"/>
                  </a:lnTo>
                  <a:lnTo>
                    <a:pt x="10001" y="3149"/>
                  </a:lnTo>
                  <a:lnTo>
                    <a:pt x="9585" y="2733"/>
                  </a:lnTo>
                  <a:cubicBezTo>
                    <a:pt x="9549" y="2697"/>
                    <a:pt x="9504" y="2679"/>
                    <a:pt x="9460" y="2679"/>
                  </a:cubicBezTo>
                  <a:cubicBezTo>
                    <a:pt x="9415" y="2679"/>
                    <a:pt x="9370" y="2697"/>
                    <a:pt x="9335" y="2733"/>
                  </a:cubicBezTo>
                  <a:cubicBezTo>
                    <a:pt x="9263" y="2804"/>
                    <a:pt x="9263" y="2911"/>
                    <a:pt x="9335" y="2983"/>
                  </a:cubicBezTo>
                  <a:lnTo>
                    <a:pt x="9751" y="3399"/>
                  </a:lnTo>
                  <a:lnTo>
                    <a:pt x="9347" y="3804"/>
                  </a:lnTo>
                  <a:lnTo>
                    <a:pt x="8930" y="3387"/>
                  </a:lnTo>
                  <a:cubicBezTo>
                    <a:pt x="8894" y="3352"/>
                    <a:pt x="8850" y="3334"/>
                    <a:pt x="8805" y="3334"/>
                  </a:cubicBezTo>
                  <a:cubicBezTo>
                    <a:pt x="8760" y="3334"/>
                    <a:pt x="8716" y="3352"/>
                    <a:pt x="8680" y="3387"/>
                  </a:cubicBezTo>
                  <a:cubicBezTo>
                    <a:pt x="8597" y="3459"/>
                    <a:pt x="8597" y="3566"/>
                    <a:pt x="8680" y="3637"/>
                  </a:cubicBezTo>
                  <a:lnTo>
                    <a:pt x="9097" y="4054"/>
                  </a:lnTo>
                  <a:lnTo>
                    <a:pt x="8692" y="4459"/>
                  </a:lnTo>
                  <a:lnTo>
                    <a:pt x="7751" y="3518"/>
                  </a:lnTo>
                  <a:cubicBezTo>
                    <a:pt x="7715" y="3483"/>
                    <a:pt x="7671" y="3465"/>
                    <a:pt x="7626" y="3465"/>
                  </a:cubicBezTo>
                  <a:cubicBezTo>
                    <a:pt x="7581" y="3465"/>
                    <a:pt x="7537" y="3483"/>
                    <a:pt x="7501" y="3518"/>
                  </a:cubicBezTo>
                  <a:cubicBezTo>
                    <a:pt x="7430" y="3602"/>
                    <a:pt x="7430" y="3697"/>
                    <a:pt x="7501" y="3780"/>
                  </a:cubicBezTo>
                  <a:lnTo>
                    <a:pt x="8442" y="4709"/>
                  </a:lnTo>
                  <a:lnTo>
                    <a:pt x="8037" y="5114"/>
                  </a:lnTo>
                  <a:lnTo>
                    <a:pt x="7620" y="4697"/>
                  </a:lnTo>
                  <a:cubicBezTo>
                    <a:pt x="7584" y="4661"/>
                    <a:pt x="7540" y="4644"/>
                    <a:pt x="7495" y="4644"/>
                  </a:cubicBezTo>
                  <a:cubicBezTo>
                    <a:pt x="7451" y="4644"/>
                    <a:pt x="7406" y="4661"/>
                    <a:pt x="7370" y="4697"/>
                  </a:cubicBezTo>
                  <a:cubicBezTo>
                    <a:pt x="7287" y="4769"/>
                    <a:pt x="7287" y="4876"/>
                    <a:pt x="7370" y="4947"/>
                  </a:cubicBezTo>
                  <a:lnTo>
                    <a:pt x="7787" y="5364"/>
                  </a:lnTo>
                  <a:lnTo>
                    <a:pt x="7442" y="5709"/>
                  </a:lnTo>
                  <a:lnTo>
                    <a:pt x="5715" y="3983"/>
                  </a:lnTo>
                  <a:lnTo>
                    <a:pt x="6037" y="3661"/>
                  </a:lnTo>
                  <a:cubicBezTo>
                    <a:pt x="6120" y="3578"/>
                    <a:pt x="6120" y="3483"/>
                    <a:pt x="6037" y="3399"/>
                  </a:cubicBezTo>
                  <a:cubicBezTo>
                    <a:pt x="6001" y="3364"/>
                    <a:pt x="5956" y="3346"/>
                    <a:pt x="5912" y="3346"/>
                  </a:cubicBezTo>
                  <a:cubicBezTo>
                    <a:pt x="5867" y="3346"/>
                    <a:pt x="5822" y="3364"/>
                    <a:pt x="5787" y="3399"/>
                  </a:cubicBezTo>
                  <a:lnTo>
                    <a:pt x="5465" y="3733"/>
                  </a:lnTo>
                  <a:lnTo>
                    <a:pt x="2239" y="506"/>
                  </a:lnTo>
                  <a:cubicBezTo>
                    <a:pt x="2012" y="280"/>
                    <a:pt x="1715" y="161"/>
                    <a:pt x="1381" y="161"/>
                  </a:cubicBezTo>
                  <a:cubicBezTo>
                    <a:pt x="1072" y="161"/>
                    <a:pt x="762" y="280"/>
                    <a:pt x="536" y="506"/>
                  </a:cubicBezTo>
                  <a:cubicBezTo>
                    <a:pt x="310" y="732"/>
                    <a:pt x="191" y="1030"/>
                    <a:pt x="191" y="1351"/>
                  </a:cubicBezTo>
                  <a:cubicBezTo>
                    <a:pt x="191" y="1661"/>
                    <a:pt x="310" y="1971"/>
                    <a:pt x="536" y="2197"/>
                  </a:cubicBezTo>
                  <a:lnTo>
                    <a:pt x="3774" y="5447"/>
                  </a:lnTo>
                  <a:lnTo>
                    <a:pt x="203" y="9019"/>
                  </a:lnTo>
                  <a:cubicBezTo>
                    <a:pt x="0" y="9221"/>
                    <a:pt x="0" y="9567"/>
                    <a:pt x="203" y="9793"/>
                  </a:cubicBezTo>
                  <a:lnTo>
                    <a:pt x="1667" y="11246"/>
                  </a:lnTo>
                  <a:cubicBezTo>
                    <a:pt x="1774" y="11353"/>
                    <a:pt x="1905" y="11412"/>
                    <a:pt x="2048" y="11412"/>
                  </a:cubicBezTo>
                  <a:cubicBezTo>
                    <a:pt x="2203" y="11412"/>
                    <a:pt x="2334" y="11353"/>
                    <a:pt x="2441" y="11246"/>
                  </a:cubicBezTo>
                  <a:lnTo>
                    <a:pt x="6013" y="7674"/>
                  </a:lnTo>
                  <a:lnTo>
                    <a:pt x="6263" y="7924"/>
                  </a:lnTo>
                  <a:cubicBezTo>
                    <a:pt x="6299" y="7965"/>
                    <a:pt x="6343" y="7986"/>
                    <a:pt x="6389" y="7986"/>
                  </a:cubicBezTo>
                  <a:cubicBezTo>
                    <a:pt x="6436" y="7986"/>
                    <a:pt x="6483" y="7965"/>
                    <a:pt x="6525" y="7924"/>
                  </a:cubicBezTo>
                  <a:cubicBezTo>
                    <a:pt x="6596" y="7852"/>
                    <a:pt x="6596" y="7745"/>
                    <a:pt x="6525" y="7674"/>
                  </a:cubicBezTo>
                  <a:lnTo>
                    <a:pt x="6168" y="7316"/>
                  </a:lnTo>
                  <a:cubicBezTo>
                    <a:pt x="6168" y="7305"/>
                    <a:pt x="6144" y="7305"/>
                    <a:pt x="6132" y="7293"/>
                  </a:cubicBezTo>
                  <a:lnTo>
                    <a:pt x="6096" y="7257"/>
                  </a:lnTo>
                  <a:lnTo>
                    <a:pt x="2310" y="3471"/>
                  </a:lnTo>
                  <a:lnTo>
                    <a:pt x="2786" y="2995"/>
                  </a:lnTo>
                  <a:lnTo>
                    <a:pt x="3084" y="3292"/>
                  </a:lnTo>
                  <a:cubicBezTo>
                    <a:pt x="3108" y="3316"/>
                    <a:pt x="3155" y="3328"/>
                    <a:pt x="3203" y="3328"/>
                  </a:cubicBezTo>
                  <a:cubicBezTo>
                    <a:pt x="3239" y="3328"/>
                    <a:pt x="3286" y="3316"/>
                    <a:pt x="3322" y="3292"/>
                  </a:cubicBezTo>
                  <a:cubicBezTo>
                    <a:pt x="3393" y="3209"/>
                    <a:pt x="3393" y="3114"/>
                    <a:pt x="3322" y="3030"/>
                  </a:cubicBezTo>
                  <a:lnTo>
                    <a:pt x="3024" y="2733"/>
                  </a:lnTo>
                  <a:lnTo>
                    <a:pt x="3501" y="2256"/>
                  </a:lnTo>
                  <a:lnTo>
                    <a:pt x="5358" y="4126"/>
                  </a:lnTo>
                  <a:lnTo>
                    <a:pt x="7311" y="6066"/>
                  </a:lnTo>
                  <a:lnTo>
                    <a:pt x="7323" y="6090"/>
                  </a:lnTo>
                  <a:lnTo>
                    <a:pt x="7334" y="6102"/>
                  </a:lnTo>
                  <a:lnTo>
                    <a:pt x="9942" y="8710"/>
                  </a:lnTo>
                  <a:lnTo>
                    <a:pt x="9466" y="9186"/>
                  </a:lnTo>
                  <a:lnTo>
                    <a:pt x="6846" y="6554"/>
                  </a:lnTo>
                  <a:lnTo>
                    <a:pt x="5810" y="5519"/>
                  </a:lnTo>
                  <a:lnTo>
                    <a:pt x="3965" y="3673"/>
                  </a:lnTo>
                  <a:cubicBezTo>
                    <a:pt x="3923" y="3637"/>
                    <a:pt x="3879" y="3620"/>
                    <a:pt x="3834" y="3620"/>
                  </a:cubicBezTo>
                  <a:cubicBezTo>
                    <a:pt x="3789" y="3620"/>
                    <a:pt x="3745" y="3637"/>
                    <a:pt x="3703" y="3673"/>
                  </a:cubicBezTo>
                  <a:cubicBezTo>
                    <a:pt x="3632" y="3745"/>
                    <a:pt x="3632" y="3852"/>
                    <a:pt x="3703" y="3923"/>
                  </a:cubicBezTo>
                  <a:lnTo>
                    <a:pt x="9239" y="9460"/>
                  </a:lnTo>
                  <a:lnTo>
                    <a:pt x="8763" y="9936"/>
                  </a:lnTo>
                  <a:lnTo>
                    <a:pt x="7096" y="8269"/>
                  </a:lnTo>
                  <a:cubicBezTo>
                    <a:pt x="7061" y="8233"/>
                    <a:pt x="7016" y="8215"/>
                    <a:pt x="6971" y="8215"/>
                  </a:cubicBezTo>
                  <a:cubicBezTo>
                    <a:pt x="6927" y="8215"/>
                    <a:pt x="6882" y="8233"/>
                    <a:pt x="6846" y="8269"/>
                  </a:cubicBezTo>
                  <a:cubicBezTo>
                    <a:pt x="6775" y="8340"/>
                    <a:pt x="6775" y="8448"/>
                    <a:pt x="6846" y="8519"/>
                  </a:cubicBezTo>
                  <a:lnTo>
                    <a:pt x="8632" y="10305"/>
                  </a:lnTo>
                  <a:cubicBezTo>
                    <a:pt x="8644" y="10329"/>
                    <a:pt x="8680" y="10341"/>
                    <a:pt x="8692" y="10353"/>
                  </a:cubicBezTo>
                  <a:lnTo>
                    <a:pt x="10799" y="11174"/>
                  </a:lnTo>
                  <a:cubicBezTo>
                    <a:pt x="10835" y="11186"/>
                    <a:pt x="10883" y="11186"/>
                    <a:pt x="10906" y="11186"/>
                  </a:cubicBezTo>
                  <a:cubicBezTo>
                    <a:pt x="10990" y="11186"/>
                    <a:pt x="11061" y="11162"/>
                    <a:pt x="11121" y="11103"/>
                  </a:cubicBezTo>
                  <a:cubicBezTo>
                    <a:pt x="11192" y="11019"/>
                    <a:pt x="11228" y="10900"/>
                    <a:pt x="11180" y="10805"/>
                  </a:cubicBezTo>
                  <a:lnTo>
                    <a:pt x="10359" y="8686"/>
                  </a:lnTo>
                  <a:cubicBezTo>
                    <a:pt x="10347" y="8662"/>
                    <a:pt x="10323" y="8638"/>
                    <a:pt x="10311" y="8626"/>
                  </a:cubicBezTo>
                  <a:lnTo>
                    <a:pt x="7692" y="6007"/>
                  </a:lnTo>
                  <a:lnTo>
                    <a:pt x="11264" y="2435"/>
                  </a:lnTo>
                  <a:cubicBezTo>
                    <a:pt x="11478" y="2185"/>
                    <a:pt x="11478" y="1840"/>
                    <a:pt x="11264" y="1625"/>
                  </a:cubicBezTo>
                  <a:lnTo>
                    <a:pt x="9811" y="161"/>
                  </a:lnTo>
                  <a:cubicBezTo>
                    <a:pt x="9704" y="54"/>
                    <a:pt x="9567" y="0"/>
                    <a:pt x="94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9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94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後閱讀_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2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22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2051720" y="681095"/>
            <a:ext cx="6552280" cy="5700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課後閱讀內文</a:t>
            </a:r>
          </a:p>
        </p:txBody>
      </p:sp>
      <p:sp>
        <p:nvSpPr>
          <p:cNvPr id="42" name="流程圖: 程序 41"/>
          <p:cNvSpPr/>
          <p:nvPr userDrawn="1"/>
        </p:nvSpPr>
        <p:spPr>
          <a:xfrm>
            <a:off x="0" y="0"/>
            <a:ext cx="1763688" cy="6858000"/>
          </a:xfrm>
          <a:prstGeom prst="flowChartProces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43" name="文字方塊 42"/>
          <p:cNvSpPr txBox="1"/>
          <p:nvPr userDrawn="1"/>
        </p:nvSpPr>
        <p:spPr>
          <a:xfrm>
            <a:off x="180020" y="2708920"/>
            <a:ext cx="1403648" cy="1440160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 anchorCtr="1">
            <a:noAutofit/>
          </a:bodyPr>
          <a:lstStyle/>
          <a:p>
            <a:r>
              <a:rPr lang="zh-TW" altLang="en-US" sz="3200" b="1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課後</a:t>
            </a:r>
            <a:endParaRPr lang="en-US" altLang="zh-TW" sz="3200" b="1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200" b="1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閱讀</a:t>
            </a:r>
            <a:endParaRPr lang="zh-TW" altLang="en-US" sz="32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標題 1"/>
          <p:cNvSpPr>
            <a:spLocks noGrp="1"/>
          </p:cNvSpPr>
          <p:nvPr>
            <p:ph type="title" hasCustomPrompt="1"/>
          </p:nvPr>
        </p:nvSpPr>
        <p:spPr>
          <a:xfrm>
            <a:off x="2051720" y="44624"/>
            <a:ext cx="6264736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32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 smtClean="0"/>
              <a:t>課後閱讀標題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240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後閱讀_閱讀思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2066327" y="1484784"/>
            <a:ext cx="6768000" cy="216000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  <a:prstDash val="solid"/>
            <a:headEnd type="oval" w="med" len="med"/>
            <a:tailEnd type="oval" w="med" len="med"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contourClr>
              <a:schemeClr val="accent2">
                <a:shade val="70000"/>
                <a:satMod val="105000"/>
              </a:schemeClr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 baseline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閱讀思考</a:t>
            </a:r>
          </a:p>
        </p:txBody>
      </p:sp>
      <p:sp>
        <p:nvSpPr>
          <p:cNvPr id="49" name="文字方塊 48"/>
          <p:cNvSpPr txBox="1"/>
          <p:nvPr userDrawn="1"/>
        </p:nvSpPr>
        <p:spPr>
          <a:xfrm>
            <a:off x="2930423" y="606746"/>
            <a:ext cx="2663848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</a:rPr>
              <a:t>閱讀思考</a:t>
            </a:r>
            <a:endParaRPr lang="zh-TW" alt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" name="群組 1"/>
          <p:cNvGrpSpPr/>
          <p:nvPr userDrawn="1"/>
        </p:nvGrpSpPr>
        <p:grpSpPr>
          <a:xfrm>
            <a:off x="2066327" y="476672"/>
            <a:ext cx="864096" cy="864096"/>
            <a:chOff x="2024324" y="848293"/>
            <a:chExt cx="864096" cy="864096"/>
          </a:xfrm>
        </p:grpSpPr>
        <p:sp>
          <p:nvSpPr>
            <p:cNvPr id="51" name="橢圓 50"/>
            <p:cNvSpPr/>
            <p:nvPr userDrawn="1"/>
          </p:nvSpPr>
          <p:spPr>
            <a:xfrm>
              <a:off x="2024324" y="848293"/>
              <a:ext cx="864096" cy="86409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57" name="Google Shape;10971;p57"/>
            <p:cNvSpPr/>
            <p:nvPr userDrawn="1"/>
          </p:nvSpPr>
          <p:spPr>
            <a:xfrm>
              <a:off x="2191605" y="1063319"/>
              <a:ext cx="529535" cy="434044"/>
            </a:xfrm>
            <a:custGeom>
              <a:avLst/>
              <a:gdLst/>
              <a:ahLst/>
              <a:cxnLst/>
              <a:rect l="l" t="t" r="r" b="b"/>
              <a:pathLst>
                <a:path w="11967" h="9809" extrusionOk="0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矩形 30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2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3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43" name="流程圖: 程序 42"/>
          <p:cNvSpPr/>
          <p:nvPr userDrawn="1"/>
        </p:nvSpPr>
        <p:spPr>
          <a:xfrm>
            <a:off x="0" y="0"/>
            <a:ext cx="1763688" cy="6858000"/>
          </a:xfrm>
          <a:prstGeom prst="flowChartProces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44" name="文字方塊 43"/>
          <p:cNvSpPr txBox="1"/>
          <p:nvPr userDrawn="1"/>
        </p:nvSpPr>
        <p:spPr>
          <a:xfrm>
            <a:off x="180020" y="2708920"/>
            <a:ext cx="1403648" cy="1440160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 anchorCtr="1">
            <a:noAutofit/>
          </a:bodyPr>
          <a:lstStyle/>
          <a:p>
            <a:r>
              <a:rPr lang="zh-TW" altLang="en-US" sz="3200" b="1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課後</a:t>
            </a:r>
            <a:endParaRPr lang="en-US" altLang="zh-TW" sz="3200" b="1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200" b="1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閱讀</a:t>
            </a:r>
            <a:endParaRPr lang="zh-TW" altLang="en-US" sz="32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79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事補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0" y="0"/>
            <a:ext cx="13388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8" name="橢圓 17"/>
          <p:cNvSpPr/>
          <p:nvPr userDrawn="1"/>
        </p:nvSpPr>
        <p:spPr>
          <a:xfrm>
            <a:off x="331672" y="407207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9" name="橢圓 18"/>
          <p:cNvSpPr/>
          <p:nvPr userDrawn="1"/>
        </p:nvSpPr>
        <p:spPr>
          <a:xfrm>
            <a:off x="608555" y="407207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0" name="橢圓 19"/>
          <p:cNvSpPr/>
          <p:nvPr userDrawn="1"/>
        </p:nvSpPr>
        <p:spPr>
          <a:xfrm>
            <a:off x="885438" y="407207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4" name="標題 1"/>
          <p:cNvSpPr>
            <a:spLocks noGrp="1"/>
          </p:cNvSpPr>
          <p:nvPr userDrawn="1">
            <p:ph type="title" hasCustomPrompt="1"/>
          </p:nvPr>
        </p:nvSpPr>
        <p:spPr>
          <a:xfrm>
            <a:off x="1619672" y="44624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zh-TW" altLang="en-US" sz="3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zh-TW" altLang="en-US" dirty="0" smtClean="0"/>
              <a:t>時事補充標題</a:t>
            </a:r>
            <a:endParaRPr lang="zh-TW" altLang="en-US" dirty="0"/>
          </a:p>
        </p:txBody>
      </p:sp>
      <p:sp>
        <p:nvSpPr>
          <p:cNvPr id="24" name="橢圓 23"/>
          <p:cNvSpPr/>
          <p:nvPr userDrawn="1"/>
        </p:nvSpPr>
        <p:spPr>
          <a:xfrm>
            <a:off x="331672" y="6485679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5" name="橢圓 24"/>
          <p:cNvSpPr/>
          <p:nvPr userDrawn="1"/>
        </p:nvSpPr>
        <p:spPr>
          <a:xfrm>
            <a:off x="608555" y="6485679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6" name="橢圓 25"/>
          <p:cNvSpPr/>
          <p:nvPr userDrawn="1"/>
        </p:nvSpPr>
        <p:spPr>
          <a:xfrm>
            <a:off x="885438" y="6485679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348399" y="2274838"/>
            <a:ext cx="642030" cy="230832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zh-TW" altLang="en-US" sz="36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</a:t>
            </a:r>
            <a:endParaRPr lang="en-US" altLang="zh-TW" sz="3600" b="1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6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</a:t>
            </a:r>
            <a:endParaRPr lang="en-US" altLang="zh-TW" sz="3600" b="1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6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</a:t>
            </a:r>
            <a:endParaRPr lang="en-US" altLang="zh-TW" sz="3600" b="1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6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充</a:t>
            </a:r>
            <a:endParaRPr lang="en-US" altLang="zh-TW" sz="3600" b="1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內容版面配置區 2"/>
          <p:cNvSpPr>
            <a:spLocks noGrp="1"/>
          </p:cNvSpPr>
          <p:nvPr userDrawn="1">
            <p:ph idx="11" hasCustomPrompt="1"/>
          </p:nvPr>
        </p:nvSpPr>
        <p:spPr>
          <a:xfrm>
            <a:off x="1619672" y="692696"/>
            <a:ext cx="7200000" cy="5700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時事補充內文</a:t>
            </a:r>
          </a:p>
        </p:txBody>
      </p:sp>
      <p:sp>
        <p:nvSpPr>
          <p:cNvPr id="29" name="文字版面配置區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98284" y="6488668"/>
            <a:ext cx="5574116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lang="zh-TW" altLang="en-US" sz="1800" b="1" smtClean="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sz="1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</a:rPr>
              <a:t>資料</a:t>
            </a:r>
            <a:r>
              <a:rPr lang="zh-TW" altLang="en-US" dirty="0" smtClean="0"/>
              <a:t>來源</a:t>
            </a:r>
            <a:endParaRPr lang="en-US" altLang="zh-TW" dirty="0" smtClean="0"/>
          </a:p>
        </p:txBody>
      </p:sp>
      <p:sp>
        <p:nvSpPr>
          <p:cNvPr id="30" name="文字方塊 29"/>
          <p:cNvSpPr txBox="1"/>
          <p:nvPr userDrawn="1"/>
        </p:nvSpPr>
        <p:spPr>
          <a:xfrm>
            <a:off x="1323307" y="64886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</a:rPr>
              <a:t>資料來源：</a:t>
            </a:r>
            <a:endParaRPr lang="zh-TW" altLang="en-US" sz="1800" b="1" dirty="0">
              <a:solidFill>
                <a:schemeClr val="accent6">
                  <a:lumMod val="50000"/>
                </a:schemeClr>
              </a:solidFill>
              <a:latin typeface="+mn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4045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錄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 userDrawn="1"/>
        </p:nvSpPr>
        <p:spPr>
          <a:xfrm>
            <a:off x="0" y="0"/>
            <a:ext cx="3131840" cy="6858000"/>
          </a:xfrm>
          <a:prstGeom prst="flowChartProces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橢圓 4"/>
          <p:cNvSpPr/>
          <p:nvPr userDrawn="1"/>
        </p:nvSpPr>
        <p:spPr>
          <a:xfrm>
            <a:off x="3563888" y="407207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7" name="橢圓 26"/>
          <p:cNvSpPr/>
          <p:nvPr userDrawn="1"/>
        </p:nvSpPr>
        <p:spPr>
          <a:xfrm>
            <a:off x="3840771" y="407207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8" name="橢圓 27"/>
          <p:cNvSpPr/>
          <p:nvPr userDrawn="1"/>
        </p:nvSpPr>
        <p:spPr>
          <a:xfrm>
            <a:off x="4117654" y="407207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1" name="橢圓 30"/>
          <p:cNvSpPr/>
          <p:nvPr userDrawn="1"/>
        </p:nvSpPr>
        <p:spPr>
          <a:xfrm rot="10800000">
            <a:off x="8419997" y="6329076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2" name="橢圓 31"/>
          <p:cNvSpPr/>
          <p:nvPr userDrawn="1"/>
        </p:nvSpPr>
        <p:spPr>
          <a:xfrm rot="10800000">
            <a:off x="8143114" y="6329076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3" name="橢圓 32"/>
          <p:cNvSpPr/>
          <p:nvPr userDrawn="1"/>
        </p:nvSpPr>
        <p:spPr>
          <a:xfrm rot="10800000">
            <a:off x="7866231" y="6329076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485920" y="2349000"/>
            <a:ext cx="2160000" cy="2160000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 anchorCtr="1">
            <a:noAutofit/>
          </a:bodyPr>
          <a:lstStyle/>
          <a:p>
            <a:r>
              <a:rPr lang="zh-TW" altLang="en-US" sz="5400" b="1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目錄</a:t>
            </a:r>
            <a:endParaRPr lang="zh-TW" altLang="en-US" sz="54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11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引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文字版面配置區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11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443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想一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40000" y="1701048"/>
            <a:ext cx="8064000" cy="2160000"/>
          </a:xfrm>
          <a:prstGeom prst="rect">
            <a:avLst/>
          </a:prstGeom>
          <a:ln w="38100">
            <a:solidFill>
              <a:schemeClr val="accent2"/>
            </a:solidFill>
            <a:prstDash val="solid"/>
            <a:headEnd type="oval" w="med" len="med"/>
            <a:tailEnd type="oval" w="med" len="med"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contourClr>
              <a:schemeClr val="accent2">
                <a:shade val="70000"/>
                <a:satMod val="105000"/>
              </a:schemeClr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 baseline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想一想</a:t>
            </a:r>
            <a:endParaRPr lang="en-US" altLang="zh-TW" dirty="0" smtClean="0"/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1404096" y="825967"/>
            <a:ext cx="1656184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</a:rPr>
              <a:t>想一想</a:t>
            </a:r>
            <a:endParaRPr lang="zh-TW" alt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" name="群組 2"/>
          <p:cNvGrpSpPr/>
          <p:nvPr userDrawn="1"/>
        </p:nvGrpSpPr>
        <p:grpSpPr>
          <a:xfrm>
            <a:off x="540000" y="695893"/>
            <a:ext cx="864096" cy="864096"/>
            <a:chOff x="-1476672" y="476672"/>
            <a:chExt cx="864096" cy="864096"/>
          </a:xfrm>
        </p:grpSpPr>
        <p:sp>
          <p:nvSpPr>
            <p:cNvPr id="2" name="橢圓 1"/>
            <p:cNvSpPr/>
            <p:nvPr userDrawn="1"/>
          </p:nvSpPr>
          <p:spPr>
            <a:xfrm>
              <a:off x="-1476672" y="476672"/>
              <a:ext cx="864096" cy="86409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grpSp>
          <p:nvGrpSpPr>
            <p:cNvPr id="27" name="Google Shape;12870;p60"/>
            <p:cNvGrpSpPr/>
            <p:nvPr userDrawn="1"/>
          </p:nvGrpSpPr>
          <p:grpSpPr>
            <a:xfrm>
              <a:off x="-1332624" y="584720"/>
              <a:ext cx="576000" cy="648000"/>
              <a:chOff x="1367060" y="2422129"/>
              <a:chExt cx="269261" cy="352050"/>
            </a:xfrm>
            <a:solidFill>
              <a:schemeClr val="bg1"/>
            </a:solidFill>
          </p:grpSpPr>
          <p:sp>
            <p:nvSpPr>
              <p:cNvPr id="28" name="Google Shape;12871;p60"/>
              <p:cNvSpPr/>
              <p:nvPr/>
            </p:nvSpPr>
            <p:spPr>
              <a:xfrm>
                <a:off x="1392059" y="2651857"/>
                <a:ext cx="129160" cy="122322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846" extrusionOk="0">
                    <a:moveTo>
                      <a:pt x="167" y="0"/>
                    </a:moveTo>
                    <a:cubicBezTo>
                      <a:pt x="72" y="0"/>
                      <a:pt x="0" y="83"/>
                      <a:pt x="0" y="167"/>
                    </a:cubicBezTo>
                    <a:cubicBezTo>
                      <a:pt x="0" y="262"/>
                      <a:pt x="72" y="333"/>
                      <a:pt x="167" y="333"/>
                    </a:cubicBezTo>
                    <a:lnTo>
                      <a:pt x="357" y="333"/>
                    </a:lnTo>
                    <a:lnTo>
                      <a:pt x="357" y="1691"/>
                    </a:lnTo>
                    <a:cubicBezTo>
                      <a:pt x="357" y="2179"/>
                      <a:pt x="762" y="2584"/>
                      <a:pt x="1250" y="2584"/>
                    </a:cubicBezTo>
                    <a:cubicBezTo>
                      <a:pt x="1286" y="2584"/>
                      <a:pt x="1226" y="2584"/>
                      <a:pt x="2310" y="2405"/>
                    </a:cubicBezTo>
                    <a:lnTo>
                      <a:pt x="2310" y="3453"/>
                    </a:lnTo>
                    <a:cubicBezTo>
                      <a:pt x="2310" y="3667"/>
                      <a:pt x="2489" y="3846"/>
                      <a:pt x="2691" y="3846"/>
                    </a:cubicBezTo>
                    <a:lnTo>
                      <a:pt x="3905" y="3846"/>
                    </a:lnTo>
                    <a:cubicBezTo>
                      <a:pt x="3989" y="3846"/>
                      <a:pt x="4060" y="3774"/>
                      <a:pt x="4060" y="3679"/>
                    </a:cubicBezTo>
                    <a:cubicBezTo>
                      <a:pt x="4060" y="3596"/>
                      <a:pt x="3989" y="3500"/>
                      <a:pt x="3893" y="3500"/>
                    </a:cubicBezTo>
                    <a:lnTo>
                      <a:pt x="2691" y="3500"/>
                    </a:lnTo>
                    <a:cubicBezTo>
                      <a:pt x="2667" y="3500"/>
                      <a:pt x="2631" y="3465"/>
                      <a:pt x="2631" y="3441"/>
                    </a:cubicBezTo>
                    <a:lnTo>
                      <a:pt x="2631" y="2191"/>
                    </a:lnTo>
                    <a:cubicBezTo>
                      <a:pt x="2631" y="2143"/>
                      <a:pt x="2620" y="2107"/>
                      <a:pt x="2572" y="2072"/>
                    </a:cubicBezTo>
                    <a:cubicBezTo>
                      <a:pt x="2555" y="2055"/>
                      <a:pt x="2520" y="2038"/>
                      <a:pt x="2485" y="2038"/>
                    </a:cubicBezTo>
                    <a:cubicBezTo>
                      <a:pt x="2470" y="2038"/>
                      <a:pt x="2455" y="2041"/>
                      <a:pt x="2441" y="2048"/>
                    </a:cubicBezTo>
                    <a:lnTo>
                      <a:pt x="1238" y="2250"/>
                    </a:lnTo>
                    <a:cubicBezTo>
                      <a:pt x="917" y="2250"/>
                      <a:pt x="691" y="2000"/>
                      <a:pt x="691" y="1691"/>
                    </a:cubicBezTo>
                    <a:lnTo>
                      <a:pt x="691" y="167"/>
                    </a:lnTo>
                    <a:cubicBezTo>
                      <a:pt x="691" y="83"/>
                      <a:pt x="607" y="0"/>
                      <a:pt x="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872;p60"/>
              <p:cNvSpPr/>
              <p:nvPr/>
            </p:nvSpPr>
            <p:spPr>
              <a:xfrm>
                <a:off x="1367060" y="2441912"/>
                <a:ext cx="82184" cy="212139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6670" extrusionOk="0">
                    <a:moveTo>
                      <a:pt x="2415" y="1"/>
                    </a:moveTo>
                    <a:cubicBezTo>
                      <a:pt x="2382" y="1"/>
                      <a:pt x="2350" y="10"/>
                      <a:pt x="2322" y="29"/>
                    </a:cubicBezTo>
                    <a:cubicBezTo>
                      <a:pt x="1274" y="731"/>
                      <a:pt x="655" y="1898"/>
                      <a:pt x="655" y="3148"/>
                    </a:cubicBezTo>
                    <a:cubicBezTo>
                      <a:pt x="655" y="3351"/>
                      <a:pt x="667" y="3541"/>
                      <a:pt x="703" y="3732"/>
                    </a:cubicBezTo>
                    <a:cubicBezTo>
                      <a:pt x="48" y="5708"/>
                      <a:pt x="0" y="5696"/>
                      <a:pt x="0" y="5970"/>
                    </a:cubicBezTo>
                    <a:cubicBezTo>
                      <a:pt x="0" y="6208"/>
                      <a:pt x="84" y="6446"/>
                      <a:pt x="262" y="6625"/>
                    </a:cubicBezTo>
                    <a:cubicBezTo>
                      <a:pt x="295" y="6651"/>
                      <a:pt x="342" y="6670"/>
                      <a:pt x="389" y="6670"/>
                    </a:cubicBezTo>
                    <a:cubicBezTo>
                      <a:pt x="429" y="6670"/>
                      <a:pt x="468" y="6657"/>
                      <a:pt x="500" y="6625"/>
                    </a:cubicBezTo>
                    <a:cubicBezTo>
                      <a:pt x="560" y="6565"/>
                      <a:pt x="584" y="6458"/>
                      <a:pt x="500" y="6375"/>
                    </a:cubicBezTo>
                    <a:cubicBezTo>
                      <a:pt x="358" y="6220"/>
                      <a:pt x="298" y="5982"/>
                      <a:pt x="369" y="5756"/>
                    </a:cubicBezTo>
                    <a:lnTo>
                      <a:pt x="1036" y="3791"/>
                    </a:lnTo>
                    <a:cubicBezTo>
                      <a:pt x="1060" y="3767"/>
                      <a:pt x="1060" y="3732"/>
                      <a:pt x="1036" y="3720"/>
                    </a:cubicBezTo>
                    <a:cubicBezTo>
                      <a:pt x="1012" y="3517"/>
                      <a:pt x="1000" y="3327"/>
                      <a:pt x="1000" y="3148"/>
                    </a:cubicBezTo>
                    <a:cubicBezTo>
                      <a:pt x="1000" y="2005"/>
                      <a:pt x="1560" y="934"/>
                      <a:pt x="2513" y="291"/>
                    </a:cubicBezTo>
                    <a:cubicBezTo>
                      <a:pt x="2572" y="255"/>
                      <a:pt x="2584" y="148"/>
                      <a:pt x="2548" y="76"/>
                    </a:cubicBezTo>
                    <a:cubicBezTo>
                      <a:pt x="2519" y="25"/>
                      <a:pt x="2467" y="1"/>
                      <a:pt x="24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873;p60"/>
              <p:cNvSpPr/>
              <p:nvPr/>
            </p:nvSpPr>
            <p:spPr>
              <a:xfrm>
                <a:off x="1456051" y="2422129"/>
                <a:ext cx="180271" cy="162937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5123" extrusionOk="0">
                    <a:moveTo>
                      <a:pt x="1621" y="1"/>
                    </a:moveTo>
                    <a:cubicBezTo>
                      <a:pt x="1104" y="1"/>
                      <a:pt x="591" y="107"/>
                      <a:pt x="119" y="317"/>
                    </a:cubicBezTo>
                    <a:cubicBezTo>
                      <a:pt x="24" y="353"/>
                      <a:pt x="0" y="448"/>
                      <a:pt x="24" y="544"/>
                    </a:cubicBezTo>
                    <a:cubicBezTo>
                      <a:pt x="51" y="616"/>
                      <a:pt x="113" y="648"/>
                      <a:pt x="184" y="648"/>
                    </a:cubicBezTo>
                    <a:cubicBezTo>
                      <a:pt x="205" y="648"/>
                      <a:pt x="228" y="645"/>
                      <a:pt x="250" y="639"/>
                    </a:cubicBezTo>
                    <a:cubicBezTo>
                      <a:pt x="965" y="317"/>
                      <a:pt x="1536" y="365"/>
                      <a:pt x="1643" y="353"/>
                    </a:cubicBezTo>
                    <a:cubicBezTo>
                      <a:pt x="3941" y="365"/>
                      <a:pt x="5644" y="2556"/>
                      <a:pt x="4894" y="4901"/>
                    </a:cubicBezTo>
                    <a:cubicBezTo>
                      <a:pt x="4870" y="4997"/>
                      <a:pt x="4906" y="5080"/>
                      <a:pt x="5001" y="5116"/>
                    </a:cubicBezTo>
                    <a:cubicBezTo>
                      <a:pt x="5018" y="5120"/>
                      <a:pt x="5035" y="5123"/>
                      <a:pt x="5052" y="5123"/>
                    </a:cubicBezTo>
                    <a:cubicBezTo>
                      <a:pt x="5119" y="5123"/>
                      <a:pt x="5184" y="5085"/>
                      <a:pt x="5203" y="5009"/>
                    </a:cubicBezTo>
                    <a:cubicBezTo>
                      <a:pt x="5668" y="3508"/>
                      <a:pt x="5239" y="2044"/>
                      <a:pt x="4263" y="1079"/>
                    </a:cubicBezTo>
                    <a:cubicBezTo>
                      <a:pt x="3524" y="356"/>
                      <a:pt x="2566" y="1"/>
                      <a:pt x="16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874;p60"/>
              <p:cNvSpPr/>
              <p:nvPr/>
            </p:nvSpPr>
            <p:spPr>
              <a:xfrm>
                <a:off x="1532160" y="2593590"/>
                <a:ext cx="81834" cy="180207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666" extrusionOk="0">
                    <a:moveTo>
                      <a:pt x="2399" y="1"/>
                    </a:moveTo>
                    <a:cubicBezTo>
                      <a:pt x="2340" y="1"/>
                      <a:pt x="2284" y="36"/>
                      <a:pt x="2251" y="94"/>
                    </a:cubicBezTo>
                    <a:cubicBezTo>
                      <a:pt x="2096" y="380"/>
                      <a:pt x="1715" y="856"/>
                      <a:pt x="1715" y="1737"/>
                    </a:cubicBezTo>
                    <a:lnTo>
                      <a:pt x="1715" y="5273"/>
                    </a:lnTo>
                    <a:cubicBezTo>
                      <a:pt x="1715" y="5309"/>
                      <a:pt x="1679" y="5332"/>
                      <a:pt x="1655" y="5332"/>
                    </a:cubicBezTo>
                    <a:lnTo>
                      <a:pt x="167" y="5332"/>
                    </a:lnTo>
                    <a:cubicBezTo>
                      <a:pt x="72" y="5332"/>
                      <a:pt x="0" y="5404"/>
                      <a:pt x="0" y="5499"/>
                    </a:cubicBezTo>
                    <a:cubicBezTo>
                      <a:pt x="0" y="5583"/>
                      <a:pt x="72" y="5666"/>
                      <a:pt x="167" y="5666"/>
                    </a:cubicBezTo>
                    <a:lnTo>
                      <a:pt x="1655" y="5666"/>
                    </a:lnTo>
                    <a:cubicBezTo>
                      <a:pt x="1858" y="5666"/>
                      <a:pt x="2036" y="5487"/>
                      <a:pt x="2036" y="5273"/>
                    </a:cubicBezTo>
                    <a:lnTo>
                      <a:pt x="2036" y="1737"/>
                    </a:lnTo>
                    <a:cubicBezTo>
                      <a:pt x="2036" y="963"/>
                      <a:pt x="2382" y="558"/>
                      <a:pt x="2548" y="249"/>
                    </a:cubicBezTo>
                    <a:cubicBezTo>
                      <a:pt x="2572" y="153"/>
                      <a:pt x="2548" y="70"/>
                      <a:pt x="2477" y="22"/>
                    </a:cubicBezTo>
                    <a:cubicBezTo>
                      <a:pt x="2451" y="8"/>
                      <a:pt x="2425" y="1"/>
                      <a:pt x="23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875;p60"/>
              <p:cNvSpPr/>
              <p:nvPr/>
            </p:nvSpPr>
            <p:spPr>
              <a:xfrm>
                <a:off x="1425359" y="2572313"/>
                <a:ext cx="24267" cy="1784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61" extrusionOk="0">
                    <a:moveTo>
                      <a:pt x="583" y="0"/>
                    </a:moveTo>
                    <a:cubicBezTo>
                      <a:pt x="554" y="0"/>
                      <a:pt x="525" y="8"/>
                      <a:pt x="501" y="25"/>
                    </a:cubicBezTo>
                    <a:lnTo>
                      <a:pt x="96" y="239"/>
                    </a:lnTo>
                    <a:cubicBezTo>
                      <a:pt x="25" y="287"/>
                      <a:pt x="1" y="394"/>
                      <a:pt x="37" y="465"/>
                    </a:cubicBezTo>
                    <a:cubicBezTo>
                      <a:pt x="72" y="525"/>
                      <a:pt x="132" y="560"/>
                      <a:pt x="191" y="560"/>
                    </a:cubicBezTo>
                    <a:cubicBezTo>
                      <a:pt x="215" y="560"/>
                      <a:pt x="251" y="560"/>
                      <a:pt x="275" y="537"/>
                    </a:cubicBezTo>
                    <a:lnTo>
                      <a:pt x="680" y="322"/>
                    </a:lnTo>
                    <a:cubicBezTo>
                      <a:pt x="739" y="263"/>
                      <a:pt x="763" y="156"/>
                      <a:pt x="727" y="84"/>
                    </a:cubicBezTo>
                    <a:cubicBezTo>
                      <a:pt x="696" y="29"/>
                      <a:pt x="639" y="0"/>
                      <a:pt x="5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876;p60"/>
              <p:cNvSpPr/>
              <p:nvPr/>
            </p:nvSpPr>
            <p:spPr>
              <a:xfrm>
                <a:off x="1562820" y="2573680"/>
                <a:ext cx="26176" cy="1762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554" extrusionOk="0">
                    <a:moveTo>
                      <a:pt x="201" y="1"/>
                    </a:moveTo>
                    <a:cubicBezTo>
                      <a:pt x="143" y="1"/>
                      <a:pt x="81" y="28"/>
                      <a:pt x="48" y="77"/>
                    </a:cubicBezTo>
                    <a:cubicBezTo>
                      <a:pt x="1" y="160"/>
                      <a:pt x="37" y="255"/>
                      <a:pt x="108" y="303"/>
                    </a:cubicBezTo>
                    <a:cubicBezTo>
                      <a:pt x="513" y="529"/>
                      <a:pt x="513" y="553"/>
                      <a:pt x="584" y="553"/>
                    </a:cubicBezTo>
                    <a:cubicBezTo>
                      <a:pt x="763" y="541"/>
                      <a:pt x="822" y="315"/>
                      <a:pt x="680" y="244"/>
                    </a:cubicBezTo>
                    <a:lnTo>
                      <a:pt x="275" y="17"/>
                    </a:lnTo>
                    <a:cubicBezTo>
                      <a:pt x="253" y="6"/>
                      <a:pt x="227" y="1"/>
                      <a:pt x="2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877;p60"/>
              <p:cNvSpPr/>
              <p:nvPr/>
            </p:nvSpPr>
            <p:spPr>
              <a:xfrm>
                <a:off x="1448100" y="2481414"/>
                <a:ext cx="125375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6014" extrusionOk="0">
                    <a:moveTo>
                      <a:pt x="1280" y="1498"/>
                    </a:moveTo>
                    <a:cubicBezTo>
                      <a:pt x="1355" y="1498"/>
                      <a:pt x="1429" y="1543"/>
                      <a:pt x="1429" y="1632"/>
                    </a:cubicBezTo>
                    <a:lnTo>
                      <a:pt x="1429" y="1763"/>
                    </a:lnTo>
                    <a:lnTo>
                      <a:pt x="1262" y="1763"/>
                    </a:lnTo>
                    <a:cubicBezTo>
                      <a:pt x="1191" y="1763"/>
                      <a:pt x="1131" y="1704"/>
                      <a:pt x="1131" y="1632"/>
                    </a:cubicBezTo>
                    <a:cubicBezTo>
                      <a:pt x="1131" y="1543"/>
                      <a:pt x="1206" y="1498"/>
                      <a:pt x="1280" y="1498"/>
                    </a:cubicBezTo>
                    <a:close/>
                    <a:moveTo>
                      <a:pt x="2483" y="1498"/>
                    </a:moveTo>
                    <a:cubicBezTo>
                      <a:pt x="2557" y="1498"/>
                      <a:pt x="2632" y="1543"/>
                      <a:pt x="2632" y="1632"/>
                    </a:cubicBezTo>
                    <a:cubicBezTo>
                      <a:pt x="2632" y="1704"/>
                      <a:pt x="2572" y="1763"/>
                      <a:pt x="2501" y="1763"/>
                    </a:cubicBezTo>
                    <a:lnTo>
                      <a:pt x="2334" y="1763"/>
                    </a:lnTo>
                    <a:lnTo>
                      <a:pt x="2334" y="1632"/>
                    </a:lnTo>
                    <a:cubicBezTo>
                      <a:pt x="2334" y="1543"/>
                      <a:pt x="2408" y="1498"/>
                      <a:pt x="2483" y="1498"/>
                    </a:cubicBezTo>
                    <a:close/>
                    <a:moveTo>
                      <a:pt x="1989" y="2085"/>
                    </a:moveTo>
                    <a:lnTo>
                      <a:pt x="1989" y="3776"/>
                    </a:lnTo>
                    <a:lnTo>
                      <a:pt x="1739" y="3776"/>
                    </a:lnTo>
                    <a:lnTo>
                      <a:pt x="1739" y="2085"/>
                    </a:lnTo>
                    <a:close/>
                    <a:moveTo>
                      <a:pt x="2524" y="4097"/>
                    </a:moveTo>
                    <a:lnTo>
                      <a:pt x="2524" y="4430"/>
                    </a:lnTo>
                    <a:lnTo>
                      <a:pt x="1215" y="4430"/>
                    </a:lnTo>
                    <a:lnTo>
                      <a:pt x="1215" y="4097"/>
                    </a:lnTo>
                    <a:close/>
                    <a:moveTo>
                      <a:pt x="2512" y="4752"/>
                    </a:moveTo>
                    <a:lnTo>
                      <a:pt x="2512" y="4942"/>
                    </a:lnTo>
                    <a:lnTo>
                      <a:pt x="2524" y="4942"/>
                    </a:lnTo>
                    <a:cubicBezTo>
                      <a:pt x="2524" y="5026"/>
                      <a:pt x="2465" y="5085"/>
                      <a:pt x="2393" y="5085"/>
                    </a:cubicBezTo>
                    <a:lnTo>
                      <a:pt x="1334" y="5085"/>
                    </a:lnTo>
                    <a:cubicBezTo>
                      <a:pt x="1262" y="5085"/>
                      <a:pt x="1203" y="5026"/>
                      <a:pt x="1203" y="4942"/>
                    </a:cubicBezTo>
                    <a:lnTo>
                      <a:pt x="1203" y="4752"/>
                    </a:lnTo>
                    <a:close/>
                    <a:moveTo>
                      <a:pt x="2227" y="5395"/>
                    </a:moveTo>
                    <a:cubicBezTo>
                      <a:pt x="2203" y="5561"/>
                      <a:pt x="2048" y="5681"/>
                      <a:pt x="1870" y="5681"/>
                    </a:cubicBezTo>
                    <a:cubicBezTo>
                      <a:pt x="1691" y="5681"/>
                      <a:pt x="1548" y="5561"/>
                      <a:pt x="1500" y="5395"/>
                    </a:cubicBezTo>
                    <a:close/>
                    <a:moveTo>
                      <a:pt x="1874" y="1"/>
                    </a:moveTo>
                    <a:cubicBezTo>
                      <a:pt x="834" y="1"/>
                      <a:pt x="0" y="837"/>
                      <a:pt x="0" y="1882"/>
                    </a:cubicBezTo>
                    <a:cubicBezTo>
                      <a:pt x="0" y="2406"/>
                      <a:pt x="215" y="2906"/>
                      <a:pt x="607" y="3264"/>
                    </a:cubicBezTo>
                    <a:cubicBezTo>
                      <a:pt x="786" y="3418"/>
                      <a:pt x="869" y="3656"/>
                      <a:pt x="869" y="3895"/>
                    </a:cubicBezTo>
                    <a:lnTo>
                      <a:pt x="869" y="4942"/>
                    </a:lnTo>
                    <a:cubicBezTo>
                      <a:pt x="869" y="5145"/>
                      <a:pt x="988" y="5300"/>
                      <a:pt x="1155" y="5359"/>
                    </a:cubicBezTo>
                    <a:cubicBezTo>
                      <a:pt x="1191" y="5716"/>
                      <a:pt x="1489" y="6014"/>
                      <a:pt x="1858" y="6014"/>
                    </a:cubicBezTo>
                    <a:cubicBezTo>
                      <a:pt x="2227" y="6014"/>
                      <a:pt x="2524" y="5740"/>
                      <a:pt x="2560" y="5359"/>
                    </a:cubicBezTo>
                    <a:cubicBezTo>
                      <a:pt x="2715" y="5288"/>
                      <a:pt x="2834" y="5121"/>
                      <a:pt x="2834" y="4942"/>
                    </a:cubicBezTo>
                    <a:lnTo>
                      <a:pt x="2834" y="3871"/>
                    </a:lnTo>
                    <a:cubicBezTo>
                      <a:pt x="2834" y="3811"/>
                      <a:pt x="2834" y="3752"/>
                      <a:pt x="2858" y="3692"/>
                    </a:cubicBezTo>
                    <a:cubicBezTo>
                      <a:pt x="2870" y="3609"/>
                      <a:pt x="2822" y="3514"/>
                      <a:pt x="2727" y="3502"/>
                    </a:cubicBezTo>
                    <a:cubicBezTo>
                      <a:pt x="2718" y="3500"/>
                      <a:pt x="2710" y="3500"/>
                      <a:pt x="2701" y="3500"/>
                    </a:cubicBezTo>
                    <a:cubicBezTo>
                      <a:pt x="2627" y="3500"/>
                      <a:pt x="2558" y="3546"/>
                      <a:pt x="2536" y="3621"/>
                    </a:cubicBezTo>
                    <a:cubicBezTo>
                      <a:pt x="2524" y="3668"/>
                      <a:pt x="2524" y="3728"/>
                      <a:pt x="2512" y="3776"/>
                    </a:cubicBezTo>
                    <a:lnTo>
                      <a:pt x="2298" y="3776"/>
                    </a:lnTo>
                    <a:lnTo>
                      <a:pt x="2298" y="2085"/>
                    </a:lnTo>
                    <a:lnTo>
                      <a:pt x="2465" y="2085"/>
                    </a:lnTo>
                    <a:cubicBezTo>
                      <a:pt x="2715" y="2085"/>
                      <a:pt x="2929" y="1882"/>
                      <a:pt x="2929" y="1632"/>
                    </a:cubicBezTo>
                    <a:cubicBezTo>
                      <a:pt x="2929" y="1370"/>
                      <a:pt x="2715" y="1168"/>
                      <a:pt x="2465" y="1168"/>
                    </a:cubicBezTo>
                    <a:lnTo>
                      <a:pt x="2441" y="1168"/>
                    </a:lnTo>
                    <a:cubicBezTo>
                      <a:pt x="2179" y="1168"/>
                      <a:pt x="1977" y="1370"/>
                      <a:pt x="1977" y="1632"/>
                    </a:cubicBezTo>
                    <a:lnTo>
                      <a:pt x="1977" y="1763"/>
                    </a:lnTo>
                    <a:lnTo>
                      <a:pt x="1727" y="1763"/>
                    </a:lnTo>
                    <a:lnTo>
                      <a:pt x="1727" y="1632"/>
                    </a:lnTo>
                    <a:cubicBezTo>
                      <a:pt x="1727" y="1370"/>
                      <a:pt x="1512" y="1168"/>
                      <a:pt x="1262" y="1168"/>
                    </a:cubicBezTo>
                    <a:lnTo>
                      <a:pt x="1227" y="1168"/>
                    </a:lnTo>
                    <a:cubicBezTo>
                      <a:pt x="977" y="1168"/>
                      <a:pt x="774" y="1370"/>
                      <a:pt x="774" y="1632"/>
                    </a:cubicBezTo>
                    <a:cubicBezTo>
                      <a:pt x="774" y="1882"/>
                      <a:pt x="977" y="2085"/>
                      <a:pt x="1227" y="2085"/>
                    </a:cubicBezTo>
                    <a:lnTo>
                      <a:pt x="1393" y="2085"/>
                    </a:lnTo>
                    <a:lnTo>
                      <a:pt x="1393" y="3776"/>
                    </a:lnTo>
                    <a:lnTo>
                      <a:pt x="1191" y="3776"/>
                    </a:lnTo>
                    <a:cubicBezTo>
                      <a:pt x="1155" y="3478"/>
                      <a:pt x="1024" y="3204"/>
                      <a:pt x="810" y="3014"/>
                    </a:cubicBezTo>
                    <a:cubicBezTo>
                      <a:pt x="488" y="2716"/>
                      <a:pt x="310" y="2299"/>
                      <a:pt x="310" y="1871"/>
                    </a:cubicBezTo>
                    <a:cubicBezTo>
                      <a:pt x="310" y="1013"/>
                      <a:pt x="988" y="323"/>
                      <a:pt x="1858" y="323"/>
                    </a:cubicBezTo>
                    <a:lnTo>
                      <a:pt x="1905" y="323"/>
                    </a:lnTo>
                    <a:cubicBezTo>
                      <a:pt x="2715" y="335"/>
                      <a:pt x="3394" y="1013"/>
                      <a:pt x="3405" y="1835"/>
                    </a:cubicBezTo>
                    <a:lnTo>
                      <a:pt x="3405" y="1847"/>
                    </a:lnTo>
                    <a:cubicBezTo>
                      <a:pt x="3405" y="2287"/>
                      <a:pt x="3239" y="2668"/>
                      <a:pt x="2929" y="2966"/>
                    </a:cubicBezTo>
                    <a:cubicBezTo>
                      <a:pt x="2870" y="3025"/>
                      <a:pt x="2858" y="3133"/>
                      <a:pt x="2929" y="3204"/>
                    </a:cubicBezTo>
                    <a:cubicBezTo>
                      <a:pt x="2965" y="3240"/>
                      <a:pt x="3007" y="3258"/>
                      <a:pt x="3048" y="3258"/>
                    </a:cubicBezTo>
                    <a:cubicBezTo>
                      <a:pt x="3090" y="3258"/>
                      <a:pt x="3132" y="3240"/>
                      <a:pt x="3167" y="3204"/>
                    </a:cubicBezTo>
                    <a:cubicBezTo>
                      <a:pt x="3906" y="2502"/>
                      <a:pt x="3941" y="1299"/>
                      <a:pt x="3191" y="561"/>
                    </a:cubicBezTo>
                    <a:cubicBezTo>
                      <a:pt x="2858" y="216"/>
                      <a:pt x="2393" y="1"/>
                      <a:pt x="1917" y="1"/>
                    </a:cubicBezTo>
                    <a:cubicBezTo>
                      <a:pt x="1903" y="1"/>
                      <a:pt x="1888" y="1"/>
                      <a:pt x="18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878;p60"/>
              <p:cNvSpPr/>
              <p:nvPr/>
            </p:nvSpPr>
            <p:spPr>
              <a:xfrm>
                <a:off x="1502232" y="2449259"/>
                <a:ext cx="10655" cy="2538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98" extrusionOk="0">
                    <a:moveTo>
                      <a:pt x="168" y="0"/>
                    </a:moveTo>
                    <a:cubicBezTo>
                      <a:pt x="84" y="0"/>
                      <a:pt x="1" y="84"/>
                      <a:pt x="1" y="167"/>
                    </a:cubicBezTo>
                    <a:lnTo>
                      <a:pt x="1" y="631"/>
                    </a:lnTo>
                    <a:cubicBezTo>
                      <a:pt x="1" y="715"/>
                      <a:pt x="84" y="798"/>
                      <a:pt x="168" y="798"/>
                    </a:cubicBezTo>
                    <a:cubicBezTo>
                      <a:pt x="263" y="798"/>
                      <a:pt x="334" y="715"/>
                      <a:pt x="334" y="631"/>
                    </a:cubicBezTo>
                    <a:lnTo>
                      <a:pt x="334" y="167"/>
                    </a:lnTo>
                    <a:cubicBezTo>
                      <a:pt x="334" y="84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879;p60"/>
              <p:cNvSpPr/>
              <p:nvPr/>
            </p:nvSpPr>
            <p:spPr>
              <a:xfrm>
                <a:off x="1458309" y="2460582"/>
                <a:ext cx="18988" cy="2309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726" extrusionOk="0">
                    <a:moveTo>
                      <a:pt x="190" y="1"/>
                    </a:moveTo>
                    <a:cubicBezTo>
                      <a:pt x="161" y="1"/>
                      <a:pt x="132" y="9"/>
                      <a:pt x="108" y="25"/>
                    </a:cubicBezTo>
                    <a:cubicBezTo>
                      <a:pt x="25" y="61"/>
                      <a:pt x="1" y="168"/>
                      <a:pt x="48" y="240"/>
                    </a:cubicBezTo>
                    <a:lnTo>
                      <a:pt x="275" y="644"/>
                    </a:lnTo>
                    <a:cubicBezTo>
                      <a:pt x="299" y="693"/>
                      <a:pt x="357" y="726"/>
                      <a:pt x="414" y="726"/>
                    </a:cubicBezTo>
                    <a:cubicBezTo>
                      <a:pt x="441" y="726"/>
                      <a:pt x="466" y="719"/>
                      <a:pt x="489" y="704"/>
                    </a:cubicBezTo>
                    <a:cubicBezTo>
                      <a:pt x="572" y="656"/>
                      <a:pt x="596" y="573"/>
                      <a:pt x="548" y="478"/>
                    </a:cubicBezTo>
                    <a:lnTo>
                      <a:pt x="322" y="85"/>
                    </a:lnTo>
                    <a:cubicBezTo>
                      <a:pt x="299" y="30"/>
                      <a:pt x="244" y="1"/>
                      <a:pt x="19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880;p60"/>
              <p:cNvSpPr/>
              <p:nvPr/>
            </p:nvSpPr>
            <p:spPr>
              <a:xfrm>
                <a:off x="1425741" y="2492768"/>
                <a:ext cx="25031" cy="17874"/>
              </a:xfrm>
              <a:custGeom>
                <a:avLst/>
                <a:gdLst/>
                <a:ahLst/>
                <a:cxnLst/>
                <a:rect l="l" t="t" r="r" b="b"/>
                <a:pathLst>
                  <a:path w="787" h="562" extrusionOk="0">
                    <a:moveTo>
                      <a:pt x="181" y="1"/>
                    </a:moveTo>
                    <a:cubicBezTo>
                      <a:pt x="126" y="1"/>
                      <a:pt x="72" y="30"/>
                      <a:pt x="48" y="85"/>
                    </a:cubicBezTo>
                    <a:cubicBezTo>
                      <a:pt x="1" y="156"/>
                      <a:pt x="25" y="263"/>
                      <a:pt x="108" y="299"/>
                    </a:cubicBezTo>
                    <a:cubicBezTo>
                      <a:pt x="501" y="525"/>
                      <a:pt x="501" y="561"/>
                      <a:pt x="584" y="561"/>
                    </a:cubicBezTo>
                    <a:cubicBezTo>
                      <a:pt x="632" y="561"/>
                      <a:pt x="703" y="525"/>
                      <a:pt x="727" y="466"/>
                    </a:cubicBezTo>
                    <a:cubicBezTo>
                      <a:pt x="787" y="394"/>
                      <a:pt x="751" y="287"/>
                      <a:pt x="668" y="240"/>
                    </a:cubicBezTo>
                    <a:lnTo>
                      <a:pt x="263" y="25"/>
                    </a:lnTo>
                    <a:cubicBezTo>
                      <a:pt x="238" y="9"/>
                      <a:pt x="209" y="1"/>
                      <a:pt x="1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881;p60"/>
              <p:cNvSpPr/>
              <p:nvPr/>
            </p:nvSpPr>
            <p:spPr>
              <a:xfrm>
                <a:off x="1414768" y="2535959"/>
                <a:ext cx="25031" cy="1065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35" extrusionOk="0">
                    <a:moveTo>
                      <a:pt x="167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7" y="334"/>
                    </a:cubicBezTo>
                    <a:lnTo>
                      <a:pt x="632" y="334"/>
                    </a:lnTo>
                    <a:cubicBezTo>
                      <a:pt x="715" y="334"/>
                      <a:pt x="786" y="251"/>
                      <a:pt x="786" y="167"/>
                    </a:cubicBezTo>
                    <a:cubicBezTo>
                      <a:pt x="786" y="72"/>
                      <a:pt x="715" y="1"/>
                      <a:pt x="6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882;p60"/>
              <p:cNvSpPr/>
              <p:nvPr/>
            </p:nvSpPr>
            <p:spPr>
              <a:xfrm>
                <a:off x="1573825" y="2537104"/>
                <a:ext cx="24999" cy="10241"/>
              </a:xfrm>
              <a:custGeom>
                <a:avLst/>
                <a:gdLst/>
                <a:ahLst/>
                <a:cxnLst/>
                <a:rect l="l" t="t" r="r" b="b"/>
                <a:pathLst>
                  <a:path w="786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631" y="322"/>
                    </a:lnTo>
                    <a:cubicBezTo>
                      <a:pt x="715" y="322"/>
                      <a:pt x="786" y="251"/>
                      <a:pt x="786" y="155"/>
                    </a:cubicBezTo>
                    <a:cubicBezTo>
                      <a:pt x="786" y="72"/>
                      <a:pt x="715" y="0"/>
                      <a:pt x="6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883;p60"/>
              <p:cNvSpPr/>
              <p:nvPr/>
            </p:nvSpPr>
            <p:spPr>
              <a:xfrm>
                <a:off x="1563965" y="2493627"/>
                <a:ext cx="24649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551" extrusionOk="0">
                    <a:moveTo>
                      <a:pt x="576" y="0"/>
                    </a:moveTo>
                    <a:cubicBezTo>
                      <a:pt x="549" y="0"/>
                      <a:pt x="523" y="7"/>
                      <a:pt x="501" y="22"/>
                    </a:cubicBezTo>
                    <a:lnTo>
                      <a:pt x="108" y="248"/>
                    </a:lnTo>
                    <a:cubicBezTo>
                      <a:pt x="24" y="296"/>
                      <a:pt x="1" y="391"/>
                      <a:pt x="48" y="475"/>
                    </a:cubicBezTo>
                    <a:cubicBezTo>
                      <a:pt x="73" y="524"/>
                      <a:pt x="132" y="550"/>
                      <a:pt x="189" y="550"/>
                    </a:cubicBezTo>
                    <a:cubicBezTo>
                      <a:pt x="215" y="550"/>
                      <a:pt x="240" y="545"/>
                      <a:pt x="263" y="534"/>
                    </a:cubicBezTo>
                    <a:lnTo>
                      <a:pt x="667" y="308"/>
                    </a:lnTo>
                    <a:cubicBezTo>
                      <a:pt x="739" y="260"/>
                      <a:pt x="774" y="153"/>
                      <a:pt x="727" y="82"/>
                    </a:cubicBezTo>
                    <a:cubicBezTo>
                      <a:pt x="694" y="33"/>
                      <a:pt x="633" y="0"/>
                      <a:pt x="5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884;p60"/>
              <p:cNvSpPr/>
              <p:nvPr/>
            </p:nvSpPr>
            <p:spPr>
              <a:xfrm>
                <a:off x="1537853" y="2461440"/>
                <a:ext cx="18956" cy="2309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726" extrusionOk="0">
                    <a:moveTo>
                      <a:pt x="414" y="0"/>
                    </a:moveTo>
                    <a:cubicBezTo>
                      <a:pt x="357" y="0"/>
                      <a:pt x="298" y="33"/>
                      <a:pt x="274" y="82"/>
                    </a:cubicBezTo>
                    <a:lnTo>
                      <a:pt x="48" y="486"/>
                    </a:lnTo>
                    <a:cubicBezTo>
                      <a:pt x="0" y="558"/>
                      <a:pt x="36" y="665"/>
                      <a:pt x="107" y="701"/>
                    </a:cubicBezTo>
                    <a:cubicBezTo>
                      <a:pt x="132" y="718"/>
                      <a:pt x="162" y="725"/>
                      <a:pt x="192" y="725"/>
                    </a:cubicBezTo>
                    <a:cubicBezTo>
                      <a:pt x="247" y="725"/>
                      <a:pt x="303" y="699"/>
                      <a:pt x="333" y="653"/>
                    </a:cubicBezTo>
                    <a:lnTo>
                      <a:pt x="548" y="248"/>
                    </a:lnTo>
                    <a:cubicBezTo>
                      <a:pt x="595" y="177"/>
                      <a:pt x="572" y="70"/>
                      <a:pt x="488" y="22"/>
                    </a:cubicBezTo>
                    <a:cubicBezTo>
                      <a:pt x="466" y="7"/>
                      <a:pt x="440" y="0"/>
                      <a:pt x="4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矩形 43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45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46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47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381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章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4" name="流程圖: 程序 13"/>
          <p:cNvSpPr/>
          <p:nvPr userDrawn="1"/>
        </p:nvSpPr>
        <p:spPr>
          <a:xfrm>
            <a:off x="0" y="0"/>
            <a:ext cx="4572000" cy="6858000"/>
          </a:xfrm>
          <a:prstGeom prst="flowChartProcess">
            <a:avLst/>
          </a:prstGeom>
          <a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115616" y="819000"/>
            <a:ext cx="6912768" cy="5220000"/>
          </a:xfrm>
          <a:prstGeom prst="rect">
            <a:avLst/>
          </a:prstGeom>
          <a:solidFill>
            <a:srgbClr val="FFFFFF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429833" y="1056273"/>
            <a:ext cx="6284335" cy="474545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02000" y="1187459"/>
            <a:ext cx="5940000" cy="760959"/>
          </a:xfrm>
          <a:prstGeom prst="rect">
            <a:avLst/>
          </a:prstGeom>
        </p:spPr>
        <p:txBody>
          <a:bodyPr vert="horz" lIns="72000" tIns="72000" rIns="72000" bIns="72000" rtlCol="0" anchor="ctr">
            <a:spAutoFit/>
          </a:bodyPr>
          <a:lstStyle>
            <a:lvl1pPr marL="0" indent="0">
              <a:buNone/>
              <a:defRPr lang="zh-TW" altLang="en-US" sz="4000" b="1" u="none" dirty="0" smtClean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defRPr>
            </a:lvl1pPr>
            <a:lvl2pPr>
              <a:defRPr lang="zh-TW" altLang="en-US" sz="2000" b="1" dirty="0" smtClean="0">
                <a:latin typeface="Times New Roman" pitchFamily="18" charset="0"/>
                <a:ea typeface="新細明體" charset="-120"/>
              </a:defRPr>
            </a:lvl2pPr>
            <a:lvl3pPr>
              <a:defRPr lang="zh-TW" altLang="en-US" sz="2000" b="1" dirty="0" smtClean="0">
                <a:latin typeface="Times New Roman" pitchFamily="18" charset="0"/>
                <a:ea typeface="新細明體" charset="-120"/>
              </a:defRPr>
            </a:lvl3pPr>
            <a:lvl4pPr>
              <a:defRPr lang="zh-TW" altLang="en-US" b="1" dirty="0" smtClean="0">
                <a:latin typeface="Times New Roman" pitchFamily="18" charset="0"/>
                <a:ea typeface="新細明體" charset="-120"/>
              </a:defRPr>
            </a:lvl4pPr>
            <a:lvl5pPr>
              <a:defRPr lang="zh-TW" altLang="en-US" b="1" dirty="0">
                <a:latin typeface="Times New Roman" pitchFamily="18" charset="0"/>
                <a:ea typeface="新細明體" charset="-120"/>
              </a:defRPr>
            </a:lvl5pPr>
          </a:lstStyle>
          <a:p>
            <a:pPr lvl="0" fontAlgn="auto">
              <a:spcBef>
                <a:spcPct val="0"/>
              </a:spcBef>
              <a:spcAft>
                <a:spcPts val="0"/>
              </a:spcAft>
            </a:pPr>
            <a:r>
              <a:rPr lang="zh-TW" altLang="en-US" dirty="0" smtClean="0"/>
              <a:t>章節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02000" y="1988840"/>
            <a:ext cx="5940000" cy="760959"/>
          </a:xfrm>
          <a:prstGeom prst="rect">
            <a:avLst/>
          </a:prstGeom>
        </p:spPr>
        <p:txBody>
          <a:bodyPr vert="horz" lIns="72000" tIns="72000" rIns="72000" bIns="72000" rtlCol="0" anchor="ctr">
            <a:spAutoFit/>
          </a:bodyPr>
          <a:lstStyle>
            <a:lvl1pPr marL="0" indent="0">
              <a:buNone/>
              <a:defRPr lang="zh-TW" altLang="en-US" sz="4000" b="1" smtClean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defRPr>
            </a:lvl1pPr>
            <a:lvl2pPr>
              <a:defRPr lang="zh-TW" altLang="en-US" sz="2000" b="1" smtClean="0">
                <a:latin typeface="Times New Roman" pitchFamily="18" charset="0"/>
                <a:ea typeface="新細明體" charset="-120"/>
              </a:defRPr>
            </a:lvl2pPr>
            <a:lvl3pPr>
              <a:defRPr lang="zh-TW" altLang="en-US" sz="2000" b="1" smtClean="0">
                <a:latin typeface="Times New Roman" pitchFamily="18" charset="0"/>
                <a:ea typeface="新細明體" charset="-120"/>
              </a:defRPr>
            </a:lvl3pPr>
            <a:lvl4pPr>
              <a:defRPr lang="zh-TW" altLang="en-US" b="1" smtClean="0">
                <a:latin typeface="Times New Roman" pitchFamily="18" charset="0"/>
                <a:ea typeface="新細明體" charset="-120"/>
              </a:defRPr>
            </a:lvl4pPr>
            <a:lvl5pPr>
              <a:defRPr lang="zh-TW" altLang="en-US" b="1">
                <a:latin typeface="Times New Roman" pitchFamily="18" charset="0"/>
                <a:ea typeface="新細明體" charset="-120"/>
              </a:defRPr>
            </a:lvl5pPr>
          </a:lstStyle>
          <a:p>
            <a:pPr lvl="0" fontAlgn="auto">
              <a:spcBef>
                <a:spcPct val="0"/>
              </a:spcBef>
              <a:spcAft>
                <a:spcPts val="0"/>
              </a:spcAft>
            </a:pPr>
            <a:r>
              <a:rPr lang="zh-TW" altLang="en-US" dirty="0" smtClean="0"/>
              <a:t>章節名稱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602000" y="3933056"/>
            <a:ext cx="5940000" cy="884070"/>
          </a:xfrm>
          <a:prstGeom prst="rect">
            <a:avLst/>
          </a:prstGeom>
        </p:spPr>
        <p:txBody>
          <a:bodyPr lIns="72000" tIns="72000" rIns="72000" bIns="72000">
            <a:spAutoFit/>
          </a:bodyPr>
          <a:lstStyle>
            <a:lvl1pPr algn="ctr">
              <a:defRPr sz="4800" b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defRPr>
            </a:lvl1pPr>
          </a:lstStyle>
          <a:p>
            <a:r>
              <a:rPr lang="zh-TW" altLang="en-US" dirty="0" smtClean="0"/>
              <a:t>小節名稱</a:t>
            </a:r>
            <a:endParaRPr lang="zh-TW" altLang="en-US" dirty="0"/>
          </a:p>
        </p:txBody>
      </p:sp>
      <p:sp>
        <p:nvSpPr>
          <p:cNvPr id="24" name="橢圓 23"/>
          <p:cNvSpPr/>
          <p:nvPr userDrawn="1"/>
        </p:nvSpPr>
        <p:spPr>
          <a:xfrm>
            <a:off x="1115616" y="407207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5" name="橢圓 24"/>
          <p:cNvSpPr/>
          <p:nvPr userDrawn="1"/>
        </p:nvSpPr>
        <p:spPr>
          <a:xfrm>
            <a:off x="1392499" y="407207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6" name="橢圓 25"/>
          <p:cNvSpPr/>
          <p:nvPr userDrawn="1"/>
        </p:nvSpPr>
        <p:spPr>
          <a:xfrm>
            <a:off x="1669382" y="407207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8" name="橢圓 27"/>
          <p:cNvSpPr/>
          <p:nvPr userDrawn="1"/>
        </p:nvSpPr>
        <p:spPr>
          <a:xfrm rot="10800000">
            <a:off x="7906666" y="6329076"/>
            <a:ext cx="121718" cy="1217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9" name="橢圓 28"/>
          <p:cNvSpPr/>
          <p:nvPr userDrawn="1"/>
        </p:nvSpPr>
        <p:spPr>
          <a:xfrm rot="10800000">
            <a:off x="7629783" y="6329076"/>
            <a:ext cx="121718" cy="121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30" name="橢圓 29"/>
          <p:cNvSpPr/>
          <p:nvPr userDrawn="1"/>
        </p:nvSpPr>
        <p:spPr>
          <a:xfrm rot="10800000">
            <a:off x="7352900" y="6329076"/>
            <a:ext cx="121718" cy="121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2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版面配置區 12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801228"/>
            <a:ext cx="8064000" cy="6480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457200" indent="-457200">
              <a:buNone/>
              <a:defRPr lang="zh-TW" altLang="en-US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lvl="0" indent="0">
              <a:lnSpc>
                <a:spcPct val="110000"/>
              </a:lnSpc>
            </a:pPr>
            <a:r>
              <a:rPr lang="zh-TW" altLang="en-US" dirty="0" smtClean="0"/>
              <a:t>小標</a:t>
            </a:r>
          </a:p>
        </p:txBody>
      </p:sp>
      <p:sp>
        <p:nvSpPr>
          <p:cNvPr id="10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540000" y="1556792"/>
            <a:ext cx="8064000" cy="48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內文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2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15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2237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動動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40000" y="1701048"/>
            <a:ext cx="8064000" cy="2160000"/>
          </a:xfrm>
          <a:prstGeom prst="rect">
            <a:avLst/>
          </a:prstGeom>
          <a:ln w="38100">
            <a:solidFill>
              <a:schemeClr val="accent1"/>
            </a:solidFill>
            <a:prstDash val="solid"/>
            <a:headEnd type="oval" w="med" len="med"/>
            <a:tailEnd type="oval" w="med" len="med"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contourClr>
              <a:schemeClr val="accent2">
                <a:shade val="70000"/>
                <a:satMod val="105000"/>
              </a:schemeClr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 baseline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動動腦</a:t>
            </a:r>
            <a:endParaRPr lang="en-US" altLang="zh-TW" dirty="0" smtClean="0"/>
          </a:p>
        </p:txBody>
      </p:sp>
      <p:sp>
        <p:nvSpPr>
          <p:cNvPr id="28" name="文字方塊 27"/>
          <p:cNvSpPr txBox="1"/>
          <p:nvPr userDrawn="1"/>
        </p:nvSpPr>
        <p:spPr>
          <a:xfrm>
            <a:off x="1404096" y="825967"/>
            <a:ext cx="1656184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 smtClean="0">
                <a:solidFill>
                  <a:schemeClr val="accent1">
                    <a:lumMod val="50000"/>
                  </a:schemeClr>
                </a:solidFill>
              </a:rPr>
              <a:t>動動腦</a:t>
            </a:r>
            <a:endParaRPr lang="zh-TW" alt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群組 1"/>
          <p:cNvGrpSpPr/>
          <p:nvPr userDrawn="1"/>
        </p:nvGrpSpPr>
        <p:grpSpPr>
          <a:xfrm>
            <a:off x="540000" y="695893"/>
            <a:ext cx="864096" cy="864096"/>
            <a:chOff x="540000" y="695893"/>
            <a:chExt cx="864096" cy="864096"/>
          </a:xfrm>
        </p:grpSpPr>
        <p:sp>
          <p:nvSpPr>
            <p:cNvPr id="30" name="橢圓 29"/>
            <p:cNvSpPr/>
            <p:nvPr userDrawn="1"/>
          </p:nvSpPr>
          <p:spPr>
            <a:xfrm>
              <a:off x="540000" y="695893"/>
              <a:ext cx="864096" cy="86409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grpSp>
          <p:nvGrpSpPr>
            <p:cNvPr id="46" name="Google Shape;13285;p60"/>
            <p:cNvGrpSpPr/>
            <p:nvPr userDrawn="1"/>
          </p:nvGrpSpPr>
          <p:grpSpPr>
            <a:xfrm>
              <a:off x="694604" y="790443"/>
              <a:ext cx="554889" cy="674996"/>
              <a:chOff x="1768821" y="3361108"/>
              <a:chExt cx="278739" cy="339073"/>
            </a:xfrm>
            <a:solidFill>
              <a:schemeClr val="bg1"/>
            </a:solidFill>
          </p:grpSpPr>
          <p:sp>
            <p:nvSpPr>
              <p:cNvPr id="47" name="Google Shape;13286;p60"/>
              <p:cNvSpPr/>
              <p:nvPr/>
            </p:nvSpPr>
            <p:spPr>
              <a:xfrm>
                <a:off x="1784374" y="3549744"/>
                <a:ext cx="32218" cy="2156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8" extrusionOk="0">
                    <a:moveTo>
                      <a:pt x="830" y="1"/>
                    </a:moveTo>
                    <a:cubicBezTo>
                      <a:pt x="804" y="1"/>
                      <a:pt x="776" y="8"/>
                      <a:pt x="750" y="23"/>
                    </a:cubicBezTo>
                    <a:lnTo>
                      <a:pt x="143" y="380"/>
                    </a:lnTo>
                    <a:cubicBezTo>
                      <a:pt x="0" y="451"/>
                      <a:pt x="48" y="677"/>
                      <a:pt x="214" y="677"/>
                    </a:cubicBezTo>
                    <a:cubicBezTo>
                      <a:pt x="238" y="677"/>
                      <a:pt x="274" y="677"/>
                      <a:pt x="286" y="665"/>
                    </a:cubicBezTo>
                    <a:lnTo>
                      <a:pt x="893" y="308"/>
                    </a:lnTo>
                    <a:cubicBezTo>
                      <a:pt x="1000" y="261"/>
                      <a:pt x="1012" y="154"/>
                      <a:pt x="976" y="82"/>
                    </a:cubicBezTo>
                    <a:cubicBezTo>
                      <a:pt x="944" y="33"/>
                      <a:pt x="889" y="1"/>
                      <a:pt x="8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3287;p60"/>
              <p:cNvSpPr/>
              <p:nvPr/>
            </p:nvSpPr>
            <p:spPr>
              <a:xfrm>
                <a:off x="1998326" y="3551652"/>
                <a:ext cx="32218" cy="21532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77" extrusionOk="0">
                    <a:moveTo>
                      <a:pt x="199" y="0"/>
                    </a:moveTo>
                    <a:cubicBezTo>
                      <a:pt x="141" y="0"/>
                      <a:pt x="80" y="33"/>
                      <a:pt x="48" y="82"/>
                    </a:cubicBezTo>
                    <a:cubicBezTo>
                      <a:pt x="0" y="153"/>
                      <a:pt x="36" y="260"/>
                      <a:pt x="107" y="308"/>
                    </a:cubicBezTo>
                    <a:cubicBezTo>
                      <a:pt x="726" y="665"/>
                      <a:pt x="714" y="677"/>
                      <a:pt x="810" y="677"/>
                    </a:cubicBezTo>
                    <a:cubicBezTo>
                      <a:pt x="953" y="677"/>
                      <a:pt x="1012" y="451"/>
                      <a:pt x="881" y="379"/>
                    </a:cubicBezTo>
                    <a:lnTo>
                      <a:pt x="274" y="22"/>
                    </a:lnTo>
                    <a:cubicBezTo>
                      <a:pt x="251" y="7"/>
                      <a:pt x="226" y="0"/>
                      <a:pt x="1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3288;p60"/>
              <p:cNvSpPr/>
              <p:nvPr/>
            </p:nvSpPr>
            <p:spPr>
              <a:xfrm>
                <a:off x="1826007" y="3466383"/>
                <a:ext cx="142041" cy="233799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7351" extrusionOk="0">
                    <a:moveTo>
                      <a:pt x="1715" y="346"/>
                    </a:moveTo>
                    <a:cubicBezTo>
                      <a:pt x="1882" y="346"/>
                      <a:pt x="2013" y="489"/>
                      <a:pt x="2013" y="643"/>
                    </a:cubicBezTo>
                    <a:lnTo>
                      <a:pt x="2013" y="941"/>
                    </a:lnTo>
                    <a:lnTo>
                      <a:pt x="1668" y="941"/>
                    </a:lnTo>
                    <a:cubicBezTo>
                      <a:pt x="1501" y="941"/>
                      <a:pt x="1370" y="810"/>
                      <a:pt x="1370" y="643"/>
                    </a:cubicBezTo>
                    <a:cubicBezTo>
                      <a:pt x="1370" y="489"/>
                      <a:pt x="1501" y="346"/>
                      <a:pt x="1668" y="346"/>
                    </a:cubicBezTo>
                    <a:close/>
                    <a:moveTo>
                      <a:pt x="3573" y="346"/>
                    </a:moveTo>
                    <a:cubicBezTo>
                      <a:pt x="3739" y="346"/>
                      <a:pt x="3870" y="489"/>
                      <a:pt x="3870" y="643"/>
                    </a:cubicBezTo>
                    <a:cubicBezTo>
                      <a:pt x="3870" y="810"/>
                      <a:pt x="3739" y="941"/>
                      <a:pt x="3573" y="941"/>
                    </a:cubicBezTo>
                    <a:lnTo>
                      <a:pt x="3239" y="941"/>
                    </a:lnTo>
                    <a:lnTo>
                      <a:pt x="3239" y="643"/>
                    </a:lnTo>
                    <a:cubicBezTo>
                      <a:pt x="3239" y="489"/>
                      <a:pt x="3370" y="346"/>
                      <a:pt x="3537" y="346"/>
                    </a:cubicBezTo>
                    <a:close/>
                    <a:moveTo>
                      <a:pt x="3727" y="4370"/>
                    </a:moveTo>
                    <a:lnTo>
                      <a:pt x="3727" y="5049"/>
                    </a:lnTo>
                    <a:lnTo>
                      <a:pt x="1513" y="5049"/>
                    </a:lnTo>
                    <a:lnTo>
                      <a:pt x="1513" y="4370"/>
                    </a:lnTo>
                    <a:close/>
                    <a:moveTo>
                      <a:pt x="3739" y="5370"/>
                    </a:moveTo>
                    <a:lnTo>
                      <a:pt x="3739" y="5799"/>
                    </a:lnTo>
                    <a:lnTo>
                      <a:pt x="3727" y="5799"/>
                    </a:lnTo>
                    <a:cubicBezTo>
                      <a:pt x="3727" y="5930"/>
                      <a:pt x="3620" y="6037"/>
                      <a:pt x="3489" y="6037"/>
                    </a:cubicBezTo>
                    <a:lnTo>
                      <a:pt x="1763" y="6037"/>
                    </a:lnTo>
                    <a:cubicBezTo>
                      <a:pt x="1620" y="6037"/>
                      <a:pt x="1525" y="5930"/>
                      <a:pt x="1525" y="5799"/>
                    </a:cubicBezTo>
                    <a:lnTo>
                      <a:pt x="1525" y="5370"/>
                    </a:lnTo>
                    <a:close/>
                    <a:moveTo>
                      <a:pt x="1656" y="0"/>
                    </a:moveTo>
                    <a:cubicBezTo>
                      <a:pt x="1310" y="0"/>
                      <a:pt x="1037" y="286"/>
                      <a:pt x="1037" y="631"/>
                    </a:cubicBezTo>
                    <a:cubicBezTo>
                      <a:pt x="1037" y="977"/>
                      <a:pt x="1310" y="1262"/>
                      <a:pt x="1656" y="1262"/>
                    </a:cubicBezTo>
                    <a:lnTo>
                      <a:pt x="2001" y="1262"/>
                    </a:lnTo>
                    <a:lnTo>
                      <a:pt x="2001" y="2548"/>
                    </a:lnTo>
                    <a:cubicBezTo>
                      <a:pt x="2001" y="2644"/>
                      <a:pt x="2072" y="2715"/>
                      <a:pt x="2168" y="2715"/>
                    </a:cubicBezTo>
                    <a:cubicBezTo>
                      <a:pt x="2251" y="2715"/>
                      <a:pt x="2322" y="2644"/>
                      <a:pt x="2322" y="2548"/>
                    </a:cubicBezTo>
                    <a:lnTo>
                      <a:pt x="2322" y="1262"/>
                    </a:lnTo>
                    <a:lnTo>
                      <a:pt x="2906" y="1262"/>
                    </a:lnTo>
                    <a:lnTo>
                      <a:pt x="2906" y="4037"/>
                    </a:lnTo>
                    <a:lnTo>
                      <a:pt x="2322" y="4037"/>
                    </a:lnTo>
                    <a:lnTo>
                      <a:pt x="2322" y="3191"/>
                    </a:lnTo>
                    <a:cubicBezTo>
                      <a:pt x="2322" y="3108"/>
                      <a:pt x="2251" y="3025"/>
                      <a:pt x="2168" y="3025"/>
                    </a:cubicBezTo>
                    <a:cubicBezTo>
                      <a:pt x="2072" y="3025"/>
                      <a:pt x="2001" y="3108"/>
                      <a:pt x="2001" y="3191"/>
                    </a:cubicBezTo>
                    <a:lnTo>
                      <a:pt x="2001" y="4060"/>
                    </a:lnTo>
                    <a:lnTo>
                      <a:pt x="1513" y="4060"/>
                    </a:lnTo>
                    <a:cubicBezTo>
                      <a:pt x="1489" y="3596"/>
                      <a:pt x="1298" y="3167"/>
                      <a:pt x="941" y="2846"/>
                    </a:cubicBezTo>
                    <a:cubicBezTo>
                      <a:pt x="679" y="2608"/>
                      <a:pt x="465" y="2310"/>
                      <a:pt x="334" y="1989"/>
                    </a:cubicBezTo>
                    <a:cubicBezTo>
                      <a:pt x="305" y="1930"/>
                      <a:pt x="235" y="1887"/>
                      <a:pt x="165" y="1887"/>
                    </a:cubicBezTo>
                    <a:cubicBezTo>
                      <a:pt x="150" y="1887"/>
                      <a:pt x="135" y="1889"/>
                      <a:pt x="120" y="1893"/>
                    </a:cubicBezTo>
                    <a:cubicBezTo>
                      <a:pt x="48" y="1929"/>
                      <a:pt x="1" y="2036"/>
                      <a:pt x="36" y="2108"/>
                    </a:cubicBezTo>
                    <a:cubicBezTo>
                      <a:pt x="179" y="2477"/>
                      <a:pt x="417" y="2810"/>
                      <a:pt x="715" y="3084"/>
                    </a:cubicBezTo>
                    <a:cubicBezTo>
                      <a:pt x="1001" y="3358"/>
                      <a:pt x="1179" y="3727"/>
                      <a:pt x="1179" y="4120"/>
                    </a:cubicBezTo>
                    <a:lnTo>
                      <a:pt x="1179" y="5823"/>
                    </a:lnTo>
                    <a:cubicBezTo>
                      <a:pt x="1179" y="6096"/>
                      <a:pt x="1358" y="6311"/>
                      <a:pt x="1608" y="6382"/>
                    </a:cubicBezTo>
                    <a:cubicBezTo>
                      <a:pt x="1608" y="6513"/>
                      <a:pt x="1644" y="6644"/>
                      <a:pt x="1703" y="6775"/>
                    </a:cubicBezTo>
                    <a:cubicBezTo>
                      <a:pt x="1738" y="6837"/>
                      <a:pt x="1793" y="6872"/>
                      <a:pt x="1848" y="6872"/>
                    </a:cubicBezTo>
                    <a:cubicBezTo>
                      <a:pt x="1868" y="6872"/>
                      <a:pt x="1887" y="6868"/>
                      <a:pt x="1906" y="6858"/>
                    </a:cubicBezTo>
                    <a:cubicBezTo>
                      <a:pt x="1989" y="6811"/>
                      <a:pt x="2025" y="6715"/>
                      <a:pt x="1989" y="6644"/>
                    </a:cubicBezTo>
                    <a:cubicBezTo>
                      <a:pt x="1953" y="6573"/>
                      <a:pt x="1930" y="6477"/>
                      <a:pt x="1930" y="6394"/>
                    </a:cubicBezTo>
                    <a:lnTo>
                      <a:pt x="3263" y="6394"/>
                    </a:lnTo>
                    <a:cubicBezTo>
                      <a:pt x="3243" y="6759"/>
                      <a:pt x="2922" y="7025"/>
                      <a:pt x="2575" y="7025"/>
                    </a:cubicBezTo>
                    <a:cubicBezTo>
                      <a:pt x="2503" y="7025"/>
                      <a:pt x="2430" y="7014"/>
                      <a:pt x="2358" y="6989"/>
                    </a:cubicBezTo>
                    <a:cubicBezTo>
                      <a:pt x="2336" y="6981"/>
                      <a:pt x="2314" y="6977"/>
                      <a:pt x="2294" y="6977"/>
                    </a:cubicBezTo>
                    <a:cubicBezTo>
                      <a:pt x="2227" y="6977"/>
                      <a:pt x="2171" y="7018"/>
                      <a:pt x="2144" y="7073"/>
                    </a:cubicBezTo>
                    <a:cubicBezTo>
                      <a:pt x="2120" y="7168"/>
                      <a:pt x="2168" y="7251"/>
                      <a:pt x="2239" y="7287"/>
                    </a:cubicBezTo>
                    <a:cubicBezTo>
                      <a:pt x="2356" y="7330"/>
                      <a:pt x="2473" y="7350"/>
                      <a:pt x="2588" y="7350"/>
                    </a:cubicBezTo>
                    <a:cubicBezTo>
                      <a:pt x="3106" y="7350"/>
                      <a:pt x="3563" y="6940"/>
                      <a:pt x="3573" y="6394"/>
                    </a:cubicBezTo>
                    <a:cubicBezTo>
                      <a:pt x="3835" y="6334"/>
                      <a:pt x="4013" y="6108"/>
                      <a:pt x="4013" y="5846"/>
                    </a:cubicBezTo>
                    <a:lnTo>
                      <a:pt x="4013" y="4156"/>
                    </a:lnTo>
                    <a:cubicBezTo>
                      <a:pt x="4013" y="3798"/>
                      <a:pt x="4144" y="3465"/>
                      <a:pt x="4370" y="3203"/>
                    </a:cubicBezTo>
                    <a:cubicBezTo>
                      <a:pt x="4466" y="3108"/>
                      <a:pt x="4454" y="3001"/>
                      <a:pt x="4394" y="2941"/>
                    </a:cubicBezTo>
                    <a:cubicBezTo>
                      <a:pt x="4366" y="2913"/>
                      <a:pt x="4326" y="2898"/>
                      <a:pt x="4287" y="2898"/>
                    </a:cubicBezTo>
                    <a:cubicBezTo>
                      <a:pt x="4243" y="2898"/>
                      <a:pt x="4199" y="2916"/>
                      <a:pt x="4168" y="2953"/>
                    </a:cubicBezTo>
                    <a:cubicBezTo>
                      <a:pt x="3906" y="3251"/>
                      <a:pt x="3739" y="3644"/>
                      <a:pt x="3727" y="4060"/>
                    </a:cubicBezTo>
                    <a:lnTo>
                      <a:pt x="3239" y="4060"/>
                    </a:lnTo>
                    <a:lnTo>
                      <a:pt x="3239" y="1262"/>
                    </a:lnTo>
                    <a:lnTo>
                      <a:pt x="3573" y="1262"/>
                    </a:lnTo>
                    <a:cubicBezTo>
                      <a:pt x="3918" y="1262"/>
                      <a:pt x="4204" y="977"/>
                      <a:pt x="4204" y="631"/>
                    </a:cubicBezTo>
                    <a:cubicBezTo>
                      <a:pt x="4204" y="286"/>
                      <a:pt x="3918" y="0"/>
                      <a:pt x="3573" y="0"/>
                    </a:cubicBezTo>
                    <a:lnTo>
                      <a:pt x="3537" y="0"/>
                    </a:lnTo>
                    <a:cubicBezTo>
                      <a:pt x="3192" y="0"/>
                      <a:pt x="2906" y="286"/>
                      <a:pt x="2906" y="631"/>
                    </a:cubicBezTo>
                    <a:lnTo>
                      <a:pt x="2906" y="929"/>
                    </a:lnTo>
                    <a:lnTo>
                      <a:pt x="2322" y="929"/>
                    </a:lnTo>
                    <a:lnTo>
                      <a:pt x="2322" y="631"/>
                    </a:lnTo>
                    <a:cubicBezTo>
                      <a:pt x="2322" y="286"/>
                      <a:pt x="2049" y="0"/>
                      <a:pt x="1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3289;p60"/>
              <p:cNvSpPr/>
              <p:nvPr/>
            </p:nvSpPr>
            <p:spPr>
              <a:xfrm>
                <a:off x="1820345" y="3409706"/>
                <a:ext cx="177631" cy="144236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535" extrusionOk="0">
                    <a:moveTo>
                      <a:pt x="2818" y="1"/>
                    </a:moveTo>
                    <a:cubicBezTo>
                      <a:pt x="1382" y="1"/>
                      <a:pt x="0" y="1113"/>
                      <a:pt x="0" y="2782"/>
                    </a:cubicBezTo>
                    <a:cubicBezTo>
                      <a:pt x="0" y="2937"/>
                      <a:pt x="24" y="3080"/>
                      <a:pt x="36" y="3223"/>
                    </a:cubicBezTo>
                    <a:cubicBezTo>
                      <a:pt x="47" y="3299"/>
                      <a:pt x="107" y="3355"/>
                      <a:pt x="190" y="3355"/>
                    </a:cubicBezTo>
                    <a:cubicBezTo>
                      <a:pt x="198" y="3355"/>
                      <a:pt x="206" y="3355"/>
                      <a:pt x="214" y="3354"/>
                    </a:cubicBezTo>
                    <a:cubicBezTo>
                      <a:pt x="298" y="3342"/>
                      <a:pt x="357" y="3259"/>
                      <a:pt x="345" y="3175"/>
                    </a:cubicBezTo>
                    <a:cubicBezTo>
                      <a:pt x="333" y="3044"/>
                      <a:pt x="310" y="2925"/>
                      <a:pt x="310" y="2782"/>
                    </a:cubicBezTo>
                    <a:cubicBezTo>
                      <a:pt x="310" y="1416"/>
                      <a:pt x="1429" y="318"/>
                      <a:pt x="2779" y="318"/>
                    </a:cubicBezTo>
                    <a:cubicBezTo>
                      <a:pt x="2793" y="318"/>
                      <a:pt x="2807" y="318"/>
                      <a:pt x="2822" y="318"/>
                    </a:cubicBezTo>
                    <a:cubicBezTo>
                      <a:pt x="4143" y="330"/>
                      <a:pt x="5227" y="1437"/>
                      <a:pt x="5239" y="2759"/>
                    </a:cubicBezTo>
                    <a:lnTo>
                      <a:pt x="5239" y="2782"/>
                    </a:lnTo>
                    <a:cubicBezTo>
                      <a:pt x="5239" y="3318"/>
                      <a:pt x="5060" y="3842"/>
                      <a:pt x="4751" y="4271"/>
                    </a:cubicBezTo>
                    <a:cubicBezTo>
                      <a:pt x="4691" y="4354"/>
                      <a:pt x="4703" y="4437"/>
                      <a:pt x="4775" y="4497"/>
                    </a:cubicBezTo>
                    <a:cubicBezTo>
                      <a:pt x="4809" y="4522"/>
                      <a:pt x="4844" y="4534"/>
                      <a:pt x="4877" y="4534"/>
                    </a:cubicBezTo>
                    <a:cubicBezTo>
                      <a:pt x="4923" y="4534"/>
                      <a:pt x="4966" y="4510"/>
                      <a:pt x="5001" y="4461"/>
                    </a:cubicBezTo>
                    <a:cubicBezTo>
                      <a:pt x="5370" y="3973"/>
                      <a:pt x="5572" y="3390"/>
                      <a:pt x="5572" y="2782"/>
                    </a:cubicBezTo>
                    <a:cubicBezTo>
                      <a:pt x="5584" y="2782"/>
                      <a:pt x="5584" y="2771"/>
                      <a:pt x="5584" y="2759"/>
                    </a:cubicBezTo>
                    <a:cubicBezTo>
                      <a:pt x="5572" y="2032"/>
                      <a:pt x="5286" y="1342"/>
                      <a:pt x="4763" y="818"/>
                    </a:cubicBezTo>
                    <a:cubicBezTo>
                      <a:pt x="4198" y="253"/>
                      <a:pt x="3502" y="1"/>
                      <a:pt x="28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3290;p60"/>
              <p:cNvSpPr/>
              <p:nvPr/>
            </p:nvSpPr>
            <p:spPr>
              <a:xfrm>
                <a:off x="1904406" y="3361108"/>
                <a:ext cx="10241" cy="3298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37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870"/>
                    </a:lnTo>
                    <a:cubicBezTo>
                      <a:pt x="0" y="965"/>
                      <a:pt x="72" y="1036"/>
                      <a:pt x="155" y="1036"/>
                    </a:cubicBezTo>
                    <a:cubicBezTo>
                      <a:pt x="250" y="1036"/>
                      <a:pt x="322" y="965"/>
                      <a:pt x="322" y="870"/>
                    </a:cubicBezTo>
                    <a:lnTo>
                      <a:pt x="322" y="167"/>
                    </a:lnTo>
                    <a:cubicBezTo>
                      <a:pt x="310" y="60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3291;p60"/>
              <p:cNvSpPr/>
              <p:nvPr/>
            </p:nvSpPr>
            <p:spPr>
              <a:xfrm>
                <a:off x="1836248" y="3378219"/>
                <a:ext cx="23504" cy="298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939" extrusionOk="0">
                    <a:moveTo>
                      <a:pt x="181" y="0"/>
                    </a:moveTo>
                    <a:cubicBezTo>
                      <a:pt x="154" y="0"/>
                      <a:pt x="125" y="7"/>
                      <a:pt x="95" y="22"/>
                    </a:cubicBezTo>
                    <a:cubicBezTo>
                      <a:pt x="24" y="70"/>
                      <a:pt x="0" y="165"/>
                      <a:pt x="36" y="248"/>
                    </a:cubicBezTo>
                    <a:lnTo>
                      <a:pt x="393" y="855"/>
                    </a:lnTo>
                    <a:cubicBezTo>
                      <a:pt x="429" y="903"/>
                      <a:pt x="488" y="939"/>
                      <a:pt x="536" y="939"/>
                    </a:cubicBezTo>
                    <a:cubicBezTo>
                      <a:pt x="667" y="939"/>
                      <a:pt x="738" y="796"/>
                      <a:pt x="679" y="701"/>
                    </a:cubicBezTo>
                    <a:lnTo>
                      <a:pt x="322" y="82"/>
                    </a:lnTo>
                    <a:cubicBezTo>
                      <a:pt x="289" y="33"/>
                      <a:pt x="239" y="0"/>
                      <a:pt x="1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3292;p60"/>
              <p:cNvSpPr/>
              <p:nvPr/>
            </p:nvSpPr>
            <p:spPr>
              <a:xfrm>
                <a:off x="1787014" y="3427072"/>
                <a:ext cx="31073" cy="2169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82" extrusionOk="0">
                    <a:moveTo>
                      <a:pt x="187" y="0"/>
                    </a:moveTo>
                    <a:cubicBezTo>
                      <a:pt x="129" y="0"/>
                      <a:pt x="69" y="32"/>
                      <a:pt x="36" y="81"/>
                    </a:cubicBezTo>
                    <a:cubicBezTo>
                      <a:pt x="0" y="153"/>
                      <a:pt x="24" y="260"/>
                      <a:pt x="96" y="308"/>
                    </a:cubicBezTo>
                    <a:lnTo>
                      <a:pt x="715" y="665"/>
                    </a:lnTo>
                    <a:cubicBezTo>
                      <a:pt x="737" y="676"/>
                      <a:pt x="762" y="681"/>
                      <a:pt x="788" y="681"/>
                    </a:cubicBezTo>
                    <a:cubicBezTo>
                      <a:pt x="846" y="681"/>
                      <a:pt x="904" y="655"/>
                      <a:pt x="929" y="605"/>
                    </a:cubicBezTo>
                    <a:cubicBezTo>
                      <a:pt x="977" y="510"/>
                      <a:pt x="953" y="427"/>
                      <a:pt x="870" y="379"/>
                    </a:cubicBezTo>
                    <a:lnTo>
                      <a:pt x="262" y="22"/>
                    </a:lnTo>
                    <a:cubicBezTo>
                      <a:pt x="240" y="7"/>
                      <a:pt x="214" y="0"/>
                      <a:pt x="1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3293;p60"/>
              <p:cNvSpPr/>
              <p:nvPr/>
            </p:nvSpPr>
            <p:spPr>
              <a:xfrm>
                <a:off x="1768821" y="3494021"/>
                <a:ext cx="33363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334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882" y="334"/>
                    </a:lnTo>
                    <a:cubicBezTo>
                      <a:pt x="965" y="334"/>
                      <a:pt x="1049" y="251"/>
                      <a:pt x="1049" y="167"/>
                    </a:cubicBezTo>
                    <a:cubicBezTo>
                      <a:pt x="1049" y="72"/>
                      <a:pt x="965" y="1"/>
                      <a:pt x="8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3294;p60"/>
              <p:cNvSpPr/>
              <p:nvPr/>
            </p:nvSpPr>
            <p:spPr>
              <a:xfrm>
                <a:off x="2014610" y="3495930"/>
                <a:ext cx="32950" cy="10623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34" extrusionOk="0">
                    <a:moveTo>
                      <a:pt x="167" y="0"/>
                    </a:moveTo>
                    <a:cubicBezTo>
                      <a:pt x="71" y="0"/>
                      <a:pt x="0" y="71"/>
                      <a:pt x="0" y="167"/>
                    </a:cubicBezTo>
                    <a:cubicBezTo>
                      <a:pt x="0" y="250"/>
                      <a:pt x="71" y="333"/>
                      <a:pt x="167" y="333"/>
                    </a:cubicBezTo>
                    <a:lnTo>
                      <a:pt x="881" y="333"/>
                    </a:lnTo>
                    <a:cubicBezTo>
                      <a:pt x="964" y="333"/>
                      <a:pt x="1036" y="250"/>
                      <a:pt x="1036" y="167"/>
                    </a:cubicBezTo>
                    <a:cubicBezTo>
                      <a:pt x="1024" y="71"/>
                      <a:pt x="953" y="0"/>
                      <a:pt x="8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3295;p60"/>
              <p:cNvSpPr/>
              <p:nvPr/>
            </p:nvSpPr>
            <p:spPr>
              <a:xfrm>
                <a:off x="1999439" y="3428948"/>
                <a:ext cx="31105" cy="21882"/>
              </a:xfrm>
              <a:custGeom>
                <a:avLst/>
                <a:gdLst/>
                <a:ahLst/>
                <a:cxnLst/>
                <a:rect l="l" t="t" r="r" b="b"/>
                <a:pathLst>
                  <a:path w="978" h="688" extrusionOk="0">
                    <a:moveTo>
                      <a:pt x="795" y="1"/>
                    </a:moveTo>
                    <a:cubicBezTo>
                      <a:pt x="769" y="1"/>
                      <a:pt x="741" y="8"/>
                      <a:pt x="715" y="22"/>
                    </a:cubicBezTo>
                    <a:lnTo>
                      <a:pt x="108" y="380"/>
                    </a:lnTo>
                    <a:cubicBezTo>
                      <a:pt x="25" y="427"/>
                      <a:pt x="1" y="511"/>
                      <a:pt x="48" y="606"/>
                    </a:cubicBezTo>
                    <a:cubicBezTo>
                      <a:pt x="73" y="655"/>
                      <a:pt x="125" y="687"/>
                      <a:pt x="183" y="687"/>
                    </a:cubicBezTo>
                    <a:cubicBezTo>
                      <a:pt x="209" y="687"/>
                      <a:pt x="237" y="680"/>
                      <a:pt x="263" y="665"/>
                    </a:cubicBezTo>
                    <a:lnTo>
                      <a:pt x="882" y="308"/>
                    </a:lnTo>
                    <a:cubicBezTo>
                      <a:pt x="953" y="249"/>
                      <a:pt x="977" y="153"/>
                      <a:pt x="941" y="82"/>
                    </a:cubicBezTo>
                    <a:cubicBezTo>
                      <a:pt x="909" y="33"/>
                      <a:pt x="854" y="1"/>
                      <a:pt x="79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296;p60"/>
              <p:cNvSpPr/>
              <p:nvPr/>
            </p:nvSpPr>
            <p:spPr>
              <a:xfrm>
                <a:off x="1958156" y="3379269"/>
                <a:ext cx="23917" cy="29579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30" extrusionOk="0">
                    <a:moveTo>
                      <a:pt x="562" y="0"/>
                    </a:moveTo>
                    <a:cubicBezTo>
                      <a:pt x="506" y="0"/>
                      <a:pt x="449" y="30"/>
                      <a:pt x="418" y="84"/>
                    </a:cubicBezTo>
                    <a:lnTo>
                      <a:pt x="61" y="691"/>
                    </a:lnTo>
                    <a:cubicBezTo>
                      <a:pt x="1" y="799"/>
                      <a:pt x="72" y="930"/>
                      <a:pt x="191" y="930"/>
                    </a:cubicBezTo>
                    <a:cubicBezTo>
                      <a:pt x="251" y="930"/>
                      <a:pt x="299" y="894"/>
                      <a:pt x="334" y="858"/>
                    </a:cubicBezTo>
                    <a:lnTo>
                      <a:pt x="692" y="239"/>
                    </a:lnTo>
                    <a:cubicBezTo>
                      <a:pt x="751" y="168"/>
                      <a:pt x="715" y="72"/>
                      <a:pt x="644" y="25"/>
                    </a:cubicBezTo>
                    <a:cubicBezTo>
                      <a:pt x="619" y="8"/>
                      <a:pt x="591" y="0"/>
                      <a:pt x="5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矩形 26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9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32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372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幫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 userDrawn="1"/>
        </p:nvSpPr>
        <p:spPr>
          <a:xfrm rot="16200000">
            <a:off x="7523999" y="5193008"/>
            <a:ext cx="1080000" cy="108000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6" name="直角三角形 15"/>
          <p:cNvSpPr/>
          <p:nvPr userDrawn="1"/>
        </p:nvSpPr>
        <p:spPr>
          <a:xfrm rot="5400000">
            <a:off x="540000" y="1701008"/>
            <a:ext cx="1080000" cy="108000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40000" y="1701008"/>
            <a:ext cx="8064000" cy="4572000"/>
          </a:xfrm>
          <a:prstGeom prst="rect">
            <a:avLst/>
          </a:prstGeom>
          <a:ln w="38100">
            <a:solidFill>
              <a:schemeClr val="accent5"/>
            </a:solidFill>
            <a:prstDash val="solid"/>
            <a:headEnd type="oval" w="med" len="med"/>
            <a:tailEnd type="oval" w="med" len="med"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contourClr>
              <a:schemeClr val="accent2">
                <a:shade val="70000"/>
                <a:satMod val="105000"/>
              </a:schemeClr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360000" tIns="180000" rIns="36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小幫手</a:t>
            </a:r>
          </a:p>
        </p:txBody>
      </p:sp>
      <p:sp>
        <p:nvSpPr>
          <p:cNvPr id="32" name="文字方塊 31"/>
          <p:cNvSpPr txBox="1"/>
          <p:nvPr userDrawn="1"/>
        </p:nvSpPr>
        <p:spPr>
          <a:xfrm>
            <a:off x="1404096" y="825967"/>
            <a:ext cx="1656184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</a:rPr>
              <a:t>小幫手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" name="群組 2"/>
          <p:cNvGrpSpPr/>
          <p:nvPr userDrawn="1"/>
        </p:nvGrpSpPr>
        <p:grpSpPr>
          <a:xfrm>
            <a:off x="540000" y="695893"/>
            <a:ext cx="864096" cy="864096"/>
            <a:chOff x="540000" y="695893"/>
            <a:chExt cx="864096" cy="864096"/>
          </a:xfrm>
        </p:grpSpPr>
        <p:sp>
          <p:nvSpPr>
            <p:cNvPr id="34" name="橢圓 33"/>
            <p:cNvSpPr/>
            <p:nvPr userDrawn="1"/>
          </p:nvSpPr>
          <p:spPr>
            <a:xfrm>
              <a:off x="540000" y="695893"/>
              <a:ext cx="864096" cy="86409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grpSp>
          <p:nvGrpSpPr>
            <p:cNvPr id="27" name="Google Shape;14067;p62"/>
            <p:cNvGrpSpPr/>
            <p:nvPr userDrawn="1"/>
          </p:nvGrpSpPr>
          <p:grpSpPr>
            <a:xfrm>
              <a:off x="704247" y="865759"/>
              <a:ext cx="535602" cy="524365"/>
              <a:chOff x="1329585" y="1989925"/>
              <a:chExt cx="341472" cy="335074"/>
            </a:xfrm>
            <a:solidFill>
              <a:schemeClr val="bg1"/>
            </a:solidFill>
          </p:grpSpPr>
          <p:sp>
            <p:nvSpPr>
              <p:cNvPr id="28" name="Google Shape;14068;p62"/>
              <p:cNvSpPr/>
              <p:nvPr/>
            </p:nvSpPr>
            <p:spPr>
              <a:xfrm>
                <a:off x="1562263" y="2097956"/>
                <a:ext cx="108795" cy="226661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7121" extrusionOk="0">
                    <a:moveTo>
                      <a:pt x="1155" y="345"/>
                    </a:moveTo>
                    <a:cubicBezTo>
                      <a:pt x="1215" y="345"/>
                      <a:pt x="1274" y="405"/>
                      <a:pt x="1274" y="465"/>
                    </a:cubicBezTo>
                    <a:lnTo>
                      <a:pt x="1274" y="536"/>
                    </a:lnTo>
                    <a:lnTo>
                      <a:pt x="1274" y="1107"/>
                    </a:lnTo>
                    <a:cubicBezTo>
                      <a:pt x="1274" y="1191"/>
                      <a:pt x="1346" y="1274"/>
                      <a:pt x="1429" y="1274"/>
                    </a:cubicBezTo>
                    <a:cubicBezTo>
                      <a:pt x="1524" y="1274"/>
                      <a:pt x="1596" y="1191"/>
                      <a:pt x="1596" y="1107"/>
                    </a:cubicBezTo>
                    <a:lnTo>
                      <a:pt x="1596" y="584"/>
                    </a:lnTo>
                    <a:cubicBezTo>
                      <a:pt x="1608" y="536"/>
                      <a:pt x="1655" y="524"/>
                      <a:pt x="1703" y="524"/>
                    </a:cubicBezTo>
                    <a:lnTo>
                      <a:pt x="1715" y="524"/>
                    </a:lnTo>
                    <a:cubicBezTo>
                      <a:pt x="1774" y="524"/>
                      <a:pt x="1834" y="584"/>
                      <a:pt x="1834" y="643"/>
                    </a:cubicBezTo>
                    <a:lnTo>
                      <a:pt x="1834" y="679"/>
                    </a:lnTo>
                    <a:lnTo>
                      <a:pt x="1834" y="1131"/>
                    </a:lnTo>
                    <a:cubicBezTo>
                      <a:pt x="1834" y="1227"/>
                      <a:pt x="1905" y="1298"/>
                      <a:pt x="2001" y="1298"/>
                    </a:cubicBezTo>
                    <a:cubicBezTo>
                      <a:pt x="2084" y="1298"/>
                      <a:pt x="2167" y="1227"/>
                      <a:pt x="2167" y="1131"/>
                    </a:cubicBezTo>
                    <a:lnTo>
                      <a:pt x="2167" y="715"/>
                    </a:lnTo>
                    <a:cubicBezTo>
                      <a:pt x="2179" y="679"/>
                      <a:pt x="2227" y="655"/>
                      <a:pt x="2263" y="655"/>
                    </a:cubicBezTo>
                    <a:lnTo>
                      <a:pt x="2286" y="655"/>
                    </a:lnTo>
                    <a:cubicBezTo>
                      <a:pt x="2346" y="655"/>
                      <a:pt x="2406" y="715"/>
                      <a:pt x="2406" y="774"/>
                    </a:cubicBezTo>
                    <a:lnTo>
                      <a:pt x="2406" y="893"/>
                    </a:lnTo>
                    <a:lnTo>
                      <a:pt x="2406" y="1238"/>
                    </a:lnTo>
                    <a:cubicBezTo>
                      <a:pt x="2406" y="1334"/>
                      <a:pt x="2477" y="1405"/>
                      <a:pt x="2560" y="1405"/>
                    </a:cubicBezTo>
                    <a:cubicBezTo>
                      <a:pt x="2656" y="1405"/>
                      <a:pt x="2727" y="1334"/>
                      <a:pt x="2727" y="1238"/>
                    </a:cubicBezTo>
                    <a:lnTo>
                      <a:pt x="2727" y="893"/>
                    </a:lnTo>
                    <a:cubicBezTo>
                      <a:pt x="2727" y="834"/>
                      <a:pt x="2787" y="774"/>
                      <a:pt x="2846" y="774"/>
                    </a:cubicBezTo>
                    <a:lnTo>
                      <a:pt x="2858" y="774"/>
                    </a:lnTo>
                    <a:cubicBezTo>
                      <a:pt x="2917" y="774"/>
                      <a:pt x="2977" y="834"/>
                      <a:pt x="2977" y="893"/>
                    </a:cubicBezTo>
                    <a:lnTo>
                      <a:pt x="2977" y="1691"/>
                    </a:lnTo>
                    <a:lnTo>
                      <a:pt x="2977" y="1703"/>
                    </a:lnTo>
                    <a:cubicBezTo>
                      <a:pt x="3001" y="1893"/>
                      <a:pt x="2977" y="2477"/>
                      <a:pt x="2679" y="2727"/>
                    </a:cubicBezTo>
                    <a:cubicBezTo>
                      <a:pt x="2644" y="2762"/>
                      <a:pt x="2620" y="2798"/>
                      <a:pt x="2620" y="2858"/>
                    </a:cubicBezTo>
                    <a:lnTo>
                      <a:pt x="2620" y="3393"/>
                    </a:lnTo>
                    <a:lnTo>
                      <a:pt x="1012" y="3393"/>
                    </a:lnTo>
                    <a:lnTo>
                      <a:pt x="1012" y="3024"/>
                    </a:lnTo>
                    <a:cubicBezTo>
                      <a:pt x="1012" y="2965"/>
                      <a:pt x="989" y="2917"/>
                      <a:pt x="941" y="2893"/>
                    </a:cubicBezTo>
                    <a:cubicBezTo>
                      <a:pt x="989" y="2846"/>
                      <a:pt x="417" y="2417"/>
                      <a:pt x="393" y="1953"/>
                    </a:cubicBezTo>
                    <a:cubicBezTo>
                      <a:pt x="381" y="1691"/>
                      <a:pt x="358" y="1358"/>
                      <a:pt x="465" y="1274"/>
                    </a:cubicBezTo>
                    <a:cubicBezTo>
                      <a:pt x="501" y="1247"/>
                      <a:pt x="550" y="1234"/>
                      <a:pt x="617" y="1234"/>
                    </a:cubicBezTo>
                    <a:cubicBezTo>
                      <a:pt x="640" y="1234"/>
                      <a:pt x="664" y="1235"/>
                      <a:pt x="691" y="1238"/>
                    </a:cubicBezTo>
                    <a:lnTo>
                      <a:pt x="691" y="1465"/>
                    </a:lnTo>
                    <a:cubicBezTo>
                      <a:pt x="691" y="1548"/>
                      <a:pt x="762" y="1631"/>
                      <a:pt x="858" y="1631"/>
                    </a:cubicBezTo>
                    <a:cubicBezTo>
                      <a:pt x="941" y="1631"/>
                      <a:pt x="1012" y="1548"/>
                      <a:pt x="1012" y="1465"/>
                    </a:cubicBezTo>
                    <a:lnTo>
                      <a:pt x="1012" y="465"/>
                    </a:lnTo>
                    <a:cubicBezTo>
                      <a:pt x="1012" y="405"/>
                      <a:pt x="1072" y="345"/>
                      <a:pt x="1132" y="345"/>
                    </a:cubicBezTo>
                    <a:close/>
                    <a:moveTo>
                      <a:pt x="2941" y="3691"/>
                    </a:moveTo>
                    <a:lnTo>
                      <a:pt x="2941" y="4215"/>
                    </a:lnTo>
                    <a:lnTo>
                      <a:pt x="810" y="4215"/>
                    </a:lnTo>
                    <a:lnTo>
                      <a:pt x="810" y="3691"/>
                    </a:lnTo>
                    <a:close/>
                    <a:moveTo>
                      <a:pt x="2941" y="4548"/>
                    </a:moveTo>
                    <a:lnTo>
                      <a:pt x="2941" y="6787"/>
                    </a:lnTo>
                    <a:lnTo>
                      <a:pt x="810" y="6787"/>
                    </a:lnTo>
                    <a:lnTo>
                      <a:pt x="810" y="4548"/>
                    </a:lnTo>
                    <a:close/>
                    <a:moveTo>
                      <a:pt x="1132" y="0"/>
                    </a:moveTo>
                    <a:cubicBezTo>
                      <a:pt x="882" y="0"/>
                      <a:pt x="667" y="215"/>
                      <a:pt x="667" y="465"/>
                    </a:cubicBezTo>
                    <a:lnTo>
                      <a:pt x="667" y="893"/>
                    </a:lnTo>
                    <a:cubicBezTo>
                      <a:pt x="645" y="892"/>
                      <a:pt x="623" y="891"/>
                      <a:pt x="602" y="891"/>
                    </a:cubicBezTo>
                    <a:cubicBezTo>
                      <a:pt x="453" y="891"/>
                      <a:pt x="332" y="927"/>
                      <a:pt x="239" y="1000"/>
                    </a:cubicBezTo>
                    <a:cubicBezTo>
                      <a:pt x="0" y="1191"/>
                      <a:pt x="36" y="1584"/>
                      <a:pt x="48" y="1965"/>
                    </a:cubicBezTo>
                    <a:cubicBezTo>
                      <a:pt x="72" y="2489"/>
                      <a:pt x="536" y="2905"/>
                      <a:pt x="715" y="3060"/>
                    </a:cubicBezTo>
                    <a:lnTo>
                      <a:pt x="715" y="3334"/>
                    </a:lnTo>
                    <a:lnTo>
                      <a:pt x="631" y="3334"/>
                    </a:lnTo>
                    <a:cubicBezTo>
                      <a:pt x="536" y="3334"/>
                      <a:pt x="465" y="3405"/>
                      <a:pt x="465" y="3501"/>
                    </a:cubicBezTo>
                    <a:lnTo>
                      <a:pt x="465" y="4370"/>
                    </a:lnTo>
                    <a:lnTo>
                      <a:pt x="465" y="6953"/>
                    </a:lnTo>
                    <a:cubicBezTo>
                      <a:pt x="465" y="7049"/>
                      <a:pt x="536" y="7120"/>
                      <a:pt x="631" y="7120"/>
                    </a:cubicBezTo>
                    <a:lnTo>
                      <a:pt x="3096" y="7120"/>
                    </a:lnTo>
                    <a:cubicBezTo>
                      <a:pt x="3191" y="7120"/>
                      <a:pt x="3263" y="7049"/>
                      <a:pt x="3263" y="6953"/>
                    </a:cubicBezTo>
                    <a:lnTo>
                      <a:pt x="3263" y="4370"/>
                    </a:lnTo>
                    <a:lnTo>
                      <a:pt x="3263" y="3501"/>
                    </a:lnTo>
                    <a:cubicBezTo>
                      <a:pt x="3263" y="3429"/>
                      <a:pt x="3191" y="3358"/>
                      <a:pt x="3096" y="3358"/>
                    </a:cubicBezTo>
                    <a:lnTo>
                      <a:pt x="3001" y="3358"/>
                    </a:lnTo>
                    <a:lnTo>
                      <a:pt x="3001" y="2893"/>
                    </a:lnTo>
                    <a:cubicBezTo>
                      <a:pt x="3418" y="2477"/>
                      <a:pt x="3370" y="1727"/>
                      <a:pt x="3358" y="1643"/>
                    </a:cubicBezTo>
                    <a:lnTo>
                      <a:pt x="3358" y="869"/>
                    </a:lnTo>
                    <a:cubicBezTo>
                      <a:pt x="3358" y="619"/>
                      <a:pt x="3144" y="405"/>
                      <a:pt x="2894" y="405"/>
                    </a:cubicBezTo>
                    <a:lnTo>
                      <a:pt x="2870" y="405"/>
                    </a:lnTo>
                    <a:cubicBezTo>
                      <a:pt x="2798" y="405"/>
                      <a:pt x="2727" y="417"/>
                      <a:pt x="2656" y="465"/>
                    </a:cubicBezTo>
                    <a:cubicBezTo>
                      <a:pt x="2560" y="357"/>
                      <a:pt x="2441" y="286"/>
                      <a:pt x="2298" y="286"/>
                    </a:cubicBezTo>
                    <a:lnTo>
                      <a:pt x="2275" y="286"/>
                    </a:lnTo>
                    <a:cubicBezTo>
                      <a:pt x="2203" y="286"/>
                      <a:pt x="2132" y="298"/>
                      <a:pt x="2072" y="345"/>
                    </a:cubicBezTo>
                    <a:cubicBezTo>
                      <a:pt x="1977" y="238"/>
                      <a:pt x="1870" y="179"/>
                      <a:pt x="1727" y="179"/>
                    </a:cubicBezTo>
                    <a:lnTo>
                      <a:pt x="1715" y="179"/>
                    </a:lnTo>
                    <a:cubicBezTo>
                      <a:pt x="1655" y="179"/>
                      <a:pt x="1596" y="203"/>
                      <a:pt x="1536" y="215"/>
                    </a:cubicBezTo>
                    <a:cubicBezTo>
                      <a:pt x="1465" y="95"/>
                      <a:pt x="1310" y="0"/>
                      <a:pt x="1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4069;p62"/>
              <p:cNvSpPr/>
              <p:nvPr/>
            </p:nvSpPr>
            <p:spPr>
              <a:xfrm>
                <a:off x="1406137" y="1989925"/>
                <a:ext cx="198587" cy="335074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10527" extrusionOk="0">
                    <a:moveTo>
                      <a:pt x="643" y="346"/>
                    </a:moveTo>
                    <a:lnTo>
                      <a:pt x="1060" y="382"/>
                    </a:lnTo>
                    <a:lnTo>
                      <a:pt x="941" y="644"/>
                    </a:lnTo>
                    <a:lnTo>
                      <a:pt x="643" y="346"/>
                    </a:lnTo>
                    <a:close/>
                    <a:moveTo>
                      <a:pt x="1393" y="453"/>
                    </a:moveTo>
                    <a:lnTo>
                      <a:pt x="2465" y="894"/>
                    </a:lnTo>
                    <a:lnTo>
                      <a:pt x="2346" y="1334"/>
                    </a:lnTo>
                    <a:lnTo>
                      <a:pt x="1203" y="858"/>
                    </a:lnTo>
                    <a:lnTo>
                      <a:pt x="1393" y="453"/>
                    </a:lnTo>
                    <a:close/>
                    <a:moveTo>
                      <a:pt x="4965" y="1942"/>
                    </a:moveTo>
                    <a:lnTo>
                      <a:pt x="5346" y="2108"/>
                    </a:lnTo>
                    <a:lnTo>
                      <a:pt x="5144" y="2525"/>
                    </a:lnTo>
                    <a:lnTo>
                      <a:pt x="4834" y="2382"/>
                    </a:lnTo>
                    <a:cubicBezTo>
                      <a:pt x="4846" y="2370"/>
                      <a:pt x="4846" y="2370"/>
                      <a:pt x="4846" y="2358"/>
                    </a:cubicBezTo>
                    <a:lnTo>
                      <a:pt x="4965" y="1942"/>
                    </a:lnTo>
                    <a:close/>
                    <a:moveTo>
                      <a:pt x="5656" y="2239"/>
                    </a:moveTo>
                    <a:lnTo>
                      <a:pt x="5834" y="2311"/>
                    </a:lnTo>
                    <a:cubicBezTo>
                      <a:pt x="5858" y="2323"/>
                      <a:pt x="5882" y="2346"/>
                      <a:pt x="5894" y="2370"/>
                    </a:cubicBezTo>
                    <a:cubicBezTo>
                      <a:pt x="5906" y="2406"/>
                      <a:pt x="5906" y="2430"/>
                      <a:pt x="5894" y="2442"/>
                    </a:cubicBezTo>
                    <a:lnTo>
                      <a:pt x="5798" y="2668"/>
                    </a:lnTo>
                    <a:cubicBezTo>
                      <a:pt x="5787" y="2704"/>
                      <a:pt x="5775" y="2716"/>
                      <a:pt x="5739" y="2727"/>
                    </a:cubicBezTo>
                    <a:cubicBezTo>
                      <a:pt x="5727" y="2733"/>
                      <a:pt x="5712" y="2736"/>
                      <a:pt x="5699" y="2736"/>
                    </a:cubicBezTo>
                    <a:cubicBezTo>
                      <a:pt x="5685" y="2736"/>
                      <a:pt x="5673" y="2733"/>
                      <a:pt x="5667" y="2727"/>
                    </a:cubicBezTo>
                    <a:lnTo>
                      <a:pt x="5477" y="2632"/>
                    </a:lnTo>
                    <a:lnTo>
                      <a:pt x="5656" y="2239"/>
                    </a:lnTo>
                    <a:close/>
                    <a:moveTo>
                      <a:pt x="3060" y="453"/>
                    </a:moveTo>
                    <a:cubicBezTo>
                      <a:pt x="3096" y="453"/>
                      <a:pt x="3120" y="477"/>
                      <a:pt x="3143" y="513"/>
                    </a:cubicBezTo>
                    <a:cubicBezTo>
                      <a:pt x="3155" y="537"/>
                      <a:pt x="3155" y="572"/>
                      <a:pt x="3155" y="596"/>
                    </a:cubicBezTo>
                    <a:lnTo>
                      <a:pt x="3143" y="668"/>
                    </a:lnTo>
                    <a:lnTo>
                      <a:pt x="2941" y="1358"/>
                    </a:lnTo>
                    <a:cubicBezTo>
                      <a:pt x="2917" y="1453"/>
                      <a:pt x="2977" y="1537"/>
                      <a:pt x="3060" y="1561"/>
                    </a:cubicBezTo>
                    <a:lnTo>
                      <a:pt x="3108" y="1561"/>
                    </a:lnTo>
                    <a:cubicBezTo>
                      <a:pt x="3179" y="1561"/>
                      <a:pt x="3239" y="1525"/>
                      <a:pt x="3274" y="1442"/>
                    </a:cubicBezTo>
                    <a:lnTo>
                      <a:pt x="3465" y="799"/>
                    </a:lnTo>
                    <a:cubicBezTo>
                      <a:pt x="3501" y="763"/>
                      <a:pt x="3536" y="751"/>
                      <a:pt x="3584" y="751"/>
                    </a:cubicBezTo>
                    <a:lnTo>
                      <a:pt x="3596" y="751"/>
                    </a:lnTo>
                    <a:cubicBezTo>
                      <a:pt x="3631" y="751"/>
                      <a:pt x="3655" y="775"/>
                      <a:pt x="3679" y="811"/>
                    </a:cubicBezTo>
                    <a:cubicBezTo>
                      <a:pt x="3691" y="834"/>
                      <a:pt x="3691" y="870"/>
                      <a:pt x="3691" y="894"/>
                    </a:cubicBezTo>
                    <a:lnTo>
                      <a:pt x="3512" y="1489"/>
                    </a:lnTo>
                    <a:cubicBezTo>
                      <a:pt x="3477" y="1584"/>
                      <a:pt x="3536" y="1668"/>
                      <a:pt x="3631" y="1704"/>
                    </a:cubicBezTo>
                    <a:lnTo>
                      <a:pt x="3679" y="1704"/>
                    </a:lnTo>
                    <a:cubicBezTo>
                      <a:pt x="3751" y="1704"/>
                      <a:pt x="3810" y="1656"/>
                      <a:pt x="3834" y="1584"/>
                    </a:cubicBezTo>
                    <a:lnTo>
                      <a:pt x="4001" y="1025"/>
                    </a:lnTo>
                    <a:cubicBezTo>
                      <a:pt x="4026" y="999"/>
                      <a:pt x="4052" y="980"/>
                      <a:pt x="4082" y="980"/>
                    </a:cubicBezTo>
                    <a:cubicBezTo>
                      <a:pt x="4094" y="980"/>
                      <a:pt x="4106" y="982"/>
                      <a:pt x="4120" y="989"/>
                    </a:cubicBezTo>
                    <a:lnTo>
                      <a:pt x="4132" y="989"/>
                    </a:lnTo>
                    <a:cubicBezTo>
                      <a:pt x="4191" y="1001"/>
                      <a:pt x="4239" y="1061"/>
                      <a:pt x="4227" y="1132"/>
                    </a:cubicBezTo>
                    <a:lnTo>
                      <a:pt x="4191" y="1239"/>
                    </a:lnTo>
                    <a:lnTo>
                      <a:pt x="4048" y="1704"/>
                    </a:lnTo>
                    <a:cubicBezTo>
                      <a:pt x="4012" y="1787"/>
                      <a:pt x="4060" y="1882"/>
                      <a:pt x="4155" y="1906"/>
                    </a:cubicBezTo>
                    <a:cubicBezTo>
                      <a:pt x="4167" y="1906"/>
                      <a:pt x="4179" y="1918"/>
                      <a:pt x="4191" y="1918"/>
                    </a:cubicBezTo>
                    <a:cubicBezTo>
                      <a:pt x="4274" y="1918"/>
                      <a:pt x="4334" y="1882"/>
                      <a:pt x="4358" y="1799"/>
                    </a:cubicBezTo>
                    <a:lnTo>
                      <a:pt x="4513" y="1346"/>
                    </a:lnTo>
                    <a:cubicBezTo>
                      <a:pt x="4523" y="1293"/>
                      <a:pt x="4572" y="1249"/>
                      <a:pt x="4633" y="1249"/>
                    </a:cubicBezTo>
                    <a:cubicBezTo>
                      <a:pt x="4641" y="1249"/>
                      <a:pt x="4648" y="1250"/>
                      <a:pt x="4655" y="1251"/>
                    </a:cubicBezTo>
                    <a:lnTo>
                      <a:pt x="4667" y="1251"/>
                    </a:lnTo>
                    <a:cubicBezTo>
                      <a:pt x="4727" y="1263"/>
                      <a:pt x="4774" y="1323"/>
                      <a:pt x="4763" y="1406"/>
                    </a:cubicBezTo>
                    <a:lnTo>
                      <a:pt x="4513" y="2299"/>
                    </a:lnTo>
                    <a:lnTo>
                      <a:pt x="4513" y="2311"/>
                    </a:lnTo>
                    <a:cubicBezTo>
                      <a:pt x="4524" y="2311"/>
                      <a:pt x="4417" y="3025"/>
                      <a:pt x="3989" y="3239"/>
                    </a:cubicBezTo>
                    <a:cubicBezTo>
                      <a:pt x="3929" y="3263"/>
                      <a:pt x="3893" y="3323"/>
                      <a:pt x="3893" y="3382"/>
                    </a:cubicBezTo>
                    <a:lnTo>
                      <a:pt x="3893" y="3894"/>
                    </a:lnTo>
                    <a:lnTo>
                      <a:pt x="2310" y="3894"/>
                    </a:lnTo>
                    <a:lnTo>
                      <a:pt x="2310" y="3085"/>
                    </a:lnTo>
                    <a:cubicBezTo>
                      <a:pt x="2310" y="3037"/>
                      <a:pt x="2286" y="3013"/>
                      <a:pt x="2262" y="2977"/>
                    </a:cubicBezTo>
                    <a:cubicBezTo>
                      <a:pt x="2262" y="2977"/>
                      <a:pt x="1798" y="2430"/>
                      <a:pt x="1893" y="1965"/>
                    </a:cubicBezTo>
                    <a:cubicBezTo>
                      <a:pt x="1917" y="1823"/>
                      <a:pt x="1941" y="1656"/>
                      <a:pt x="1977" y="1537"/>
                    </a:cubicBezTo>
                    <a:lnTo>
                      <a:pt x="2274" y="1668"/>
                    </a:lnTo>
                    <a:cubicBezTo>
                      <a:pt x="2286" y="1715"/>
                      <a:pt x="2334" y="1763"/>
                      <a:pt x="2393" y="1775"/>
                    </a:cubicBezTo>
                    <a:cubicBezTo>
                      <a:pt x="2412" y="1782"/>
                      <a:pt x="2431" y="1785"/>
                      <a:pt x="2449" y="1785"/>
                    </a:cubicBezTo>
                    <a:cubicBezTo>
                      <a:pt x="2520" y="1785"/>
                      <a:pt x="2579" y="1732"/>
                      <a:pt x="2608" y="1656"/>
                    </a:cubicBezTo>
                    <a:lnTo>
                      <a:pt x="2905" y="537"/>
                    </a:lnTo>
                    <a:cubicBezTo>
                      <a:pt x="2905" y="513"/>
                      <a:pt x="2929" y="477"/>
                      <a:pt x="2953" y="465"/>
                    </a:cubicBezTo>
                    <a:cubicBezTo>
                      <a:pt x="2989" y="453"/>
                      <a:pt x="3012" y="453"/>
                      <a:pt x="3048" y="453"/>
                    </a:cubicBezTo>
                    <a:close/>
                    <a:moveTo>
                      <a:pt x="4132" y="4263"/>
                    </a:moveTo>
                    <a:lnTo>
                      <a:pt x="4132" y="4787"/>
                    </a:lnTo>
                    <a:lnTo>
                      <a:pt x="2012" y="4787"/>
                    </a:lnTo>
                    <a:lnTo>
                      <a:pt x="2012" y="4263"/>
                    </a:lnTo>
                    <a:close/>
                    <a:moveTo>
                      <a:pt x="191" y="1"/>
                    </a:moveTo>
                    <a:cubicBezTo>
                      <a:pt x="119" y="1"/>
                      <a:pt x="60" y="37"/>
                      <a:pt x="24" y="108"/>
                    </a:cubicBezTo>
                    <a:cubicBezTo>
                      <a:pt x="0" y="168"/>
                      <a:pt x="12" y="239"/>
                      <a:pt x="60" y="299"/>
                    </a:cubicBezTo>
                    <a:lnTo>
                      <a:pt x="845" y="1072"/>
                    </a:lnTo>
                    <a:lnTo>
                      <a:pt x="857" y="1084"/>
                    </a:lnTo>
                    <a:lnTo>
                      <a:pt x="869" y="1084"/>
                    </a:lnTo>
                    <a:cubicBezTo>
                      <a:pt x="893" y="1108"/>
                      <a:pt x="917" y="1120"/>
                      <a:pt x="953" y="1120"/>
                    </a:cubicBezTo>
                    <a:lnTo>
                      <a:pt x="1667" y="1418"/>
                    </a:lnTo>
                    <a:cubicBezTo>
                      <a:pt x="1607" y="1561"/>
                      <a:pt x="1572" y="1763"/>
                      <a:pt x="1548" y="1918"/>
                    </a:cubicBezTo>
                    <a:cubicBezTo>
                      <a:pt x="1453" y="2442"/>
                      <a:pt x="1822" y="2989"/>
                      <a:pt x="1941" y="3156"/>
                    </a:cubicBezTo>
                    <a:lnTo>
                      <a:pt x="1941" y="3918"/>
                    </a:lnTo>
                    <a:lnTo>
                      <a:pt x="1810" y="3918"/>
                    </a:lnTo>
                    <a:cubicBezTo>
                      <a:pt x="1726" y="3918"/>
                      <a:pt x="1643" y="3990"/>
                      <a:pt x="1643" y="4085"/>
                    </a:cubicBezTo>
                    <a:lnTo>
                      <a:pt x="1643" y="4942"/>
                    </a:lnTo>
                    <a:lnTo>
                      <a:pt x="1643" y="10359"/>
                    </a:lnTo>
                    <a:cubicBezTo>
                      <a:pt x="1643" y="10455"/>
                      <a:pt x="1726" y="10526"/>
                      <a:pt x="1810" y="10526"/>
                    </a:cubicBezTo>
                    <a:lnTo>
                      <a:pt x="4286" y="10526"/>
                    </a:lnTo>
                    <a:cubicBezTo>
                      <a:pt x="4370" y="10526"/>
                      <a:pt x="4453" y="10455"/>
                      <a:pt x="4453" y="10359"/>
                    </a:cubicBezTo>
                    <a:lnTo>
                      <a:pt x="4453" y="6168"/>
                    </a:lnTo>
                    <a:cubicBezTo>
                      <a:pt x="4453" y="6073"/>
                      <a:pt x="4370" y="6002"/>
                      <a:pt x="4286" y="6002"/>
                    </a:cubicBezTo>
                    <a:cubicBezTo>
                      <a:pt x="4191" y="6002"/>
                      <a:pt x="4120" y="6073"/>
                      <a:pt x="4120" y="6168"/>
                    </a:cubicBezTo>
                    <a:lnTo>
                      <a:pt x="4120" y="10181"/>
                    </a:lnTo>
                    <a:lnTo>
                      <a:pt x="2012" y="10181"/>
                    </a:lnTo>
                    <a:lnTo>
                      <a:pt x="2012" y="5109"/>
                    </a:lnTo>
                    <a:lnTo>
                      <a:pt x="4132" y="5109"/>
                    </a:lnTo>
                    <a:lnTo>
                      <a:pt x="4132" y="5394"/>
                    </a:lnTo>
                    <a:lnTo>
                      <a:pt x="4132" y="5585"/>
                    </a:lnTo>
                    <a:cubicBezTo>
                      <a:pt x="4132" y="5668"/>
                      <a:pt x="4215" y="5752"/>
                      <a:pt x="4298" y="5752"/>
                    </a:cubicBezTo>
                    <a:cubicBezTo>
                      <a:pt x="4393" y="5752"/>
                      <a:pt x="4465" y="5668"/>
                      <a:pt x="4465" y="5585"/>
                    </a:cubicBezTo>
                    <a:lnTo>
                      <a:pt x="4465" y="5394"/>
                    </a:lnTo>
                    <a:lnTo>
                      <a:pt x="4465" y="4942"/>
                    </a:lnTo>
                    <a:lnTo>
                      <a:pt x="4465" y="4085"/>
                    </a:lnTo>
                    <a:cubicBezTo>
                      <a:pt x="4465" y="3990"/>
                      <a:pt x="4393" y="3918"/>
                      <a:pt x="4298" y="3918"/>
                    </a:cubicBezTo>
                    <a:lnTo>
                      <a:pt x="4239" y="3918"/>
                    </a:lnTo>
                    <a:lnTo>
                      <a:pt x="4239" y="3489"/>
                    </a:lnTo>
                    <a:cubicBezTo>
                      <a:pt x="4524" y="3299"/>
                      <a:pt x="4667" y="2966"/>
                      <a:pt x="4763" y="2716"/>
                    </a:cubicBezTo>
                    <a:lnTo>
                      <a:pt x="5525" y="3037"/>
                    </a:lnTo>
                    <a:cubicBezTo>
                      <a:pt x="5584" y="3073"/>
                      <a:pt x="5644" y="3073"/>
                      <a:pt x="5703" y="3073"/>
                    </a:cubicBezTo>
                    <a:cubicBezTo>
                      <a:pt x="5763" y="3073"/>
                      <a:pt x="5822" y="3049"/>
                      <a:pt x="5858" y="3037"/>
                    </a:cubicBezTo>
                    <a:cubicBezTo>
                      <a:pt x="5965" y="3001"/>
                      <a:pt x="6060" y="2906"/>
                      <a:pt x="6096" y="2799"/>
                    </a:cubicBezTo>
                    <a:lnTo>
                      <a:pt x="6191" y="2585"/>
                    </a:lnTo>
                    <a:cubicBezTo>
                      <a:pt x="6239" y="2477"/>
                      <a:pt x="6239" y="2358"/>
                      <a:pt x="6191" y="2239"/>
                    </a:cubicBezTo>
                    <a:cubicBezTo>
                      <a:pt x="6144" y="2132"/>
                      <a:pt x="6060" y="2037"/>
                      <a:pt x="5953" y="2001"/>
                    </a:cubicBezTo>
                    <a:lnTo>
                      <a:pt x="5048" y="1608"/>
                    </a:lnTo>
                    <a:lnTo>
                      <a:pt x="5084" y="1465"/>
                    </a:lnTo>
                    <a:cubicBezTo>
                      <a:pt x="5120" y="1346"/>
                      <a:pt x="5108" y="1227"/>
                      <a:pt x="5025" y="1120"/>
                    </a:cubicBezTo>
                    <a:cubicBezTo>
                      <a:pt x="4965" y="1013"/>
                      <a:pt x="4870" y="942"/>
                      <a:pt x="4751" y="906"/>
                    </a:cubicBezTo>
                    <a:lnTo>
                      <a:pt x="4727" y="906"/>
                    </a:lnTo>
                    <a:cubicBezTo>
                      <a:pt x="4691" y="900"/>
                      <a:pt x="4655" y="897"/>
                      <a:pt x="4620" y="897"/>
                    </a:cubicBezTo>
                    <a:cubicBezTo>
                      <a:pt x="4584" y="897"/>
                      <a:pt x="4548" y="900"/>
                      <a:pt x="4513" y="906"/>
                    </a:cubicBezTo>
                    <a:cubicBezTo>
                      <a:pt x="4453" y="787"/>
                      <a:pt x="4346" y="691"/>
                      <a:pt x="4191" y="656"/>
                    </a:cubicBezTo>
                    <a:lnTo>
                      <a:pt x="4179" y="656"/>
                    </a:lnTo>
                    <a:cubicBezTo>
                      <a:pt x="4143" y="650"/>
                      <a:pt x="4108" y="647"/>
                      <a:pt x="4071" y="647"/>
                    </a:cubicBezTo>
                    <a:cubicBezTo>
                      <a:pt x="4033" y="647"/>
                      <a:pt x="3995" y="650"/>
                      <a:pt x="3953" y="656"/>
                    </a:cubicBezTo>
                    <a:cubicBezTo>
                      <a:pt x="3953" y="644"/>
                      <a:pt x="3941" y="632"/>
                      <a:pt x="3941" y="632"/>
                    </a:cubicBezTo>
                    <a:cubicBezTo>
                      <a:pt x="3882" y="525"/>
                      <a:pt x="3774" y="453"/>
                      <a:pt x="3655" y="418"/>
                    </a:cubicBezTo>
                    <a:lnTo>
                      <a:pt x="3643" y="418"/>
                    </a:lnTo>
                    <a:cubicBezTo>
                      <a:pt x="3614" y="412"/>
                      <a:pt x="3584" y="409"/>
                      <a:pt x="3554" y="409"/>
                    </a:cubicBezTo>
                    <a:cubicBezTo>
                      <a:pt x="3524" y="409"/>
                      <a:pt x="3495" y="412"/>
                      <a:pt x="3465" y="418"/>
                    </a:cubicBezTo>
                    <a:lnTo>
                      <a:pt x="3417" y="334"/>
                    </a:lnTo>
                    <a:cubicBezTo>
                      <a:pt x="3358" y="227"/>
                      <a:pt x="3250" y="156"/>
                      <a:pt x="3143" y="120"/>
                    </a:cubicBezTo>
                    <a:lnTo>
                      <a:pt x="3120" y="120"/>
                    </a:lnTo>
                    <a:cubicBezTo>
                      <a:pt x="3083" y="113"/>
                      <a:pt x="3047" y="109"/>
                      <a:pt x="3012" y="109"/>
                    </a:cubicBezTo>
                    <a:cubicBezTo>
                      <a:pt x="2931" y="109"/>
                      <a:pt x="2853" y="130"/>
                      <a:pt x="2786" y="180"/>
                    </a:cubicBezTo>
                    <a:cubicBezTo>
                      <a:pt x="2679" y="239"/>
                      <a:pt x="2608" y="346"/>
                      <a:pt x="2572" y="465"/>
                    </a:cubicBezTo>
                    <a:lnTo>
                      <a:pt x="2548" y="572"/>
                    </a:lnTo>
                    <a:lnTo>
                      <a:pt x="1369" y="72"/>
                    </a:lnTo>
                    <a:lnTo>
                      <a:pt x="1310" y="72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4070;p62"/>
              <p:cNvSpPr/>
              <p:nvPr/>
            </p:nvSpPr>
            <p:spPr>
              <a:xfrm>
                <a:off x="1329585" y="2127494"/>
                <a:ext cx="108795" cy="197123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6193" extrusionOk="0">
                    <a:moveTo>
                      <a:pt x="1155" y="358"/>
                    </a:moveTo>
                    <a:cubicBezTo>
                      <a:pt x="1214" y="358"/>
                      <a:pt x="1274" y="418"/>
                      <a:pt x="1274" y="477"/>
                    </a:cubicBezTo>
                    <a:lnTo>
                      <a:pt x="1274" y="549"/>
                    </a:lnTo>
                    <a:lnTo>
                      <a:pt x="1274" y="1120"/>
                    </a:lnTo>
                    <a:cubicBezTo>
                      <a:pt x="1274" y="1203"/>
                      <a:pt x="1345" y="1275"/>
                      <a:pt x="1441" y="1275"/>
                    </a:cubicBezTo>
                    <a:cubicBezTo>
                      <a:pt x="1524" y="1275"/>
                      <a:pt x="1595" y="1203"/>
                      <a:pt x="1595" y="1120"/>
                    </a:cubicBezTo>
                    <a:lnTo>
                      <a:pt x="1595" y="584"/>
                    </a:lnTo>
                    <a:cubicBezTo>
                      <a:pt x="1619" y="537"/>
                      <a:pt x="1655" y="525"/>
                      <a:pt x="1703" y="525"/>
                    </a:cubicBezTo>
                    <a:lnTo>
                      <a:pt x="1715" y="525"/>
                    </a:lnTo>
                    <a:cubicBezTo>
                      <a:pt x="1774" y="525"/>
                      <a:pt x="1834" y="584"/>
                      <a:pt x="1834" y="644"/>
                    </a:cubicBezTo>
                    <a:lnTo>
                      <a:pt x="1834" y="668"/>
                    </a:lnTo>
                    <a:lnTo>
                      <a:pt x="1834" y="1132"/>
                    </a:lnTo>
                    <a:cubicBezTo>
                      <a:pt x="1834" y="1215"/>
                      <a:pt x="1917" y="1299"/>
                      <a:pt x="2000" y="1299"/>
                    </a:cubicBezTo>
                    <a:cubicBezTo>
                      <a:pt x="2096" y="1299"/>
                      <a:pt x="2167" y="1215"/>
                      <a:pt x="2167" y="1132"/>
                    </a:cubicBezTo>
                    <a:lnTo>
                      <a:pt x="2167" y="715"/>
                    </a:lnTo>
                    <a:cubicBezTo>
                      <a:pt x="2179" y="668"/>
                      <a:pt x="2226" y="656"/>
                      <a:pt x="2274" y="656"/>
                    </a:cubicBezTo>
                    <a:lnTo>
                      <a:pt x="2286" y="656"/>
                    </a:lnTo>
                    <a:cubicBezTo>
                      <a:pt x="2346" y="656"/>
                      <a:pt x="2405" y="715"/>
                      <a:pt x="2405" y="775"/>
                    </a:cubicBezTo>
                    <a:lnTo>
                      <a:pt x="2405" y="894"/>
                    </a:lnTo>
                    <a:lnTo>
                      <a:pt x="2405" y="1239"/>
                    </a:lnTo>
                    <a:cubicBezTo>
                      <a:pt x="2405" y="1322"/>
                      <a:pt x="2477" y="1394"/>
                      <a:pt x="2572" y="1394"/>
                    </a:cubicBezTo>
                    <a:cubicBezTo>
                      <a:pt x="2655" y="1394"/>
                      <a:pt x="2727" y="1322"/>
                      <a:pt x="2727" y="1239"/>
                    </a:cubicBezTo>
                    <a:lnTo>
                      <a:pt x="2727" y="894"/>
                    </a:lnTo>
                    <a:cubicBezTo>
                      <a:pt x="2727" y="834"/>
                      <a:pt x="2786" y="775"/>
                      <a:pt x="2846" y="775"/>
                    </a:cubicBezTo>
                    <a:lnTo>
                      <a:pt x="2869" y="775"/>
                    </a:lnTo>
                    <a:cubicBezTo>
                      <a:pt x="2929" y="775"/>
                      <a:pt x="2988" y="834"/>
                      <a:pt x="2988" y="894"/>
                    </a:cubicBezTo>
                    <a:lnTo>
                      <a:pt x="2988" y="1680"/>
                    </a:lnTo>
                    <a:lnTo>
                      <a:pt x="2988" y="1692"/>
                    </a:lnTo>
                    <a:cubicBezTo>
                      <a:pt x="3060" y="1858"/>
                      <a:pt x="3048" y="2442"/>
                      <a:pt x="2727" y="2692"/>
                    </a:cubicBezTo>
                    <a:cubicBezTo>
                      <a:pt x="2679" y="2727"/>
                      <a:pt x="2667" y="2763"/>
                      <a:pt x="2667" y="2823"/>
                    </a:cubicBezTo>
                    <a:lnTo>
                      <a:pt x="2667" y="3358"/>
                    </a:lnTo>
                    <a:lnTo>
                      <a:pt x="1060" y="3358"/>
                    </a:lnTo>
                    <a:lnTo>
                      <a:pt x="1060" y="2989"/>
                    </a:lnTo>
                    <a:cubicBezTo>
                      <a:pt x="1060" y="2930"/>
                      <a:pt x="1036" y="2882"/>
                      <a:pt x="988" y="2858"/>
                    </a:cubicBezTo>
                    <a:cubicBezTo>
                      <a:pt x="822" y="2739"/>
                      <a:pt x="405" y="2346"/>
                      <a:pt x="393" y="1965"/>
                    </a:cubicBezTo>
                    <a:cubicBezTo>
                      <a:pt x="381" y="1692"/>
                      <a:pt x="369" y="1370"/>
                      <a:pt x="464" y="1275"/>
                    </a:cubicBezTo>
                    <a:cubicBezTo>
                      <a:pt x="499" y="1257"/>
                      <a:pt x="547" y="1246"/>
                      <a:pt x="612" y="1246"/>
                    </a:cubicBezTo>
                    <a:cubicBezTo>
                      <a:pt x="636" y="1246"/>
                      <a:pt x="662" y="1248"/>
                      <a:pt x="691" y="1251"/>
                    </a:cubicBezTo>
                    <a:lnTo>
                      <a:pt x="691" y="1477"/>
                    </a:lnTo>
                    <a:cubicBezTo>
                      <a:pt x="691" y="1561"/>
                      <a:pt x="762" y="1632"/>
                      <a:pt x="857" y="1632"/>
                    </a:cubicBezTo>
                    <a:cubicBezTo>
                      <a:pt x="941" y="1632"/>
                      <a:pt x="1024" y="1561"/>
                      <a:pt x="1024" y="1477"/>
                    </a:cubicBezTo>
                    <a:lnTo>
                      <a:pt x="1024" y="477"/>
                    </a:lnTo>
                    <a:cubicBezTo>
                      <a:pt x="1024" y="418"/>
                      <a:pt x="1083" y="358"/>
                      <a:pt x="1143" y="358"/>
                    </a:cubicBezTo>
                    <a:close/>
                    <a:moveTo>
                      <a:pt x="2941" y="3692"/>
                    </a:moveTo>
                    <a:lnTo>
                      <a:pt x="2941" y="4216"/>
                    </a:lnTo>
                    <a:lnTo>
                      <a:pt x="810" y="4216"/>
                    </a:lnTo>
                    <a:lnTo>
                      <a:pt x="810" y="3692"/>
                    </a:lnTo>
                    <a:close/>
                    <a:moveTo>
                      <a:pt x="2941" y="4537"/>
                    </a:moveTo>
                    <a:lnTo>
                      <a:pt x="2941" y="5859"/>
                    </a:lnTo>
                    <a:lnTo>
                      <a:pt x="810" y="5859"/>
                    </a:lnTo>
                    <a:lnTo>
                      <a:pt x="810" y="4537"/>
                    </a:lnTo>
                    <a:close/>
                    <a:moveTo>
                      <a:pt x="1143" y="1"/>
                    </a:moveTo>
                    <a:cubicBezTo>
                      <a:pt x="881" y="1"/>
                      <a:pt x="679" y="203"/>
                      <a:pt x="679" y="465"/>
                    </a:cubicBezTo>
                    <a:lnTo>
                      <a:pt x="679" y="894"/>
                    </a:lnTo>
                    <a:cubicBezTo>
                      <a:pt x="642" y="889"/>
                      <a:pt x="607" y="887"/>
                      <a:pt x="573" y="887"/>
                    </a:cubicBezTo>
                    <a:cubicBezTo>
                      <a:pt x="439" y="887"/>
                      <a:pt x="326" y="923"/>
                      <a:pt x="250" y="989"/>
                    </a:cubicBezTo>
                    <a:cubicBezTo>
                      <a:pt x="0" y="1192"/>
                      <a:pt x="36" y="1573"/>
                      <a:pt x="48" y="1965"/>
                    </a:cubicBezTo>
                    <a:cubicBezTo>
                      <a:pt x="83" y="2477"/>
                      <a:pt x="548" y="2894"/>
                      <a:pt x="726" y="3049"/>
                    </a:cubicBezTo>
                    <a:lnTo>
                      <a:pt x="726" y="3335"/>
                    </a:lnTo>
                    <a:lnTo>
                      <a:pt x="631" y="3335"/>
                    </a:lnTo>
                    <a:cubicBezTo>
                      <a:pt x="536" y="3335"/>
                      <a:pt x="464" y="3406"/>
                      <a:pt x="464" y="3489"/>
                    </a:cubicBezTo>
                    <a:lnTo>
                      <a:pt x="464" y="4359"/>
                    </a:lnTo>
                    <a:lnTo>
                      <a:pt x="464" y="6025"/>
                    </a:lnTo>
                    <a:cubicBezTo>
                      <a:pt x="464" y="6121"/>
                      <a:pt x="536" y="6192"/>
                      <a:pt x="631" y="6192"/>
                    </a:cubicBezTo>
                    <a:lnTo>
                      <a:pt x="3108" y="6192"/>
                    </a:lnTo>
                    <a:cubicBezTo>
                      <a:pt x="3191" y="6192"/>
                      <a:pt x="3262" y="6121"/>
                      <a:pt x="3262" y="6025"/>
                    </a:cubicBezTo>
                    <a:lnTo>
                      <a:pt x="3262" y="4359"/>
                    </a:lnTo>
                    <a:lnTo>
                      <a:pt x="3262" y="3489"/>
                    </a:lnTo>
                    <a:cubicBezTo>
                      <a:pt x="3262" y="3406"/>
                      <a:pt x="3191" y="3335"/>
                      <a:pt x="3108" y="3335"/>
                    </a:cubicBezTo>
                    <a:lnTo>
                      <a:pt x="3000" y="3335"/>
                    </a:lnTo>
                    <a:lnTo>
                      <a:pt x="3000" y="2870"/>
                    </a:lnTo>
                    <a:cubicBezTo>
                      <a:pt x="3417" y="2465"/>
                      <a:pt x="3369" y="1727"/>
                      <a:pt x="3369" y="1632"/>
                    </a:cubicBezTo>
                    <a:lnTo>
                      <a:pt x="3369" y="858"/>
                    </a:lnTo>
                    <a:cubicBezTo>
                      <a:pt x="3369" y="608"/>
                      <a:pt x="3167" y="406"/>
                      <a:pt x="2905" y="406"/>
                    </a:cubicBezTo>
                    <a:lnTo>
                      <a:pt x="2893" y="406"/>
                    </a:lnTo>
                    <a:cubicBezTo>
                      <a:pt x="2822" y="406"/>
                      <a:pt x="2738" y="418"/>
                      <a:pt x="2667" y="465"/>
                    </a:cubicBezTo>
                    <a:cubicBezTo>
                      <a:pt x="2584" y="358"/>
                      <a:pt x="2465" y="287"/>
                      <a:pt x="2310" y="287"/>
                    </a:cubicBezTo>
                    <a:lnTo>
                      <a:pt x="2298" y="287"/>
                    </a:lnTo>
                    <a:cubicBezTo>
                      <a:pt x="2226" y="287"/>
                      <a:pt x="2143" y="299"/>
                      <a:pt x="2084" y="346"/>
                    </a:cubicBezTo>
                    <a:cubicBezTo>
                      <a:pt x="2000" y="239"/>
                      <a:pt x="1881" y="179"/>
                      <a:pt x="1750" y="179"/>
                    </a:cubicBezTo>
                    <a:lnTo>
                      <a:pt x="1726" y="179"/>
                    </a:lnTo>
                    <a:cubicBezTo>
                      <a:pt x="1667" y="179"/>
                      <a:pt x="1607" y="191"/>
                      <a:pt x="1548" y="203"/>
                    </a:cubicBezTo>
                    <a:cubicBezTo>
                      <a:pt x="1476" y="84"/>
                      <a:pt x="1334" y="1"/>
                      <a:pt x="1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矩形 17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9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21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96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實作與練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40000" y="1701048"/>
            <a:ext cx="8064000" cy="2160000"/>
          </a:xfrm>
          <a:prstGeom prst="rect">
            <a:avLst/>
          </a:prstGeom>
          <a:ln w="38100">
            <a:solidFill>
              <a:schemeClr val="accent4"/>
            </a:solidFill>
            <a:prstDash val="solid"/>
            <a:headEnd type="oval" w="med" len="med"/>
            <a:tailEnd type="oval" w="med" len="med"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contourClr>
              <a:schemeClr val="accent2">
                <a:shade val="70000"/>
                <a:satMod val="105000"/>
              </a:schemeClr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80000" tIns="180000" rIns="180000" bIns="180000" anchor="ctr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200" b="1" baseline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實作與練習</a:t>
            </a:r>
          </a:p>
        </p:txBody>
      </p:sp>
      <p:sp>
        <p:nvSpPr>
          <p:cNvPr id="29" name="文字方塊 28"/>
          <p:cNvSpPr txBox="1"/>
          <p:nvPr userDrawn="1"/>
        </p:nvSpPr>
        <p:spPr>
          <a:xfrm>
            <a:off x="1404096" y="825967"/>
            <a:ext cx="2663848" cy="60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None/>
              <a:defRPr sz="3200" b="1">
                <a:ln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914400" indent="-457200">
              <a:spcBef>
                <a:spcPts val="0"/>
              </a:spcBef>
              <a:buFont typeface="Calibri" panose="020F0502020204030204" pitchFamily="34" charset="0"/>
              <a:buChar char="—"/>
              <a:defRPr sz="3200" b="1">
                <a:solidFill>
                  <a:sysClr val="windowText" lastClr="000000"/>
                </a:solidFill>
              </a:defRPr>
            </a:lvl2pPr>
            <a:lvl3pPr marL="1371600" indent="-457200">
              <a:spcBef>
                <a:spcPts val="0"/>
              </a:spcBef>
              <a:buFont typeface="Calibri" panose="020F0502020204030204" pitchFamily="34" charset="0"/>
              <a:buChar char="•"/>
              <a:defRPr sz="3200" b="1">
                <a:solidFill>
                  <a:sysClr val="windowText" lastClr="000000"/>
                </a:solidFill>
              </a:defRPr>
            </a:lvl3pPr>
            <a:lvl4pPr marL="1600200" indent="-228600">
              <a:spcBef>
                <a:spcPts val="0"/>
              </a:spcBef>
              <a:buFont typeface="Arial" panose="020B0604020202020204" pitchFamily="34" charset="0"/>
              <a:buChar char="–"/>
              <a:defRPr sz="2000" b="1">
                <a:solidFill>
                  <a:sysClr val="windowText" lastClr="000000"/>
                </a:solidFill>
              </a:defRPr>
            </a:lvl4pPr>
            <a:lvl5pPr marL="2057400" indent="-228600">
              <a:spcBef>
                <a:spcPts val="0"/>
              </a:spcBef>
              <a:buFont typeface="Arial" panose="020B0604020202020204" pitchFamily="34" charset="0"/>
              <a:buChar char="»"/>
              <a:defRPr sz="2000" b="1">
                <a:solidFill>
                  <a:sysClr val="windowText" lastClr="000000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</a:rPr>
              <a:t>實作與練習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橢圓 30"/>
          <p:cNvSpPr/>
          <p:nvPr userDrawn="1"/>
        </p:nvSpPr>
        <p:spPr>
          <a:xfrm>
            <a:off x="540000" y="695893"/>
            <a:ext cx="864096" cy="864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6" name="Google Shape;10965;p57"/>
          <p:cNvSpPr/>
          <p:nvPr userDrawn="1"/>
        </p:nvSpPr>
        <p:spPr>
          <a:xfrm>
            <a:off x="687033" y="842169"/>
            <a:ext cx="570030" cy="571545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矩形 11"/>
          <p:cNvSpPr/>
          <p:nvPr userDrawn="1"/>
        </p:nvSpPr>
        <p:spPr>
          <a:xfrm>
            <a:off x="0" y="0"/>
            <a:ext cx="9144000" cy="324000"/>
          </a:xfrm>
          <a:prstGeom prst="rect">
            <a:avLst/>
          </a:prstGeom>
          <a:solidFill>
            <a:schemeClr val="accent6"/>
          </a:solidFill>
          <a:ln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3" name="橢圓 13"/>
          <p:cNvSpPr/>
          <p:nvPr userDrawn="1"/>
        </p:nvSpPr>
        <p:spPr>
          <a:xfrm>
            <a:off x="8496000" y="0"/>
            <a:ext cx="648000" cy="648000"/>
          </a:xfrm>
          <a:prstGeom prst="teardrop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lvl="0">
              <a:spcBef>
                <a:spcPct val="100000"/>
              </a:spcBef>
            </a:pP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0" y="139334"/>
            <a:ext cx="684000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zh-TW" altLang="en-US" dirty="0" smtClean="0"/>
              <a:t>頁碼</a:t>
            </a:r>
            <a:endParaRPr lang="zh-TW" altLang="en-US" dirty="0"/>
          </a:p>
        </p:txBody>
      </p:sp>
      <p:sp>
        <p:nvSpPr>
          <p:cNvPr id="15" name="標題 1"/>
          <p:cNvSpPr>
            <a:spLocks noGrp="1"/>
          </p:cNvSpPr>
          <p:nvPr>
            <p:ph type="title" hasCustomPrompt="1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>
              <a:defRPr sz="2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TW" altLang="en-US" dirty="0" smtClean="0"/>
              <a:t>章節</a:t>
            </a:r>
            <a:r>
              <a:rPr lang="en-US" altLang="zh-TW" dirty="0" smtClean="0"/>
              <a:t>	</a:t>
            </a:r>
            <a:r>
              <a:rPr lang="zh-TW" altLang="en-US" dirty="0" smtClean="0"/>
              <a:t>章節名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968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Horz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01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00" r:id="rId2"/>
    <p:sldLayoutId id="2147483678" r:id="rId3"/>
    <p:sldLayoutId id="2147483682" r:id="rId4"/>
    <p:sldLayoutId id="2147483694" r:id="rId5"/>
    <p:sldLayoutId id="2147483679" r:id="rId6"/>
    <p:sldLayoutId id="2147483691" r:id="rId7"/>
    <p:sldLayoutId id="2147483680" r:id="rId8"/>
    <p:sldLayoutId id="2147483681" r:id="rId9"/>
    <p:sldLayoutId id="2147483698" r:id="rId10"/>
    <p:sldLayoutId id="2147483687" r:id="rId11"/>
    <p:sldLayoutId id="2147483696" r:id="rId12"/>
    <p:sldLayoutId id="2147483697" r:id="rId13"/>
    <p:sldLayoutId id="2147483699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ysClr val="windowText" lastClr="000000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buFont typeface="Wingdings" panose="05000000000000000000" pitchFamily="2" charset="2"/>
        <a:buChar char="l"/>
        <a:defRPr sz="3200" b="1" kern="1200">
          <a:solidFill>
            <a:sysClr val="windowText" lastClr="000000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buFont typeface="Calibri" panose="020F0502020204030204" pitchFamily="34" charset="0"/>
        <a:buChar char="—"/>
        <a:defRPr sz="3200" b="1" kern="1200">
          <a:solidFill>
            <a:sysClr val="windowText" lastClr="000000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buFont typeface="Calibri" panose="020F0502020204030204" pitchFamily="34" charset="0"/>
        <a:buChar char="•"/>
        <a:defRPr sz="3200" b="1" kern="1200">
          <a:solidFill>
            <a:sysClr val="windowText" lastClr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000" b="1" kern="1200">
          <a:solidFill>
            <a:sysClr val="windowText" lastClr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»"/>
        <a:defRPr sz="2000" b="1" kern="1200">
          <a:solidFill>
            <a:sysClr val="windowText" lastClr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../../&#21205;&#30059;/&#31532;4&#31456;/1&#19978;ch4&#20844;&#27665;&#36890;-&#24615;&#21029;&#21051;&#26495;&#21360;&#35937;&#33287;&#24615;&#21029;&#27495;&#35222;.mp4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csxRuxPZLxE" TargetMode="Externa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8.xml"/><Relationship Id="rId4" Type="http://schemas.openxmlformats.org/officeDocument/2006/relationships/slide" Target="slide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youtu.be/oFWR9XKwrNA" TargetMode="Externa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../../&#21205;&#30059;/&#31532;4&#31456;/1&#19978;ch4&#19977;&#20998;&#37912;&#35498;&#26360;&#20154;-&#35242;&#23376;&#38291;&#30340;&#27402;&#21033;&#33287;&#32681;&#21209;.mp4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../../&#24433;&#29255;/&#31532;4&#31456;/1&#19978;ch4&#20320;&#30340;&#23401;&#23376;&#19981;&#26159;&#20320;&#30340;&#23401;&#23376;-&#23229;&#23229;&#30340;&#36953;&#25511;&#22120;-&#32232;&#21127;&#34083;&#21451;&#31481;.mp4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youtu.be/3jgH2U55LhM" TargetMode="Externa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youtu.be/mGRMIWfrXiw" TargetMode="External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../../&#24433;&#29255;/&#31532;4&#31456;/1&#19978;ch4&#29544;&#32769;&#29983;&#27963;&#28961;&#20381;&#38752;&#25104;&#21488;&#28771;&#22823;&#21839;&#38988;.mp4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../../&#21205;&#30059;/&#31532;4&#31456;/1&#19978;ch4&#20844;&#27665;&#36890;-&#35469;&#35672;&#38263;&#29031;&#27861;&#26696;.mp4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youtu.be/MFLG8HnWfto" TargetMode="External"/><Relationship Id="rId4" Type="http://schemas.microsoft.com/office/2007/relationships/hdphoto" Target="../media/hdphoto6.wdp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../../&#24433;&#29255;/&#31532;4&#31456;/1&#19978;ch4&#23478;&#24237;&#26292;&#21147;&#38450;&#27835;20&#24180;-&#38646;&#35961;-&#38646;&#26292;.mp4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../../&#24433;&#29255;/&#31532;4&#31456;/1&#19978;ch4100&#20844;&#20998;&#30340;&#19990;&#30028;.mp4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youtu.be/70NTCwFv1Rk" TargetMode="External"/><Relationship Id="rId4" Type="http://schemas.microsoft.com/office/2007/relationships/hdphoto" Target="../media/hdphoto7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qt.hle.com.tw/edisc3.html?tid=111_1_JCT_EBOOK_1_4&amp;tt=Ebook&amp;platform=Hanlin_Ebook" TargetMode="Externa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s://youtu.be/rp3IdxEgQ5k" TargetMode="External"/><Relationship Id="rId4" Type="http://schemas.microsoft.com/office/2007/relationships/hdphoto" Target="../media/hdphoto8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平權家庭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 smtClean="0"/>
              <a:t>四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95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zh-TW" altLang="en-US" dirty="0"/>
              <a:t>四</a:t>
            </a:r>
            <a:r>
              <a:rPr lang="zh-TW" altLang="en-US" dirty="0" smtClean="0"/>
              <a:t>章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平權家庭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2000" y="3933056"/>
            <a:ext cx="5940000" cy="1622734"/>
          </a:xfrm>
        </p:spPr>
        <p:txBody>
          <a:bodyPr/>
          <a:lstStyle/>
          <a:p>
            <a:r>
              <a:rPr lang="en-US" altLang="zh-TW" dirty="0"/>
              <a:t>4-1	</a:t>
            </a:r>
            <a:r>
              <a:rPr lang="zh-TW" altLang="en-US" dirty="0"/>
              <a:t>家務勞動的分擔看性別平權</a:t>
            </a:r>
          </a:p>
        </p:txBody>
      </p:sp>
    </p:spTree>
    <p:extLst>
      <p:ext uri="{BB962C8B-B14F-4D97-AF65-F5344CB8AC3E}">
        <p14:creationId xmlns:p14="http://schemas.microsoft.com/office/powerpoint/2010/main" val="34959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從「漫話公民」中的狀況一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家庭</a:t>
            </a:r>
            <a:r>
              <a:rPr lang="zh-TW" altLang="en-US" dirty="0"/>
              <a:t>中的</a:t>
            </a:r>
            <a:r>
              <a:rPr lang="zh-TW" altLang="en-US" dirty="0" smtClean="0"/>
              <a:t>成員</a:t>
            </a:r>
            <a:r>
              <a:rPr lang="zh-TW" altLang="en-US" dirty="0"/>
              <a:t>居住在一起，除了共同分享生活上的利益，也應該彼此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分擔</a:t>
            </a:r>
            <a:r>
              <a:rPr lang="zh-TW" altLang="en-US" dirty="0"/>
              <a:t>、共同處理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家庭事務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父母的相處方式會使子女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耳濡目染</a:t>
            </a:r>
            <a:r>
              <a:rPr lang="zh-TW" altLang="en-US" dirty="0"/>
              <a:t>受到</a:t>
            </a:r>
            <a:r>
              <a:rPr lang="zh-TW" altLang="en-US" dirty="0" smtClean="0"/>
              <a:t>影響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174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899592" y="4773458"/>
            <a:ext cx="7344816" cy="995977"/>
          </a:xfrm>
          <a:prstGeom prst="roundRect">
            <a:avLst/>
          </a:prstGeom>
          <a:solidFill>
            <a:schemeClr val="accent1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anchor="ctr" anchorCtr="0"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  <a:buClr>
                <a:srgbClr val="96D5EC">
                  <a:lumMod val="75000"/>
                </a:srgbClr>
              </a:buClr>
            </a:pPr>
            <a:r>
              <a:rPr lang="zh-TW" altLang="en-US" sz="3600" b="1" dirty="0">
                <a:solidFill>
                  <a:prstClr val="black"/>
                </a:solidFill>
              </a:rPr>
              <a:t>家庭是學習</a:t>
            </a:r>
            <a:r>
              <a:rPr lang="zh-TW" altLang="en-US" sz="3600" b="1" dirty="0" smtClean="0">
                <a:solidFill>
                  <a:schemeClr val="accent1">
                    <a:lumMod val="50000"/>
                  </a:schemeClr>
                </a:solidFill>
              </a:rPr>
              <a:t>性別平權</a:t>
            </a:r>
            <a:r>
              <a:rPr lang="zh-TW" altLang="en-US" sz="3600" b="1" dirty="0" smtClean="0">
                <a:solidFill>
                  <a:prstClr val="black"/>
                </a:solidFill>
              </a:rPr>
              <a:t>的</a:t>
            </a:r>
            <a:r>
              <a:rPr lang="zh-TW" altLang="en-US" sz="3600" b="1" dirty="0">
                <a:solidFill>
                  <a:prstClr val="black"/>
                </a:solidFill>
              </a:rPr>
              <a:t>重要場所</a:t>
            </a:r>
            <a:endParaRPr lang="zh-TW" altLang="en-US" sz="3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smtClean="0"/>
              <a:t>  傳統家庭觀念中</a:t>
            </a:r>
            <a:r>
              <a:rPr lang="en-US" altLang="zh-TW" smtClean="0"/>
              <a:t>——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174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grpSp>
        <p:nvGrpSpPr>
          <p:cNvPr id="25" name="群組 24"/>
          <p:cNvGrpSpPr/>
          <p:nvPr/>
        </p:nvGrpSpPr>
        <p:grpSpPr>
          <a:xfrm>
            <a:off x="395288" y="4959043"/>
            <a:ext cx="8353425" cy="1394716"/>
            <a:chOff x="395288" y="4959043"/>
            <a:chExt cx="8353425" cy="1394716"/>
          </a:xfrm>
        </p:grpSpPr>
        <p:sp>
          <p:nvSpPr>
            <p:cNvPr id="11" name="矩形 10"/>
            <p:cNvSpPr/>
            <p:nvPr/>
          </p:nvSpPr>
          <p:spPr>
            <a:xfrm>
              <a:off x="395288" y="4959043"/>
              <a:ext cx="8353425" cy="7105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kern="1200" dirty="0" smtClean="0">
                  <a:solidFill>
                    <a:srgbClr val="FFFF00"/>
                  </a:solidFill>
                </a:rPr>
                <a:t>雙薪家庭</a:t>
              </a:r>
              <a:r>
                <a:rPr lang="zh-TW" altLang="en-US" sz="3200" b="1" kern="1200" dirty="0" smtClean="0"/>
                <a:t>在家務工作的分配上</a:t>
              </a:r>
              <a:endParaRPr lang="zh-TW" altLang="en-US" sz="3200" b="1" kern="1200" dirty="0"/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395288" y="5643207"/>
              <a:ext cx="8353425" cy="710552"/>
            </a:xfrm>
            <a:custGeom>
              <a:avLst/>
              <a:gdLst>
                <a:gd name="connsiteX0" fmla="*/ 0 w 8353425"/>
                <a:gd name="connsiteY0" fmla="*/ 0 h 572843"/>
                <a:gd name="connsiteX1" fmla="*/ 8353425 w 8353425"/>
                <a:gd name="connsiteY1" fmla="*/ 0 h 572843"/>
                <a:gd name="connsiteX2" fmla="*/ 8353425 w 8353425"/>
                <a:gd name="connsiteY2" fmla="*/ 572843 h 572843"/>
                <a:gd name="connsiteX3" fmla="*/ 0 w 8353425"/>
                <a:gd name="connsiteY3" fmla="*/ 572843 h 572843"/>
                <a:gd name="connsiteX4" fmla="*/ 0 w 8353425"/>
                <a:gd name="connsiteY4" fmla="*/ 0 h 57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3425" h="572843">
                  <a:moveTo>
                    <a:pt x="0" y="0"/>
                  </a:moveTo>
                  <a:lnTo>
                    <a:pt x="8353425" y="0"/>
                  </a:lnTo>
                  <a:lnTo>
                    <a:pt x="8353425" y="572843"/>
                  </a:lnTo>
                  <a:lnTo>
                    <a:pt x="0" y="572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 eaLnBrk="1" latinLnBrk="0">
                <a:spcBef>
                  <a:spcPct val="0"/>
                </a:spcBef>
              </a:pPr>
              <a:r>
                <a:rPr lang="zh-TW" altLang="en-US" sz="3200" b="1" kern="1200" dirty="0" smtClean="0"/>
                <a:t>如果沒有調整，對職場女性造成更沉重壓力</a:t>
              </a:r>
              <a:endParaRPr lang="zh-TW" altLang="en-US" sz="3200" b="1" kern="12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95287" y="3185109"/>
            <a:ext cx="8353426" cy="1800324"/>
            <a:chOff x="395287" y="3185109"/>
            <a:chExt cx="8353426" cy="1800324"/>
          </a:xfrm>
        </p:grpSpPr>
        <p:sp>
          <p:nvSpPr>
            <p:cNvPr id="22" name="等腰三角形 21"/>
            <p:cNvSpPr/>
            <p:nvPr/>
          </p:nvSpPr>
          <p:spPr>
            <a:xfrm rot="10800000">
              <a:off x="4356000" y="4553433"/>
              <a:ext cx="432000" cy="4320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95287" y="3185109"/>
              <a:ext cx="8353426" cy="71055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kern="1200" dirty="0" smtClean="0"/>
                <a:t>隨著教育普及</a:t>
              </a:r>
              <a:endParaRPr lang="zh-TW" altLang="en-US" sz="3200" b="1" kern="1200" dirty="0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395288" y="3869271"/>
              <a:ext cx="8353425" cy="710552"/>
            </a:xfrm>
            <a:custGeom>
              <a:avLst/>
              <a:gdLst>
                <a:gd name="connsiteX0" fmla="*/ 0 w 8353425"/>
                <a:gd name="connsiteY0" fmla="*/ 0 h 572671"/>
                <a:gd name="connsiteX1" fmla="*/ 8353425 w 8353425"/>
                <a:gd name="connsiteY1" fmla="*/ 0 h 572671"/>
                <a:gd name="connsiteX2" fmla="*/ 8353425 w 8353425"/>
                <a:gd name="connsiteY2" fmla="*/ 572671 h 572671"/>
                <a:gd name="connsiteX3" fmla="*/ 0 w 8353425"/>
                <a:gd name="connsiteY3" fmla="*/ 572671 h 572671"/>
                <a:gd name="connsiteX4" fmla="*/ 0 w 8353425"/>
                <a:gd name="connsiteY4" fmla="*/ 0 h 57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3425" h="572671">
                  <a:moveTo>
                    <a:pt x="0" y="0"/>
                  </a:moveTo>
                  <a:lnTo>
                    <a:pt x="8353425" y="0"/>
                  </a:lnTo>
                  <a:lnTo>
                    <a:pt x="8353425" y="572671"/>
                  </a:lnTo>
                  <a:lnTo>
                    <a:pt x="0" y="572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kern="1200" dirty="0" smtClean="0"/>
                <a:t>女性參與職場工作者漸多，增加家庭收入</a:t>
              </a:r>
              <a:endParaRPr lang="zh-TW" altLang="en-US" sz="3200" b="1" kern="12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95288" y="1411175"/>
            <a:ext cx="8353425" cy="1800324"/>
            <a:chOff x="395288" y="1411175"/>
            <a:chExt cx="8353425" cy="1800324"/>
          </a:xfrm>
        </p:grpSpPr>
        <p:sp>
          <p:nvSpPr>
            <p:cNvPr id="21" name="等腰三角形 20"/>
            <p:cNvSpPr/>
            <p:nvPr/>
          </p:nvSpPr>
          <p:spPr>
            <a:xfrm rot="10800000">
              <a:off x="4356001" y="2779499"/>
              <a:ext cx="432000" cy="43200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95288" y="1411175"/>
              <a:ext cx="8353425" cy="71055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kern="1200" dirty="0" smtClean="0"/>
                <a:t>受「男主外，女主內」性別刻板印象的影響</a:t>
              </a:r>
              <a:endParaRPr lang="zh-TW" altLang="en-US" sz="3200" b="1" kern="1200" dirty="0"/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395288" y="2095337"/>
              <a:ext cx="8353425" cy="710552"/>
            </a:xfrm>
            <a:custGeom>
              <a:avLst/>
              <a:gdLst>
                <a:gd name="connsiteX0" fmla="*/ 0 w 8353425"/>
                <a:gd name="connsiteY0" fmla="*/ 0 h 572671"/>
                <a:gd name="connsiteX1" fmla="*/ 8353425 w 8353425"/>
                <a:gd name="connsiteY1" fmla="*/ 0 h 572671"/>
                <a:gd name="connsiteX2" fmla="*/ 8353425 w 8353425"/>
                <a:gd name="connsiteY2" fmla="*/ 572671 h 572671"/>
                <a:gd name="connsiteX3" fmla="*/ 0 w 8353425"/>
                <a:gd name="connsiteY3" fmla="*/ 572671 h 572671"/>
                <a:gd name="connsiteX4" fmla="*/ 0 w 8353425"/>
                <a:gd name="connsiteY4" fmla="*/ 0 h 57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3425" h="572671">
                  <a:moveTo>
                    <a:pt x="0" y="0"/>
                  </a:moveTo>
                  <a:lnTo>
                    <a:pt x="8353425" y="0"/>
                  </a:lnTo>
                  <a:lnTo>
                    <a:pt x="8353425" y="572671"/>
                  </a:lnTo>
                  <a:lnTo>
                    <a:pt x="0" y="572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家務工作</a:t>
              </a:r>
              <a:r>
                <a:rPr lang="zh-TW" altLang="en-US" sz="3200" b="1" kern="1200" dirty="0" smtClean="0"/>
                <a:t>被認為是</a:t>
              </a:r>
              <a:r>
                <a:rPr lang="zh-TW" altLang="en-US" sz="32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女性</a:t>
              </a:r>
              <a:r>
                <a:rPr lang="zh-TW" altLang="en-US" sz="3200" b="1" kern="1200" dirty="0" smtClean="0"/>
                <a:t>的職責</a:t>
              </a:r>
              <a:endParaRPr lang="zh-TW" altLang="en-US" sz="3200" b="1" kern="1200" dirty="0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002048" y="652144"/>
            <a:ext cx="3600648" cy="707886"/>
            <a:chOff x="9167529" y="2488149"/>
            <a:chExt cx="3600648" cy="707886"/>
          </a:xfrm>
        </p:grpSpPr>
        <p:sp>
          <p:nvSpPr>
            <p:cNvPr id="18" name="Rectangle 13">
              <a:hlinkClick r:id="rId2" action="ppaction://hlinkfile"/>
            </p:cNvPr>
            <p:cNvSpPr>
              <a:spLocks noChangeArrowheads="1"/>
            </p:cNvSpPr>
            <p:nvPr/>
          </p:nvSpPr>
          <p:spPr bwMode="auto">
            <a:xfrm>
              <a:off x="10104154" y="2488149"/>
              <a:ext cx="2664023" cy="707886"/>
            </a:xfrm>
            <a:prstGeom prst="rect">
              <a:avLst/>
            </a:prstGeom>
            <a:solidFill>
              <a:srgbClr val="F2DCDB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2000" b="1" u="sng" dirty="0">
                  <a:solidFill>
                    <a:srgbClr val="990000"/>
                  </a:solidFill>
                  <a:latin typeface="+mn-ea"/>
                </a:rPr>
                <a:t>公民通：性別刻板印象與性別歧視</a:t>
              </a:r>
            </a:p>
          </p:txBody>
        </p:sp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9167529" y="2574557"/>
              <a:ext cx="936625" cy="504825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動畫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6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3-4-1</a:t>
            </a:r>
            <a:r>
              <a:rPr lang="zh-TW" altLang="en-US" dirty="0"/>
              <a:t>　性別刻板印象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174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內容版面配置區 24"/>
          <p:cNvPicPr>
            <a:picLocks noGrp="1" noChangeAspect="1"/>
          </p:cNvPicPr>
          <p:nvPr>
            <p:ph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50" y="1541010"/>
            <a:ext cx="6049700" cy="389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圓角矩形 8"/>
          <p:cNvSpPr/>
          <p:nvPr/>
        </p:nvSpPr>
        <p:spPr>
          <a:xfrm>
            <a:off x="650358" y="4634966"/>
            <a:ext cx="7843284" cy="181837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過去總是能看到女性洗衣燒菜的傳統家電廣告。隨著時代變遷，現代</a:t>
            </a:r>
            <a:r>
              <a:rPr lang="zh-TW" altLang="en-US" sz="2800" b="1" dirty="0">
                <a:solidFill>
                  <a:srgbClr val="FFFF00"/>
                </a:solidFill>
              </a:rPr>
              <a:t>家電廣告</a:t>
            </a:r>
            <a:r>
              <a:rPr lang="zh-TW" altLang="en-US" sz="2800" b="1" dirty="0">
                <a:solidFill>
                  <a:schemeClr val="bg1"/>
                </a:solidFill>
              </a:rPr>
              <a:t>仍多由</a:t>
            </a:r>
            <a:r>
              <a:rPr lang="zh-TW" altLang="en-US" sz="2800" b="1" dirty="0">
                <a:solidFill>
                  <a:srgbClr val="FFFF00"/>
                </a:solidFill>
              </a:rPr>
              <a:t>女性代言</a:t>
            </a:r>
            <a:r>
              <a:rPr lang="zh-TW" altLang="en-US" sz="2800" b="1" dirty="0">
                <a:solidFill>
                  <a:schemeClr val="bg1"/>
                </a:solidFill>
              </a:rPr>
              <a:t>，其中隱含的性別刻板印象值得我們反思。</a:t>
            </a:r>
          </a:p>
        </p:txBody>
      </p:sp>
    </p:spTree>
    <p:extLst>
      <p:ext uri="{BB962C8B-B14F-4D97-AF65-F5344CB8AC3E}">
        <p14:creationId xmlns:p14="http://schemas.microsoft.com/office/powerpoint/2010/main" val="30255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3-4-2</a:t>
            </a:r>
            <a:r>
              <a:rPr lang="zh-TW" altLang="en-US" dirty="0"/>
              <a:t>　家務共同分擔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174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4-1	</a:t>
            </a:r>
            <a:r>
              <a:rPr lang="zh-TW" altLang="en-US" dirty="0" smtClean="0"/>
              <a:t>家務勞動的分擔看性別平權</a:t>
            </a:r>
            <a:endParaRPr lang="zh-TW" altLang="en-US" dirty="0"/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圓角矩形 8"/>
          <p:cNvSpPr/>
          <p:nvPr/>
        </p:nvSpPr>
        <p:spPr>
          <a:xfrm>
            <a:off x="4450282" y="2258182"/>
            <a:ext cx="4514206" cy="3349204"/>
          </a:xfrm>
          <a:prstGeom prst="roundRect">
            <a:avLst>
              <a:gd name="adj" fmla="val 9084"/>
            </a:avLst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家務勞動一直隱含於家庭中，但隨著</a:t>
            </a:r>
            <a:r>
              <a:rPr lang="zh-TW" altLang="en-US" sz="2800" b="1" dirty="0">
                <a:solidFill>
                  <a:srgbClr val="FFFF00"/>
                </a:solidFill>
              </a:rPr>
              <a:t>女性受教育普及、投入職場者漸多</a:t>
            </a:r>
            <a:r>
              <a:rPr lang="zh-TW" altLang="en-US" sz="2800" b="1" dirty="0">
                <a:solidFill>
                  <a:schemeClr val="bg1"/>
                </a:solidFill>
              </a:rPr>
              <a:t>，</a:t>
            </a:r>
            <a:r>
              <a:rPr lang="zh-TW" altLang="en-US" sz="2800" b="1" dirty="0">
                <a:solidFill>
                  <a:srgbClr val="FFFF00"/>
                </a:solidFill>
              </a:rPr>
              <a:t>家務勞動</a:t>
            </a:r>
            <a:r>
              <a:rPr lang="zh-TW" altLang="en-US" sz="2800" b="1" dirty="0">
                <a:solidFill>
                  <a:schemeClr val="bg1"/>
                </a:solidFill>
              </a:rPr>
              <a:t>不再侷限於女性承擔，透過家人</a:t>
            </a:r>
            <a:r>
              <a:rPr lang="zh-TW" altLang="en-US" sz="2800" b="1" dirty="0">
                <a:solidFill>
                  <a:srgbClr val="FFFF00"/>
                </a:solidFill>
              </a:rPr>
              <a:t>共同分擔</a:t>
            </a:r>
            <a:r>
              <a:rPr lang="zh-TW" altLang="en-US" sz="2800" b="1" dirty="0">
                <a:solidFill>
                  <a:schemeClr val="bg1"/>
                </a:solidFill>
              </a:rPr>
              <a:t>，營造和諧的家庭。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7338"/>
            <a:ext cx="3215216" cy="4822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69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>
          <a:xfrm>
            <a:off x="1274977" y="6510218"/>
            <a:ext cx="6876000" cy="369332"/>
          </a:xfrm>
        </p:spPr>
        <p:txBody>
          <a:bodyPr/>
          <a:lstStyle/>
          <a:p>
            <a:r>
              <a:rPr lang="zh-TW" altLang="en-US" dirty="0" smtClean="0">
                <a:latin typeface="var(--paper-font-common-base_-_font-family)"/>
              </a:rPr>
              <a:t>華視新聞 </a:t>
            </a:r>
            <a:r>
              <a:rPr lang="en-US" altLang="zh-TW" dirty="0" err="1" smtClean="0">
                <a:latin typeface="var(--paper-font-common-base_-_font-family)"/>
              </a:rPr>
              <a:t>CH52</a:t>
            </a:r>
            <a:r>
              <a:rPr lang="zh-TW" altLang="en-US" dirty="0" smtClean="0"/>
              <a:t>，發布日期：</a:t>
            </a:r>
            <a:r>
              <a:rPr lang="en-US" altLang="zh-TW" dirty="0" smtClean="0"/>
              <a:t>2020</a:t>
            </a:r>
            <a:r>
              <a:rPr lang="zh-TW" altLang="en-US" dirty="0" smtClean="0"/>
              <a:t>年</a:t>
            </a:r>
            <a:r>
              <a:rPr lang="en-US" altLang="zh-TW" dirty="0"/>
              <a:t>9</a:t>
            </a:r>
            <a:r>
              <a:rPr lang="zh-TW" altLang="en-US" dirty="0" smtClean="0"/>
              <a:t>月</a:t>
            </a:r>
            <a:r>
              <a:rPr lang="en-US" altLang="zh-TW" dirty="0" smtClean="0"/>
              <a:t>28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4-1	</a:t>
            </a:r>
            <a:r>
              <a:rPr lang="zh-TW" altLang="en-US" dirty="0"/>
              <a:t>家務勞動的分擔看性別平權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970231" y="5733256"/>
            <a:ext cx="7203538" cy="578882"/>
            <a:chOff x="752838" y="5733256"/>
            <a:chExt cx="7203538" cy="578882"/>
          </a:xfrm>
        </p:grpSpPr>
        <p:sp>
          <p:nvSpPr>
            <p:cNvPr id="9" name="圓角矩形 8"/>
            <p:cNvSpPr/>
            <p:nvPr/>
          </p:nvSpPr>
          <p:spPr>
            <a:xfrm>
              <a:off x="6338243" y="5733256"/>
              <a:ext cx="1618133" cy="5788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zh-TW" sz="2800" b="1" dirty="0" smtClean="0">
                  <a:solidFill>
                    <a:schemeClr val="bg1"/>
                  </a:solidFill>
                  <a:ea typeface="+mj-ea"/>
                </a:rPr>
                <a:t>01:59</a:t>
              </a:r>
              <a:endParaRPr lang="zh-TW" altLang="en-US" sz="2000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52838" y="5733256"/>
              <a:ext cx="6051409" cy="578882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雙薪家庭 「家務分工」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男女平等？！</a:t>
              </a:r>
              <a:endParaRPr lang="zh-TW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3" y="1782470"/>
            <a:ext cx="6686596" cy="3769314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直角三角形 3"/>
          <p:cNvSpPr/>
          <p:nvPr/>
        </p:nvSpPr>
        <p:spPr>
          <a:xfrm>
            <a:off x="1184886" y="4661438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0800000">
            <a:off x="7053638" y="1772816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81" y="2932114"/>
            <a:ext cx="2341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2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539999" y="798872"/>
            <a:ext cx="8064000" cy="584775"/>
          </a:xfrm>
        </p:spPr>
        <p:txBody>
          <a:bodyPr/>
          <a:lstStyle/>
          <a:p>
            <a:r>
              <a:rPr lang="zh-TW" altLang="en-US" dirty="0"/>
              <a:t>在現代社會</a:t>
            </a:r>
            <a:r>
              <a:rPr lang="en-US" altLang="zh-TW" dirty="0" smtClean="0"/>
              <a:t>——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174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395288" y="5235145"/>
            <a:ext cx="8353425" cy="78614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108000" tIns="108000" rIns="108000" bIns="108000" numCol="1" spcCol="1270" anchor="ctr" anchorCtr="0">
            <a:spAutoFit/>
          </a:bodyPr>
          <a:lstStyle/>
          <a:p>
            <a:pPr lvl="0" algn="ctr" defTabSz="1422400">
              <a:spcBef>
                <a:spcPct val="0"/>
              </a:spcBef>
            </a:pPr>
            <a:r>
              <a:rPr lang="zh-TW" altLang="en-US" sz="3200" b="1" dirty="0">
                <a:solidFill>
                  <a:schemeClr val="bg1"/>
                </a:solidFill>
              </a:rPr>
              <a:t>在工作與家庭上面臨抉擇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395287" y="3499006"/>
            <a:ext cx="8353426" cy="1800324"/>
            <a:chOff x="395287" y="3185109"/>
            <a:chExt cx="8353426" cy="1800324"/>
          </a:xfrm>
        </p:grpSpPr>
        <p:sp>
          <p:nvSpPr>
            <p:cNvPr id="22" name="等腰三角形 21"/>
            <p:cNvSpPr/>
            <p:nvPr/>
          </p:nvSpPr>
          <p:spPr>
            <a:xfrm rot="10800000">
              <a:off x="4356000" y="4553433"/>
              <a:ext cx="432000" cy="4320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95287" y="3185109"/>
              <a:ext cx="8353426" cy="71055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/>
                <a:t>在家務工作的分擔上</a:t>
              </a: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395288" y="3869271"/>
              <a:ext cx="8353425" cy="710552"/>
            </a:xfrm>
            <a:custGeom>
              <a:avLst/>
              <a:gdLst>
                <a:gd name="connsiteX0" fmla="*/ 0 w 8353425"/>
                <a:gd name="connsiteY0" fmla="*/ 0 h 572671"/>
                <a:gd name="connsiteX1" fmla="*/ 8353425 w 8353425"/>
                <a:gd name="connsiteY1" fmla="*/ 0 h 572671"/>
                <a:gd name="connsiteX2" fmla="*/ 8353425 w 8353425"/>
                <a:gd name="connsiteY2" fmla="*/ 572671 h 572671"/>
                <a:gd name="connsiteX3" fmla="*/ 0 w 8353425"/>
                <a:gd name="connsiteY3" fmla="*/ 572671 h 572671"/>
                <a:gd name="connsiteX4" fmla="*/ 0 w 8353425"/>
                <a:gd name="connsiteY4" fmla="*/ 0 h 57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3425" h="572671">
                  <a:moveTo>
                    <a:pt x="0" y="0"/>
                  </a:moveTo>
                  <a:lnTo>
                    <a:pt x="8353425" y="0"/>
                  </a:lnTo>
                  <a:lnTo>
                    <a:pt x="8353425" y="572671"/>
                  </a:lnTo>
                  <a:lnTo>
                    <a:pt x="0" y="572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/>
                <a:t>女性因</a:t>
              </a:r>
              <a:r>
                <a:rPr lang="zh-TW" alt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性別角色</a:t>
              </a:r>
              <a:r>
                <a:rPr lang="zh-TW" altLang="en-US" sz="3200" b="1" dirty="0"/>
                <a:t>而被賦予更多的</a:t>
              </a:r>
              <a:r>
                <a:rPr lang="zh-TW" alt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期望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95288" y="1725072"/>
            <a:ext cx="8353425" cy="1800324"/>
            <a:chOff x="395288" y="1411175"/>
            <a:chExt cx="8353425" cy="1800324"/>
          </a:xfrm>
        </p:grpSpPr>
        <p:sp>
          <p:nvSpPr>
            <p:cNvPr id="21" name="等腰三角形 20"/>
            <p:cNvSpPr/>
            <p:nvPr/>
          </p:nvSpPr>
          <p:spPr>
            <a:xfrm rot="10800000">
              <a:off x="4356001" y="2779499"/>
              <a:ext cx="432000" cy="43200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95288" y="1411175"/>
              <a:ext cx="8353425" cy="71055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/>
                <a:t>職場女性投入</a:t>
              </a:r>
              <a:r>
                <a:rPr lang="zh-TW" altLang="en-US" sz="3200" b="1" dirty="0">
                  <a:solidFill>
                    <a:srgbClr val="FFFF00"/>
                  </a:solidFill>
                </a:rPr>
                <a:t>家務勞動</a:t>
              </a:r>
              <a:r>
                <a:rPr lang="zh-TW" altLang="en-US" sz="3200" b="1" dirty="0"/>
                <a:t>的時間均</a:t>
              </a:r>
              <a:r>
                <a:rPr lang="zh-TW" altLang="en-US" sz="3200" b="1" dirty="0">
                  <a:solidFill>
                    <a:srgbClr val="FFFF00"/>
                  </a:solidFill>
                </a:rPr>
                <a:t>高於</a:t>
              </a:r>
              <a:r>
                <a:rPr lang="zh-TW" altLang="en-US" sz="3200" b="1" dirty="0"/>
                <a:t>男性</a:t>
              </a: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395288" y="2095337"/>
              <a:ext cx="8353425" cy="710552"/>
            </a:xfrm>
            <a:custGeom>
              <a:avLst/>
              <a:gdLst>
                <a:gd name="connsiteX0" fmla="*/ 0 w 8353425"/>
                <a:gd name="connsiteY0" fmla="*/ 0 h 572671"/>
                <a:gd name="connsiteX1" fmla="*/ 8353425 w 8353425"/>
                <a:gd name="connsiteY1" fmla="*/ 0 h 572671"/>
                <a:gd name="connsiteX2" fmla="*/ 8353425 w 8353425"/>
                <a:gd name="connsiteY2" fmla="*/ 572671 h 572671"/>
                <a:gd name="connsiteX3" fmla="*/ 0 w 8353425"/>
                <a:gd name="connsiteY3" fmla="*/ 572671 h 572671"/>
                <a:gd name="connsiteX4" fmla="*/ 0 w 8353425"/>
                <a:gd name="connsiteY4" fmla="*/ 0 h 57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3425" h="572671">
                  <a:moveTo>
                    <a:pt x="0" y="0"/>
                  </a:moveTo>
                  <a:lnTo>
                    <a:pt x="8353425" y="0"/>
                  </a:lnTo>
                  <a:lnTo>
                    <a:pt x="8353425" y="572671"/>
                  </a:lnTo>
                  <a:lnTo>
                    <a:pt x="0" y="572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>
                  <a:solidFill>
                    <a:schemeClr val="tx1"/>
                  </a:solidFill>
                </a:rPr>
                <a:t>家務分工不平等的現象仍普遍存在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4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175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971600" y="1120106"/>
            <a:ext cx="7200800" cy="1300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b="1" dirty="0" smtClean="0">
                <a:solidFill>
                  <a:schemeClr val="tx1"/>
                </a:solidFill>
              </a:rPr>
              <a:t>在性別平權的潮流下，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家務勞動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的分擔與價值成為重大課題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924944"/>
            <a:ext cx="9144000" cy="71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 anchor="ctr" anchorCtr="1">
            <a:spAutoFit/>
          </a:bodyPr>
          <a:lstStyle/>
          <a:p>
            <a:pPr algn="ctr"/>
            <a:r>
              <a:rPr lang="zh-TW" altLang="en-US" sz="3200" b="1" dirty="0" smtClean="0"/>
              <a:t>就我國而言，政府逐步修正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不合理的法律規定</a:t>
            </a:r>
            <a:endParaRPr lang="zh-TW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747166" y="4454511"/>
            <a:ext cx="1879124" cy="11570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民法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373456" y="4437112"/>
            <a:ext cx="2023379" cy="119181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</a:rPr>
              <a:t>性別</a:t>
            </a:r>
            <a:r>
              <a:rPr lang="zh-TW" altLang="en-US" sz="3200" b="1" dirty="0">
                <a:solidFill>
                  <a:schemeClr val="bg1"/>
                </a:solidFill>
              </a:rPr>
              <a:t>工作平等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法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例如：現行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《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民法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》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規定</a:t>
            </a:r>
            <a:endParaRPr lang="en-US" altLang="zh-TW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idx="11"/>
          </p:nvPr>
        </p:nvSpPr>
        <p:spPr>
          <a:solidFill>
            <a:schemeClr val="accent2">
              <a:lumMod val="20000"/>
              <a:lumOff val="80000"/>
            </a:schemeClr>
          </a:solidFill>
          <a:ln w="38100"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anchor="t" anchorCtr="0"/>
          <a:lstStyle/>
          <a:p>
            <a:pPr marL="457200" indent="-4572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日常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家務</a:t>
            </a:r>
            <a:r>
              <a:rPr lang="zh-TW" altLang="en-US" dirty="0"/>
              <a:t>上，夫妻互為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代理人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生活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費用</a:t>
            </a:r>
            <a:r>
              <a:rPr lang="zh-TW" altLang="en-US" dirty="0"/>
              <a:t>上，夫妻依其經濟能力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共同分擔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夫妻不論是否外出工作，都應有相等的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經濟自主權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從事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家事勞動者</a:t>
            </a:r>
            <a:r>
              <a:rPr lang="zh-TW" altLang="en-US" dirty="0"/>
              <a:t>有</a:t>
            </a:r>
            <a:r>
              <a:rPr lang="zh-TW" altLang="en-US" dirty="0" smtClean="0"/>
              <a:t>部分自由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使用</a:t>
            </a:r>
            <a:r>
              <a:rPr lang="zh-TW" altLang="en-US" dirty="0"/>
              <a:t>家庭收入的</a:t>
            </a:r>
            <a:r>
              <a:rPr lang="zh-TW" altLang="en-US" dirty="0" smtClean="0"/>
              <a:t>權利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175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13" name="圓角矩形 12"/>
          <p:cNvSpPr/>
          <p:nvPr/>
        </p:nvSpPr>
        <p:spPr>
          <a:xfrm>
            <a:off x="2817102" y="688942"/>
            <a:ext cx="1372994" cy="77627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民法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38" y="4362526"/>
            <a:ext cx="2018802" cy="201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6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例如：現行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性別工作平等法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》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規定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1"/>
          </p:nvPr>
        </p:nvSpPr>
        <p:spPr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anchor="ctr" anchorCtr="0"/>
          <a:lstStyle/>
          <a:p>
            <a:pPr marL="457200" indent="-457200"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不分男女，都享有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育嬰假</a:t>
            </a:r>
            <a:r>
              <a:rPr lang="zh-TW" altLang="en-US" dirty="0"/>
              <a:t>和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家庭照顧假</a:t>
            </a:r>
            <a:r>
              <a:rPr lang="zh-TW" altLang="en-US" dirty="0"/>
              <a:t>的權利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175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81128"/>
            <a:ext cx="1728192" cy="1728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圓角矩形 7"/>
          <p:cNvSpPr/>
          <p:nvPr/>
        </p:nvSpPr>
        <p:spPr>
          <a:xfrm>
            <a:off x="2832868" y="688942"/>
            <a:ext cx="3420000" cy="77627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</a:rPr>
              <a:t>性別</a:t>
            </a:r>
            <a:r>
              <a:rPr lang="zh-TW" altLang="en-US" sz="3200" b="1" dirty="0">
                <a:solidFill>
                  <a:schemeClr val="bg1"/>
                </a:solidFill>
              </a:rPr>
              <a:t>工作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平等法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/>
          <p:cNvCxnSpPr>
            <a:stCxn id="4" idx="2"/>
            <a:endCxn id="22" idx="6"/>
          </p:cNvCxnSpPr>
          <p:nvPr/>
        </p:nvCxnSpPr>
        <p:spPr>
          <a:xfrm>
            <a:off x="3762448" y="1651147"/>
            <a:ext cx="0" cy="378145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群組 12"/>
          <p:cNvGrpSpPr/>
          <p:nvPr/>
        </p:nvGrpSpPr>
        <p:grpSpPr>
          <a:xfrm>
            <a:off x="3672448" y="1268760"/>
            <a:ext cx="5220000" cy="1077218"/>
            <a:chOff x="3887944" y="1555776"/>
            <a:chExt cx="5220000" cy="1077218"/>
          </a:xfrm>
        </p:grpSpPr>
        <p:sp>
          <p:nvSpPr>
            <p:cNvPr id="3" name="矩形 2">
              <a:hlinkClick r:id="rId2" action="ppaction://hlinksldjump"/>
            </p:cNvPr>
            <p:cNvSpPr/>
            <p:nvPr/>
          </p:nvSpPr>
          <p:spPr>
            <a:xfrm>
              <a:off x="4247944" y="1555776"/>
              <a:ext cx="4860000" cy="10772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898525" indent="-8985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3200" b="1" dirty="0"/>
                <a:t>4-1	</a:t>
              </a:r>
              <a:r>
                <a:rPr lang="zh-TW" altLang="en-US" sz="3200" b="1" dirty="0"/>
                <a:t>家務勞動的分擔</a:t>
              </a:r>
              <a:r>
                <a:rPr lang="zh-TW" altLang="en-US" sz="3200" b="1" dirty="0" smtClean="0"/>
                <a:t>看</a:t>
              </a:r>
              <a:r>
                <a:rPr lang="en-US" altLang="zh-TW" sz="3200" b="1" dirty="0" smtClean="0"/>
                <a:t/>
              </a:r>
              <a:br>
                <a:rPr lang="en-US" altLang="zh-TW" sz="3200" b="1" dirty="0" smtClean="0"/>
              </a:br>
              <a:r>
                <a:rPr lang="zh-TW" altLang="en-US" sz="3200" b="1" dirty="0" smtClean="0"/>
                <a:t>性別</a:t>
              </a:r>
              <a:r>
                <a:rPr lang="zh-TW" altLang="en-US" sz="3200" b="1" dirty="0"/>
                <a:t>平權</a:t>
              </a:r>
              <a:endParaRPr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" name="八角星形 3"/>
            <p:cNvSpPr/>
            <p:nvPr/>
          </p:nvSpPr>
          <p:spPr>
            <a:xfrm>
              <a:off x="3887944" y="1758163"/>
              <a:ext cx="180000" cy="180000"/>
            </a:xfrm>
            <a:prstGeom prst="star8">
              <a:avLst/>
            </a:prstGeom>
            <a:solidFill>
              <a:schemeClr val="accent6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672448" y="2753393"/>
            <a:ext cx="5220000" cy="584775"/>
            <a:chOff x="3887944" y="1555776"/>
            <a:chExt cx="5220000" cy="584775"/>
          </a:xfrm>
        </p:grpSpPr>
        <p:sp>
          <p:nvSpPr>
            <p:cNvPr id="15" name="矩形 14">
              <a:hlinkClick r:id="rId3" action="ppaction://hlinksldjump"/>
            </p:cNvPr>
            <p:cNvSpPr/>
            <p:nvPr/>
          </p:nvSpPr>
          <p:spPr>
            <a:xfrm>
              <a:off x="4247944" y="1555776"/>
              <a:ext cx="4860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898525" indent="-8985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3200" b="1" dirty="0"/>
                <a:t>4-2	</a:t>
              </a:r>
              <a:r>
                <a:rPr lang="zh-TW" altLang="en-US" sz="3200" b="1" dirty="0"/>
                <a:t>親子間的權利與</a:t>
              </a:r>
              <a:r>
                <a:rPr lang="zh-TW" altLang="en-US" sz="3200" b="1" dirty="0" smtClean="0"/>
                <a:t>義務</a:t>
              </a:r>
              <a:endParaRPr lang="en-US" altLang="zh-TW" sz="3200" b="1" dirty="0" smtClean="0"/>
            </a:p>
          </p:txBody>
        </p:sp>
        <p:sp>
          <p:nvSpPr>
            <p:cNvPr id="16" name="八角星形 15"/>
            <p:cNvSpPr/>
            <p:nvPr/>
          </p:nvSpPr>
          <p:spPr>
            <a:xfrm>
              <a:off x="3887944" y="1758163"/>
              <a:ext cx="180000" cy="180000"/>
            </a:xfrm>
            <a:prstGeom prst="star8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672448" y="3745583"/>
            <a:ext cx="5220000" cy="1077218"/>
            <a:chOff x="3887944" y="1555776"/>
            <a:chExt cx="5220000" cy="1077218"/>
          </a:xfrm>
        </p:grpSpPr>
        <p:sp>
          <p:nvSpPr>
            <p:cNvPr id="18" name="矩形 17">
              <a:hlinkClick r:id="rId4" action="ppaction://hlinksldjump"/>
            </p:cNvPr>
            <p:cNvSpPr/>
            <p:nvPr/>
          </p:nvSpPr>
          <p:spPr>
            <a:xfrm>
              <a:off x="4247944" y="1555776"/>
              <a:ext cx="4860000" cy="10772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898525" indent="-8985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3200" b="1" dirty="0"/>
                <a:t>4-3	</a:t>
              </a:r>
              <a:r>
                <a:rPr lang="zh-TW" altLang="en-US" sz="3200" b="1" dirty="0"/>
                <a:t>公權力如何協助家庭發揮職能？</a:t>
              </a:r>
              <a:endParaRPr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八角星形 18"/>
            <p:cNvSpPr/>
            <p:nvPr/>
          </p:nvSpPr>
          <p:spPr>
            <a:xfrm>
              <a:off x="3887944" y="1758163"/>
              <a:ext cx="180000" cy="180000"/>
            </a:xfrm>
            <a:prstGeom prst="star8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672448" y="5230215"/>
            <a:ext cx="4932000" cy="584775"/>
            <a:chOff x="3887944" y="1555776"/>
            <a:chExt cx="4932000" cy="584775"/>
          </a:xfrm>
        </p:grpSpPr>
        <p:sp>
          <p:nvSpPr>
            <p:cNvPr id="21" name="矩形 20">
              <a:hlinkClick r:id="rId5" action="ppaction://hlinksldjump"/>
            </p:cNvPr>
            <p:cNvSpPr/>
            <p:nvPr/>
          </p:nvSpPr>
          <p:spPr>
            <a:xfrm>
              <a:off x="4247944" y="1555776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TW" altLang="en-US" sz="3200" b="1" dirty="0" smtClean="0"/>
                <a:t>課後</a:t>
              </a:r>
              <a:r>
                <a:rPr lang="zh-TW" altLang="en-US" sz="3200" b="1" dirty="0"/>
                <a:t>閱讀</a:t>
              </a:r>
              <a:endParaRPr lang="en-US" altLang="zh-TW" sz="3200" b="1" dirty="0"/>
            </a:p>
          </p:txBody>
        </p:sp>
        <p:sp>
          <p:nvSpPr>
            <p:cNvPr id="22" name="八角星形 21"/>
            <p:cNvSpPr/>
            <p:nvPr/>
          </p:nvSpPr>
          <p:spPr>
            <a:xfrm>
              <a:off x="3887944" y="1758163"/>
              <a:ext cx="180000" cy="180000"/>
            </a:xfrm>
            <a:prstGeom prst="star8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rgbClr val="F2DCDB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圖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3-4-3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　育嬰假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175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8" y="1917997"/>
            <a:ext cx="5333298" cy="4247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4299734" y="2560394"/>
            <a:ext cx="4641314" cy="2962513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傳統「男主外，女主內」的觀念已在轉變中，不僅女性會申請</a:t>
            </a:r>
            <a:r>
              <a:rPr lang="zh-TW" altLang="en-US" sz="2800" b="1" dirty="0">
                <a:solidFill>
                  <a:srgbClr val="FFFF00"/>
                </a:solidFill>
              </a:rPr>
              <a:t>育嬰假</a:t>
            </a:r>
            <a:r>
              <a:rPr lang="zh-TW" altLang="en-US" sz="2800" b="1" dirty="0">
                <a:solidFill>
                  <a:schemeClr val="bg1"/>
                </a:solidFill>
              </a:rPr>
              <a:t>與</a:t>
            </a:r>
            <a:r>
              <a:rPr lang="zh-TW" altLang="en-US" sz="2800" b="1" dirty="0">
                <a:solidFill>
                  <a:srgbClr val="FFFF00"/>
                </a:solidFill>
              </a:rPr>
              <a:t>津貼</a:t>
            </a:r>
            <a:r>
              <a:rPr lang="zh-TW" altLang="en-US" sz="2800" b="1" dirty="0">
                <a:solidFill>
                  <a:schemeClr val="bg1"/>
                </a:solidFill>
              </a:rPr>
              <a:t>，</a:t>
            </a:r>
            <a:r>
              <a:rPr lang="zh-TW" altLang="en-US" sz="2800" b="1" dirty="0">
                <a:solidFill>
                  <a:srgbClr val="FFFF00"/>
                </a:solidFill>
              </a:rPr>
              <a:t>男性申請比例</a:t>
            </a:r>
            <a:r>
              <a:rPr lang="zh-TW" altLang="en-US" sz="2800" b="1" dirty="0">
                <a:solidFill>
                  <a:schemeClr val="bg1"/>
                </a:solidFill>
              </a:rPr>
              <a:t>也</a:t>
            </a:r>
            <a:r>
              <a:rPr lang="zh-TW" altLang="en-US" sz="2800" b="1" dirty="0">
                <a:solidFill>
                  <a:srgbClr val="FFFF00"/>
                </a:solidFill>
              </a:rPr>
              <a:t>逐年提高</a:t>
            </a:r>
            <a:r>
              <a:rPr lang="zh-TW" altLang="en-US" sz="2800" b="1" dirty="0">
                <a:solidFill>
                  <a:schemeClr val="bg1"/>
                </a:solidFill>
              </a:rPr>
              <a:t>，可看到</a:t>
            </a:r>
            <a:r>
              <a:rPr lang="zh-TW" altLang="en-US" sz="2800" b="1" dirty="0">
                <a:solidFill>
                  <a:srgbClr val="FFFF00"/>
                </a:solidFill>
              </a:rPr>
              <a:t>社會價值觀</a:t>
            </a:r>
            <a:r>
              <a:rPr lang="zh-TW" altLang="en-US" sz="2800" b="1" dirty="0">
                <a:solidFill>
                  <a:schemeClr val="bg1"/>
                </a:solidFill>
              </a:rPr>
              <a:t>的改變。</a:t>
            </a:r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圓角化同側角落矩形 20"/>
          <p:cNvSpPr/>
          <p:nvPr/>
        </p:nvSpPr>
        <p:spPr>
          <a:xfrm>
            <a:off x="2339752" y="688942"/>
            <a:ext cx="1799944" cy="776276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育嬰假</a:t>
            </a:r>
          </a:p>
        </p:txBody>
      </p:sp>
    </p:spTree>
    <p:extLst>
      <p:ext uri="{BB962C8B-B14F-4D97-AF65-F5344CB8AC3E}">
        <p14:creationId xmlns:p14="http://schemas.microsoft.com/office/powerpoint/2010/main" val="362053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rgbClr val="F2DCDB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圖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3-4-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　家庭照顧假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175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圓角化同側角落矩形 20"/>
          <p:cNvSpPr/>
          <p:nvPr/>
        </p:nvSpPr>
        <p:spPr>
          <a:xfrm>
            <a:off x="2339752" y="688942"/>
            <a:ext cx="2664296" cy="776276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家庭照顧假</a:t>
            </a:r>
          </a:p>
        </p:txBody>
      </p:sp>
      <p:pic>
        <p:nvPicPr>
          <p:cNvPr id="23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760640" cy="38817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93822" y="4437112"/>
            <a:ext cx="8756356" cy="181837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為促進</a:t>
            </a:r>
            <a:r>
              <a:rPr lang="zh-TW" altLang="en-US" sz="2800" b="1" dirty="0">
                <a:solidFill>
                  <a:srgbClr val="FFFF00"/>
                </a:solidFill>
              </a:rPr>
              <a:t>性別平權</a:t>
            </a:r>
            <a:r>
              <a:rPr lang="zh-TW" altLang="en-US" sz="2800" b="1" dirty="0">
                <a:solidFill>
                  <a:schemeClr val="bg1"/>
                </a:solidFill>
              </a:rPr>
              <a:t>，透過</a:t>
            </a:r>
            <a:r>
              <a:rPr lang="zh-TW" altLang="en-US" sz="2800" b="1" dirty="0">
                <a:solidFill>
                  <a:srgbClr val="FFFF00"/>
                </a:solidFill>
              </a:rPr>
              <a:t>修訂法律</a:t>
            </a:r>
            <a:r>
              <a:rPr lang="zh-TW" altLang="en-US" sz="2800" b="1" dirty="0">
                <a:solidFill>
                  <a:schemeClr val="bg1"/>
                </a:solidFill>
              </a:rPr>
              <a:t>，鼓勵男女共同擔負家庭照顧的責任。因此，不分性別，受僱者在家庭成員因疾病、事故需親自照料時，可請</a:t>
            </a:r>
            <a:r>
              <a:rPr lang="zh-TW" altLang="en-US" sz="2800" b="1" dirty="0">
                <a:solidFill>
                  <a:srgbClr val="FFFF00"/>
                </a:solidFill>
              </a:rPr>
              <a:t>家庭照顧假</a:t>
            </a:r>
            <a:r>
              <a:rPr lang="zh-TW" altLang="en-US" sz="2800" b="1" dirty="0">
                <a:solidFill>
                  <a:schemeClr val="bg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919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圖</a:t>
            </a:r>
            <a:r>
              <a:rPr lang="en-US" altLang="zh-TW" dirty="0" smtClean="0">
                <a:solidFill>
                  <a:schemeClr val="accent4">
                    <a:lumMod val="75000"/>
                  </a:schemeClr>
                </a:solidFill>
              </a:rPr>
              <a:t>3-4-5</a:t>
            </a:r>
            <a:r>
              <a:rPr lang="zh-TW" altLang="en-US" dirty="0">
                <a:solidFill>
                  <a:schemeClr val="accent4">
                    <a:lumMod val="75000"/>
                  </a:schemeClr>
                </a:solidFill>
              </a:rPr>
              <a:t>　多元</a:t>
            </a:r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宣導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175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圓角化同側角落矩形 20"/>
          <p:cNvSpPr/>
          <p:nvPr/>
        </p:nvSpPr>
        <p:spPr>
          <a:xfrm>
            <a:off x="2339752" y="688942"/>
            <a:ext cx="2232248" cy="776276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多元宣導</a:t>
            </a:r>
          </a:p>
        </p:txBody>
      </p:sp>
      <p:pic>
        <p:nvPicPr>
          <p:cNvPr id="23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628800"/>
            <a:ext cx="5400601" cy="3498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1106486" y="4869160"/>
            <a:ext cx="6931028" cy="181837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隨著</a:t>
            </a:r>
            <a:r>
              <a:rPr lang="zh-TW" altLang="en-US" sz="2800" b="1" dirty="0">
                <a:solidFill>
                  <a:srgbClr val="FFFF00"/>
                </a:solidFill>
              </a:rPr>
              <a:t>多元文化</a:t>
            </a:r>
            <a:r>
              <a:rPr lang="zh-TW" altLang="en-US" sz="2800" b="1" dirty="0">
                <a:solidFill>
                  <a:schemeClr val="bg1"/>
                </a:solidFill>
              </a:rPr>
              <a:t>與</a:t>
            </a:r>
            <a:r>
              <a:rPr lang="zh-TW" altLang="en-US" sz="2800" b="1" dirty="0">
                <a:solidFill>
                  <a:srgbClr val="FFFF00"/>
                </a:solidFill>
              </a:rPr>
              <a:t>性別平權</a:t>
            </a:r>
            <a:r>
              <a:rPr lang="zh-TW" altLang="en-US" sz="2800" b="1" dirty="0">
                <a:solidFill>
                  <a:schemeClr val="bg1"/>
                </a:solidFill>
              </a:rPr>
              <a:t>的時代來臨，地方政府以</a:t>
            </a:r>
            <a:r>
              <a:rPr lang="zh-TW" altLang="en-US" sz="2800" b="1" dirty="0">
                <a:solidFill>
                  <a:srgbClr val="FFFF00"/>
                </a:solidFill>
              </a:rPr>
              <a:t>多國語言</a:t>
            </a:r>
            <a:r>
              <a:rPr lang="zh-TW" altLang="en-US" sz="2800" b="1" dirty="0">
                <a:solidFill>
                  <a:schemeClr val="bg1"/>
                </a:solidFill>
              </a:rPr>
              <a:t>的海報設計，向</a:t>
            </a:r>
            <a:r>
              <a:rPr lang="zh-TW" altLang="en-US" sz="2800" b="1" dirty="0">
                <a:solidFill>
                  <a:srgbClr val="FFFF00"/>
                </a:solidFill>
              </a:rPr>
              <a:t>新住民家庭</a:t>
            </a:r>
            <a:r>
              <a:rPr lang="zh-TW" altLang="en-US" sz="2800" b="1" dirty="0">
                <a:solidFill>
                  <a:schemeClr val="bg1"/>
                </a:solidFill>
              </a:rPr>
              <a:t>宣導家務分工的性別平權概念。</a:t>
            </a:r>
          </a:p>
        </p:txBody>
      </p:sp>
    </p:spTree>
    <p:extLst>
      <p:ext uri="{BB962C8B-B14F-4D97-AF65-F5344CB8AC3E}">
        <p14:creationId xmlns:p14="http://schemas.microsoft.com/office/powerpoint/2010/main" val="18138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圖</a:t>
            </a:r>
            <a:r>
              <a:rPr lang="en-US" altLang="zh-TW" dirty="0" smtClean="0">
                <a:solidFill>
                  <a:schemeClr val="accent4">
                    <a:lumMod val="75000"/>
                  </a:schemeClr>
                </a:solidFill>
              </a:rPr>
              <a:t>3-4-6</a:t>
            </a:r>
            <a:r>
              <a:rPr lang="zh-TW" altLang="en-US" dirty="0">
                <a:solidFill>
                  <a:schemeClr val="accent4">
                    <a:lumMod val="75000"/>
                  </a:schemeClr>
                </a:solidFill>
              </a:rPr>
              <a:t>　家務</a:t>
            </a:r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分工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175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4-1	</a:t>
            </a:r>
            <a:r>
              <a:rPr lang="zh-TW" altLang="en-US" smtClean="0"/>
              <a:t>家務勞動的分擔看性別平權</a:t>
            </a:r>
            <a:endParaRPr lang="zh-TW" altLang="en-US" dirty="0"/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圓角化同側角落矩形 20"/>
          <p:cNvSpPr/>
          <p:nvPr/>
        </p:nvSpPr>
        <p:spPr>
          <a:xfrm>
            <a:off x="2339752" y="688942"/>
            <a:ext cx="2232248" cy="776276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家務分工</a:t>
            </a:r>
          </a:p>
        </p:txBody>
      </p:sp>
      <p:pic>
        <p:nvPicPr>
          <p:cNvPr id="20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06" y="1650703"/>
            <a:ext cx="4659788" cy="32904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827584" y="4797152"/>
            <a:ext cx="7488832" cy="181837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苗栗縣政府自製桌遊，將家事做成任務卡，讓家庭成員思考一週家務事的分量，透過討論反思家務平權的意義，還可以凝聚家庭感情。</a:t>
            </a:r>
          </a:p>
        </p:txBody>
      </p:sp>
    </p:spTree>
    <p:extLst>
      <p:ext uri="{BB962C8B-B14F-4D97-AF65-F5344CB8AC3E}">
        <p14:creationId xmlns:p14="http://schemas.microsoft.com/office/powerpoint/2010/main" val="16929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>
          <a:xfrm>
            <a:off x="1274977" y="6510218"/>
            <a:ext cx="6876000" cy="369332"/>
          </a:xfrm>
        </p:spPr>
        <p:txBody>
          <a:bodyPr/>
          <a:lstStyle/>
          <a:p>
            <a:r>
              <a:rPr lang="zh-TW" altLang="en-US" dirty="0">
                <a:latin typeface="var(--paper-font-common-base_-_font-family)"/>
              </a:rPr>
              <a:t>旭立文教基金會</a:t>
            </a:r>
            <a:r>
              <a:rPr lang="zh-TW" altLang="en-US" dirty="0" smtClean="0"/>
              <a:t>，發布日期：</a:t>
            </a:r>
            <a:r>
              <a:rPr lang="en-US" altLang="zh-TW" dirty="0" smtClean="0"/>
              <a:t>2019</a:t>
            </a:r>
            <a:r>
              <a:rPr lang="zh-TW" altLang="en-US" dirty="0" smtClean="0"/>
              <a:t>年</a:t>
            </a:r>
            <a:r>
              <a:rPr lang="en-US" altLang="zh-TW" dirty="0"/>
              <a:t>9</a:t>
            </a:r>
            <a:r>
              <a:rPr lang="zh-TW" altLang="en-US" dirty="0" smtClean="0"/>
              <a:t>月</a:t>
            </a:r>
            <a:r>
              <a:rPr lang="en-US" altLang="zh-TW" dirty="0"/>
              <a:t>6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4-1	</a:t>
            </a:r>
            <a:r>
              <a:rPr lang="zh-TW" altLang="en-US" dirty="0"/>
              <a:t>家務勞動的分擔看性別平權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990770" y="5733256"/>
            <a:ext cx="7162461" cy="578882"/>
            <a:chOff x="793915" y="5733256"/>
            <a:chExt cx="7162461" cy="578882"/>
          </a:xfrm>
        </p:grpSpPr>
        <p:sp>
          <p:nvSpPr>
            <p:cNvPr id="9" name="圓角矩形 8"/>
            <p:cNvSpPr/>
            <p:nvPr/>
          </p:nvSpPr>
          <p:spPr>
            <a:xfrm>
              <a:off x="6338243" y="5733256"/>
              <a:ext cx="1618133" cy="5788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zh-TW" sz="2800" b="1" dirty="0" smtClean="0">
                  <a:solidFill>
                    <a:schemeClr val="bg1"/>
                  </a:solidFill>
                  <a:ea typeface="+mj-ea"/>
                </a:rPr>
                <a:t>01:56</a:t>
              </a:r>
              <a:endParaRPr lang="zh-TW" altLang="en-US" sz="2000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93915" y="5733256"/>
              <a:ext cx="6010332" cy="578882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chemeClr val="tx1"/>
                  </a:solidFill>
                  <a:latin typeface="+mj-ea"/>
                  <a:ea typeface="+mj-ea"/>
                </a:rPr>
                <a:t>【</a:t>
              </a:r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臺灣吧</a:t>
              </a:r>
              <a:r>
                <a:rPr lang="en-US" altLang="zh-TW" sz="2800" b="1" dirty="0">
                  <a:solidFill>
                    <a:schemeClr val="tx1"/>
                  </a:solidFill>
                  <a:latin typeface="+mj-ea"/>
                  <a:ea typeface="+mj-ea"/>
                </a:rPr>
                <a:t>x</a:t>
              </a:r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旭立</a:t>
              </a:r>
              <a:r>
                <a:rPr lang="en-US" altLang="zh-TW" sz="2800" b="1" dirty="0">
                  <a:solidFill>
                    <a:schemeClr val="tx1"/>
                  </a:solidFill>
                  <a:latin typeface="+mj-ea"/>
                  <a:ea typeface="+mj-ea"/>
                </a:rPr>
                <a:t>】</a:t>
              </a:r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家務共好宣導影片</a:t>
              </a:r>
            </a:p>
          </p:txBody>
        </p:sp>
      </p:grpSp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3" y="1782470"/>
            <a:ext cx="6686596" cy="3769313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直角三角形 3"/>
          <p:cNvSpPr/>
          <p:nvPr/>
        </p:nvSpPr>
        <p:spPr>
          <a:xfrm>
            <a:off x="1184886" y="4661438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0800000">
            <a:off x="7053638" y="1772816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81" y="2932114"/>
            <a:ext cx="2341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4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我能了解家務勞動中蘊含哪些性別不平等的現象。</a:t>
            </a:r>
          </a:p>
          <a:p>
            <a:r>
              <a:rPr lang="zh-TW" altLang="en-US" dirty="0"/>
              <a:t>我能分析家務勞動的分擔如何影響個人參與社會。</a:t>
            </a:r>
          </a:p>
          <a:p>
            <a:r>
              <a:rPr lang="zh-TW" altLang="en-US" dirty="0"/>
              <a:t>我能分析配偶間的權利義務。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4-1	</a:t>
            </a:r>
            <a:r>
              <a:rPr lang="zh-TW" altLang="en-US" dirty="0"/>
              <a:t>家務勞動的分擔看性別平權</a:t>
            </a:r>
          </a:p>
        </p:txBody>
      </p:sp>
    </p:spTree>
    <p:extLst>
      <p:ext uri="{BB962C8B-B14F-4D97-AF65-F5344CB8AC3E}">
        <p14:creationId xmlns:p14="http://schemas.microsoft.com/office/powerpoint/2010/main" val="41158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zh-TW" altLang="en-US" dirty="0"/>
              <a:t>四</a:t>
            </a:r>
            <a:r>
              <a:rPr lang="zh-TW" altLang="en-US" dirty="0" smtClean="0"/>
              <a:t>章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平權家庭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2000" y="3933056"/>
            <a:ext cx="5940000" cy="1622734"/>
          </a:xfrm>
        </p:spPr>
        <p:txBody>
          <a:bodyPr/>
          <a:lstStyle/>
          <a:p>
            <a:r>
              <a:rPr lang="en-US" altLang="zh-TW" dirty="0"/>
              <a:t>4-2	</a:t>
            </a:r>
            <a:r>
              <a:rPr lang="zh-TW" altLang="en-US" dirty="0"/>
              <a:t>親子間的</a:t>
            </a:r>
            <a:r>
              <a:rPr lang="zh-TW" altLang="en-US" dirty="0" smtClean="0"/>
              <a:t>權利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與</a:t>
            </a:r>
            <a:r>
              <a:rPr lang="zh-TW" altLang="en-US" dirty="0"/>
              <a:t>義務</a:t>
            </a:r>
          </a:p>
        </p:txBody>
      </p:sp>
    </p:spTree>
    <p:extLst>
      <p:ext uri="{BB962C8B-B14F-4D97-AF65-F5344CB8AC3E}">
        <p14:creationId xmlns:p14="http://schemas.microsoft.com/office/powerpoint/2010/main" val="25720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從「漫話公民」中的</a:t>
            </a:r>
            <a:r>
              <a:rPr lang="zh-TW" altLang="en-US" dirty="0" smtClean="0"/>
              <a:t>狀況二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</p:spPr>
        <p:txBody>
          <a:bodyPr/>
          <a:lstStyle/>
          <a:p>
            <a:pPr algn="ctr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endParaRPr lang="en-US" altLang="zh-TW" dirty="0" smtClean="0"/>
          </a:p>
          <a:p>
            <a:pPr algn="ctr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endParaRPr lang="en-US" altLang="zh-TW" dirty="0"/>
          </a:p>
          <a:p>
            <a:pPr algn="ctr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endParaRPr lang="en-US" altLang="zh-TW" dirty="0" smtClean="0"/>
          </a:p>
          <a:p>
            <a:pPr algn="ctr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endParaRPr lang="en-US" altLang="zh-TW" dirty="0"/>
          </a:p>
          <a:p>
            <a:pPr algn="ctr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endParaRPr lang="en-US" altLang="zh-TW" dirty="0" smtClean="0"/>
          </a:p>
          <a:p>
            <a:pPr algn="ctr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r>
              <a:rPr lang="zh-TW" altLang="en-US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我們</a:t>
            </a:r>
            <a:r>
              <a:rPr lang="zh-TW" altLang="en-US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看到多數父母對子女的愛與關懷</a:t>
            </a:r>
            <a:r>
              <a:rPr lang="zh-TW" altLang="en-US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，</a:t>
            </a:r>
            <a:endParaRPr lang="en-US" altLang="zh-TW" dirty="0" smtClean="0"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r>
              <a:rPr lang="zh-TW" altLang="en-US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但</a:t>
            </a:r>
            <a:r>
              <a:rPr lang="zh-TW" altLang="en-US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親子之間存在著哪些</a:t>
            </a:r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權利</a:t>
            </a:r>
            <a:r>
              <a:rPr lang="zh-TW" altLang="en-US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與</a:t>
            </a:r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義務</a:t>
            </a:r>
            <a:r>
              <a:rPr lang="zh-TW" altLang="en-US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？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8460000" y="139334"/>
            <a:ext cx="684000" cy="369332"/>
          </a:xfrm>
        </p:spPr>
        <p:txBody>
          <a:bodyPr/>
          <a:lstStyle/>
          <a:p>
            <a:r>
              <a:rPr lang="en-US" altLang="zh-TW" dirty="0" smtClean="0"/>
              <a:t>176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4-2	</a:t>
            </a:r>
            <a:r>
              <a:rPr lang="zh-TW" altLang="en-US" dirty="0"/>
              <a:t>親子間的權利與義務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904161" y="3140968"/>
            <a:ext cx="4120403" cy="1150953"/>
            <a:chOff x="248555" y="4941168"/>
            <a:chExt cx="4120403" cy="1150953"/>
          </a:xfrm>
        </p:grpSpPr>
        <p:sp>
          <p:nvSpPr>
            <p:cNvPr id="10" name="等腰三角形 9"/>
            <p:cNvSpPr/>
            <p:nvPr/>
          </p:nvSpPr>
          <p:spPr>
            <a:xfrm rot="16200000">
              <a:off x="248555" y="5372644"/>
              <a:ext cx="288000" cy="28800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536555" y="4941168"/>
              <a:ext cx="3832403" cy="1150953"/>
            </a:xfrm>
            <a:prstGeom prst="roundRec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2800" b="1" dirty="0"/>
                <a:t>我和丈夫都有共識，我們愈</a:t>
              </a:r>
              <a:r>
                <a:rPr lang="zh-TW" alt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尊重孩子</a:t>
              </a:r>
              <a:r>
                <a:rPr lang="en-US" altLang="zh-TW" sz="2800" b="1" dirty="0"/>
                <a:t>……</a:t>
              </a:r>
              <a:r>
                <a:rPr lang="zh-TW" altLang="en-US" sz="2800" b="1" dirty="0"/>
                <a:t>。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964363" y="1701983"/>
            <a:ext cx="5352053" cy="1150953"/>
            <a:chOff x="2435964" y="4552836"/>
            <a:chExt cx="5352053" cy="1150953"/>
          </a:xfrm>
        </p:grpSpPr>
        <p:sp>
          <p:nvSpPr>
            <p:cNvPr id="13" name="等腰三角形 12"/>
            <p:cNvSpPr/>
            <p:nvPr/>
          </p:nvSpPr>
          <p:spPr>
            <a:xfrm rot="16200000" flipV="1">
              <a:off x="7500017" y="4984312"/>
              <a:ext cx="288000" cy="28800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2435964" y="4552836"/>
              <a:ext cx="5064053" cy="1150953"/>
            </a:xfrm>
            <a:prstGeom prst="roundRect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2800" b="1" dirty="0"/>
                <a:t>孩子長大了，愈來愈重視自己的隱私，真擔心交到壞朋友！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904161" y="6021158"/>
            <a:ext cx="5224978" cy="504825"/>
            <a:chOff x="9167529" y="2435792"/>
            <a:chExt cx="5224978" cy="504825"/>
          </a:xfrm>
        </p:grpSpPr>
        <p:sp>
          <p:nvSpPr>
            <p:cNvPr id="16" name="Rectangle 13">
              <a:hlinkClick r:id="rId2" action="ppaction://hlinkfile"/>
            </p:cNvPr>
            <p:cNvSpPr>
              <a:spLocks noChangeArrowheads="1"/>
            </p:cNvSpPr>
            <p:nvPr/>
          </p:nvSpPr>
          <p:spPr bwMode="auto">
            <a:xfrm>
              <a:off x="10104154" y="2488149"/>
              <a:ext cx="4288353" cy="400110"/>
            </a:xfrm>
            <a:prstGeom prst="rect">
              <a:avLst/>
            </a:prstGeom>
            <a:solidFill>
              <a:srgbClr val="F2DCDB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2000" b="1" u="sng" dirty="0">
                  <a:solidFill>
                    <a:srgbClr val="990000"/>
                  </a:solidFill>
                  <a:latin typeface="+mn-ea"/>
                </a:rPr>
                <a:t>三分鐘說書人：親子間的權利與義務</a:t>
              </a:r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9167529" y="2435792"/>
              <a:ext cx="936625" cy="504825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動畫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72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親子</a:t>
            </a:r>
            <a:r>
              <a:rPr lang="zh-TW" altLang="en-US" dirty="0" smtClean="0"/>
              <a:t>間觀念的轉變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4-2	</a:t>
            </a:r>
            <a:r>
              <a:rPr lang="zh-TW" altLang="en-US" dirty="0" smtClean="0"/>
              <a:t>親子間的權利與義務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176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179512" y="6165304"/>
            <a:ext cx="7289522" cy="504825"/>
            <a:chOff x="9167530" y="3060576"/>
            <a:chExt cx="7289522" cy="504825"/>
          </a:xfrm>
        </p:grpSpPr>
        <p:sp>
          <p:nvSpPr>
            <p:cNvPr id="18" name="Rectangle 7">
              <a:hlinkClick r:id="rId2" action="ppaction://hlinkfile"/>
            </p:cNvPr>
            <p:cNvSpPr>
              <a:spLocks noChangeArrowheads="1"/>
            </p:cNvSpPr>
            <p:nvPr/>
          </p:nvSpPr>
          <p:spPr bwMode="auto">
            <a:xfrm>
              <a:off x="10116855" y="3112933"/>
              <a:ext cx="6340197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TW" sz="2000" b="1" u="sng" dirty="0">
                  <a:solidFill>
                    <a:srgbClr val="002060"/>
                  </a:solidFill>
                  <a:latin typeface="+mn-ea"/>
                </a:rPr>
                <a:t>《</a:t>
              </a:r>
              <a:r>
                <a:rPr lang="zh-TW" altLang="en-US" sz="2000" b="1" u="sng" dirty="0">
                  <a:solidFill>
                    <a:srgbClr val="002060"/>
                  </a:solidFill>
                  <a:latin typeface="+mn-ea"/>
                </a:rPr>
                <a:t>你的孩子不是你的孩子－媽媽的遙控器</a:t>
              </a:r>
              <a:r>
                <a:rPr lang="en-US" altLang="zh-TW" sz="2000" b="1" u="sng" dirty="0">
                  <a:solidFill>
                    <a:srgbClr val="002060"/>
                  </a:solidFill>
                  <a:latin typeface="+mn-ea"/>
                </a:rPr>
                <a:t>》</a:t>
              </a:r>
              <a:r>
                <a:rPr lang="zh-TW" altLang="en-US" sz="2000" b="1" u="sng" dirty="0">
                  <a:solidFill>
                    <a:srgbClr val="002060"/>
                  </a:solidFill>
                  <a:latin typeface="+mn-ea"/>
                </a:rPr>
                <a:t>編劇蔣友竹</a:t>
              </a:r>
              <a:endParaRPr lang="en-US" altLang="zh-TW" sz="2000" b="1" u="sng" dirty="0" smtClean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9167530" y="3060576"/>
              <a:ext cx="936625" cy="504825"/>
            </a:xfrm>
            <a:prstGeom prst="flowChartAlternateProcess">
              <a:avLst/>
            </a:prstGeom>
            <a:solidFill>
              <a:schemeClr val="accent4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影片</a:t>
              </a: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95287" y="3861048"/>
            <a:ext cx="8353426" cy="1913546"/>
            <a:chOff x="395287" y="2500948"/>
            <a:chExt cx="8353426" cy="1913546"/>
          </a:xfrm>
        </p:grpSpPr>
        <p:sp>
          <p:nvSpPr>
            <p:cNvPr id="21" name="矩形 20"/>
            <p:cNvSpPr/>
            <p:nvPr/>
          </p:nvSpPr>
          <p:spPr>
            <a:xfrm>
              <a:off x="395287" y="2500948"/>
              <a:ext cx="8353426" cy="71055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/>
                <a:t>近年社會</a:t>
              </a: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95288" y="3211500"/>
              <a:ext cx="8353425" cy="1202994"/>
            </a:xfrm>
            <a:custGeom>
              <a:avLst/>
              <a:gdLst>
                <a:gd name="connsiteX0" fmla="*/ 0 w 8353425"/>
                <a:gd name="connsiteY0" fmla="*/ 0 h 572671"/>
                <a:gd name="connsiteX1" fmla="*/ 8353425 w 8353425"/>
                <a:gd name="connsiteY1" fmla="*/ 0 h 572671"/>
                <a:gd name="connsiteX2" fmla="*/ 8353425 w 8353425"/>
                <a:gd name="connsiteY2" fmla="*/ 572671 h 572671"/>
                <a:gd name="connsiteX3" fmla="*/ 0 w 8353425"/>
                <a:gd name="connsiteY3" fmla="*/ 572671 h 572671"/>
                <a:gd name="connsiteX4" fmla="*/ 0 w 8353425"/>
                <a:gd name="connsiteY4" fmla="*/ 0 h 57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3425" h="572671">
                  <a:moveTo>
                    <a:pt x="0" y="0"/>
                  </a:moveTo>
                  <a:lnTo>
                    <a:pt x="8353425" y="0"/>
                  </a:lnTo>
                  <a:lnTo>
                    <a:pt x="8353425" y="572671"/>
                  </a:lnTo>
                  <a:lnTo>
                    <a:pt x="0" y="572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/>
                <a:t>愈來愈重視</a:t>
              </a:r>
              <a:r>
                <a:rPr lang="zh-TW" alt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兒童權利</a:t>
              </a:r>
              <a:r>
                <a:rPr lang="zh-TW" altLang="en-US" sz="3200" b="1" dirty="0"/>
                <a:t>，</a:t>
              </a:r>
              <a:r>
                <a:rPr lang="zh-TW" alt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尊重</a:t>
              </a:r>
              <a:r>
                <a:rPr lang="zh-TW" altLang="en-US" sz="3200" b="1" dirty="0"/>
                <a:t>孩子是獨立個體</a:t>
              </a:r>
            </a:p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/>
                <a:t>培養其獨立思考的能力，幫助孩子健全發展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95288" y="1556792"/>
            <a:ext cx="8353425" cy="2351999"/>
            <a:chOff x="395288" y="1411175"/>
            <a:chExt cx="8353425" cy="2351999"/>
          </a:xfrm>
        </p:grpSpPr>
        <p:sp>
          <p:nvSpPr>
            <p:cNvPr id="24" name="等腰三角形 23"/>
            <p:cNvSpPr/>
            <p:nvPr/>
          </p:nvSpPr>
          <p:spPr>
            <a:xfrm rot="10800000">
              <a:off x="4356001" y="3331174"/>
              <a:ext cx="432000" cy="43200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95288" y="1411175"/>
              <a:ext cx="8353425" cy="71055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/>
                <a:t>傳統觀念</a:t>
              </a:r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395288" y="2107127"/>
              <a:ext cx="8353425" cy="1202994"/>
            </a:xfrm>
            <a:custGeom>
              <a:avLst/>
              <a:gdLst>
                <a:gd name="connsiteX0" fmla="*/ 0 w 8353425"/>
                <a:gd name="connsiteY0" fmla="*/ 0 h 572671"/>
                <a:gd name="connsiteX1" fmla="*/ 8353425 w 8353425"/>
                <a:gd name="connsiteY1" fmla="*/ 0 h 572671"/>
                <a:gd name="connsiteX2" fmla="*/ 8353425 w 8353425"/>
                <a:gd name="connsiteY2" fmla="*/ 572671 h 572671"/>
                <a:gd name="connsiteX3" fmla="*/ 0 w 8353425"/>
                <a:gd name="connsiteY3" fmla="*/ 572671 h 572671"/>
                <a:gd name="connsiteX4" fmla="*/ 0 w 8353425"/>
                <a:gd name="connsiteY4" fmla="*/ 0 h 57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3425" h="572671">
                  <a:moveTo>
                    <a:pt x="0" y="0"/>
                  </a:moveTo>
                  <a:lnTo>
                    <a:pt x="8353425" y="0"/>
                  </a:lnTo>
                  <a:lnTo>
                    <a:pt x="8353425" y="572671"/>
                  </a:lnTo>
                  <a:lnTo>
                    <a:pt x="0" y="572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spAutoFit/>
            </a:bodyPr>
            <a:lstStyle/>
            <a:p>
              <a:pPr lvl="0" algn="ctr" defTabSz="1422400">
                <a:spcBef>
                  <a:spcPct val="0"/>
                </a:spcBef>
              </a:pPr>
              <a:r>
                <a:rPr lang="zh-TW" altLang="en-US" sz="3200" b="1" dirty="0">
                  <a:solidFill>
                    <a:schemeClr val="tx1"/>
                  </a:solidFill>
                </a:rPr>
                <a:t>認為子女是父母的財產或附屬品，</a:t>
              </a:r>
              <a:br>
                <a:rPr lang="zh-TW" altLang="en-US" sz="3200" b="1" dirty="0">
                  <a:solidFill>
                    <a:schemeClr val="tx1"/>
                  </a:solidFill>
                </a:rPr>
              </a:br>
              <a:r>
                <a:rPr lang="zh-TW" altLang="en-US" sz="3200" b="1" dirty="0">
                  <a:solidFill>
                    <a:schemeClr val="tx1"/>
                  </a:solidFill>
                </a:rPr>
                <a:t>父母有權為孩子決定一切事務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5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>
          <a:xfrm>
            <a:off x="1274977" y="6510218"/>
            <a:ext cx="6876000" cy="369332"/>
          </a:xfrm>
        </p:spPr>
        <p:txBody>
          <a:bodyPr/>
          <a:lstStyle/>
          <a:p>
            <a:r>
              <a:rPr lang="zh-TW" altLang="en-US" dirty="0">
                <a:latin typeface="var(--paper-font-common-base_-_font-family)"/>
              </a:rPr>
              <a:t>天下雜誌 </a:t>
            </a:r>
            <a:r>
              <a:rPr lang="en-US" altLang="zh-TW" dirty="0">
                <a:latin typeface="var(--paper-font-common-base_-_font-family)"/>
              </a:rPr>
              <a:t>video</a:t>
            </a:r>
            <a:r>
              <a:rPr lang="zh-TW" altLang="en-US" dirty="0">
                <a:latin typeface="var(--paper-font-common-base_-_font-family)"/>
              </a:rPr>
              <a:t>｜深度人物專訪</a:t>
            </a:r>
            <a:r>
              <a:rPr lang="zh-TW" altLang="en-US" dirty="0" smtClean="0"/>
              <a:t>，發布日期：</a:t>
            </a:r>
            <a:r>
              <a:rPr lang="en-US" altLang="zh-TW" dirty="0"/>
              <a:t>2018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 smtClean="0"/>
              <a:t>月</a:t>
            </a:r>
            <a:r>
              <a:rPr lang="en-US" altLang="zh-TW" dirty="0" smtClean="0"/>
              <a:t>5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4-2	</a:t>
            </a:r>
            <a:r>
              <a:rPr lang="zh-TW" altLang="en-US" dirty="0"/>
              <a:t>親子間的權利與義務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990770" y="5733256"/>
            <a:ext cx="7162461" cy="578882"/>
            <a:chOff x="793915" y="5733256"/>
            <a:chExt cx="7162461" cy="578882"/>
          </a:xfrm>
        </p:grpSpPr>
        <p:sp>
          <p:nvSpPr>
            <p:cNvPr id="9" name="圓角矩形 8"/>
            <p:cNvSpPr/>
            <p:nvPr/>
          </p:nvSpPr>
          <p:spPr>
            <a:xfrm>
              <a:off x="6338243" y="5733256"/>
              <a:ext cx="1618133" cy="5788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zh-TW" sz="2800" b="1" dirty="0" smtClean="0">
                  <a:solidFill>
                    <a:schemeClr val="bg1"/>
                  </a:solidFill>
                  <a:ea typeface="+mj-ea"/>
                </a:rPr>
                <a:t>05:27</a:t>
              </a:r>
              <a:endParaRPr lang="zh-TW" altLang="en-US" sz="2000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93915" y="5733256"/>
              <a:ext cx="6010332" cy="578882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停止</a:t>
              </a:r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複製痛苦，我們都好不容易長大</a:t>
              </a:r>
            </a:p>
          </p:txBody>
        </p:sp>
      </p:grpSp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3" y="1796361"/>
            <a:ext cx="6686596" cy="374153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直角三角形 3"/>
          <p:cNvSpPr/>
          <p:nvPr/>
        </p:nvSpPr>
        <p:spPr>
          <a:xfrm>
            <a:off x="1184886" y="4661438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0800000">
            <a:off x="7053638" y="1772816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81" y="2932114"/>
            <a:ext cx="2341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8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173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漫話公民</a:t>
            </a:r>
          </a:p>
        </p:txBody>
      </p:sp>
      <p:sp>
        <p:nvSpPr>
          <p:cNvPr id="4" name="矩形 3"/>
          <p:cNvSpPr/>
          <p:nvPr/>
        </p:nvSpPr>
        <p:spPr>
          <a:xfrm>
            <a:off x="1835696" y="1062007"/>
            <a:ext cx="6825103" cy="10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8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安安在祖父家與其他親屬聚餐</a:t>
            </a:r>
            <a:r>
              <a:rPr lang="zh-TW" altLang="en-US" sz="2800" b="1" dirty="0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，用餐</a:t>
            </a:r>
            <a:r>
              <a:rPr lang="zh-TW" altLang="en-US" sz="28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完畢，父親主動收拾餐桌</a:t>
            </a:r>
            <a:r>
              <a:rPr lang="zh-TW" altLang="en-US" sz="2800" b="1" dirty="0" smtClean="0">
                <a:solidFill>
                  <a:srgbClr val="4BACC6">
                    <a:lumMod val="50000"/>
                  </a:srgbClr>
                </a:solidFill>
                <a:latin typeface="Calibri"/>
              </a:rPr>
              <a:t>，安</a:t>
            </a:r>
            <a:r>
              <a:rPr lang="zh-TW" altLang="en-US" sz="28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安則幫忙洗碗。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2" y="1980733"/>
            <a:ext cx="6516216" cy="48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9" y="822212"/>
            <a:ext cx="1286259" cy="1493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/>
          <p:cNvGrpSpPr/>
          <p:nvPr/>
        </p:nvGrpSpPr>
        <p:grpSpPr>
          <a:xfrm>
            <a:off x="683568" y="4581128"/>
            <a:ext cx="2918207" cy="1963352"/>
            <a:chOff x="536555" y="4653168"/>
            <a:chExt cx="2918207" cy="1963352"/>
          </a:xfrm>
        </p:grpSpPr>
        <p:sp>
          <p:nvSpPr>
            <p:cNvPr id="9" name="等腰三角形 8"/>
            <p:cNvSpPr/>
            <p:nvPr/>
          </p:nvSpPr>
          <p:spPr>
            <a:xfrm>
              <a:off x="2483768" y="4653168"/>
              <a:ext cx="288000" cy="288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536555" y="4941168"/>
              <a:ext cx="2918207" cy="1675352"/>
            </a:xfrm>
            <a:prstGeom prst="roundRect">
              <a:avLst/>
            </a:prstGeom>
            <a:ln w="57150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2800" b="1" dirty="0"/>
                <a:t>安</a:t>
              </a:r>
              <a:r>
                <a:rPr lang="zh-TW" altLang="en-US" sz="2800" b="1" dirty="0" smtClean="0"/>
                <a:t>安，快</a:t>
              </a:r>
              <a:r>
                <a:rPr lang="zh-TW" altLang="en-US" sz="2800" b="1" dirty="0"/>
                <a:t>到客廳看</a:t>
              </a:r>
              <a:r>
                <a:rPr lang="zh-TW" altLang="en-US" sz="2800" b="1" dirty="0" smtClean="0"/>
                <a:t>電視</a:t>
              </a:r>
              <a:r>
                <a:rPr lang="zh-TW" altLang="en-US" sz="2800" b="1" dirty="0"/>
                <a:t>，家務</a:t>
              </a:r>
              <a:r>
                <a:rPr lang="zh-TW" altLang="en-US" sz="2800" b="1" dirty="0" smtClean="0"/>
                <a:t>留給女生</a:t>
              </a:r>
              <a:r>
                <a:rPr lang="zh-TW" altLang="en-US" sz="2800" b="1" dirty="0"/>
                <a:t>做就好。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753455" y="704882"/>
            <a:ext cx="4923001" cy="3012150"/>
            <a:chOff x="3990718" y="3454667"/>
            <a:chExt cx="4923001" cy="3012150"/>
          </a:xfrm>
        </p:grpSpPr>
        <p:sp>
          <p:nvSpPr>
            <p:cNvPr id="8" name="圓角矩形 7"/>
            <p:cNvSpPr/>
            <p:nvPr/>
          </p:nvSpPr>
          <p:spPr>
            <a:xfrm>
              <a:off x="3990718" y="3454667"/>
              <a:ext cx="4923001" cy="2724150"/>
            </a:xfrm>
            <a:prstGeom prst="roundRect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2800" b="1" dirty="0"/>
                <a:t>時代不一樣了，現在是</a:t>
              </a:r>
              <a:r>
                <a:rPr lang="zh-TW" altLang="en-US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平權家庭</a:t>
              </a:r>
              <a:r>
                <a:rPr lang="zh-TW" altLang="en-US" sz="2800" b="1" dirty="0"/>
                <a:t>當道！男孩子也應當</a:t>
              </a:r>
              <a:r>
                <a:rPr lang="zh-TW" altLang="en-US" sz="2800" b="1" dirty="0" smtClean="0"/>
                <a:t>學習</a:t>
              </a:r>
              <a:r>
                <a:rPr lang="zh-TW" altLang="en-US" sz="2800" b="1" dirty="0"/>
                <a:t>做家事，你看，安</a:t>
              </a:r>
              <a:r>
                <a:rPr lang="zh-TW" altLang="en-US" sz="2800" b="1" dirty="0" smtClean="0"/>
                <a:t>安</a:t>
              </a:r>
              <a:r>
                <a:rPr lang="zh-TW" altLang="en-US" sz="2800" b="1" dirty="0"/>
                <a:t>會</a:t>
              </a:r>
              <a:r>
                <a:rPr lang="zh-TW" altLang="en-US" sz="2800" b="1" dirty="0" smtClean="0"/>
                <a:t>主動</a:t>
              </a:r>
              <a:r>
                <a:rPr lang="zh-TW" altLang="en-US" sz="2800" b="1" dirty="0"/>
                <a:t>做家事，他將來一定</a:t>
              </a:r>
              <a:r>
                <a:rPr lang="zh-TW" altLang="en-US" sz="2800" b="1" dirty="0" smtClean="0"/>
                <a:t>是有禮貌</a:t>
              </a:r>
              <a:r>
                <a:rPr lang="zh-TW" altLang="en-US" sz="2800" b="1" dirty="0"/>
                <a:t>、有責任感的孩子。</a:t>
              </a:r>
            </a:p>
          </p:txBody>
        </p:sp>
        <p:sp>
          <p:nvSpPr>
            <p:cNvPr id="11" name="等腰三角形 10"/>
            <p:cNvSpPr/>
            <p:nvPr/>
          </p:nvSpPr>
          <p:spPr>
            <a:xfrm flipV="1">
              <a:off x="4912970" y="6178817"/>
              <a:ext cx="288000" cy="28800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「親權」</a:t>
            </a:r>
            <a:r>
              <a:rPr lang="en-US" altLang="zh-TW" dirty="0" smtClean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——</a:t>
            </a:r>
            <a:r>
              <a:rPr lang="en-US" altLang="zh-TW" dirty="0" smtClean="0">
                <a:solidFill>
                  <a:srgbClr val="C00000"/>
                </a:solidFill>
                <a:latin typeface="Vrinda"/>
                <a:cs typeface="Vrinda"/>
              </a:rPr>
              <a:t>《</a:t>
            </a:r>
            <a:r>
              <a:rPr lang="zh-TW" altLang="en-US" dirty="0" smtClean="0">
                <a:solidFill>
                  <a:srgbClr val="C00000"/>
                </a:solidFill>
              </a:rPr>
              <a:t>民法</a:t>
            </a:r>
            <a:r>
              <a:rPr lang="en-US" altLang="zh-TW" dirty="0" smtClean="0">
                <a:solidFill>
                  <a:srgbClr val="C00000"/>
                </a:solidFill>
              </a:rPr>
              <a:t>》</a:t>
            </a:r>
            <a:r>
              <a:rPr lang="zh-TW" altLang="en-US" dirty="0" smtClean="0"/>
              <a:t>規定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4-2	</a:t>
            </a:r>
            <a:r>
              <a:rPr lang="zh-TW" altLang="en-US" dirty="0" smtClean="0"/>
              <a:t>親子間的權利與義務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3645024"/>
            <a:ext cx="8352928" cy="2736304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對</a:t>
            </a:r>
            <a:r>
              <a:rPr lang="zh-TW" altLang="en-US" dirty="0"/>
              <a:t>未成年子女，父母除提供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經濟</a:t>
            </a:r>
            <a:r>
              <a:rPr lang="zh-TW" altLang="en-US" dirty="0"/>
              <a:t>來源，也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應負起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養育及照顧</a:t>
            </a:r>
            <a:r>
              <a:rPr lang="zh-TW" altLang="en-US" dirty="0" smtClean="0"/>
              <a:t>責任</a:t>
            </a:r>
            <a:endParaRPr lang="en-US" altLang="zh-TW" dirty="0"/>
          </a:p>
          <a:p>
            <a:pPr marL="514350" indent="-514350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在合理範圍內對子女施以適當的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管教</a:t>
            </a:r>
            <a:r>
              <a:rPr lang="zh-TW" altLang="en-US" dirty="0"/>
              <a:t>，但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也須保持</a:t>
            </a:r>
            <a:r>
              <a:rPr lang="zh-TW" altLang="en-US" dirty="0"/>
              <a:t>良好的溝通，相互</a:t>
            </a:r>
            <a:r>
              <a:rPr lang="zh-TW" altLang="en-US" dirty="0" smtClean="0"/>
              <a:t>尊重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176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95536" y="548680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endParaRPr lang="en-US" altLang="zh-TW" sz="3200" b="1" dirty="0" smtClean="0"/>
          </a:p>
          <a:p>
            <a:pPr>
              <a:lnSpc>
                <a:spcPts val="4200"/>
              </a:lnSpc>
            </a:pPr>
            <a:endParaRPr lang="en-US" altLang="zh-TW" sz="3200" b="1" dirty="0"/>
          </a:p>
          <a:p>
            <a:pPr>
              <a:lnSpc>
                <a:spcPts val="4200"/>
              </a:lnSpc>
            </a:pPr>
            <a:endParaRPr lang="en-US" altLang="zh-TW" sz="3200" b="1" dirty="0" smtClean="0"/>
          </a:p>
        </p:txBody>
      </p:sp>
      <p:sp>
        <p:nvSpPr>
          <p:cNvPr id="2" name="矩形 1"/>
          <p:cNvSpPr/>
          <p:nvPr/>
        </p:nvSpPr>
        <p:spPr>
          <a:xfrm>
            <a:off x="1412776" y="1772816"/>
            <a:ext cx="6318448" cy="144073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180000" tIns="180000" rIns="180000" bIns="180000" anchor="ctr" anchorCtr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「父母對於未成年之子女，</a:t>
            </a:r>
            <a:endParaRPr lang="en-US" altLang="zh-TW" sz="3200" b="1" dirty="0">
              <a:solidFill>
                <a:schemeClr val="bg1"/>
              </a:solidFill>
            </a:endParaRPr>
          </a:p>
          <a:p>
            <a:pPr algn="ctr">
              <a:lnSpc>
                <a:spcPts val="4200"/>
              </a:lnSpc>
            </a:pPr>
            <a:r>
              <a:rPr lang="zh-TW" altLang="en-US" sz="3200" b="1" dirty="0">
                <a:solidFill>
                  <a:schemeClr val="bg1"/>
                </a:solidFill>
              </a:rPr>
              <a:t>有保護及教養之權利義務。」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3-4-7</a:t>
            </a:r>
            <a:r>
              <a:rPr lang="zh-TW" altLang="en-US" dirty="0"/>
              <a:t>　良好的親子溝通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176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4-2	</a:t>
            </a:r>
            <a:r>
              <a:rPr lang="zh-TW" altLang="en-US" dirty="0"/>
              <a:t>親子間的權利與義務</a:t>
            </a:r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97" y="1617179"/>
            <a:ext cx="5854207" cy="4234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866178" y="5013176"/>
            <a:ext cx="7411644" cy="1246299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家扶基金會邀請學生發表心聲，希望父母能多給予支持和鼓勵，不要拿孩子和別人比較。</a:t>
            </a:r>
          </a:p>
        </p:txBody>
      </p:sp>
    </p:spTree>
    <p:extLst>
      <p:ext uri="{BB962C8B-B14F-4D97-AF65-F5344CB8AC3E}">
        <p14:creationId xmlns:p14="http://schemas.microsoft.com/office/powerpoint/2010/main" val="34388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「親權」</a:t>
            </a:r>
            <a:r>
              <a:rPr lang="en-US" altLang="zh-TW" dirty="0" smtClean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——</a:t>
            </a:r>
            <a:r>
              <a:rPr lang="en-US" altLang="zh-TW" dirty="0" smtClean="0">
                <a:solidFill>
                  <a:srgbClr val="C00000"/>
                </a:solidFill>
                <a:latin typeface="Vrinda"/>
                <a:cs typeface="Vrinda"/>
              </a:rPr>
              <a:t>《</a:t>
            </a:r>
            <a:r>
              <a:rPr lang="zh-TW" altLang="en-US" dirty="0" smtClean="0">
                <a:solidFill>
                  <a:srgbClr val="C00000"/>
                </a:solidFill>
              </a:rPr>
              <a:t>民法</a:t>
            </a:r>
            <a:r>
              <a:rPr lang="en-US" altLang="zh-TW" dirty="0" smtClean="0">
                <a:solidFill>
                  <a:srgbClr val="C00000"/>
                </a:solidFill>
              </a:rPr>
              <a:t>》</a:t>
            </a:r>
            <a:r>
              <a:rPr lang="zh-TW" altLang="en-US" dirty="0" smtClean="0"/>
              <a:t>規定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4-2	</a:t>
            </a:r>
            <a:r>
              <a:rPr lang="zh-TW" altLang="en-US" dirty="0" smtClean="0"/>
              <a:t>親子間的權利與義務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1"/>
          </p:nvPr>
        </p:nvSpPr>
        <p:spPr>
          <a:xfrm>
            <a:off x="395536" y="2780928"/>
            <a:ext cx="8352928" cy="36004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TW" dirty="0"/>
              <a:t>《</a:t>
            </a:r>
            <a:r>
              <a:rPr lang="zh-TW" altLang="en-US" dirty="0"/>
              <a:t>民法</a:t>
            </a:r>
            <a:r>
              <a:rPr lang="en-US" altLang="zh-TW" dirty="0"/>
              <a:t>》</a:t>
            </a:r>
            <a:r>
              <a:rPr lang="zh-TW" altLang="en-US" dirty="0" smtClean="0"/>
              <a:t>規定</a:t>
            </a:r>
            <a:r>
              <a:rPr lang="zh-TW" altLang="en-US" dirty="0"/>
              <a:t>子女應孝敬父母，當子女成年有收入時，應回饋家庭，奉養</a:t>
            </a:r>
            <a:r>
              <a:rPr lang="zh-TW" altLang="en-US" dirty="0" smtClean="0"/>
              <a:t>父母</a:t>
            </a:r>
            <a:endParaRPr lang="en-US" altLang="zh-TW" dirty="0" smtClean="0"/>
          </a:p>
          <a:p>
            <a:pPr marL="514350" indent="-514350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 smtClean="0"/>
          </a:p>
          <a:p>
            <a:pPr marL="514350" indent="-514350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/>
          </a:p>
          <a:p>
            <a:pPr marL="514350" lvl="1" indent="-514350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子女如有被父母家暴、遺棄等情況，可請求法院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免除或減輕扶養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義務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176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95536" y="548680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endParaRPr lang="en-US" altLang="zh-TW" sz="3200" b="1" dirty="0" smtClean="0"/>
          </a:p>
          <a:p>
            <a:pPr>
              <a:lnSpc>
                <a:spcPts val="4200"/>
              </a:lnSpc>
            </a:pPr>
            <a:endParaRPr lang="en-US" altLang="zh-TW" sz="3200" b="1" dirty="0"/>
          </a:p>
          <a:p>
            <a:pPr>
              <a:lnSpc>
                <a:spcPts val="4200"/>
              </a:lnSpc>
            </a:pPr>
            <a:endParaRPr lang="en-US" altLang="zh-TW" sz="3200" b="1" dirty="0" smtClean="0"/>
          </a:p>
        </p:txBody>
      </p:sp>
      <p:sp>
        <p:nvSpPr>
          <p:cNvPr id="2" name="矩形 1"/>
          <p:cNvSpPr/>
          <p:nvPr/>
        </p:nvSpPr>
        <p:spPr>
          <a:xfrm>
            <a:off x="1412776" y="1611673"/>
            <a:ext cx="6318448" cy="9021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180000" tIns="180000" rIns="180000" bIns="180000" anchor="ctr" anchorCtr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altLang="zh-TW" sz="3200" b="1" dirty="0">
                <a:solidFill>
                  <a:schemeClr val="bg1"/>
                </a:solidFill>
              </a:rPr>
              <a:t>《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民法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》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有</a:t>
            </a:r>
            <a:r>
              <a:rPr lang="zh-TW" altLang="en-US" sz="3200" b="1" dirty="0">
                <a:solidFill>
                  <a:schemeClr val="bg1"/>
                </a:solidFill>
              </a:rPr>
              <a:t>規定子女的部分嗎？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6000" y="4151463"/>
            <a:ext cx="4572000" cy="7176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  <a:buClr>
                <a:srgbClr val="96D5EC">
                  <a:lumMod val="75000"/>
                </a:srgbClr>
              </a:buClr>
            </a:pPr>
            <a:r>
              <a:rPr lang="zh-TW" altLang="en-US" sz="4000" b="1" dirty="0" smtClean="0">
                <a:ln>
                  <a:solidFill>
                    <a:prstClr val="white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除非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zh-TW" smtClean="0"/>
              <a:t>親權</a:t>
            </a:r>
          </a:p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TW" dirty="0" smtClean="0"/>
              <a:t>《</a:t>
            </a:r>
            <a:r>
              <a:rPr lang="zh-TW" altLang="en-US" dirty="0" smtClean="0"/>
              <a:t>民法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第</a:t>
            </a:r>
            <a:r>
              <a:rPr lang="en-US" altLang="zh-TW" dirty="0" smtClean="0"/>
              <a:t>1084</a:t>
            </a:r>
            <a:r>
              <a:rPr lang="zh-TW" altLang="en-US" dirty="0" smtClean="0"/>
              <a:t>條第</a:t>
            </a:r>
            <a:r>
              <a:rPr lang="en-US" altLang="zh-TW" dirty="0" smtClean="0"/>
              <a:t>2</a:t>
            </a:r>
            <a:r>
              <a:rPr lang="zh-TW" altLang="en-US" dirty="0" smtClean="0"/>
              <a:t>項規定，父母對於「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未成年子女</a:t>
            </a:r>
            <a:r>
              <a:rPr lang="zh-TW" altLang="en-US" dirty="0" smtClean="0"/>
              <a:t>」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有保護及教養的權利義務</a:t>
            </a:r>
            <a:r>
              <a:rPr lang="zh-TW" altLang="en-US" dirty="0" smtClean="0"/>
              <a:t>，此特殊的法律關係，即稱為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親權</a:t>
            </a:r>
            <a:endParaRPr lang="en-US" altLang="zh-TW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lnSpc>
                <a:spcPct val="120000"/>
              </a:lnSpc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親權固然是身分上的權利，但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現代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民法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已傾向保障子女利益</a:t>
            </a:r>
            <a:r>
              <a:rPr lang="zh-TW" altLang="en-US" dirty="0" smtClean="0"/>
              <a:t>，故親權不僅是父母的權利，也同時是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父母的義務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0"/>
          </p:nvPr>
        </p:nvSpPr>
        <p:spPr>
          <a:xfrm>
            <a:off x="8460000" y="139334"/>
            <a:ext cx="684000" cy="369332"/>
          </a:xfrm>
        </p:spPr>
        <p:txBody>
          <a:bodyPr/>
          <a:lstStyle/>
          <a:p>
            <a:r>
              <a:rPr lang="en-US" altLang="zh-TW" dirty="0" smtClean="0"/>
              <a:t>176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補充資料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40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smtClean="0"/>
              <a:t>兒童權利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zh-TW" altLang="en-US" dirty="0" smtClean="0"/>
              <a:t>現代社會愈來愈重視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兒童權利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176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4-2	</a:t>
            </a:r>
            <a:r>
              <a:rPr lang="zh-TW" altLang="en-US" smtClean="0"/>
              <a:t>親子間的權利與義務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3131840" y="3465143"/>
            <a:ext cx="4896096" cy="12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1967" rIns="275792" bIns="151969" numCol="1" spcCol="127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 smtClean="0"/>
              <a:t>未成年子女的親權，</a:t>
            </a:r>
            <a:endParaRPr lang="en-US" altLang="zh-TW" sz="3200" b="1" dirty="0" smtClean="0"/>
          </a:p>
          <a:p>
            <a:pPr>
              <a:lnSpc>
                <a:spcPct val="110000"/>
              </a:lnSpc>
            </a:pPr>
            <a:r>
              <a:rPr lang="zh-TW" altLang="en-US" sz="3200" b="1" dirty="0" smtClean="0"/>
              <a:t>以往大多由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</a:rPr>
              <a:t>父親</a:t>
            </a:r>
            <a:r>
              <a:rPr lang="zh-TW" altLang="en-US" sz="3200" b="1" dirty="0" smtClean="0"/>
              <a:t>取得</a:t>
            </a:r>
            <a:endParaRPr lang="zh-TW" altLang="en-US" sz="3200" b="1" i="0" kern="1200" dirty="0"/>
          </a:p>
        </p:txBody>
      </p:sp>
      <p:sp>
        <p:nvSpPr>
          <p:cNvPr id="11" name="圓角矩形 10"/>
          <p:cNvSpPr/>
          <p:nvPr/>
        </p:nvSpPr>
        <p:spPr>
          <a:xfrm>
            <a:off x="3131840" y="4977312"/>
            <a:ext cx="4896096" cy="12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lnRef>
          <a:fillRef idx="1"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fillRef>
          <a:effectRef idx="0"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51967" rIns="275792" bIns="151969" numCol="1" spcCol="1270" anchor="ctr" anchorCtr="0">
            <a:noAutofit/>
          </a:bodyPr>
          <a:lstStyle/>
          <a:p>
            <a:pPr marL="0" lvl="1" defTabSz="1422400">
              <a:lnSpc>
                <a:spcPct val="110000"/>
              </a:lnSpc>
            </a:pPr>
            <a:r>
              <a:rPr lang="zh-TW" altLang="en-US" sz="3200" b="1" dirty="0" smtClean="0"/>
              <a:t>強調尊重子女的</a:t>
            </a:r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意願</a:t>
            </a:r>
            <a:r>
              <a:rPr lang="zh-TW" altLang="en-US" sz="3200" b="1" dirty="0" smtClean="0"/>
              <a:t>，</a:t>
            </a:r>
            <a:endParaRPr lang="en-US" altLang="zh-TW" sz="3200" b="1" dirty="0" smtClean="0"/>
          </a:p>
          <a:p>
            <a:pPr marL="0" lvl="1" defTabSz="1422400">
              <a:lnSpc>
                <a:spcPct val="110000"/>
              </a:lnSpc>
            </a:pPr>
            <a:r>
              <a:rPr lang="zh-TW" altLang="en-US" sz="3200" b="1" dirty="0" smtClean="0"/>
              <a:t>考量其</a:t>
            </a:r>
            <a:r>
              <a:rPr lang="zh-TW" altLang="en-US" sz="3200" b="1" dirty="0" smtClean="0">
                <a:solidFill>
                  <a:schemeClr val="accent3">
                    <a:lumMod val="75000"/>
                  </a:schemeClr>
                </a:solidFill>
              </a:rPr>
              <a:t>最佳利益</a:t>
            </a:r>
            <a:r>
              <a:rPr lang="zh-TW" altLang="en-US" sz="3200" b="1" dirty="0" smtClean="0"/>
              <a:t>來決定　</a:t>
            </a:r>
            <a:endParaRPr lang="zh-TW" altLang="en-US" sz="3200" b="1" i="0" kern="1200" dirty="0"/>
          </a:p>
        </p:txBody>
      </p:sp>
      <p:sp>
        <p:nvSpPr>
          <p:cNvPr id="19" name="矩形 18"/>
          <p:cNvSpPr/>
          <p:nvPr/>
        </p:nvSpPr>
        <p:spPr>
          <a:xfrm>
            <a:off x="0" y="2358408"/>
            <a:ext cx="9144000" cy="71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 anchor="ctr" anchorCtr="1">
            <a:spAutoFit/>
          </a:bodyPr>
          <a:lstStyle/>
          <a:p>
            <a:pPr algn="ctr"/>
            <a:r>
              <a:rPr lang="zh-TW" altLang="en-US" sz="3200" b="1" dirty="0"/>
              <a:t>當父母對教養子女之間意見不一致時</a:t>
            </a:r>
            <a:endParaRPr lang="zh-TW" altLang="en-US" sz="3200" dirty="0"/>
          </a:p>
        </p:txBody>
      </p:sp>
      <p:sp>
        <p:nvSpPr>
          <p:cNvPr id="20" name="圓角矩形 19"/>
          <p:cNvSpPr/>
          <p:nvPr/>
        </p:nvSpPr>
        <p:spPr>
          <a:xfrm>
            <a:off x="1274384" y="3516634"/>
            <a:ext cx="1879124" cy="11570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72000" tIns="72000" rIns="72000" bIns="72000" anchor="ctr" anchorCtr="1">
            <a:no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</a:rPr>
              <a:t>以往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1274384" y="5029512"/>
            <a:ext cx="1879200" cy="1155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</a:rPr>
              <a:t>現在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 smtClean="0"/>
              <a:t>表</a:t>
            </a:r>
            <a:r>
              <a:rPr lang="en-US" altLang="zh-TW" dirty="0" smtClean="0"/>
              <a:t>3-4-1</a:t>
            </a:r>
            <a:r>
              <a:rPr lang="zh-TW" altLang="en-US" dirty="0" smtClean="0"/>
              <a:t>　</a:t>
            </a:r>
            <a:r>
              <a:rPr lang="en-US" altLang="zh-TW" dirty="0" smtClean="0"/>
              <a:t>《</a:t>
            </a:r>
            <a:r>
              <a:rPr lang="zh-TW" altLang="en-US" dirty="0" smtClean="0"/>
              <a:t>民法</a:t>
            </a:r>
            <a:r>
              <a:rPr lang="en-US" altLang="zh-TW" dirty="0" smtClean="0"/>
              <a:t>》〈</a:t>
            </a:r>
            <a:r>
              <a:rPr lang="zh-TW" altLang="en-US" dirty="0" smtClean="0"/>
              <a:t>親屬編</a:t>
            </a:r>
            <a:r>
              <a:rPr lang="en-US" altLang="zh-TW" dirty="0"/>
              <a:t>〉</a:t>
            </a:r>
            <a:r>
              <a:rPr lang="zh-TW" altLang="en-US" dirty="0" smtClean="0"/>
              <a:t>現行規定表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176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4-2	</a:t>
            </a:r>
            <a:r>
              <a:rPr lang="zh-TW" altLang="en-US" smtClean="0"/>
              <a:t>親子間的權利與義務</a:t>
            </a:r>
            <a:endParaRPr lang="zh-TW" altLang="en-US" dirty="0"/>
          </a:p>
        </p:txBody>
      </p:sp>
      <p:graphicFrame>
        <p:nvGraphicFramePr>
          <p:cNvPr id="12" name="內容版面配置區 3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324216625"/>
              </p:ext>
            </p:extLst>
          </p:nvPr>
        </p:nvGraphicFramePr>
        <p:xfrm>
          <a:off x="836610" y="1484784"/>
          <a:ext cx="7470780" cy="500027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911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12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zh-TW" altLang="en-US" sz="3000" kern="1200" baseline="0" dirty="0" smtClean="0"/>
                        <a:t>  項    目</a:t>
                      </a:r>
                      <a:endParaRPr lang="zh-TW" altLang="en-US" sz="30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TW" altLang="en-US" sz="3000" kern="1200" baseline="0" dirty="0" smtClean="0"/>
                        <a:t>現行規定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9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家務工作</a:t>
                      </a:r>
                      <a:endParaRPr lang="zh-TW" altLang="en-US" sz="3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互為</a:t>
                      </a:r>
                      <a:r>
                        <a:rPr lang="zh-TW" altLang="en-US" sz="3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代理人</a:t>
                      </a: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，共同</a:t>
                      </a:r>
                      <a:r>
                        <a:rPr lang="zh-TW" altLang="en-US" sz="3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分擔</a:t>
                      </a:r>
                      <a:endParaRPr lang="zh-TW" altLang="en-US" sz="30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1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生活費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各依其</a:t>
                      </a:r>
                      <a:r>
                        <a:rPr lang="zh-TW" altLang="en-US" sz="3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經濟能力</a:t>
                      </a: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共同分擔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1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子女姓氏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由父母雙方</a:t>
                      </a:r>
                      <a:r>
                        <a:rPr lang="zh-TW" altLang="en-US" sz="3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協議</a:t>
                      </a: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之，</a:t>
                      </a:r>
                      <a:endParaRPr lang="en-US" altLang="zh-TW" sz="3000" b="1" kern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可書面約定從父姓或母姓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41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未成年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子女親權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由父母共同行使負擔，但對於未成年子女重大事項權利之行使意見不一致時，可請求</a:t>
                      </a:r>
                      <a:r>
                        <a:rPr lang="zh-TW" altLang="en-US" sz="3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法院</a:t>
                      </a: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依據子女的</a:t>
                      </a:r>
                      <a:r>
                        <a:rPr lang="zh-TW" altLang="en-US" sz="3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最佳利益</a:t>
                      </a:r>
                      <a:r>
                        <a:rPr lang="zh-TW" altLang="en-US" sz="3000" b="1" kern="1200" baseline="0" dirty="0" smtClean="0">
                          <a:solidFill>
                            <a:schemeClr val="tx1"/>
                          </a:solidFill>
                        </a:rPr>
                        <a:t>決定</a:t>
                      </a:r>
                      <a:endParaRPr lang="zh-TW" alt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4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smtClean="0"/>
              <a:t>結論</a:t>
            </a:r>
            <a:endParaRPr lang="en-US" altLang="zh-TW" smtClean="0"/>
          </a:p>
          <a:p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zh-TW" altLang="en-US" dirty="0" smtClean="0"/>
              <a:t>家庭間成員的關係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不只是法律上的權利義務</a:t>
            </a:r>
            <a:endParaRPr lang="en-US" altLang="zh-TW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endParaRPr lang="en-US" altLang="zh-TW" dirty="0" smtClean="0"/>
          </a:p>
          <a:p>
            <a:pPr algn="ctr"/>
            <a:r>
              <a:rPr lang="zh-TW" altLang="en-US" dirty="0" smtClean="0"/>
              <a:t>才是個人獲得幸福的重要源頭</a:t>
            </a:r>
          </a:p>
          <a:p>
            <a:pPr algn="ctr"/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176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4-2	</a:t>
            </a:r>
            <a:r>
              <a:rPr lang="zh-TW" altLang="en-US" dirty="0" smtClean="0"/>
              <a:t>親子間的權利與義務</a:t>
            </a:r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>
          <a:xfrm>
            <a:off x="2355471" y="2253984"/>
            <a:ext cx="4433058" cy="86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33535" tIns="133535" rIns="133535" bIns="133535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3200" b="1" kern="1200" smtClean="0">
                <a:solidFill>
                  <a:schemeClr val="tx1"/>
                </a:solidFill>
              </a:rPr>
              <a:t>親情的</a:t>
            </a:r>
            <a:r>
              <a:rPr lang="zh-TW" altLang="en-US" sz="3200" b="1">
                <a:solidFill>
                  <a:schemeClr val="tx1"/>
                </a:solidFill>
              </a:rPr>
              <a:t>牽</a:t>
            </a:r>
            <a:r>
              <a:rPr lang="zh-TW" sz="3200" b="1" kern="1200" smtClean="0">
                <a:solidFill>
                  <a:schemeClr val="tx1"/>
                </a:solidFill>
              </a:rPr>
              <a:t>絆</a:t>
            </a:r>
            <a:endParaRPr lang="zh-TW" sz="3200" kern="1200">
              <a:solidFill>
                <a:schemeClr val="tx1"/>
              </a:solidFill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355471" y="3340557"/>
            <a:ext cx="4433058" cy="86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33535" tIns="133535" rIns="133535" bIns="133535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3200" b="1" kern="1200" smtClean="0">
                <a:solidFill>
                  <a:schemeClr val="tx1"/>
                </a:solidFill>
              </a:rPr>
              <a:t>家人間的關懷與體諒</a:t>
            </a:r>
            <a:endParaRPr lang="zh-TW" sz="3200" kern="1200">
              <a:solidFill>
                <a:schemeClr val="tx1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355471" y="4427130"/>
            <a:ext cx="4433058" cy="86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33535" tIns="133535" rIns="133535" bIns="133535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3200" b="1" kern="1200" dirty="0" smtClean="0">
                <a:solidFill>
                  <a:schemeClr val="tx1"/>
                </a:solidFill>
              </a:rPr>
              <a:t>彼此的支持與陪伴</a:t>
            </a:r>
            <a:endParaRPr lang="zh-TW" sz="32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我能分析親子間的權利與義務。</a:t>
            </a:r>
          </a:p>
          <a:p>
            <a:r>
              <a:rPr lang="zh-TW" altLang="en-US" dirty="0" smtClean="0"/>
              <a:t>我能了解民法修正了哪些關於子女權益的部分。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4-2	</a:t>
            </a:r>
            <a:r>
              <a:rPr lang="zh-TW" altLang="en-US" dirty="0"/>
              <a:t>親子間的權利與義務</a:t>
            </a:r>
          </a:p>
        </p:txBody>
      </p:sp>
    </p:spTree>
    <p:extLst>
      <p:ext uri="{BB962C8B-B14F-4D97-AF65-F5344CB8AC3E}">
        <p14:creationId xmlns:p14="http://schemas.microsoft.com/office/powerpoint/2010/main" val="29189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zh-TW" altLang="en-US" dirty="0"/>
              <a:t>四</a:t>
            </a:r>
            <a:r>
              <a:rPr lang="zh-TW" altLang="en-US" dirty="0" smtClean="0"/>
              <a:t>章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平權家庭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2000" y="3933056"/>
            <a:ext cx="5940000" cy="1622734"/>
          </a:xfrm>
        </p:spPr>
        <p:txBody>
          <a:bodyPr/>
          <a:lstStyle/>
          <a:p>
            <a:pPr marL="898525" indent="-8985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/>
              <a:t>4-3	</a:t>
            </a:r>
            <a:r>
              <a:rPr lang="zh-TW" altLang="en-US" dirty="0"/>
              <a:t>公權力如何</a:t>
            </a:r>
            <a:r>
              <a:rPr lang="zh-TW" altLang="en-US" dirty="0" smtClean="0"/>
              <a:t>協助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家庭</a:t>
            </a:r>
            <a:r>
              <a:rPr lang="zh-TW" altLang="en-US" dirty="0"/>
              <a:t>發揮職能？</a:t>
            </a:r>
            <a:endParaRPr lang="zh-TW" altLang="en-US" dirty="0">
              <a:latin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23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H="1">
            <a:off x="0" y="1710477"/>
            <a:ext cx="9144000" cy="216024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4-3	</a:t>
            </a:r>
            <a:r>
              <a:rPr lang="zh-TW" altLang="en-US" dirty="0" smtClean="0"/>
              <a:t>公權力如何協助家庭發揮職能？</a:t>
            </a:r>
            <a:endParaRPr lang="zh-TW" altLang="en-US" dirty="0"/>
          </a:p>
        </p:txBody>
      </p:sp>
      <p:sp>
        <p:nvSpPr>
          <p:cNvPr id="26" name="圓角矩形 25"/>
          <p:cNvSpPr/>
          <p:nvPr/>
        </p:nvSpPr>
        <p:spPr>
          <a:xfrm>
            <a:off x="571752" y="2400694"/>
            <a:ext cx="2880320" cy="792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157076" tIns="157076" rIns="157076" bIns="157076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 smtClean="0"/>
              <a:t>社會變遷</a:t>
            </a:r>
            <a:endParaRPr lang="zh-TW" altLang="en-US" sz="3600" b="1" kern="1200" dirty="0"/>
          </a:p>
        </p:txBody>
      </p:sp>
      <p:sp>
        <p:nvSpPr>
          <p:cNvPr id="30" name="向下箭號 29"/>
          <p:cNvSpPr/>
          <p:nvPr/>
        </p:nvSpPr>
        <p:spPr>
          <a:xfrm rot="16200000">
            <a:off x="4000237" y="2572554"/>
            <a:ext cx="495454" cy="448280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0" tIns="89462" rIns="114714" bIns="8946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200" b="1" kern="1200"/>
          </a:p>
        </p:txBody>
      </p:sp>
      <p:sp>
        <p:nvSpPr>
          <p:cNvPr id="32" name="矩形 31"/>
          <p:cNvSpPr/>
          <p:nvPr/>
        </p:nvSpPr>
        <p:spPr>
          <a:xfrm>
            <a:off x="5043856" y="2159597"/>
            <a:ext cx="352839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3200" b="1" dirty="0" smtClean="0">
                <a:solidFill>
                  <a:prstClr val="black"/>
                </a:solidFill>
              </a:rPr>
              <a:t>可能使家庭的</a:t>
            </a:r>
            <a:endParaRPr lang="en-US" altLang="zh-TW" sz="3200" b="1" dirty="0" smtClean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3200" b="1" dirty="0" smtClean="0">
                <a:solidFill>
                  <a:prstClr val="black"/>
                </a:solidFill>
              </a:rPr>
              <a:t>傳統功能產生轉變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940784" y="90872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現代家庭因為</a:t>
            </a:r>
            <a:endParaRPr lang="zh-TW" altLang="en-US" sz="4000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1902" y="4017003"/>
            <a:ext cx="634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我們從以下三個面向來</a:t>
            </a:r>
            <a:r>
              <a:rPr lang="zh-TW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探討</a:t>
            </a:r>
            <a:endParaRPr lang="zh-TW" altLang="en-US" sz="40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j-cs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1322846" y="4953107"/>
            <a:ext cx="1284205" cy="12842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72000" tIns="72000" rIns="72000" bIns="72000" rtlCol="0" anchor="ctr" anchorCtr="1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少子化</a:t>
            </a:r>
            <a:endParaRPr lang="zh-TW" altLang="en-US" sz="3200" b="1" dirty="0">
              <a:ln>
                <a:solidFill>
                  <a:schemeClr val="bg1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929897" y="4953107"/>
            <a:ext cx="1284205" cy="1284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72000" tIns="72000" rIns="72000" bIns="72000" rtlCol="0" anchor="ctr" anchorCtr="1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高齡社會</a:t>
            </a:r>
            <a:endParaRPr lang="zh-TW" altLang="en-US" sz="3200" b="1" dirty="0">
              <a:ln>
                <a:solidFill>
                  <a:schemeClr val="bg1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536948" y="4953107"/>
            <a:ext cx="1284205" cy="12842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72000" tIns="72000" rIns="72000" bIns="72000" rtlCol="0" anchor="ctr" anchorCtr="1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家庭暴力</a:t>
            </a:r>
            <a:endParaRPr lang="zh-TW" altLang="en-US" sz="3200" b="1" dirty="0">
              <a:ln>
                <a:solidFill>
                  <a:schemeClr val="bg1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2" grpId="0"/>
      <p:bldP spid="14" grpId="0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安安的行為會不會是受到父親的影響呢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646331"/>
          </a:xfrm>
        </p:spPr>
        <p:txBody>
          <a:bodyPr/>
          <a:lstStyle/>
          <a:p>
            <a:r>
              <a:rPr lang="en-US" altLang="zh-TW" dirty="0" smtClean="0"/>
              <a:t>173</a:t>
            </a:r>
            <a:endParaRPr lang="zh-TW" altLang="en-US" dirty="0" smtClean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漫話公民</a:t>
            </a:r>
          </a:p>
        </p:txBody>
      </p:sp>
      <p:sp>
        <p:nvSpPr>
          <p:cNvPr id="7" name="矩形 6"/>
          <p:cNvSpPr/>
          <p:nvPr/>
        </p:nvSpPr>
        <p:spPr>
          <a:xfrm>
            <a:off x="755576" y="4149080"/>
            <a:ext cx="763284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安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安</a:t>
            </a:r>
            <a:r>
              <a:rPr lang="zh-TW" altLang="en-US" sz="3200" b="1" smtClean="0">
                <a:solidFill>
                  <a:schemeClr val="accent1">
                    <a:lumMod val="75000"/>
                  </a:schemeClr>
                </a:solidFill>
              </a:rPr>
              <a:t>可能受父親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影響，父親的身教讓安安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學習到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男孩子也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應該做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家事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，發揮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家庭的教育功能。</a:t>
            </a:r>
          </a:p>
        </p:txBody>
      </p:sp>
    </p:spTree>
    <p:extLst>
      <p:ext uri="{BB962C8B-B14F-4D97-AF65-F5344CB8AC3E}">
        <p14:creationId xmlns:p14="http://schemas.microsoft.com/office/powerpoint/2010/main" val="10196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一、少子化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dirty="0" smtClean="0"/>
              <a:t>以家庭的生育功能而言，現代人因為：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lvl="0" algn="ctr">
              <a:lnSpc>
                <a:spcPts val="4600"/>
              </a:lnSpc>
            </a:pPr>
            <a:r>
              <a:rPr lang="zh-TW" altLang="en-US" dirty="0">
                <a:solidFill>
                  <a:prstClr val="black"/>
                </a:solidFill>
              </a:rPr>
              <a:t>造成生育率降低，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幼年人口</a:t>
            </a:r>
            <a:r>
              <a:rPr lang="zh-TW" altLang="en-US" dirty="0">
                <a:solidFill>
                  <a:prstClr val="black"/>
                </a:solidFill>
              </a:rPr>
              <a:t>愈來愈</a:t>
            </a:r>
            <a:r>
              <a:rPr lang="zh-TW" altLang="en-US" dirty="0" smtClean="0">
                <a:solidFill>
                  <a:prstClr val="black"/>
                </a:solidFill>
              </a:rPr>
              <a:t>少</a:t>
            </a:r>
            <a:endParaRPr lang="en-US" altLang="zh-TW" dirty="0">
              <a:solidFill>
                <a:prstClr val="black"/>
              </a:solidFill>
            </a:endParaRPr>
          </a:p>
          <a:p>
            <a:pPr lvl="0" algn="ctr">
              <a:lnSpc>
                <a:spcPts val="4600"/>
              </a:lnSpc>
            </a:pPr>
            <a:r>
              <a:rPr lang="zh-TW" altLang="en-US" dirty="0">
                <a:solidFill>
                  <a:prstClr val="black"/>
                </a:solidFill>
              </a:rPr>
              <a:t>我國社會正面臨嚴重的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少子化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問題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sp>
        <p:nvSpPr>
          <p:cNvPr id="13" name="圓角矩形 4"/>
          <p:cNvSpPr/>
          <p:nvPr/>
        </p:nvSpPr>
        <p:spPr>
          <a:xfrm>
            <a:off x="1620000" y="2476651"/>
            <a:ext cx="5904000" cy="79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kern="1200" dirty="0" smtClean="0"/>
              <a:t>1.</a:t>
            </a:r>
            <a:r>
              <a:rPr lang="zh-TW" altLang="en-US" sz="3200" b="1" kern="1200" dirty="0" smtClean="0"/>
              <a:t> 婚姻觀念轉變</a:t>
            </a:r>
            <a:endParaRPr lang="zh-TW" altLang="en-US" kern="1200" dirty="0"/>
          </a:p>
        </p:txBody>
      </p:sp>
      <p:sp>
        <p:nvSpPr>
          <p:cNvPr id="16" name="圓角矩形 4"/>
          <p:cNvSpPr/>
          <p:nvPr/>
        </p:nvSpPr>
        <p:spPr>
          <a:xfrm>
            <a:off x="1620000" y="3560482"/>
            <a:ext cx="5904000" cy="8172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kern="1200" dirty="0" smtClean="0"/>
              <a:t>2.</a:t>
            </a:r>
            <a:r>
              <a:rPr lang="zh-TW" altLang="en-US" sz="3200" b="1" kern="1200" dirty="0" smtClean="0"/>
              <a:t> 考量</a:t>
            </a:r>
            <a:r>
              <a:rPr lang="zh-TW" altLang="en-US" sz="3200" b="1" kern="1200" dirty="0" smtClean="0">
                <a:solidFill>
                  <a:schemeClr val="accent1">
                    <a:lumMod val="75000"/>
                  </a:schemeClr>
                </a:solidFill>
              </a:rPr>
              <a:t>經濟</a:t>
            </a:r>
            <a:r>
              <a:rPr lang="zh-TW" altLang="en-US" sz="3200" b="1" kern="1200" dirty="0" smtClean="0"/>
              <a:t>、</a:t>
            </a:r>
            <a:r>
              <a:rPr lang="zh-TW" altLang="en-US" sz="3200" b="1" kern="1200" dirty="0" smtClean="0">
                <a:solidFill>
                  <a:schemeClr val="accent1">
                    <a:lumMod val="75000"/>
                  </a:schemeClr>
                </a:solidFill>
              </a:rPr>
              <a:t>生活品質</a:t>
            </a:r>
            <a:r>
              <a:rPr lang="zh-TW" altLang="en-US" sz="3200" b="1" kern="1200" dirty="0" smtClean="0"/>
              <a:t>等因素</a:t>
            </a:r>
            <a:endParaRPr lang="zh-TW" altLang="en-US" sz="3200" kern="1200" dirty="0" smtClean="0"/>
          </a:p>
        </p:txBody>
      </p:sp>
    </p:spTree>
    <p:extLst>
      <p:ext uri="{BB962C8B-B14F-4D97-AF65-F5344CB8AC3E}">
        <p14:creationId xmlns:p14="http://schemas.microsoft.com/office/powerpoint/2010/main" val="27890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圖</a:t>
            </a:r>
            <a:r>
              <a:rPr lang="en-US" altLang="zh-TW" dirty="0">
                <a:solidFill>
                  <a:schemeClr val="bg1"/>
                </a:solidFill>
              </a:rPr>
              <a:t>3-4-8</a:t>
            </a:r>
            <a:r>
              <a:rPr lang="zh-TW" altLang="en-US" dirty="0">
                <a:solidFill>
                  <a:schemeClr val="bg1"/>
                </a:solidFill>
              </a:rPr>
              <a:t>　壯年人口扶養老人負擔示意圖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713158"/>
            <a:ext cx="8316416" cy="3083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2286000" y="5013176"/>
            <a:ext cx="4572000" cy="11757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少子化</a:t>
            </a:r>
            <a:r>
              <a:rPr lang="zh-TW" altLang="en-US" sz="3200" b="1" dirty="0">
                <a:solidFill>
                  <a:prstClr val="black"/>
                </a:solidFill>
              </a:rPr>
              <a:t>現象將加重未來年輕人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扶養老人</a:t>
            </a:r>
            <a:r>
              <a:rPr lang="zh-TW" altLang="en-US" sz="3200" b="1" dirty="0">
                <a:solidFill>
                  <a:prstClr val="black"/>
                </a:solidFill>
              </a:rPr>
              <a:t>的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負擔</a:t>
            </a:r>
          </a:p>
        </p:txBody>
      </p:sp>
    </p:spTree>
    <p:extLst>
      <p:ext uri="{BB962C8B-B14F-4D97-AF65-F5344CB8AC3E}">
        <p14:creationId xmlns:p14="http://schemas.microsoft.com/office/powerpoint/2010/main" val="19663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一、少子化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為減緩少子化所帶來的危機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（扶養負擔加重）</a:t>
            </a:r>
            <a:r>
              <a:rPr lang="zh-TW" altLang="en-US" dirty="0"/>
              <a:t>，政府逐步制定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相關政策</a:t>
            </a:r>
            <a:r>
              <a:rPr lang="zh-TW" altLang="en-US" dirty="0"/>
              <a:t>以鼓勵婚育</a:t>
            </a:r>
            <a:endParaRPr lang="en-US" altLang="zh-TW" dirty="0"/>
          </a:p>
          <a:p>
            <a:pPr marL="457200" indent="-457200">
              <a:spcAft>
                <a:spcPts val="6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例如</a:t>
            </a:r>
            <a:endParaRPr lang="en-US" altLang="zh-TW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755976" y="3397468"/>
            <a:ext cx="3600000" cy="6557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提供育嬰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假</a:t>
            </a:r>
            <a:endParaRPr lang="en-US" altLang="zh-TW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788024" y="3397468"/>
            <a:ext cx="3600000" cy="6557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生育補助</a:t>
            </a:r>
            <a:endParaRPr lang="en-US" altLang="zh-TW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55976" y="4354609"/>
            <a:ext cx="3600000" cy="6557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公共托育</a:t>
            </a:r>
            <a:endParaRPr lang="en-US" altLang="zh-TW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788024" y="4354609"/>
            <a:ext cx="3600000" cy="65571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營造</a:t>
            </a: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母嬰親善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環境</a:t>
            </a:r>
            <a:endParaRPr lang="en-US" altLang="zh-TW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8000" y="5189320"/>
            <a:ext cx="8028000" cy="11757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希望能提高</a:t>
            </a:r>
            <a:r>
              <a:rPr lang="zh-TW" altLang="en-US" sz="32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生育率</a:t>
            </a:r>
            <a:endParaRPr lang="en-US" altLang="zh-TW" sz="3200" b="1" dirty="0" smtClean="0">
              <a:ln>
                <a:solidFill>
                  <a:schemeClr val="bg1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>
              <a:lnSpc>
                <a:spcPct val="110000"/>
              </a:lnSpc>
            </a:pPr>
            <a:r>
              <a:rPr lang="zh-TW" altLang="en-US" sz="32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也</a:t>
            </a:r>
            <a:r>
              <a:rPr lang="zh-TW" altLang="en-US" sz="32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讓父母能安心孕育</a:t>
            </a:r>
            <a:r>
              <a:rPr lang="zh-TW" altLang="en-US" sz="32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下一代</a:t>
            </a:r>
            <a:endParaRPr lang="en-US" altLang="zh-TW" sz="32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8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育嬰假</a:t>
            </a:r>
          </a:p>
          <a:p>
            <a:pPr>
              <a:lnSpc>
                <a:spcPct val="120000"/>
              </a:lnSpc>
            </a:pPr>
            <a:r>
              <a:rPr lang="zh-TW" altLang="en-US" dirty="0"/>
              <a:t>　</a:t>
            </a:r>
            <a:r>
              <a:rPr lang="zh-TW" altLang="en-US" dirty="0" smtClean="0"/>
              <a:t>　依據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性別工作平等法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dirty="0"/>
              <a:t>的規定，不分性別，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員工任職滿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個月</a:t>
            </a:r>
            <a:r>
              <a:rPr lang="zh-TW" altLang="en-US" dirty="0"/>
              <a:t>後，在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子女滿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歲前</a:t>
            </a:r>
            <a:r>
              <a:rPr lang="zh-TW" altLang="en-US" dirty="0"/>
              <a:t>，可以申請育嬰假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4-3	</a:t>
            </a:r>
            <a:r>
              <a:rPr lang="zh-TW" altLang="en-US" dirty="0" smtClean="0"/>
              <a:t>公權力如何協助家庭發揮職能？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155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3-4-9</a:t>
            </a:r>
            <a:r>
              <a:rPr lang="zh-TW" altLang="en-US" dirty="0"/>
              <a:t>　公共托育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693146"/>
            <a:ext cx="7344000" cy="45512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圓角矩形 8"/>
          <p:cNvSpPr/>
          <p:nvPr/>
        </p:nvSpPr>
        <p:spPr>
          <a:xfrm>
            <a:off x="788800" y="5013176"/>
            <a:ext cx="7566401" cy="1246299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因應父母的需求，增加並維護良好的公共托育環境是政府重要政策，期盼能減輕父母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壓力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3-4-10</a:t>
            </a:r>
            <a:r>
              <a:rPr lang="zh-TW" altLang="en-US" dirty="0"/>
              <a:t>　育嬰環境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50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9" y="1694551"/>
            <a:ext cx="7344002" cy="454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788800" y="5042942"/>
            <a:ext cx="7566401" cy="1246299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臺鐵列車除了設置親子車廂，還規畫了親子互動區，</a:t>
            </a:r>
            <a:r>
              <a:rPr lang="zh-TW" altLang="en-US" sz="2800" b="1">
                <a:solidFill>
                  <a:schemeClr val="bg1"/>
                </a:solidFill>
              </a:rPr>
              <a:t>打造</a:t>
            </a:r>
            <a:r>
              <a:rPr lang="zh-TW" altLang="en-US" sz="2800" b="1" smtClean="0">
                <a:solidFill>
                  <a:schemeClr val="bg1"/>
                </a:solidFill>
              </a:rPr>
              <a:t>友善育</a:t>
            </a:r>
            <a:r>
              <a:rPr lang="zh-TW" altLang="en-US" sz="2800" b="1">
                <a:solidFill>
                  <a:schemeClr val="bg1"/>
                </a:solidFill>
              </a:rPr>
              <a:t>兒</a:t>
            </a:r>
            <a:r>
              <a:rPr lang="zh-TW" altLang="en-US" sz="2800" b="1" smtClean="0">
                <a:solidFill>
                  <a:schemeClr val="bg1"/>
                </a:solidFill>
              </a:rPr>
              <a:t>的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環境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>
          <a:xfrm>
            <a:off x="1274977" y="6510218"/>
            <a:ext cx="6876000" cy="369332"/>
          </a:xfrm>
        </p:spPr>
        <p:txBody>
          <a:bodyPr/>
          <a:lstStyle/>
          <a:p>
            <a:r>
              <a:rPr lang="zh-TW" altLang="en-US" dirty="0" smtClean="0">
                <a:latin typeface="var(--paper-font-common-base_-_font-family)"/>
              </a:rPr>
              <a:t>東森</a:t>
            </a:r>
            <a:r>
              <a:rPr lang="zh-TW" altLang="en-US" dirty="0">
                <a:latin typeface="var(--paper-font-common-base_-_font-family)"/>
              </a:rPr>
              <a:t>新聞 </a:t>
            </a:r>
            <a:r>
              <a:rPr lang="en-US" altLang="zh-TW" dirty="0" err="1" smtClean="0">
                <a:latin typeface="var(--paper-font-common-base_-_font-family)"/>
              </a:rPr>
              <a:t>CH51</a:t>
            </a:r>
            <a:r>
              <a:rPr lang="zh-TW" altLang="en-US" dirty="0" smtClean="0"/>
              <a:t>，發布日期：</a:t>
            </a:r>
            <a:r>
              <a:rPr lang="en-US" altLang="zh-TW" dirty="0" smtClean="0"/>
              <a:t>2021</a:t>
            </a:r>
            <a:r>
              <a:rPr lang="zh-TW" altLang="en-US" dirty="0" smtClean="0"/>
              <a:t>年</a:t>
            </a:r>
            <a:r>
              <a:rPr lang="en-US" altLang="zh-TW" dirty="0"/>
              <a:t>5</a:t>
            </a:r>
            <a:r>
              <a:rPr lang="zh-TW" altLang="en-US" dirty="0" smtClean="0"/>
              <a:t>月</a:t>
            </a:r>
            <a:r>
              <a:rPr lang="en-US" altLang="zh-TW" dirty="0"/>
              <a:t>6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585141" y="5733256"/>
            <a:ext cx="7973719" cy="578882"/>
            <a:chOff x="-17343" y="5733256"/>
            <a:chExt cx="7973719" cy="578882"/>
          </a:xfrm>
        </p:grpSpPr>
        <p:sp>
          <p:nvSpPr>
            <p:cNvPr id="9" name="圓角矩形 8"/>
            <p:cNvSpPr/>
            <p:nvPr/>
          </p:nvSpPr>
          <p:spPr>
            <a:xfrm>
              <a:off x="6338243" y="5733256"/>
              <a:ext cx="1618133" cy="5788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zh-TW" sz="2800" b="1" dirty="0" smtClean="0">
                  <a:solidFill>
                    <a:schemeClr val="bg1"/>
                  </a:solidFill>
                  <a:ea typeface="+mj-ea"/>
                </a:rPr>
                <a:t>01:50</a:t>
              </a:r>
              <a:endParaRPr lang="zh-TW" altLang="en-US" sz="2000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-17343" y="5733256"/>
              <a:ext cx="6821590" cy="578882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鼓勵生育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！政府</a:t>
              </a:r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宣布育嬰津貼提高到</a:t>
              </a:r>
              <a:r>
                <a:rPr lang="en-US" altLang="zh-TW" sz="2800" b="1" dirty="0">
                  <a:solidFill>
                    <a:schemeClr val="tx1"/>
                  </a:solidFill>
                  <a:latin typeface="+mj-ea"/>
                  <a:ea typeface="+mj-ea"/>
                </a:rPr>
                <a:t>8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成</a:t>
              </a:r>
              <a:endParaRPr lang="zh-TW" altLang="en-US" sz="2800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3" y="1803573"/>
            <a:ext cx="6686596" cy="3727106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直角三角形 3"/>
          <p:cNvSpPr/>
          <p:nvPr/>
        </p:nvSpPr>
        <p:spPr>
          <a:xfrm>
            <a:off x="1184886" y="4661438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0800000">
            <a:off x="7053638" y="1772816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81" y="2932114"/>
            <a:ext cx="2341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5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二、高齡社會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 smtClean="0"/>
          </a:p>
          <a:p>
            <a:pPr marL="514350" indent="-5143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/>
          </a:p>
          <a:p>
            <a:pPr marL="514350" indent="-5143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 smtClean="0"/>
          </a:p>
          <a:p>
            <a:pPr marL="514350" indent="-5143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 smtClean="0"/>
          </a:p>
          <a:p>
            <a:pPr marL="514350" indent="-5143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不論</a:t>
            </a:r>
            <a:r>
              <a:rPr lang="zh-TW" altLang="en-US" dirty="0"/>
              <a:t>是在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保護照顧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經濟負擔</a:t>
            </a:r>
            <a:r>
              <a:rPr lang="zh-TW" altLang="en-US" dirty="0"/>
              <a:t>上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家庭</a:t>
            </a:r>
            <a:r>
              <a:rPr lang="zh-TW" altLang="en-US" dirty="0"/>
              <a:t>與社會都面臨沉重的</a:t>
            </a:r>
            <a:r>
              <a:rPr lang="zh-TW" altLang="en-US" dirty="0" smtClean="0"/>
              <a:t>壓力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178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sp>
        <p:nvSpPr>
          <p:cNvPr id="12" name="圓角矩形 11"/>
          <p:cNvSpPr/>
          <p:nvPr/>
        </p:nvSpPr>
        <p:spPr>
          <a:xfrm>
            <a:off x="840278" y="1844824"/>
            <a:ext cx="1931522" cy="78614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8000" tIns="108000" rIns="108000" bIns="108000" anchor="ctr" anchorCtr="1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prstClr val="black"/>
                </a:solidFill>
              </a:rPr>
              <a:t>醫學進步</a:t>
            </a:r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840278" y="2846991"/>
            <a:ext cx="1931522" cy="78614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8000" tIns="108000" rIns="108000" bIns="108000" anchor="ctr" anchorCtr="1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prstClr val="black"/>
                </a:solidFill>
              </a:rPr>
              <a:t>壽命延長</a:t>
            </a:r>
            <a:endParaRPr lang="zh-TW" altLang="en-US" dirty="0"/>
          </a:p>
        </p:txBody>
      </p:sp>
      <p:sp>
        <p:nvSpPr>
          <p:cNvPr id="15" name="圓角矩形 14"/>
          <p:cNvSpPr/>
          <p:nvPr/>
        </p:nvSpPr>
        <p:spPr>
          <a:xfrm>
            <a:off x="4211960" y="2089652"/>
            <a:ext cx="4076053" cy="1300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老年人口</a:t>
            </a:r>
            <a:r>
              <a:rPr lang="zh-TW" altLang="en-US" sz="3200" b="1" dirty="0" smtClean="0">
                <a:solidFill>
                  <a:prstClr val="black"/>
                </a:solidFill>
              </a:rPr>
              <a:t>愈來愈多，</a:t>
            </a:r>
            <a:endParaRPr lang="en-US" altLang="zh-TW" sz="3200" b="1" dirty="0" smtClean="0">
              <a:solidFill>
                <a:prstClr val="black"/>
              </a:solidFill>
            </a:endParaRPr>
          </a:p>
          <a:p>
            <a:pPr lvl="0">
              <a:lnSpc>
                <a:spcPct val="110000"/>
              </a:lnSpc>
            </a:pPr>
            <a:r>
              <a:rPr lang="zh-TW" altLang="en-US" sz="3200" b="1" dirty="0" smtClean="0">
                <a:solidFill>
                  <a:prstClr val="black"/>
                </a:solidFill>
              </a:rPr>
              <a:t>我國已邁入高齡社會</a:t>
            </a:r>
            <a:endParaRPr lang="en-US" altLang="zh-TW" sz="3200" b="1" dirty="0" smtClean="0">
              <a:solidFill>
                <a:prstClr val="black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 rot="16200000">
            <a:off x="3211742" y="2380044"/>
            <a:ext cx="720000" cy="720000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0" tIns="89462" rIns="114714" bIns="8946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200" b="1" kern="1200"/>
          </a:p>
        </p:txBody>
      </p:sp>
      <p:grpSp>
        <p:nvGrpSpPr>
          <p:cNvPr id="18" name="群組 17"/>
          <p:cNvGrpSpPr/>
          <p:nvPr/>
        </p:nvGrpSpPr>
        <p:grpSpPr>
          <a:xfrm>
            <a:off x="3607474" y="5733256"/>
            <a:ext cx="4852958" cy="504825"/>
            <a:chOff x="9167530" y="3060576"/>
            <a:chExt cx="4852958" cy="504825"/>
          </a:xfrm>
        </p:grpSpPr>
        <p:sp>
          <p:nvSpPr>
            <p:cNvPr id="20" name="Rectangle 7">
              <a:hlinkClick r:id="rId2" action="ppaction://hlinkfile"/>
            </p:cNvPr>
            <p:cNvSpPr>
              <a:spLocks noChangeArrowheads="1"/>
            </p:cNvSpPr>
            <p:nvPr/>
          </p:nvSpPr>
          <p:spPr bwMode="auto">
            <a:xfrm>
              <a:off x="10116855" y="3112933"/>
              <a:ext cx="3903633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2000" b="1" u="sng" dirty="0">
                  <a:solidFill>
                    <a:srgbClr val="002060"/>
                  </a:solidFill>
                  <a:latin typeface="+mn-ea"/>
                </a:rPr>
                <a:t>獨老生活無依靠 成臺灣大問題！ </a:t>
              </a:r>
              <a:endParaRPr lang="en-US" altLang="zh-TW" sz="2000" b="1" u="sng" dirty="0" smtClean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19" name="AutoShape 8"/>
            <p:cNvSpPr>
              <a:spLocks noChangeArrowheads="1"/>
            </p:cNvSpPr>
            <p:nvPr/>
          </p:nvSpPr>
          <p:spPr bwMode="auto">
            <a:xfrm>
              <a:off x="9167530" y="3060576"/>
              <a:ext cx="936625" cy="504825"/>
            </a:xfrm>
            <a:prstGeom prst="flowChartAlternateProcess">
              <a:avLst/>
            </a:prstGeom>
            <a:solidFill>
              <a:schemeClr val="accent4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二、高齡社會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隨著</a:t>
            </a:r>
            <a:r>
              <a:rPr lang="zh-TW" altLang="en-US" dirty="0"/>
              <a:t>家庭結構變遷：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178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2183035" y="2463448"/>
            <a:ext cx="4777931" cy="794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8000" tIns="108000" rIns="108000" bIns="108000" anchor="ctr" anchorCtr="1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三代同堂</a:t>
            </a:r>
            <a:r>
              <a:rPr lang="zh-TW" altLang="en-US" sz="3200" b="1" dirty="0">
                <a:solidFill>
                  <a:prstClr val="black"/>
                </a:solidFill>
              </a:rPr>
              <a:t>的家庭愈來愈少</a:t>
            </a:r>
            <a:endParaRPr lang="en-US" altLang="zh-TW" sz="3200" b="1" dirty="0">
              <a:solidFill>
                <a:prstClr val="black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183035" y="4576490"/>
            <a:ext cx="4777930" cy="1300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prstClr val="black"/>
                </a:solidFill>
              </a:rPr>
              <a:t>高齡者倚賴家庭</a:t>
            </a:r>
            <a:r>
              <a:rPr lang="zh-TW" altLang="en-US" sz="3200" b="1" dirty="0" smtClean="0">
                <a:solidFill>
                  <a:prstClr val="black"/>
                </a:solidFill>
              </a:rPr>
              <a:t>成員</a:t>
            </a:r>
            <a:r>
              <a:rPr lang="en-US" altLang="zh-TW" sz="3200" b="1" dirty="0" smtClean="0">
                <a:solidFill>
                  <a:prstClr val="black"/>
                </a:solidFill>
              </a:rPr>
              <a:t/>
            </a:r>
            <a:br>
              <a:rPr lang="en-US" altLang="zh-TW" sz="3200" b="1" dirty="0" smtClean="0">
                <a:solidFill>
                  <a:prstClr val="black"/>
                </a:solidFill>
              </a:rPr>
            </a:br>
            <a:r>
              <a:rPr lang="zh-TW" altLang="en-US" sz="3200" b="1" dirty="0" smtClean="0">
                <a:solidFill>
                  <a:prstClr val="black"/>
                </a:solidFill>
              </a:rPr>
              <a:t>照</a:t>
            </a:r>
            <a:r>
              <a:rPr lang="zh-TW" altLang="en-US" sz="3200" b="1" dirty="0">
                <a:solidFill>
                  <a:prstClr val="black"/>
                </a:solidFill>
              </a:rPr>
              <a:t>護的可能性愈來愈低</a:t>
            </a:r>
            <a:endParaRPr lang="en-US" altLang="zh-TW" sz="3200" b="1" dirty="0">
              <a:solidFill>
                <a:srgbClr val="7030A0"/>
              </a:solidFill>
            </a:endParaRPr>
          </a:p>
        </p:txBody>
      </p:sp>
      <p:sp>
        <p:nvSpPr>
          <p:cNvPr id="13" name="向下箭號 12"/>
          <p:cNvSpPr/>
          <p:nvPr/>
        </p:nvSpPr>
        <p:spPr>
          <a:xfrm>
            <a:off x="4212000" y="3557403"/>
            <a:ext cx="720000" cy="720000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0" tIns="89462" rIns="114714" bIns="8946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200" b="1" kern="1200"/>
          </a:p>
        </p:txBody>
      </p:sp>
    </p:spTree>
    <p:extLst>
      <p:ext uri="{BB962C8B-B14F-4D97-AF65-F5344CB8AC3E}">
        <p14:creationId xmlns:p14="http://schemas.microsoft.com/office/powerpoint/2010/main" val="8195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高齡社會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TW" altLang="en-US" dirty="0" smtClean="0"/>
              <a:t>根據聯合國訂定的標準，當一地區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65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歲以上</a:t>
            </a:r>
            <a:r>
              <a:rPr lang="zh-TW" altLang="en-US" dirty="0" smtClean="0"/>
              <a:t>人口（老年人口）</a:t>
            </a:r>
            <a:endParaRPr lang="en-US" altLang="zh-TW" dirty="0" smtClean="0"/>
          </a:p>
          <a:p>
            <a:pPr marL="457200" indent="-457200">
              <a:lnSpc>
                <a:spcPct val="1200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占總人數的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％</a:t>
            </a:r>
            <a:r>
              <a:rPr lang="zh-TW" altLang="en-US" dirty="0" smtClean="0"/>
              <a:t>以上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  <a:sym typeface="Wingdings"/>
              </a:rPr>
              <a:t>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高齡化社會</a:t>
            </a:r>
            <a:endParaRPr lang="en-US" altLang="zh-TW" dirty="0" smtClean="0"/>
          </a:p>
          <a:p>
            <a:pPr marL="457200" indent="-457200">
              <a:lnSpc>
                <a:spcPct val="120000"/>
              </a:lnSpc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占總人數的</a:t>
            </a:r>
            <a:r>
              <a:rPr lang="en-US" altLang="zh-TW" dirty="0" smtClean="0">
                <a:solidFill>
                  <a:schemeClr val="accent4">
                    <a:lumMod val="75000"/>
                  </a:schemeClr>
                </a:solidFill>
              </a:rPr>
              <a:t>14</a:t>
            </a:r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％</a:t>
            </a:r>
            <a:r>
              <a:rPr lang="zh-TW" altLang="en-US" dirty="0" smtClean="0"/>
              <a:t>以上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sym typeface="Wingdings"/>
              </a:rPr>
              <a:t></a:t>
            </a:r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高齡社會</a:t>
            </a:r>
            <a:endParaRPr lang="zh-TW" altLang="en-US" dirty="0" smtClean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95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dirty="0"/>
              <a:t>為什麼祖母有這樣的想法？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646331"/>
          </a:xfrm>
        </p:spPr>
        <p:txBody>
          <a:bodyPr/>
          <a:lstStyle/>
          <a:p>
            <a:r>
              <a:rPr lang="en-US" altLang="zh-TW" dirty="0" smtClean="0"/>
              <a:t>173</a:t>
            </a:r>
            <a:endParaRPr lang="zh-TW" altLang="en-US" dirty="0" smtClean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漫話公民</a:t>
            </a:r>
          </a:p>
        </p:txBody>
      </p:sp>
      <p:sp>
        <p:nvSpPr>
          <p:cNvPr id="7" name="矩形 6"/>
          <p:cNvSpPr/>
          <p:nvPr/>
        </p:nvSpPr>
        <p:spPr>
          <a:xfrm>
            <a:off x="755576" y="4149080"/>
            <a:ext cx="763284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過去男主外、女主內的觀念，認為家事應由女性負責，男性應外出工作，因此祖母才會有這樣的想法。</a:t>
            </a:r>
          </a:p>
        </p:txBody>
      </p:sp>
    </p:spTree>
    <p:extLst>
      <p:ext uri="{BB962C8B-B14F-4D97-AF65-F5344CB8AC3E}">
        <p14:creationId xmlns:p14="http://schemas.microsoft.com/office/powerpoint/2010/main" val="35714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圖</a:t>
            </a:r>
            <a:r>
              <a:rPr lang="en-US" altLang="zh-TW" dirty="0">
                <a:solidFill>
                  <a:schemeClr val="bg1"/>
                </a:solidFill>
              </a:rPr>
              <a:t>3-4-11</a:t>
            </a:r>
            <a:r>
              <a:rPr lang="zh-TW" altLang="en-US" dirty="0">
                <a:solidFill>
                  <a:schemeClr val="bg1"/>
                </a:solidFill>
              </a:rPr>
              <a:t>　我國</a:t>
            </a:r>
            <a:r>
              <a:rPr lang="en-US" altLang="zh-TW" dirty="0">
                <a:solidFill>
                  <a:schemeClr val="bg1"/>
                </a:solidFill>
              </a:rPr>
              <a:t>65</a:t>
            </a:r>
            <a:r>
              <a:rPr lang="zh-TW" altLang="en-US" dirty="0">
                <a:solidFill>
                  <a:schemeClr val="bg1"/>
                </a:solidFill>
              </a:rPr>
              <a:t>歲以上老年人口比率圖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r>
              <a:rPr lang="en-US" altLang="zh-TW" dirty="0"/>
              <a:t> </a:t>
            </a:r>
            <a:endParaRPr lang="en-US" altLang="zh-TW" dirty="0" smtClean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178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68" y="1554804"/>
            <a:ext cx="4443664" cy="48079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30606" y="5760733"/>
            <a:ext cx="352982" cy="332563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228184" y="1554805"/>
            <a:ext cx="475921" cy="454037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2673335" y="2852936"/>
            <a:ext cx="2186697" cy="844359"/>
            <a:chOff x="3990718" y="5622458"/>
            <a:chExt cx="2186697" cy="844359"/>
          </a:xfrm>
        </p:grpSpPr>
        <p:sp>
          <p:nvSpPr>
            <p:cNvPr id="23" name="圓角矩形 22"/>
            <p:cNvSpPr/>
            <p:nvPr/>
          </p:nvSpPr>
          <p:spPr>
            <a:xfrm>
              <a:off x="3990718" y="5622458"/>
              <a:ext cx="2186697" cy="586544"/>
            </a:xfrm>
            <a:prstGeom prst="roundRect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2800" b="1" dirty="0" smtClean="0"/>
                <a:t>高齡</a:t>
              </a:r>
              <a:r>
                <a:rPr lang="zh-TW" altLang="en-US" sz="2800" b="1" dirty="0"/>
                <a:t>化社會</a:t>
              </a:r>
            </a:p>
          </p:txBody>
        </p:sp>
        <p:sp>
          <p:nvSpPr>
            <p:cNvPr id="24" name="等腰三角形 23"/>
            <p:cNvSpPr/>
            <p:nvPr/>
          </p:nvSpPr>
          <p:spPr>
            <a:xfrm flipV="1">
              <a:off x="4912970" y="6178817"/>
              <a:ext cx="288000" cy="28800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957303" y="2390857"/>
            <a:ext cx="1080000" cy="2065151"/>
            <a:chOff x="3990718" y="5072437"/>
            <a:chExt cx="1080000" cy="206515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3990718" y="5961013"/>
              <a:ext cx="288000" cy="28800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4278718" y="5072437"/>
              <a:ext cx="792000" cy="2065151"/>
            </a:xfrm>
            <a:prstGeom prst="roundRect">
              <a:avLst/>
            </a:prstGeom>
            <a:ln w="57150">
              <a:solidFill>
                <a:schemeClr val="accent1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zh-TW" altLang="en-US" sz="2800" b="1" dirty="0" smtClean="0"/>
                <a:t>高齡社會</a:t>
              </a:r>
              <a:endParaRPr lang="zh-TW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9853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二、高齡社會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高齡者更需要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政府</a:t>
            </a:r>
            <a:r>
              <a:rPr lang="zh-TW" altLang="en-US" dirty="0"/>
              <a:t>提供生活照護上的協助</a:t>
            </a:r>
          </a:p>
          <a:p>
            <a:pPr marL="514350" indent="-514350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例如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178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4774336" y="2244571"/>
            <a:ext cx="3686096" cy="504825"/>
            <a:chOff x="9167529" y="2435792"/>
            <a:chExt cx="3686096" cy="504825"/>
          </a:xfrm>
        </p:grpSpPr>
        <p:sp>
          <p:nvSpPr>
            <p:cNvPr id="19" name="Rectangle 13">
              <a:hlinkClick r:id="rId2" action="ppaction://hlinkfile"/>
            </p:cNvPr>
            <p:cNvSpPr>
              <a:spLocks noChangeArrowheads="1"/>
            </p:cNvSpPr>
            <p:nvPr/>
          </p:nvSpPr>
          <p:spPr bwMode="auto">
            <a:xfrm>
              <a:off x="10104154" y="2488149"/>
              <a:ext cx="2749471" cy="400110"/>
            </a:xfrm>
            <a:prstGeom prst="rect">
              <a:avLst/>
            </a:prstGeom>
            <a:solidFill>
              <a:srgbClr val="F2DCDB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2000" b="1" u="sng" dirty="0">
                  <a:solidFill>
                    <a:srgbClr val="990000"/>
                  </a:solidFill>
                  <a:latin typeface="+mn-ea"/>
                </a:rPr>
                <a:t>公民通：認識長照法案</a:t>
              </a:r>
            </a:p>
          </p:txBody>
        </p:sp>
        <p:sp>
          <p:nvSpPr>
            <p:cNvPr id="20" name="AutoShape 14"/>
            <p:cNvSpPr>
              <a:spLocks noChangeArrowheads="1"/>
            </p:cNvSpPr>
            <p:nvPr/>
          </p:nvSpPr>
          <p:spPr bwMode="auto">
            <a:xfrm>
              <a:off x="9167529" y="2435792"/>
              <a:ext cx="936625" cy="504825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動畫</a:t>
              </a:r>
            </a:p>
          </p:txBody>
        </p:sp>
      </p:grpSp>
      <p:sp>
        <p:nvSpPr>
          <p:cNvPr id="21" name="圓角矩形 20"/>
          <p:cNvSpPr/>
          <p:nvPr/>
        </p:nvSpPr>
        <p:spPr>
          <a:xfrm>
            <a:off x="755976" y="3089413"/>
            <a:ext cx="3600000" cy="7014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</a:rPr>
              <a:t>長期照護制度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4788024" y="3112291"/>
            <a:ext cx="3600000" cy="655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</a:rPr>
              <a:t>居家護理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755976" y="4069432"/>
            <a:ext cx="3600000" cy="655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</a:rPr>
              <a:t> 提供到宅服務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4788024" y="4069432"/>
            <a:ext cx="3600000" cy="655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</a:rPr>
              <a:t>日間照顧</a:t>
            </a:r>
          </a:p>
        </p:txBody>
      </p:sp>
      <p:sp>
        <p:nvSpPr>
          <p:cNvPr id="25" name="矩形 24"/>
          <p:cNvSpPr/>
          <p:nvPr/>
        </p:nvSpPr>
        <p:spPr>
          <a:xfrm>
            <a:off x="558000" y="5189320"/>
            <a:ext cx="8028000" cy="11757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分擔家庭照顧</a:t>
            </a:r>
            <a:r>
              <a:rPr lang="zh-TW" altLang="en-US" sz="32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上的辛勞以及</a:t>
            </a:r>
            <a:r>
              <a:rPr lang="zh-TW" altLang="en-US" sz="32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經濟</a:t>
            </a:r>
            <a:r>
              <a:rPr lang="zh-TW" altLang="en-US" sz="32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上的壓力，並維護受照顧者及照顧者雙方的生活</a:t>
            </a:r>
            <a:r>
              <a:rPr lang="zh-TW" altLang="en-US" sz="32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品質</a:t>
            </a:r>
            <a:endParaRPr lang="zh-TW" altLang="en-US" sz="3200" b="1" dirty="0">
              <a:ln>
                <a:solidFill>
                  <a:schemeClr val="bg1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3-4-12</a:t>
            </a:r>
            <a:r>
              <a:rPr lang="zh-TW" altLang="en-US" dirty="0"/>
              <a:t>　長照人才培訓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178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00" y="1628800"/>
            <a:ext cx="6153401" cy="370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428984" y="5042942"/>
            <a:ext cx="8286034" cy="119437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為補足長照缺口，政府與民間單位開辦</a:t>
            </a:r>
            <a:r>
              <a:rPr lang="zh-TW" altLang="en-US" sz="2800" b="1" dirty="0">
                <a:solidFill>
                  <a:srgbClr val="FFFF00"/>
                </a:solidFill>
              </a:rPr>
              <a:t>照顧服務員職業訓練專班</a:t>
            </a:r>
            <a:r>
              <a:rPr lang="zh-TW" altLang="en-US" sz="2800" b="1" dirty="0">
                <a:solidFill>
                  <a:schemeClr val="bg1"/>
                </a:solidFill>
              </a:rPr>
              <a:t>，培訓更多人才投入</a:t>
            </a:r>
            <a:r>
              <a:rPr lang="zh-TW" altLang="en-US" sz="2800" b="1" dirty="0">
                <a:solidFill>
                  <a:srgbClr val="FFFF00"/>
                </a:solidFill>
              </a:rPr>
              <a:t>長照</a:t>
            </a:r>
            <a:r>
              <a:rPr lang="zh-TW" altLang="en-US" sz="2800" b="1" dirty="0" smtClean="0">
                <a:solidFill>
                  <a:srgbClr val="FFFF00"/>
                </a:solidFill>
              </a:rPr>
              <a:t>服務</a:t>
            </a:r>
            <a:endParaRPr lang="zh-TW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1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 smtClean="0"/>
              <a:t>3-4-13</a:t>
            </a:r>
            <a:r>
              <a:rPr lang="zh-TW" altLang="en-US" dirty="0"/>
              <a:t>　社區服務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178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圓角矩形 8"/>
          <p:cNvSpPr/>
          <p:nvPr/>
        </p:nvSpPr>
        <p:spPr>
          <a:xfrm>
            <a:off x="212961" y="5042942"/>
            <a:ext cx="8718080" cy="1246299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</a:rPr>
              <a:t>桃園八德的白鷺社區每週固定三日，提供給中、低收入戶、行動不便和獨居老人共餐、供餐、送餐的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服務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69182"/>
            <a:ext cx="5760640" cy="34160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7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>
          <a:xfrm>
            <a:off x="1274977" y="6510218"/>
            <a:ext cx="6876000" cy="369332"/>
          </a:xfrm>
        </p:spPr>
        <p:txBody>
          <a:bodyPr/>
          <a:lstStyle/>
          <a:p>
            <a:r>
              <a:rPr lang="zh-TW" altLang="en-US" dirty="0" smtClean="0">
                <a:latin typeface="var(--paper-font-common-base_-_font-family)"/>
              </a:rPr>
              <a:t>政大</a:t>
            </a:r>
            <a:r>
              <a:rPr lang="zh-TW" altLang="en-US" dirty="0">
                <a:latin typeface="var(--paper-font-common-base_-_font-family)"/>
              </a:rPr>
              <a:t>新聞實驗室</a:t>
            </a:r>
            <a:r>
              <a:rPr lang="zh-TW" altLang="en-US" dirty="0" smtClean="0"/>
              <a:t>，發布日期：</a:t>
            </a:r>
            <a:r>
              <a:rPr lang="en-US" altLang="zh-TW" dirty="0" smtClean="0"/>
              <a:t>2020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27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585141" y="5733256"/>
            <a:ext cx="7973719" cy="578882"/>
            <a:chOff x="-17343" y="5733256"/>
            <a:chExt cx="7973719" cy="578882"/>
          </a:xfrm>
        </p:grpSpPr>
        <p:sp>
          <p:nvSpPr>
            <p:cNvPr id="9" name="圓角矩形 8"/>
            <p:cNvSpPr/>
            <p:nvPr/>
          </p:nvSpPr>
          <p:spPr>
            <a:xfrm>
              <a:off x="6338243" y="5733256"/>
              <a:ext cx="1618133" cy="5788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zh-TW" sz="2800" b="1" dirty="0" smtClean="0">
                  <a:solidFill>
                    <a:schemeClr val="bg1"/>
                  </a:solidFill>
                  <a:ea typeface="+mj-ea"/>
                </a:rPr>
                <a:t>03:01</a:t>
              </a:r>
              <a:endParaRPr lang="zh-TW" altLang="en-US" sz="2000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-17343" y="5733256"/>
              <a:ext cx="6821590" cy="578882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緩解長照家庭壓力　新北推安心喘息專案</a:t>
              </a:r>
            </a:p>
          </p:txBody>
        </p:sp>
      </p:grpSp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3" y="1808197"/>
            <a:ext cx="6686596" cy="3717858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直角三角形 3"/>
          <p:cNvSpPr/>
          <p:nvPr/>
        </p:nvSpPr>
        <p:spPr>
          <a:xfrm>
            <a:off x="1184886" y="4661438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0800000">
            <a:off x="7053638" y="1772816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81" y="2932114"/>
            <a:ext cx="2341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2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540000" y="1701048"/>
            <a:ext cx="8064000" cy="460827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zh-TW" altLang="en-US" dirty="0"/>
              <a:t>　</a:t>
            </a:r>
            <a:r>
              <a:rPr lang="zh-TW" altLang="en-US" dirty="0" smtClean="0"/>
              <a:t>　有人</a:t>
            </a:r>
            <a:r>
              <a:rPr lang="zh-TW" altLang="en-US" dirty="0"/>
              <a:t>以「一碗湯的距離」說明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三代同鄰</a:t>
            </a:r>
            <a:r>
              <a:rPr lang="zh-TW" altLang="en-US" dirty="0"/>
              <a:t>的居住型態</a:t>
            </a:r>
            <a:r>
              <a:rPr lang="en-US" altLang="zh-TW" dirty="0"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――</a:t>
            </a:r>
            <a:r>
              <a:rPr lang="zh-TW" altLang="en-US" dirty="0"/>
              <a:t>燉個雞湯，端到孩子家時剛好能喝，近了太燙，遠了太涼。</a:t>
            </a:r>
            <a:endParaRPr lang="en-US" altLang="zh-TW" dirty="0"/>
          </a:p>
          <a:p>
            <a:pPr>
              <a:spcAft>
                <a:spcPts val="1200"/>
              </a:spcAft>
            </a:pPr>
            <a:r>
              <a:rPr lang="zh-TW" altLang="en-US" dirty="0">
                <a:solidFill>
                  <a:schemeClr val="accent4">
                    <a:lumMod val="75000"/>
                  </a:schemeClr>
                </a:solidFill>
              </a:rPr>
              <a:t>請問：這樣的居住型態，對解決現代家庭的難題有什麼幫助呢</a:t>
            </a:r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</a:rPr>
              <a:t>？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178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30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540000" y="1701048"/>
            <a:ext cx="8064000" cy="4608272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「一碗湯的距離」確保三代的距離不遠，彼此間可以相互照顧與幫助，例如：小孩生病時，阿公、阿嬤可以幫忙照顧；當阿公、阿嬤生病時，孩子們也可以就近照顧， 減少舟車勞頓的時間和金錢。此外，平時也可以相互陪伴，維繫感情，也因為保持一點距離，可以減少生活上的糾紛和衝突發生的可能。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178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57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飯店業缺工，發展署助媒合銀髮人才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1"/>
          </p:nvPr>
        </p:nvSpPr>
        <p:spPr>
          <a:xfrm>
            <a:off x="1619672" y="692696"/>
            <a:ext cx="7200000" cy="5700233"/>
          </a:xfrm>
        </p:spPr>
        <p:txBody>
          <a:bodyPr/>
          <a:lstStyle/>
          <a:p>
            <a:r>
              <a:rPr lang="zh-TW" altLang="en-US" dirty="0"/>
              <a:t>　</a:t>
            </a:r>
            <a:r>
              <a:rPr lang="zh-TW" altLang="en-US" dirty="0" smtClean="0"/>
              <a:t>　勞動部勞動力發展署表示，許多飯店業仍在缺工，可透過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銀髮人才資源中心媒合中高齡勞工</a:t>
            </a:r>
            <a:r>
              <a:rPr lang="zh-TW" altLang="en-US" dirty="0" smtClean="0"/>
              <a:t>；業者表示，因應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少子化</a:t>
            </a:r>
            <a:r>
              <a:rPr lang="zh-TW" altLang="en-US" dirty="0" smtClean="0"/>
              <a:t>與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高齡化</a:t>
            </a:r>
            <a:r>
              <a:rPr lang="zh-TW" altLang="en-US" dirty="0" smtClean="0"/>
              <a:t>，也願意回聘有意工作的退休員工。由於工作辛苦，再加上飯店林立，人員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流動率高</a:t>
            </a:r>
            <a:r>
              <a:rPr lang="zh-TW" altLang="en-US" dirty="0" smtClean="0"/>
              <a:t>，導致飯店業長期缺工，然而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中高齡者</a:t>
            </a:r>
            <a:r>
              <a:rPr lang="zh-TW" altLang="en-US" dirty="0" smtClean="0"/>
              <a:t>具一定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工作經驗</a:t>
            </a:r>
            <a:r>
              <a:rPr lang="zh-TW" altLang="en-US" dirty="0" smtClean="0"/>
              <a:t>，透過媒合，能幫助飯店業解決人才荒。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 smtClean="0"/>
              <a:t>中央社，記者張雄風，</a:t>
            </a:r>
            <a:r>
              <a:rPr lang="en-US" altLang="zh-TW" dirty="0" smtClean="0"/>
              <a:t>2020/02/02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895685" y="5373216"/>
            <a:ext cx="6647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看完上述新聞，你有什麼想法？</a:t>
            </a:r>
            <a:endParaRPr lang="zh-TW" altLang="en-US" sz="3600" dirty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71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三、家庭暴力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家人在互動的過程中，可能會因為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個性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意見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生活習慣</a:t>
            </a:r>
            <a:r>
              <a:rPr lang="zh-TW" altLang="en-US" dirty="0"/>
              <a:t>等因素的不同而產生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衝突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若處理不當，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家庭的暴力</a:t>
            </a:r>
            <a:r>
              <a:rPr lang="zh-TW" altLang="en-US" dirty="0"/>
              <a:t>行為往往在這樣的狀況下</a:t>
            </a:r>
            <a:r>
              <a:rPr lang="zh-TW" altLang="en-US" dirty="0" smtClean="0"/>
              <a:t>發生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179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pic>
        <p:nvPicPr>
          <p:cNvPr id="4098" name="Picture 2" descr="夫妇, 侧影, 剑, 酿酒, 爱, 浪漫, 斗争, 年轻, 冲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21068"/>
            <a:ext cx="3528392" cy="24882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三、家庭暴力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常見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的家庭暴力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型態：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179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1619872" y="2477026"/>
            <a:ext cx="5904256" cy="701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</a:rPr>
              <a:t>配偶間的肢體暴力或精神傷害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1619872" y="3551955"/>
            <a:ext cx="5904256" cy="6557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</a:rPr>
              <a:t>父母對子女施以不當管教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1619872" y="4581128"/>
            <a:ext cx="5904256" cy="6557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</a:rPr>
              <a:t>子女對長輩的棄養與虐待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683568" y="5724312"/>
            <a:ext cx="4793647" cy="504825"/>
            <a:chOff x="9167530" y="3060576"/>
            <a:chExt cx="4793647" cy="504825"/>
          </a:xfrm>
        </p:grpSpPr>
        <p:sp>
          <p:nvSpPr>
            <p:cNvPr id="16" name="Rectangle 7">
              <a:hlinkClick r:id="rId2" action="ppaction://hlinkfile"/>
            </p:cNvPr>
            <p:cNvSpPr>
              <a:spLocks noChangeArrowheads="1"/>
            </p:cNvSpPr>
            <p:nvPr/>
          </p:nvSpPr>
          <p:spPr bwMode="auto">
            <a:xfrm>
              <a:off x="10116855" y="3112933"/>
              <a:ext cx="3844322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2000" b="1" u="sng" dirty="0">
                  <a:solidFill>
                    <a:srgbClr val="002060"/>
                  </a:solidFill>
                  <a:latin typeface="+mn-ea"/>
                </a:rPr>
                <a:t>家庭暴力防治</a:t>
              </a:r>
              <a:r>
                <a:rPr lang="en-US" altLang="zh-TW" sz="2000" b="1" u="sng" dirty="0">
                  <a:solidFill>
                    <a:srgbClr val="002060"/>
                  </a:solidFill>
                  <a:latin typeface="+mn-ea"/>
                </a:rPr>
                <a:t>20</a:t>
              </a:r>
              <a:r>
                <a:rPr lang="zh-TW" altLang="en-US" sz="2000" b="1" u="sng" dirty="0">
                  <a:solidFill>
                    <a:srgbClr val="002060"/>
                  </a:solidFill>
                  <a:latin typeface="+mn-ea"/>
                </a:rPr>
                <a:t>年</a:t>
              </a:r>
              <a:r>
                <a:rPr lang="en-US" altLang="zh-TW" sz="2000" b="1" u="sng" dirty="0">
                  <a:solidFill>
                    <a:srgbClr val="002060"/>
                  </a:solidFill>
                  <a:latin typeface="+mn-ea"/>
                </a:rPr>
                <a:t>—</a:t>
              </a:r>
              <a:r>
                <a:rPr lang="zh-TW" altLang="en-US" sz="2000" b="1" u="sng" dirty="0">
                  <a:solidFill>
                    <a:srgbClr val="002060"/>
                  </a:solidFill>
                  <a:latin typeface="+mn-ea"/>
                </a:rPr>
                <a:t>零豹．零暴</a:t>
              </a:r>
              <a:endParaRPr lang="en-US" altLang="zh-TW" sz="2000" b="1" u="sng" dirty="0" smtClean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9167530" y="3060576"/>
              <a:ext cx="936625" cy="504825"/>
            </a:xfrm>
            <a:prstGeom prst="flowChartAlternateProcess">
              <a:avLst/>
            </a:prstGeom>
            <a:solidFill>
              <a:schemeClr val="accent4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8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dirty="0"/>
              <a:t>姑姑說的話有道理嗎</a:t>
            </a:r>
            <a:r>
              <a:rPr lang="zh-TW" altLang="en-US" dirty="0" smtClean="0"/>
              <a:t>？</a:t>
            </a:r>
            <a:endParaRPr lang="en-US" altLang="zh-TW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646331"/>
          </a:xfrm>
        </p:spPr>
        <p:txBody>
          <a:bodyPr/>
          <a:lstStyle/>
          <a:p>
            <a:r>
              <a:rPr lang="en-US" altLang="zh-TW" dirty="0" smtClean="0"/>
              <a:t>173</a:t>
            </a:r>
            <a:endParaRPr lang="zh-TW" altLang="en-US" dirty="0" smtClean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漫話公民</a:t>
            </a:r>
          </a:p>
        </p:txBody>
      </p:sp>
      <p:sp>
        <p:nvSpPr>
          <p:cNvPr id="7" name="矩形 6"/>
          <p:cNvSpPr/>
          <p:nvPr/>
        </p:nvSpPr>
        <p:spPr>
          <a:xfrm>
            <a:off x="755576" y="4149080"/>
            <a:ext cx="763284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性別平權是主流價值，人民與政府都致力於性別平等，打破傳統社會中的各種性別習俗。</a:t>
            </a:r>
          </a:p>
        </p:txBody>
      </p:sp>
    </p:spTree>
    <p:extLst>
      <p:ext uri="{BB962C8B-B14F-4D97-AF65-F5344CB8AC3E}">
        <p14:creationId xmlns:p14="http://schemas.microsoft.com/office/powerpoint/2010/main" val="24671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613053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三、家庭暴力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  <a:ln w="2857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 smtClean="0"/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endParaRPr lang="en-US" altLang="zh-TW" dirty="0"/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家</a:t>
            </a:r>
            <a:r>
              <a:rPr lang="zh-TW" altLang="en-US" dirty="0"/>
              <a:t>暴的被害人可透過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警察</a:t>
            </a:r>
            <a:r>
              <a:rPr lang="zh-TW" altLang="en-US" dirty="0"/>
              <a:t>單位、縣（市）政府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社會局（處）</a:t>
            </a:r>
            <a:r>
              <a:rPr lang="zh-TW" altLang="en-US" dirty="0"/>
              <a:t>管道，保護自己或家人</a:t>
            </a:r>
            <a:endParaRPr lang="en-US" altLang="zh-TW" dirty="0"/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可向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法院</a:t>
            </a:r>
            <a:r>
              <a:rPr lang="zh-TW" altLang="en-US" dirty="0"/>
              <a:t>聲請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保護令</a:t>
            </a:r>
            <a:endParaRPr lang="en-US" altLang="zh-TW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對於經常使用暴力的父母，依據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民法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179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  <p:sp>
        <p:nvSpPr>
          <p:cNvPr id="17" name="圓角矩形 4"/>
          <p:cNvSpPr/>
          <p:nvPr/>
        </p:nvSpPr>
        <p:spPr>
          <a:xfrm>
            <a:off x="558000" y="1597268"/>
            <a:ext cx="8028000" cy="11302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72000" tIns="72000" rIns="72000" bIns="72000" numCol="1" spcCol="1270" anchor="ctr" anchorCtr="0">
            <a:spAutoFit/>
          </a:bodyPr>
          <a:lstStyle/>
          <a:p>
            <a:pPr lvl="0" algn="ctr"/>
            <a:r>
              <a:rPr lang="zh-TW" altLang="en-US" sz="3200" b="1" dirty="0">
                <a:solidFill>
                  <a:srgbClr val="AEC2E4">
                    <a:lumMod val="50000"/>
                  </a:srgbClr>
                </a:solidFill>
              </a:rPr>
              <a:t>為了防治家庭暴力行為，</a:t>
            </a:r>
            <a:endParaRPr lang="en-US" altLang="zh-TW" sz="3200" b="1" dirty="0">
              <a:solidFill>
                <a:srgbClr val="AEC2E4">
                  <a:lumMod val="50000"/>
                </a:srgbClr>
              </a:solidFill>
            </a:endParaRPr>
          </a:p>
          <a:p>
            <a:pPr lvl="0" algn="ctr"/>
            <a:r>
              <a:rPr lang="zh-TW" altLang="en-US" sz="3200" b="1" dirty="0">
                <a:solidFill>
                  <a:srgbClr val="AEC2E4">
                    <a:lumMod val="50000"/>
                  </a:srgbClr>
                </a:solidFill>
              </a:rPr>
              <a:t>政府制定了</a:t>
            </a: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家庭暴力防治法</a:t>
            </a: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</a:rPr>
              <a:t>》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956589" y="5349638"/>
            <a:ext cx="7230822" cy="65571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zh-TW" altLang="en-US" sz="3200" b="1" dirty="0">
                <a:solidFill>
                  <a:prstClr val="black"/>
                </a:solidFill>
              </a:rPr>
              <a:t>法院可以宣告</a:t>
            </a:r>
            <a:r>
              <a:rPr lang="zh-TW" altLang="en-US" sz="3200" b="1" dirty="0">
                <a:solidFill>
                  <a:schemeClr val="accent1">
                    <a:lumMod val="50000"/>
                  </a:schemeClr>
                </a:solidFill>
              </a:rPr>
              <a:t>限制或禁止</a:t>
            </a:r>
            <a:r>
              <a:rPr lang="zh-TW" altLang="en-US" sz="3200" b="1" dirty="0">
                <a:solidFill>
                  <a:prstClr val="black"/>
                </a:solidFill>
              </a:rPr>
              <a:t>父母行使</a:t>
            </a:r>
            <a:r>
              <a:rPr lang="zh-TW" altLang="en-US" sz="3200" b="1" dirty="0">
                <a:solidFill>
                  <a:schemeClr val="accent1">
                    <a:lumMod val="50000"/>
                  </a:schemeClr>
                </a:solidFill>
              </a:rPr>
              <a:t>親權</a:t>
            </a:r>
            <a:endParaRPr lang="en-US" altLang="zh-TW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4-3	</a:t>
            </a:r>
            <a:r>
              <a:rPr lang="zh-TW" altLang="en-US" dirty="0" smtClean="0"/>
              <a:t>公權力如何協助家庭發揮職能？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家暴的被害人</a:t>
            </a:r>
          </a:p>
          <a:p>
            <a:pPr>
              <a:spcAft>
                <a:spcPts val="600"/>
              </a:spcAft>
            </a:pPr>
            <a:r>
              <a:rPr lang="zh-TW" altLang="en-US" dirty="0" smtClean="0"/>
              <a:t>除了</a:t>
            </a:r>
            <a:r>
              <a:rPr lang="zh-TW" altLang="en-US" dirty="0"/>
              <a:t>家庭成員外，亦</a:t>
            </a:r>
            <a:r>
              <a:rPr lang="zh-TW" altLang="en-US" dirty="0" smtClean="0"/>
              <a:t>包括</a:t>
            </a:r>
            <a:endParaRPr lang="en-US" altLang="zh-TW" dirty="0" smtClean="0"/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前配偶</a:t>
            </a:r>
            <a:endParaRPr lang="en-US" altLang="zh-TW" dirty="0" smtClean="0"/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同居或非</a:t>
            </a:r>
            <a:r>
              <a:rPr lang="zh-TW" altLang="en-US" dirty="0"/>
              <a:t>同居的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親密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伴侶</a:t>
            </a:r>
            <a:endParaRPr lang="en-US" altLang="zh-TW" dirty="0" smtClean="0"/>
          </a:p>
          <a:p>
            <a:pPr marL="457200" indent="-457200"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目睹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家暴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兒童及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少年</a:t>
            </a:r>
            <a:r>
              <a:rPr lang="zh-TW" altLang="en-US" dirty="0" smtClean="0"/>
              <a:t>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78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4-3	</a:t>
            </a:r>
            <a:r>
              <a:rPr lang="zh-TW" altLang="en-US" dirty="0" smtClean="0"/>
              <a:t>公權力如何協助家庭發揮職能？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保護令</a:t>
            </a:r>
            <a:endParaRPr lang="zh-TW" altLang="en-US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/>
              <a:t>保護令是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地方法院</a:t>
            </a:r>
            <a:r>
              <a:rPr lang="zh-TW" altLang="en-US" dirty="0"/>
              <a:t>核發的命令，包括禁止繼續施暴、命令加害人不得靠近被害人、不得直接或間接對被害人進行騷擾等。如果被害人是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未成年人</a:t>
            </a:r>
            <a:r>
              <a:rPr lang="zh-TW" altLang="en-US" dirty="0"/>
              <a:t>，可由其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親屬</a:t>
            </a:r>
            <a:r>
              <a:rPr lang="zh-TW" altLang="en-US" dirty="0"/>
              <a:t>代為聲請。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76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84784"/>
            <a:ext cx="9144000" cy="489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22" name="文字版面配置區 21"/>
          <p:cNvSpPr>
            <a:spLocks noGrp="1"/>
          </p:cNvSpPr>
          <p:nvPr>
            <p:ph type="body" sz="quarter" idx="12"/>
          </p:nvPr>
        </p:nvSpPr>
        <p:spPr>
          <a:xfrm>
            <a:off x="540000" y="801228"/>
            <a:ext cx="8064000" cy="584775"/>
          </a:xfrm>
        </p:spPr>
        <p:txBody>
          <a:bodyPr/>
          <a:lstStyle/>
          <a:p>
            <a:r>
              <a:rPr lang="zh-TW" altLang="en-US" dirty="0"/>
              <a:t>圖</a:t>
            </a:r>
            <a:r>
              <a:rPr lang="en-US" altLang="zh-TW" dirty="0"/>
              <a:t>3-4-14</a:t>
            </a:r>
            <a:r>
              <a:rPr lang="zh-TW" altLang="en-US" dirty="0"/>
              <a:t>　兒童保護宣導活動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 smtClean="0"/>
              <a:t>17</a:t>
            </a:r>
            <a:r>
              <a:rPr lang="en-US" altLang="zh-TW" dirty="0"/>
              <a:t>9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sp>
        <p:nvSpPr>
          <p:cNvPr id="10" name="直角三角形 9"/>
          <p:cNvSpPr/>
          <p:nvPr/>
        </p:nvSpPr>
        <p:spPr>
          <a:xfrm>
            <a:off x="0" y="5480784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0800000">
            <a:off x="8244000" y="1491173"/>
            <a:ext cx="900000" cy="90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3833" y="1651098"/>
            <a:ext cx="675484" cy="121718"/>
            <a:chOff x="-1742406" y="708037"/>
            <a:chExt cx="675484" cy="121718"/>
          </a:xfrm>
        </p:grpSpPr>
        <p:sp>
          <p:nvSpPr>
            <p:cNvPr id="13" name="橢圓 12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橢圓 13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橢圓 14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 rot="10800000">
            <a:off x="8316416" y="6115593"/>
            <a:ext cx="675484" cy="121718"/>
            <a:chOff x="-1742406" y="708037"/>
            <a:chExt cx="675484" cy="121718"/>
          </a:xfrm>
        </p:grpSpPr>
        <p:sp>
          <p:nvSpPr>
            <p:cNvPr id="17" name="橢圓 16"/>
            <p:cNvSpPr/>
            <p:nvPr userDrawn="1"/>
          </p:nvSpPr>
          <p:spPr>
            <a:xfrm>
              <a:off x="-1742406" y="708037"/>
              <a:ext cx="121718" cy="12171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橢圓 17"/>
            <p:cNvSpPr/>
            <p:nvPr userDrawn="1"/>
          </p:nvSpPr>
          <p:spPr>
            <a:xfrm>
              <a:off x="-1465523" y="708037"/>
              <a:ext cx="121718" cy="1217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橢圓 18"/>
            <p:cNvSpPr/>
            <p:nvPr userDrawn="1"/>
          </p:nvSpPr>
          <p:spPr>
            <a:xfrm>
              <a:off x="-1188640" y="708037"/>
              <a:ext cx="121718" cy="121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02" y="1557339"/>
            <a:ext cx="5228198" cy="39234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428984" y="5114950"/>
            <a:ext cx="8286034" cy="1246299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srgbClr val="FFFF00"/>
                </a:solidFill>
              </a:rPr>
              <a:t>家扶基金會</a:t>
            </a:r>
            <a:r>
              <a:rPr lang="zh-TW" altLang="en-US" sz="2800" b="1" dirty="0">
                <a:solidFill>
                  <a:schemeClr val="bg1"/>
                </a:solidFill>
              </a:rPr>
              <a:t>調查發現，每</a:t>
            </a:r>
            <a:r>
              <a:rPr lang="en-US" altLang="zh-TW" sz="2800" b="1" dirty="0">
                <a:solidFill>
                  <a:schemeClr val="bg1"/>
                </a:solidFill>
              </a:rPr>
              <a:t>10</a:t>
            </a:r>
            <a:r>
              <a:rPr lang="zh-TW" altLang="en-US" sz="2800" b="1" dirty="0">
                <a:solidFill>
                  <a:schemeClr val="bg1"/>
                </a:solidFill>
              </a:rPr>
              <a:t>個孩子就有</a:t>
            </a:r>
            <a:r>
              <a:rPr lang="en-US" altLang="zh-TW" sz="2800" b="1" dirty="0">
                <a:solidFill>
                  <a:schemeClr val="bg1"/>
                </a:solidFill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</a:rPr>
              <a:t>個曾遭受暴力對待，呼籲全民一起關心周遭孩童的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處境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134416" y="820177"/>
            <a:ext cx="2873250" cy="504825"/>
            <a:chOff x="9167530" y="3060576"/>
            <a:chExt cx="2873250" cy="504825"/>
          </a:xfrm>
        </p:grpSpPr>
        <p:sp>
          <p:nvSpPr>
            <p:cNvPr id="25" name="Rectangle 7">
              <a:hlinkClick r:id="rId3" action="ppaction://hlinkfile"/>
            </p:cNvPr>
            <p:cNvSpPr>
              <a:spLocks noChangeArrowheads="1"/>
            </p:cNvSpPr>
            <p:nvPr/>
          </p:nvSpPr>
          <p:spPr bwMode="auto">
            <a:xfrm>
              <a:off x="10116855" y="3112933"/>
              <a:ext cx="1923925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TW" sz="2000" b="1" u="sng" dirty="0">
                  <a:solidFill>
                    <a:srgbClr val="002060"/>
                  </a:solidFill>
                  <a:latin typeface="+mn-ea"/>
                </a:rPr>
                <a:t>100</a:t>
              </a:r>
              <a:r>
                <a:rPr lang="zh-TW" altLang="en-US" sz="2000" b="1" u="sng" dirty="0">
                  <a:solidFill>
                    <a:srgbClr val="002060"/>
                  </a:solidFill>
                  <a:latin typeface="+mn-ea"/>
                </a:rPr>
                <a:t>公分的世界</a:t>
              </a:r>
              <a:endParaRPr lang="en-US" altLang="zh-TW" sz="2000" b="1" u="sng" dirty="0" smtClean="0">
                <a:solidFill>
                  <a:srgbClr val="002060"/>
                </a:solidFill>
                <a:latin typeface="+mn-ea"/>
              </a:endParaRPr>
            </a:p>
          </p:txBody>
        </p:sp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9167530" y="3060576"/>
              <a:ext cx="936625" cy="504825"/>
            </a:xfrm>
            <a:prstGeom prst="flowChartAlternateProcess">
              <a:avLst/>
            </a:prstGeom>
            <a:solidFill>
              <a:schemeClr val="accent4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+mn-ea"/>
                </a:rPr>
                <a:t>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8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>
          <a:xfrm>
            <a:off x="1274977" y="6510218"/>
            <a:ext cx="6876000" cy="369332"/>
          </a:xfrm>
        </p:spPr>
        <p:txBody>
          <a:bodyPr/>
          <a:lstStyle/>
          <a:p>
            <a:r>
              <a:rPr lang="zh-TW" altLang="en-US" dirty="0" smtClean="0">
                <a:latin typeface="var(--paper-font-common-base_-_font-family)"/>
              </a:rPr>
              <a:t>嘉義市</a:t>
            </a:r>
            <a:r>
              <a:rPr lang="zh-TW" altLang="en-US" dirty="0">
                <a:latin typeface="var(--paper-font-common-base_-_font-family)"/>
              </a:rPr>
              <a:t>政府社會處</a:t>
            </a:r>
            <a:r>
              <a:rPr lang="zh-TW" altLang="en-US" dirty="0" smtClean="0"/>
              <a:t>，發布日期：</a:t>
            </a:r>
            <a:r>
              <a:rPr lang="en-US" altLang="zh-TW" dirty="0" smtClean="0"/>
              <a:t>2020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12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10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814674" y="5733256"/>
            <a:ext cx="7514653" cy="578882"/>
            <a:chOff x="441723" y="5733256"/>
            <a:chExt cx="7514653" cy="578882"/>
          </a:xfrm>
        </p:grpSpPr>
        <p:sp>
          <p:nvSpPr>
            <p:cNvPr id="9" name="圓角矩形 8"/>
            <p:cNvSpPr/>
            <p:nvPr/>
          </p:nvSpPr>
          <p:spPr>
            <a:xfrm>
              <a:off x="6338243" y="5733256"/>
              <a:ext cx="1618133" cy="5788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zh-TW" sz="2800" b="1" dirty="0" smtClean="0">
                  <a:solidFill>
                    <a:schemeClr val="bg1"/>
                  </a:solidFill>
                  <a:ea typeface="+mj-ea"/>
                </a:rPr>
                <a:t>02:09</a:t>
              </a:r>
              <a:endParaRPr lang="zh-TW" altLang="en-US" sz="2000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41723" y="5733256"/>
              <a:ext cx="6362524" cy="578882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嘉義市社會處 </a:t>
              </a:r>
              <a:r>
                <a:rPr lang="en-US" altLang="zh-TW" sz="2800" b="1" dirty="0">
                  <a:solidFill>
                    <a:schemeClr val="tx1"/>
                  </a:solidFill>
                  <a:latin typeface="+mj-ea"/>
                  <a:ea typeface="+mj-ea"/>
                </a:rPr>
                <a:t>- 109</a:t>
              </a:r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年家暴宣導影片</a:t>
              </a:r>
              <a:endParaRPr lang="en-US" altLang="zh-TW" sz="2800" b="1" dirty="0" smtClean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" y="1808197"/>
            <a:ext cx="6644479" cy="3717858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直角三角形 3"/>
          <p:cNvSpPr/>
          <p:nvPr/>
        </p:nvSpPr>
        <p:spPr>
          <a:xfrm>
            <a:off x="1184886" y="4661438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0800000">
            <a:off x="7053638" y="1772816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81" y="2932114"/>
            <a:ext cx="2341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5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橢圓 9"/>
          <p:cNvSpPr/>
          <p:nvPr/>
        </p:nvSpPr>
        <p:spPr>
          <a:xfrm>
            <a:off x="2699792" y="1484784"/>
            <a:ext cx="3744416" cy="374441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smtClean="0"/>
              <a:t>結論</a:t>
            </a:r>
            <a:endParaRPr lang="en-US" altLang="zh-TW" smtClean="0"/>
          </a:p>
          <a:p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idx="11"/>
          </p:nvPr>
        </p:nvSpPr>
        <p:spPr>
          <a:xfrm>
            <a:off x="540000" y="1556792"/>
            <a:ext cx="8064000" cy="4824000"/>
          </a:xfrm>
        </p:spPr>
        <p:txBody>
          <a:bodyPr anchor="t" anchorCtr="0"/>
          <a:lstStyle/>
          <a:p>
            <a:pPr algn="ctr">
              <a:lnSpc>
                <a:spcPct val="150000"/>
              </a:lnSpc>
            </a:pPr>
            <a:r>
              <a:rPr lang="zh-TW" altLang="en-US" dirty="0"/>
              <a:t>幸福的家庭需要</a:t>
            </a:r>
            <a:r>
              <a:rPr lang="zh-TW" altLang="en-US" sz="3600" dirty="0">
                <a:ln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用心</a:t>
            </a:r>
            <a:r>
              <a:rPr lang="zh-TW" altLang="en-US" sz="3600" dirty="0" smtClean="0">
                <a:ln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經營</a:t>
            </a:r>
            <a:endParaRPr lang="en-US" altLang="zh-TW" sz="3600" dirty="0">
              <a:ln>
                <a:solidFill>
                  <a:srgbClr val="FFFFFF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TW" altLang="en-US" dirty="0"/>
              <a:t>家人之間的相處除了</a:t>
            </a:r>
            <a:r>
              <a:rPr lang="zh-TW" altLang="en-US" sz="3600" dirty="0">
                <a:ln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陪伴</a:t>
            </a:r>
            <a:r>
              <a:rPr lang="zh-TW" altLang="en-US" dirty="0" smtClean="0"/>
              <a:t>之外</a:t>
            </a:r>
            <a:endParaRPr lang="en-US" altLang="zh-TW" dirty="0"/>
          </a:p>
          <a:p>
            <a:pPr algn="ctr">
              <a:lnSpc>
                <a:spcPct val="150000"/>
              </a:lnSpc>
            </a:pPr>
            <a:r>
              <a:rPr lang="zh-TW" altLang="en-US" dirty="0"/>
              <a:t>還需要</a:t>
            </a:r>
            <a:r>
              <a:rPr lang="zh-TW" altLang="en-US" sz="3600" dirty="0">
                <a:ln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溝通、傾聽、互助</a:t>
            </a:r>
            <a:r>
              <a:rPr lang="zh-TW" altLang="en-US" dirty="0"/>
              <a:t>與</a:t>
            </a:r>
            <a:r>
              <a:rPr lang="zh-TW" altLang="en-US" sz="3600" dirty="0" smtClean="0">
                <a:ln>
                  <a:solidFill>
                    <a:srgbClr val="FFFFFF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合作</a:t>
            </a:r>
            <a:endParaRPr lang="en-US" altLang="zh-TW" sz="3600" dirty="0">
              <a:ln>
                <a:solidFill>
                  <a:srgbClr val="FFFFFF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zh-TW" altLang="en-US" dirty="0"/>
              <a:t>如此家庭才能成為我們最溫暖的</a:t>
            </a:r>
            <a:r>
              <a:rPr lang="zh-TW" altLang="en-US" dirty="0" smtClean="0"/>
              <a:t>避風港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179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4-3	</a:t>
            </a:r>
            <a:r>
              <a:rPr lang="zh-TW" altLang="en-US" smtClean="0"/>
              <a:t>公權力如何協助家庭發揮職能？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5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我能分析少子化的原因，並探究政府的因應措施。</a:t>
            </a:r>
          </a:p>
          <a:p>
            <a:r>
              <a:rPr lang="zh-TW" altLang="en-US" dirty="0"/>
              <a:t>我能發覺高齡社會現象，並舉例政府如何解決家庭照顧難題的相關政策。</a:t>
            </a:r>
          </a:p>
          <a:p>
            <a:r>
              <a:rPr lang="zh-TW" altLang="en-US" dirty="0"/>
              <a:t>我能解釋家庭暴力防治法的適用範圍。</a:t>
            </a:r>
          </a:p>
          <a:p>
            <a:r>
              <a:rPr lang="zh-TW" altLang="en-US" dirty="0"/>
              <a:t>我能同理不同家庭的經歷，且透過公權力防治家庭暴力。</a:t>
            </a: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4-3	</a:t>
            </a:r>
            <a:r>
              <a:rPr lang="zh-TW" altLang="en-US" dirty="0"/>
              <a:t>公權力如何協助家庭發揮職能？</a:t>
            </a:r>
          </a:p>
        </p:txBody>
      </p:sp>
      <p:sp>
        <p:nvSpPr>
          <p:cNvPr id="6" name="AutoShape 14">
            <a:hlinkClick r:id="rId2"/>
          </p:cNvPr>
          <p:cNvSpPr>
            <a:spLocks noChangeArrowheads="1"/>
          </p:cNvSpPr>
          <p:nvPr/>
        </p:nvSpPr>
        <p:spPr bwMode="auto">
          <a:xfrm>
            <a:off x="7284025" y="838379"/>
            <a:ext cx="1310700" cy="578882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+mn-ea"/>
              </a:rPr>
              <a:t>速測派</a:t>
            </a:r>
          </a:p>
        </p:txBody>
      </p:sp>
    </p:spTree>
    <p:extLst>
      <p:ext uri="{BB962C8B-B14F-4D97-AF65-F5344CB8AC3E}">
        <p14:creationId xmlns:p14="http://schemas.microsoft.com/office/powerpoint/2010/main" val="42924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zh-TW" altLang="en-US" dirty="0"/>
              <a:t>四</a:t>
            </a:r>
            <a:r>
              <a:rPr lang="zh-TW" altLang="en-US" dirty="0" smtClean="0"/>
              <a:t>章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平權家庭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2000" y="3933056"/>
            <a:ext cx="5940000" cy="884070"/>
          </a:xfrm>
        </p:spPr>
        <p:txBody>
          <a:bodyPr/>
          <a:lstStyle/>
          <a:p>
            <a:r>
              <a:rPr lang="zh-TW" altLang="en-US" dirty="0" smtClean="0"/>
              <a:t>課後閱讀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12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8300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TW" dirty="0" smtClean="0"/>
              <a:t>	</a:t>
            </a:r>
            <a:r>
              <a:rPr lang="en-US" altLang="zh-TW" dirty="0"/>
              <a:t> 2019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15</a:t>
            </a:r>
            <a:r>
              <a:rPr lang="zh-TW" altLang="en-US" dirty="0"/>
              <a:t>日，紐西蘭發生史上最嚴重的恐怖槍擊事件，犯罪者在紐西蘭基督城的穆斯林教堂持槍掃射，並將作案過程全程網路直播，造成</a:t>
            </a:r>
            <a:r>
              <a:rPr lang="en-US" altLang="zh-TW" dirty="0"/>
              <a:t>50</a:t>
            </a:r>
            <a:r>
              <a:rPr lang="zh-TW" altLang="en-US" dirty="0"/>
              <a:t>位無辜民眾死亡。紐西蘭總理傑辛達．阿爾登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（</a:t>
            </a:r>
            <a:r>
              <a:rPr lang="en-US" altLang="zh-TW" sz="2800" dirty="0" err="1">
                <a:solidFill>
                  <a:schemeClr val="bg1">
                    <a:lumMod val="50000"/>
                  </a:schemeClr>
                </a:solidFill>
              </a:rPr>
              <a:t>Jacinda</a:t>
            </a:r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2800" dirty="0" err="1">
                <a:solidFill>
                  <a:schemeClr val="bg1">
                    <a:lumMod val="50000"/>
                  </a:schemeClr>
                </a:solidFill>
              </a:rPr>
              <a:t>Ardern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</a:rPr>
              <a:t>）</a:t>
            </a:r>
            <a:r>
              <a:rPr lang="zh-TW" altLang="en-US" dirty="0"/>
              <a:t>迅速要求各社群媒體下架相關影片，並在一週內通過槍枝管制法令。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我將成為總理和母親</a:t>
            </a:r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82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8300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她不公布惡意攻擊者姓名，她告訴國會議員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我將成為總理和母親</a:t>
            </a:r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2195736" y="1914455"/>
            <a:ext cx="6264696" cy="3098721"/>
          </a:xfrm>
          <a:prstGeom prst="roundRect">
            <a:avLst/>
          </a:prstGeom>
          <a:ln w="57150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他從自己的恐怖行為中追尋許多事物，其中一項就是惡名。他或許在尋求惡名昭彰，但我們紐西蘭不會給他任何東西，就連他的名字也是。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97" y="4347897"/>
            <a:ext cx="2510103" cy="251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9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dirty="0"/>
              <a:t>173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漫話公民</a:t>
            </a:r>
          </a:p>
        </p:txBody>
      </p:sp>
      <p:sp>
        <p:nvSpPr>
          <p:cNvPr id="4" name="矩形 3"/>
          <p:cNvSpPr/>
          <p:nvPr/>
        </p:nvSpPr>
        <p:spPr>
          <a:xfrm>
            <a:off x="1835696" y="1298995"/>
            <a:ext cx="6825103" cy="53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800" b="1" dirty="0">
                <a:solidFill>
                  <a:srgbClr val="4BACC6">
                    <a:lumMod val="50000"/>
                  </a:srgbClr>
                </a:solidFill>
                <a:latin typeface="Calibri"/>
              </a:rPr>
              <a:t>媽媽和伯母聊起子女的教育問題。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35" y="1980733"/>
            <a:ext cx="5775129" cy="48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1" y="822212"/>
            <a:ext cx="1250935" cy="1493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/>
          <p:cNvGrpSpPr/>
          <p:nvPr/>
        </p:nvGrpSpPr>
        <p:grpSpPr>
          <a:xfrm>
            <a:off x="1459677" y="4581128"/>
            <a:ext cx="2918207" cy="1963352"/>
            <a:chOff x="536555" y="4653168"/>
            <a:chExt cx="2918207" cy="1963352"/>
          </a:xfrm>
        </p:grpSpPr>
        <p:sp>
          <p:nvSpPr>
            <p:cNvPr id="9" name="等腰三角形 8"/>
            <p:cNvSpPr/>
            <p:nvPr/>
          </p:nvSpPr>
          <p:spPr>
            <a:xfrm>
              <a:off x="2483768" y="4653168"/>
              <a:ext cx="288000" cy="28800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536555" y="4941168"/>
              <a:ext cx="2918207" cy="1675352"/>
            </a:xfrm>
            <a:prstGeom prst="roundRect">
              <a:avLst/>
            </a:prstGeom>
            <a:ln w="571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2800" b="1" dirty="0"/>
                <a:t>我和丈夫都有共識，我們愈</a:t>
              </a:r>
              <a:r>
                <a:rPr lang="zh-TW" altLang="en-US" sz="2800" b="1" dirty="0">
                  <a:solidFill>
                    <a:schemeClr val="accent1">
                      <a:lumMod val="75000"/>
                    </a:schemeClr>
                  </a:solidFill>
                </a:rPr>
                <a:t>尊重孩子</a:t>
              </a:r>
              <a:r>
                <a:rPr lang="en-US" altLang="zh-TW" sz="2800" b="1" dirty="0"/>
                <a:t>……</a:t>
              </a:r>
              <a:r>
                <a:rPr lang="zh-TW" altLang="en-US" sz="2800" b="1" dirty="0"/>
                <a:t>。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571999" y="1298995"/>
            <a:ext cx="3410833" cy="1953299"/>
            <a:chOff x="4089183" y="4552836"/>
            <a:chExt cx="3410833" cy="1953299"/>
          </a:xfrm>
        </p:grpSpPr>
        <p:sp>
          <p:nvSpPr>
            <p:cNvPr id="11" name="等腰三角形 10"/>
            <p:cNvSpPr/>
            <p:nvPr/>
          </p:nvSpPr>
          <p:spPr>
            <a:xfrm flipV="1">
              <a:off x="4912970" y="6218135"/>
              <a:ext cx="288000" cy="28800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4089183" y="4552836"/>
              <a:ext cx="3410833" cy="1635341"/>
            </a:xfrm>
            <a:prstGeom prst="roundRect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2800" b="1" dirty="0"/>
                <a:t>孩子長大了，愈來愈重視自己的隱私，真擔心交到壞朋友！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11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8300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堅毅的處理方式獲得阿拉伯總理公開宣布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/>
              <a:t>　　這位有著柔軟又有魄力的國家領導人，除了在此次危機處理獲得全球一致掌聲，阿爾登還是全世界最年輕的女性國家領導人。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我將成為總理和母親</a:t>
            </a:r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86" y="1885858"/>
            <a:ext cx="1759166" cy="1759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2"/>
          <p:cNvGrpSpPr/>
          <p:nvPr/>
        </p:nvGrpSpPr>
        <p:grpSpPr>
          <a:xfrm>
            <a:off x="2411760" y="2115050"/>
            <a:ext cx="3757339" cy="1300782"/>
            <a:chOff x="2195736" y="1914455"/>
            <a:chExt cx="3757339" cy="1300782"/>
          </a:xfrm>
        </p:grpSpPr>
        <p:sp>
          <p:nvSpPr>
            <p:cNvPr id="9" name="圓角矩形 8"/>
            <p:cNvSpPr/>
            <p:nvPr/>
          </p:nvSpPr>
          <p:spPr>
            <a:xfrm>
              <a:off x="2195736" y="1914455"/>
              <a:ext cx="3466561" cy="1300782"/>
            </a:xfrm>
            <a:prstGeom prst="roundRect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2">
                      <a:lumMod val="50000"/>
                    </a:schemeClr>
                  </a:solidFill>
                </a:rPr>
                <a:t>您獲得全球</a:t>
              </a:r>
              <a:r>
                <a:rPr lang="en-US" altLang="zh-TW" sz="3200" b="1" dirty="0">
                  <a:solidFill>
                    <a:schemeClr val="accent2">
                      <a:lumMod val="50000"/>
                    </a:schemeClr>
                  </a:solidFill>
                </a:rPr>
                <a:t>15</a:t>
              </a:r>
              <a:r>
                <a:rPr lang="zh-TW" altLang="en-US" sz="3200" b="1" dirty="0">
                  <a:solidFill>
                    <a:schemeClr val="accent2">
                      <a:lumMod val="50000"/>
                    </a:schemeClr>
                  </a:solidFill>
                </a:rPr>
                <a:t>億穆斯林的尊敬。</a:t>
              </a:r>
            </a:p>
          </p:txBody>
        </p:sp>
        <p:sp>
          <p:nvSpPr>
            <p:cNvPr id="8" name="等腰三角形 7"/>
            <p:cNvSpPr/>
            <p:nvPr/>
          </p:nvSpPr>
          <p:spPr>
            <a:xfrm rot="16200000" flipV="1">
              <a:off x="5665075" y="2420846"/>
              <a:ext cx="288000" cy="2880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5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8300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TW" altLang="en-US" dirty="0"/>
              <a:t>在任期間，她興奮地宣布自己懷孕的消息，並順利產下「紐西蘭第一千金」，隨即請</a:t>
            </a:r>
            <a:r>
              <a:rPr lang="en-US" altLang="zh-TW" dirty="0"/>
              <a:t>6</a:t>
            </a:r>
            <a:r>
              <a:rPr lang="zh-TW" altLang="en-US" dirty="0"/>
              <a:t>星期的產假，期間由副總理彼得</a:t>
            </a:r>
            <a:r>
              <a:rPr lang="zh-TW" altLang="en-US" dirty="0" smtClean="0"/>
              <a:t>斯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</a:rPr>
              <a:t>（</a:t>
            </a:r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</a:rPr>
              <a:t>Winston Peters</a:t>
            </a:r>
            <a:r>
              <a:rPr lang="zh-TW" altLang="en-US" sz="2800" dirty="0" smtClean="0">
                <a:solidFill>
                  <a:schemeClr val="bg1">
                    <a:lumMod val="50000"/>
                  </a:schemeClr>
                </a:solidFill>
              </a:rPr>
              <a:t>）</a:t>
            </a: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zh-TW" altLang="en-US" dirty="0" smtClean="0"/>
              <a:t>代理</a:t>
            </a:r>
            <a:r>
              <a:rPr lang="zh-TW" altLang="en-US" dirty="0"/>
              <a:t>職務，並將</a:t>
            </a:r>
            <a:r>
              <a:rPr lang="zh-TW" altLang="en-US" dirty="0" smtClean="0"/>
              <a:t>在生產</a:t>
            </a:r>
            <a:r>
              <a:rPr lang="zh-TW" altLang="en-US" dirty="0"/>
              <a:t>之後，回到</a:t>
            </a:r>
            <a:r>
              <a:rPr lang="zh-TW" altLang="en-US" dirty="0" smtClean="0"/>
              <a:t>工作</a:t>
            </a:r>
            <a:r>
              <a:rPr lang="zh-TW" altLang="en-US" dirty="0"/>
              <a:t>崗位，由她的</a:t>
            </a:r>
            <a:r>
              <a:rPr lang="zh-TW" altLang="en-US" dirty="0" smtClean="0"/>
              <a:t>伴侶</a:t>
            </a:r>
            <a:r>
              <a:rPr lang="zh-TW" altLang="en-US" dirty="0"/>
              <a:t>全職照顧小孩。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我將成為總理和母親</a:t>
            </a:r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64" y="3833664"/>
            <a:ext cx="2517952" cy="3024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4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8300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　　阿爾登曾表示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我將成為總理和母親</a:t>
            </a:r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2074741" y="1618120"/>
            <a:ext cx="6768752" cy="1900095"/>
          </a:xfrm>
          <a:prstGeom prst="roundRect">
            <a:avLst/>
          </a:prstGeom>
          <a:ln w="57150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我只是懷孕，並不是喪失行為能力。就像其他所有發現自己懷孕的女性一樣，我還是得讓生活繼續。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074741" y="4121193"/>
            <a:ext cx="6768752" cy="1900095"/>
          </a:xfrm>
          <a:prstGeom prst="roundRect">
            <a:avLst/>
          </a:prstGeom>
          <a:ln w="57150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我並不是全世界第一個又工作又生孩子的女性，在我之前已經有許多女性把工作和家庭拿捏得很好了。</a:t>
            </a:r>
          </a:p>
        </p:txBody>
      </p:sp>
    </p:spTree>
    <p:extLst>
      <p:ext uri="{BB962C8B-B14F-4D97-AF65-F5344CB8AC3E}">
        <p14:creationId xmlns:p14="http://schemas.microsoft.com/office/powerpoint/2010/main" val="23468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8300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TW" altLang="en-US" dirty="0"/>
              <a:t>面對質疑，阿爾登不</a:t>
            </a:r>
            <a:r>
              <a:rPr lang="zh-TW" altLang="en-US"/>
              <a:t>認為</a:t>
            </a:r>
            <a:r>
              <a:rPr lang="zh-TW" altLang="en-US" smtClean="0"/>
              <a:t>自己總</a:t>
            </a:r>
            <a:r>
              <a:rPr lang="zh-TW" altLang="en-US"/>
              <a:t>理</a:t>
            </a:r>
            <a:r>
              <a:rPr lang="zh-TW" altLang="en-US" smtClean="0"/>
              <a:t>及</a:t>
            </a:r>
            <a:r>
              <a:rPr lang="zh-TW" altLang="en-US" dirty="0"/>
              <a:t>新手媽媽的雙重身分有所衝突。在幾次受訪中，記者不斷詢問她的生育計畫，她也明確回覆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我將成為總理和母親</a:t>
            </a:r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2195736" y="3068960"/>
            <a:ext cx="6264696" cy="1854338"/>
          </a:xfrm>
          <a:prstGeom prst="roundRect">
            <a:avLst/>
          </a:prstGeom>
          <a:ln w="57150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何時</a:t>
            </a: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生育是一個女人自己的決定，這不應該構成是否錄取工作的先決條件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。</a:t>
            </a:r>
            <a:endParaRPr lang="zh-TW" alt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97" y="4347897"/>
            <a:ext cx="2510103" cy="251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2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8300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>
          <a:xfrm>
            <a:off x="2051720" y="681095"/>
            <a:ext cx="6552280" cy="5700233"/>
          </a:xfrm>
        </p:spPr>
        <p:txBody>
          <a:bodyPr/>
          <a:lstStyle/>
          <a:p>
            <a:r>
              <a:rPr lang="zh-TW" altLang="en-US" dirty="0"/>
              <a:t>而她也確實以行動證明自己的觀點，阿爾登致力於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男女性別同酬</a:t>
            </a:r>
            <a:r>
              <a:rPr lang="zh-TW" altLang="en-US" dirty="0"/>
              <a:t>的目標，並以深具影響力的積極行動展現她對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性別議題</a:t>
            </a:r>
            <a:r>
              <a:rPr lang="zh-TW" altLang="en-US" dirty="0"/>
              <a:t>的關注。</a:t>
            </a: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/>
              <a:t>我將成為總理和母親</a:t>
            </a:r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80" y="2979105"/>
            <a:ext cx="5040560" cy="3258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圓角化同側角落矩形 5"/>
          <p:cNvSpPr/>
          <p:nvPr/>
        </p:nvSpPr>
        <p:spPr>
          <a:xfrm>
            <a:off x="4512011" y="6309479"/>
            <a:ext cx="1631697" cy="548521"/>
          </a:xfrm>
          <a:prstGeom prst="round2SameRect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</a:rPr>
              <a:t>圖</a:t>
            </a:r>
            <a:r>
              <a:rPr lang="en-US" altLang="zh-TW" sz="2800" b="1" dirty="0">
                <a:solidFill>
                  <a:prstClr val="black"/>
                </a:solidFill>
              </a:rPr>
              <a:t>3-4-15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35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mtClean="0"/>
              <a:t>180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</a:rPr>
              <a:t>圖</a:t>
            </a:r>
            <a:r>
              <a:rPr lang="en-US" altLang="zh-TW" dirty="0" smtClean="0">
                <a:solidFill>
                  <a:prstClr val="black"/>
                </a:solidFill>
              </a:rPr>
              <a:t>3-4-15</a:t>
            </a:r>
            <a:r>
              <a:rPr lang="zh-TW" altLang="en-US" dirty="0"/>
              <a:t>　</a:t>
            </a:r>
            <a:r>
              <a:rPr lang="zh-TW" altLang="en-US" dirty="0" smtClean="0"/>
              <a:t>曾有電視脫口秀節目主持人在大選期間問阿爾登：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阿爾登說：</a:t>
            </a:r>
            <a:endParaRPr lang="zh-TW" altLang="en-US" dirty="0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我將成為總理和母親</a:t>
            </a:r>
            <a:endParaRPr lang="zh-TW" altLang="en-US" dirty="0"/>
          </a:p>
        </p:txBody>
      </p:sp>
      <p:sp>
        <p:nvSpPr>
          <p:cNvPr id="5" name="文字版面配置區 10"/>
          <p:cNvSpPr txBox="1">
            <a:spLocks/>
          </p:cNvSpPr>
          <p:nvPr/>
        </p:nvSpPr>
        <p:spPr>
          <a:xfrm>
            <a:off x="2411760" y="5616625"/>
            <a:ext cx="8316416" cy="620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None/>
              <a:defRPr sz="1800" b="1" u="sng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47" y="1700808"/>
            <a:ext cx="1759166" cy="1759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/>
          <p:cNvGrpSpPr/>
          <p:nvPr/>
        </p:nvGrpSpPr>
        <p:grpSpPr>
          <a:xfrm>
            <a:off x="2195736" y="1930000"/>
            <a:ext cx="4405411" cy="1300782"/>
            <a:chOff x="1932891" y="1914455"/>
            <a:chExt cx="4020184" cy="1300782"/>
          </a:xfrm>
        </p:grpSpPr>
        <p:sp>
          <p:nvSpPr>
            <p:cNvPr id="14" name="圓角矩形 13"/>
            <p:cNvSpPr/>
            <p:nvPr/>
          </p:nvSpPr>
          <p:spPr>
            <a:xfrm>
              <a:off x="1932891" y="1914455"/>
              <a:ext cx="3729407" cy="1300782"/>
            </a:xfrm>
            <a:prstGeom prst="roundRect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</a:rPr>
                <a:t>若擔任總理，可不可以請產假去生小孩？</a:t>
              </a:r>
            </a:p>
          </p:txBody>
        </p:sp>
        <p:sp>
          <p:nvSpPr>
            <p:cNvPr id="15" name="等腰三角形 14"/>
            <p:cNvSpPr/>
            <p:nvPr/>
          </p:nvSpPr>
          <p:spPr>
            <a:xfrm rot="16200000" flipV="1">
              <a:off x="5665075" y="2420846"/>
              <a:ext cx="288000" cy="288000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endParaRPr lang="zh-TW" altLang="en-US" sz="3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圓角矩形 15"/>
          <p:cNvSpPr/>
          <p:nvPr/>
        </p:nvSpPr>
        <p:spPr>
          <a:xfrm>
            <a:off x="2367863" y="4077072"/>
            <a:ext cx="5992450" cy="2499408"/>
          </a:xfrm>
          <a:prstGeom prst="roundRect">
            <a:avLst/>
          </a:prstGeom>
          <a:ln w="57150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我決定談論這個問題，是因為我樂意回答。但你在</a:t>
            </a:r>
            <a:r>
              <a:rPr lang="en-US" altLang="zh-TW" sz="3200" b="1" dirty="0">
                <a:solidFill>
                  <a:schemeClr val="accent3">
                    <a:lumMod val="50000"/>
                  </a:schemeClr>
                </a:solidFill>
              </a:rPr>
              <a:t>2017</a:t>
            </a:r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年要求女性在職場回答這樣的問題，是讓人完全不能接受</a:t>
            </a:r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</a:rPr>
              <a:t>。</a:t>
            </a:r>
            <a:endParaRPr lang="zh-TW" alt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quarter" idx="14"/>
          </p:nvPr>
        </p:nvSpPr>
        <p:spPr>
          <a:xfrm>
            <a:off x="1274977" y="6510218"/>
            <a:ext cx="6876000" cy="369332"/>
          </a:xfrm>
        </p:spPr>
        <p:txBody>
          <a:bodyPr/>
          <a:lstStyle/>
          <a:p>
            <a:r>
              <a:rPr lang="zh-TW" altLang="en-US" dirty="0" smtClean="0"/>
              <a:t>三</a:t>
            </a:r>
            <a:r>
              <a:rPr lang="zh-TW" altLang="en-US" dirty="0"/>
              <a:t>立</a:t>
            </a:r>
            <a:r>
              <a:rPr lang="en-US" altLang="zh-TW" dirty="0" err="1" smtClean="0"/>
              <a:t>iNEWS</a:t>
            </a:r>
            <a:r>
              <a:rPr lang="zh-TW" altLang="en-US" dirty="0" smtClean="0"/>
              <a:t>，</a:t>
            </a:r>
            <a:r>
              <a:rPr lang="zh-TW" altLang="en-US" dirty="0"/>
              <a:t>發布日期</a:t>
            </a:r>
            <a:r>
              <a:rPr lang="zh-TW" altLang="en-US" dirty="0" smtClean="0"/>
              <a:t>：</a:t>
            </a:r>
            <a:r>
              <a:rPr lang="en-US" altLang="zh-TW" dirty="0"/>
              <a:t>2018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3</a:t>
            </a:r>
            <a:r>
              <a:rPr lang="zh-TW" altLang="en-US" dirty="0"/>
              <a:t>日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93168"/>
            <a:ext cx="8208912" cy="46166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課後閱讀</a:t>
            </a: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755576" y="5733256"/>
            <a:ext cx="7632848" cy="578882"/>
            <a:chOff x="323528" y="5733256"/>
            <a:chExt cx="7632848" cy="578882"/>
          </a:xfrm>
        </p:grpSpPr>
        <p:sp>
          <p:nvSpPr>
            <p:cNvPr id="9" name="圓角矩形 8"/>
            <p:cNvSpPr/>
            <p:nvPr/>
          </p:nvSpPr>
          <p:spPr>
            <a:xfrm>
              <a:off x="6338243" y="5733256"/>
              <a:ext cx="1618133" cy="5788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altLang="zh-TW" sz="2800" b="1" dirty="0" smtClean="0">
                  <a:solidFill>
                    <a:schemeClr val="bg1"/>
                  </a:solidFill>
                  <a:ea typeface="+mj-ea"/>
                </a:rPr>
                <a:t>01:44</a:t>
              </a:r>
              <a:endParaRPr lang="zh-TW" altLang="en-US" sz="2000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23528" y="5733256"/>
              <a:ext cx="6480719" cy="578882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紐西蘭女總理結束</a:t>
              </a:r>
              <a:r>
                <a:rPr lang="zh-TW" altLang="en-US" sz="2800" b="1" dirty="0">
                  <a:solidFill>
                    <a:schemeClr val="tx1"/>
                  </a:solidFill>
                  <a:latin typeface="+mj-ea"/>
                  <a:ea typeface="+mj-ea"/>
                </a:rPr>
                <a:t>產假帶女兒一起上班</a:t>
              </a:r>
            </a:p>
          </p:txBody>
        </p:sp>
      </p:grpSp>
      <p:pic>
        <p:nvPicPr>
          <p:cNvPr id="13" name="內容版面配置區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38" y="1782470"/>
            <a:ext cx="6720847" cy="3769314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直角三角形 3"/>
          <p:cNvSpPr/>
          <p:nvPr/>
        </p:nvSpPr>
        <p:spPr>
          <a:xfrm>
            <a:off x="1184886" y="4661438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0800000">
            <a:off x="7053638" y="1772816"/>
            <a:ext cx="900000" cy="900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81" y="2932114"/>
            <a:ext cx="23415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1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15"/>
          <p:cNvSpPr>
            <a:spLocks noGrp="1"/>
          </p:cNvSpPr>
          <p:nvPr>
            <p:ph idx="1"/>
          </p:nvPr>
        </p:nvSpPr>
        <p:spPr>
          <a:xfrm>
            <a:off x="2066327" y="1484784"/>
            <a:ext cx="6768000" cy="1980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根據</a:t>
            </a:r>
            <a:r>
              <a:rPr lang="zh-TW" altLang="en-US"/>
              <a:t>圖</a:t>
            </a:r>
            <a:r>
              <a:rPr lang="en-US" altLang="zh-TW" smtClean="0"/>
              <a:t>3-4-15</a:t>
            </a:r>
            <a:r>
              <a:rPr lang="zh-TW" altLang="en-US" smtClean="0"/>
              <a:t>的</a:t>
            </a:r>
            <a:r>
              <a:rPr lang="zh-TW" altLang="en-US" dirty="0"/>
              <a:t>說明，節目主持人的提問內容，是缺乏哪種觀念所致？　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9332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4" name="文字版面配置區 3"/>
          <p:cNvSpPr txBox="1">
            <a:spLocks/>
          </p:cNvSpPr>
          <p:nvPr/>
        </p:nvSpPr>
        <p:spPr>
          <a:xfrm>
            <a:off x="2051720" y="3501008"/>
            <a:ext cx="6768752" cy="324036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l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zh-TW" altLang="en-US" dirty="0" smtClean="0">
                <a:solidFill>
                  <a:schemeClr val="tx1"/>
                </a:solidFill>
              </a:rPr>
              <a:t>新聞自由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zh-TW" altLang="en-US" dirty="0" smtClean="0">
                <a:solidFill>
                  <a:schemeClr val="tx1"/>
                </a:solidFill>
              </a:rPr>
              <a:t>性別平權　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zh-TW" altLang="en-US" dirty="0" smtClean="0">
                <a:solidFill>
                  <a:schemeClr val="tx1"/>
                </a:solidFill>
              </a:rPr>
              <a:t>家務分擔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zh-TW" altLang="en-US" dirty="0" smtClean="0">
                <a:solidFill>
                  <a:schemeClr val="tx1"/>
                </a:solidFill>
              </a:rPr>
              <a:t>兒童人權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07848" y="4349721"/>
            <a:ext cx="2376264" cy="64807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15"/>
          <p:cNvSpPr>
            <a:spLocks noGrp="1"/>
          </p:cNvSpPr>
          <p:nvPr>
            <p:ph idx="1"/>
          </p:nvPr>
        </p:nvSpPr>
        <p:spPr>
          <a:xfrm>
            <a:off x="2066327" y="1484784"/>
            <a:ext cx="6768000" cy="1980000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dirty="0"/>
              <a:t>你認為女性在工作期間懷孕或請產假，是否會影響其工作表現呢？請表達你的看法。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9332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4" name="文字版面配置區 3"/>
          <p:cNvSpPr txBox="1">
            <a:spLocks/>
          </p:cNvSpPr>
          <p:nvPr/>
        </p:nvSpPr>
        <p:spPr>
          <a:xfrm>
            <a:off x="2084378" y="3661353"/>
            <a:ext cx="6768752" cy="2448272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l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女性在懷孕期間，雖然可能會有行動上的不方便或需要請產假等情況，但這些都不會影響到工作能力，懷孕女性仍然可以有亮眼的工作表現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。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15"/>
          <p:cNvSpPr>
            <a:spLocks noGrp="1"/>
          </p:cNvSpPr>
          <p:nvPr>
            <p:ph idx="1"/>
          </p:nvPr>
        </p:nvSpPr>
        <p:spPr>
          <a:xfrm>
            <a:off x="2066327" y="1484784"/>
            <a:ext cx="6768000" cy="24120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zh-TW" altLang="en-US" sz="3000" dirty="0"/>
              <a:t>根據課後閱讀所提及的電視脫口秀節目主持人對阿爾登提問的內容，可推論出社會上可能具有下列何種印象？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9332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4" name="文字版面配置區 3"/>
          <p:cNvSpPr txBox="1">
            <a:spLocks/>
          </p:cNvSpPr>
          <p:nvPr/>
        </p:nvSpPr>
        <p:spPr>
          <a:xfrm>
            <a:off x="2051720" y="3933056"/>
            <a:ext cx="6804000" cy="2808312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l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sz="3000" dirty="0">
                <a:solidFill>
                  <a:schemeClr val="tx1"/>
                </a:solidFill>
              </a:rPr>
              <a:t>歧視男性</a:t>
            </a: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sz="3000" dirty="0">
                <a:solidFill>
                  <a:schemeClr val="tx1"/>
                </a:solidFill>
              </a:rPr>
              <a:t>懷孕的女人不適合外出工作</a:t>
            </a: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sz="3000" dirty="0">
                <a:solidFill>
                  <a:schemeClr val="tx1"/>
                </a:solidFill>
              </a:rPr>
              <a:t>不信任女性可以同時兼顧工作和家庭</a:t>
            </a:r>
            <a:endParaRPr lang="en-US" altLang="zh-TW" sz="30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30000"/>
              </a:lnSpc>
              <a:buFont typeface="+mj-lt"/>
              <a:buAutoNum type="alphaUcPeriod"/>
            </a:pPr>
            <a:r>
              <a:rPr lang="zh-TW" altLang="en-US" sz="3000" dirty="0">
                <a:solidFill>
                  <a:schemeClr val="tx1"/>
                </a:solidFill>
              </a:rPr>
              <a:t>有工作的女性不適合生育及養育孩子</a:t>
            </a:r>
          </a:p>
        </p:txBody>
      </p:sp>
      <p:sp>
        <p:nvSpPr>
          <p:cNvPr id="6" name="矩形 5"/>
          <p:cNvSpPr/>
          <p:nvPr/>
        </p:nvSpPr>
        <p:spPr>
          <a:xfrm>
            <a:off x="2007848" y="5129674"/>
            <a:ext cx="6847872" cy="64807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1720" y="1484784"/>
            <a:ext cx="6804000" cy="2448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headEnd type="oval" w="med" len="med"/>
            <a:tailEnd type="oval" w="med" len="med"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contourClr>
              <a:schemeClr val="accent2">
                <a:shade val="70000"/>
                <a:satMod val="105000"/>
              </a:schemeClr>
            </a:contourClr>
          </a:sp3d>
        </p:spPr>
        <p:txBody>
          <a:bodyPr wrap="square" lIns="180000" tIns="180000" rIns="180000" bIns="18000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</a:rPr>
              <a:t>解析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</a:rPr>
              <a:t>：當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</a:rPr>
              <a:t>主持人提出此問題時，代表他可能認為生育會導致阿爾登無法勝任總理的工作，因此答案選</a:t>
            </a:r>
            <a:r>
              <a:rPr lang="zh-TW" altLang="en-US" sz="3200" b="1" spc="-150" dirty="0">
                <a:solidFill>
                  <a:schemeClr val="accent4">
                    <a:lumMod val="50000"/>
                  </a:schemeClr>
                </a:solidFill>
              </a:rPr>
              <a:t>（</a:t>
            </a:r>
            <a:r>
              <a:rPr lang="en-US" altLang="zh-TW" sz="3200" b="1" spc="-150" dirty="0">
                <a:solidFill>
                  <a:schemeClr val="accent4">
                    <a:lumMod val="50000"/>
                  </a:schemeClr>
                </a:solidFill>
              </a:rPr>
              <a:t>C</a:t>
            </a:r>
            <a:r>
              <a:rPr lang="zh-TW" altLang="en-US" sz="3200" b="1" spc="-150" dirty="0" smtClean="0">
                <a:solidFill>
                  <a:schemeClr val="accent4">
                    <a:lumMod val="50000"/>
                  </a:schemeClr>
                </a:solidFill>
              </a:rPr>
              <a:t>）</a:t>
            </a:r>
            <a:endParaRPr lang="zh-TW" altLang="en-US" sz="3200" b="1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4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如果你是安安，接下來，你希望媽媽說什麼呢？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646331"/>
          </a:xfrm>
        </p:spPr>
        <p:txBody>
          <a:bodyPr/>
          <a:lstStyle/>
          <a:p>
            <a:r>
              <a:rPr lang="en-US" altLang="zh-TW" dirty="0" smtClean="0"/>
              <a:t>173</a:t>
            </a:r>
            <a:endParaRPr lang="zh-TW" altLang="en-US" dirty="0" smtClean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漫話公民</a:t>
            </a:r>
          </a:p>
        </p:txBody>
      </p:sp>
      <p:sp>
        <p:nvSpPr>
          <p:cNvPr id="7" name="矩形 6"/>
          <p:cNvSpPr/>
          <p:nvPr/>
        </p:nvSpPr>
        <p:spPr>
          <a:xfrm>
            <a:off x="755576" y="4149080"/>
            <a:ext cx="7632848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</a:rPr>
              <a:t>請學生自行作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答。</a:t>
            </a:r>
            <a:endParaRPr lang="zh-TW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15"/>
          <p:cNvSpPr>
            <a:spLocks noGrp="1"/>
          </p:cNvSpPr>
          <p:nvPr>
            <p:ph idx="1"/>
          </p:nvPr>
        </p:nvSpPr>
        <p:spPr>
          <a:xfrm>
            <a:off x="2066327" y="1484784"/>
            <a:ext cx="6768000" cy="1584000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 sz="3000" dirty="0"/>
              <a:t>依據我國現行法律規定，雇主能否開除懷孕員工？為什麼？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9332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  <p:sp>
        <p:nvSpPr>
          <p:cNvPr id="4" name="文字版面配置區 3"/>
          <p:cNvSpPr txBox="1">
            <a:spLocks/>
          </p:cNvSpPr>
          <p:nvPr/>
        </p:nvSpPr>
        <p:spPr>
          <a:xfrm>
            <a:off x="2051720" y="3284984"/>
            <a:ext cx="6804000" cy="3139321"/>
          </a:xfrm>
          <a:prstGeom prst="rect">
            <a:avLst/>
          </a:prstGeom>
        </p:spPr>
        <p:txBody>
          <a:bodyPr>
            <a:spAutoFit/>
          </a:bodyPr>
          <a:lstStyle>
            <a:lvl1pPr marL="457200" indent="-457200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l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—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•"/>
              <a:defRPr sz="32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2000" b="1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lphaUcPeriod"/>
            </a:pPr>
            <a:r>
              <a:rPr lang="zh-TW" altLang="en-US" sz="2800" dirty="0">
                <a:solidFill>
                  <a:schemeClr val="tx1"/>
                </a:solidFill>
              </a:rPr>
              <a:t>可以，雇主是老闆，想怎樣都行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/>
            </a:pPr>
            <a:r>
              <a:rPr lang="zh-TW" altLang="en-US" sz="2800" dirty="0">
                <a:solidFill>
                  <a:schemeClr val="tx1"/>
                </a:solidFill>
              </a:rPr>
              <a:t>可以，因為女性懷孕時工作表現會變差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/>
            </a:pPr>
            <a:r>
              <a:rPr lang="zh-TW" altLang="en-US" sz="2800" dirty="0">
                <a:solidFill>
                  <a:schemeClr val="tx1"/>
                </a:solidFill>
              </a:rPr>
              <a:t>不可以，因為此舉違反</a:t>
            </a:r>
            <a:r>
              <a:rPr lang="en-US" altLang="zh-TW" sz="2800" dirty="0">
                <a:solidFill>
                  <a:schemeClr val="tx1"/>
                </a:solidFill>
              </a:rPr>
              <a:t>《</a:t>
            </a:r>
            <a:r>
              <a:rPr lang="zh-TW" altLang="en-US" sz="2800" dirty="0">
                <a:solidFill>
                  <a:schemeClr val="tx1"/>
                </a:solidFill>
              </a:rPr>
              <a:t>性別工作平等法</a:t>
            </a:r>
            <a:r>
              <a:rPr lang="en-US" altLang="zh-TW" sz="2800" dirty="0">
                <a:solidFill>
                  <a:schemeClr val="tx1"/>
                </a:solidFill>
              </a:rPr>
              <a:t>》</a:t>
            </a:r>
            <a:r>
              <a:rPr lang="zh-TW" altLang="en-US" sz="2800" dirty="0">
                <a:solidFill>
                  <a:schemeClr val="tx1"/>
                </a:solidFill>
              </a:rPr>
              <a:t>，也有違性別平等的精神</a:t>
            </a:r>
          </a:p>
          <a:p>
            <a:pPr marL="514350" indent="-514350">
              <a:spcAft>
                <a:spcPts val="1200"/>
              </a:spcAft>
              <a:buFont typeface="+mj-lt"/>
              <a:buAutoNum type="alphaUcPeriod"/>
            </a:pPr>
            <a:r>
              <a:rPr lang="zh-TW" altLang="en-US" sz="2800" dirty="0">
                <a:solidFill>
                  <a:schemeClr val="tx1"/>
                </a:solidFill>
              </a:rPr>
              <a:t>可以，因為女性請產假會造成老闆困擾，為避免困擾，老闆可開除懷孕員工。</a:t>
            </a:r>
          </a:p>
        </p:txBody>
      </p:sp>
      <p:sp>
        <p:nvSpPr>
          <p:cNvPr id="6" name="矩形 5"/>
          <p:cNvSpPr/>
          <p:nvPr/>
        </p:nvSpPr>
        <p:spPr>
          <a:xfrm>
            <a:off x="2024177" y="4376932"/>
            <a:ext cx="6847872" cy="104372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15"/>
          <p:cNvSpPr>
            <a:spLocks noGrp="1"/>
          </p:cNvSpPr>
          <p:nvPr>
            <p:ph idx="1"/>
          </p:nvPr>
        </p:nvSpPr>
        <p:spPr>
          <a:xfrm>
            <a:off x="2066327" y="1484784"/>
            <a:ext cx="6768000" cy="482453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解析： 為了保障性別平等（男性不會懷孕，所以不會因為這個而被開除，但女性會）與女性就業權，依據我國現行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</a:rPr>
              <a:t>《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性別工作平等法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</a:rPr>
              <a:t>》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規定，雇主不得因為員工懷孕或請產假而刻意刁難，或是要求員工簽署在職期間不得懷孕，若懷孕則自願離職的工作契約。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369332"/>
          </a:xfrm>
        </p:spPr>
        <p:txBody>
          <a:bodyPr/>
          <a:lstStyle/>
          <a:p>
            <a:r>
              <a:rPr lang="en-US" altLang="zh-TW" dirty="0" smtClean="0"/>
              <a:t>180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26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zh-TW" altLang="en-US" dirty="0"/>
              <a:t>四</a:t>
            </a:r>
            <a:r>
              <a:rPr lang="zh-TW" altLang="en-US" dirty="0" smtClean="0"/>
              <a:t>章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平權家庭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2000" y="3933056"/>
            <a:ext cx="5940000" cy="884070"/>
          </a:xfrm>
        </p:spPr>
        <p:txBody>
          <a:bodyPr/>
          <a:lstStyle/>
          <a:p>
            <a:r>
              <a:rPr lang="zh-TW" altLang="en-US" dirty="0" smtClean="0"/>
              <a:t>本章節課程結束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14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"/>
          </p:nvPr>
        </p:nvSpPr>
        <p:spPr>
          <a:xfrm>
            <a:off x="540000" y="1701048"/>
            <a:ext cx="8064000" cy="1583936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dirty="0"/>
              <a:t>你覺得國中生是否應該擁有隱私權呢？為什麼？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8459788" y="139700"/>
            <a:ext cx="684212" cy="646331"/>
          </a:xfrm>
        </p:spPr>
        <p:txBody>
          <a:bodyPr/>
          <a:lstStyle/>
          <a:p>
            <a:r>
              <a:rPr lang="en-US" altLang="zh-TW" dirty="0" smtClean="0"/>
              <a:t>173</a:t>
            </a:r>
            <a:endParaRPr lang="zh-TW" altLang="en-US" dirty="0" smtClean="0"/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漫話公民</a:t>
            </a:r>
          </a:p>
        </p:txBody>
      </p:sp>
      <p:sp>
        <p:nvSpPr>
          <p:cNvPr id="7" name="矩形 6"/>
          <p:cNvSpPr/>
          <p:nvPr/>
        </p:nvSpPr>
        <p:spPr>
          <a:xfrm>
            <a:off x="539552" y="3396342"/>
            <a:ext cx="8064896" cy="336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</a:rPr>
              <a:t>國中生應該擁有隱私權。依據大法官釋字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</a:rPr>
              <a:t>603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</a:rPr>
              <a:t>號解釋，隱私權雖非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</a:rPr>
              <a:t>憲法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</a:rPr>
              <a:t>明文列舉之權利，惟基於人性尊嚴與個人主體性之維護及人格發展之完整，並為保障個人生活私密領域免於他人侵擾及個人資料之自主控制，隱私權受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</a:rPr>
              <a:t>憲法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</a:rPr>
              <a:t>》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</a:rPr>
              <a:t>第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</a:rPr>
              <a:t>22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</a:rPr>
              <a:t>條所保障。</a:t>
            </a:r>
          </a:p>
        </p:txBody>
      </p:sp>
    </p:spTree>
    <p:extLst>
      <p:ext uri="{BB962C8B-B14F-4D97-AF65-F5344CB8AC3E}">
        <p14:creationId xmlns:p14="http://schemas.microsoft.com/office/powerpoint/2010/main" val="21197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翰林國中地理">
  <a:themeElements>
    <a:clrScheme name="110國中社會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4B0C0"/>
      </a:accent1>
      <a:accent2>
        <a:srgbClr val="B1D79A"/>
      </a:accent2>
      <a:accent3>
        <a:srgbClr val="F8C698"/>
      </a:accent3>
      <a:accent4>
        <a:srgbClr val="96D5EC"/>
      </a:accent4>
      <a:accent5>
        <a:srgbClr val="AEC2E4"/>
      </a:accent5>
      <a:accent6>
        <a:srgbClr val="DED186"/>
      </a:accent6>
      <a:hlink>
        <a:srgbClr val="CAB640"/>
      </a:hlink>
      <a:folHlink>
        <a:srgbClr val="7F7F7F"/>
      </a:folHlink>
    </a:clrScheme>
    <a:fontScheme name="國中社會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lnSpc>
            <a:spcPct val="110000"/>
          </a:lnSpc>
          <a:defRPr sz="3200" b="1" dirty="0">
            <a:solidFill>
              <a:prstClr val="black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15132</TotalTime>
  <Words>3639</Words>
  <Application>Microsoft Office PowerPoint</Application>
  <PresentationFormat>如螢幕大小 (4:3)</PresentationFormat>
  <Paragraphs>534</Paragraphs>
  <Slides>82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94" baseType="lpstr">
      <vt:lpstr>Malgun Gothic Semilight</vt:lpstr>
      <vt:lpstr>var(--paper-font-common-base_-_font-family)</vt:lpstr>
      <vt:lpstr>Vrinda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Wingdings 2</vt:lpstr>
      <vt:lpstr>翰林國中地理</vt:lpstr>
      <vt:lpstr>PowerPoint 簡報</vt:lpstr>
      <vt:lpstr>PowerPoint 簡報</vt:lpstr>
      <vt:lpstr>漫話公民</vt:lpstr>
      <vt:lpstr>漫話公民</vt:lpstr>
      <vt:lpstr>漫話公民</vt:lpstr>
      <vt:lpstr>漫話公民</vt:lpstr>
      <vt:lpstr>漫話公民</vt:lpstr>
      <vt:lpstr>漫話公民</vt:lpstr>
      <vt:lpstr>漫話公民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4-1 家務勞動的分擔看性別平權</vt:lpstr>
      <vt:lpstr>4-2 親子間的權利 與義務</vt:lpstr>
      <vt:lpstr>4-2 親子間的權利與義務</vt:lpstr>
      <vt:lpstr>4-2 親子間的權利與義務</vt:lpstr>
      <vt:lpstr>4-2 親子間的權利與義務</vt:lpstr>
      <vt:lpstr>4-2 親子間的權利與義務</vt:lpstr>
      <vt:lpstr>4-2 親子間的權利與義務</vt:lpstr>
      <vt:lpstr>4-2 親子間的權利與義務</vt:lpstr>
      <vt:lpstr>補充資料</vt:lpstr>
      <vt:lpstr>4-2 親子間的權利與義務</vt:lpstr>
      <vt:lpstr>4-2 親子間的權利與義務</vt:lpstr>
      <vt:lpstr>4-2 親子間的權利與義務</vt:lpstr>
      <vt:lpstr>4-2 親子間的權利與義務</vt:lpstr>
      <vt:lpstr>4-3 公權力如何協助 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飯店業缺工，發展署助媒合銀髮人才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4-3 公權力如何協助家庭發揮職能？</vt:lpstr>
      <vt:lpstr>課後閱讀</vt:lpstr>
      <vt:lpstr>我將成為總理和母親</vt:lpstr>
      <vt:lpstr>我將成為總理和母親</vt:lpstr>
      <vt:lpstr>我將成為總理和母親</vt:lpstr>
      <vt:lpstr>我將成為總理和母親</vt:lpstr>
      <vt:lpstr>我將成為總理和母親</vt:lpstr>
      <vt:lpstr>我將成為總理和母親</vt:lpstr>
      <vt:lpstr>我將成為總理和母親</vt:lpstr>
      <vt:lpstr>我將成為總理和母親</vt:lpstr>
      <vt:lpstr>課後閱讀</vt:lpstr>
      <vt:lpstr>PowerPoint 簡報</vt:lpstr>
      <vt:lpstr>PowerPoint 簡報</vt:lpstr>
      <vt:lpstr>PowerPoint 簡報</vt:lpstr>
      <vt:lpstr>PowerPoint 簡報</vt:lpstr>
      <vt:lpstr>PowerPoint 簡報</vt:lpstr>
      <vt:lpstr>本章節課程結束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HL</dc:creator>
  <cp:lastModifiedBy>wen</cp:lastModifiedBy>
  <cp:revision>3226</cp:revision>
  <cp:lastPrinted>2018-01-31T05:43:23Z</cp:lastPrinted>
  <dcterms:created xsi:type="dcterms:W3CDTF">2018-01-30T05:27:48Z</dcterms:created>
  <dcterms:modified xsi:type="dcterms:W3CDTF">2022-10-17T02:08:14Z</dcterms:modified>
</cp:coreProperties>
</file>