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303" r:id="rId4"/>
    <p:sldId id="272" r:id="rId5"/>
    <p:sldId id="273" r:id="rId6"/>
    <p:sldId id="305" r:id="rId7"/>
    <p:sldId id="304" r:id="rId8"/>
    <p:sldId id="309" r:id="rId9"/>
    <p:sldId id="307" r:id="rId10"/>
    <p:sldId id="306" r:id="rId11"/>
    <p:sldId id="308" r:id="rId12"/>
  </p:sldIdLst>
  <p:sldSz cx="12192000" cy="6858000"/>
  <p:notesSz cx="6888163" cy="100187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Yenchun" initials="W" lastIdx="1" clrIdx="0">
    <p:extLst>
      <p:ext uri="{19B8F6BF-5375-455C-9EA6-DF929625EA0E}">
        <p15:presenceInfo xmlns:p15="http://schemas.microsoft.com/office/powerpoint/2012/main" userId="WangYench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5244" autoAdjust="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8FBD420-5D45-43E7-8998-E66DF9AB9065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ADADB33-6107-456C-95C7-993176D06B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9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E9BFFE4-6979-4F1B-9C2F-B4B4E3EB7470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AF91BABC-EE2F-49ED-9A9B-A16C26A76B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2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CD4B1E-6FA1-45D0-96F1-3E46388AD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5F12D9B-644C-4524-9927-083F1B3F5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6E8A4C-4DC5-4A02-9535-A61FD177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AD1A-A19D-4FE7-BB27-22601044F700}" type="datetime1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A3A74E-0B12-4675-ACCA-0826E85C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806D70-0097-44CF-BAE4-2B6FBF6D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24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3C59EC-FE79-4E46-A501-A7CC7A62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8A3B436-1FA3-4546-A551-A4FE7379A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F91D4E-E6B9-4196-AB90-37976F17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8A70-5D73-409B-BC86-92B434A3432F}" type="datetime1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753A52-1653-43B5-AE6E-1BF1124D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A90837-716F-4117-A594-23AD0093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60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FCEF61D-AF51-4C67-A5BC-8C571348C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18F854-0CA4-4A10-99CF-FB4D03771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1E3A35-CBD1-4EAD-A4AD-300003BE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3009-7518-4B0D-9888-72D93D9B646F}" type="datetime1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7C7A82-9779-4B74-9EBA-DEDFA7AA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FB2B7D-6CC3-4032-9378-7E88B898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10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474982-039A-4DC7-B303-C225B175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506358-B210-4B0B-852B-7B2E4CAF4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E57812-9157-40BF-9820-CF427135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D844-8615-488C-B5AA-5CDD9B8FDF33}" type="datetime1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A5699F-DD9D-4F2A-A0C0-B3456F86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600120-B8D6-48E9-8505-656145A8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21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963072-363B-418A-9862-63BC8589D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2F8C591-C439-447C-A12C-32B76B01E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BDDA6B-1A9F-4931-AE3B-35EAA16C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61B4-B71C-47B5-BCE0-61C7675685AB}" type="datetime1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CBF9AA-42AA-4670-A6BB-74B12A8E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875CA6-6C1D-41E7-B740-26828E62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82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320902-D041-4AC8-8266-113D24F1D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317F19-6403-4DC6-94AD-982336523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D5099CE-932C-48BA-8DD3-70D653E75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49A5E8C-8A99-4C39-8539-0674C04F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67BE-CDE0-447C-BA6C-30CC3404AF3A}" type="datetime1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9811707-0398-4314-8A61-93BC86BD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A01E2C7-C98E-4A48-8DC5-E1781E4D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50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CE2373-9C59-4E32-AD60-00DE671F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19C660-6627-41F4-8816-B9767FBE9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2BE5EDB-7F52-4C49-B944-AD90E1685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004A98C-ED7E-4A02-A8A8-AE6983E21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A94EAD3-B105-4193-9ED6-FFB5470AE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13510F0-86F3-4489-B3D8-ED90F6D1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778B-350C-4CE2-AEC4-0DBCBA2EE4F1}" type="datetime1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3D2A062-F8D2-45E7-8209-5372D1CD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052E170-88B9-46D4-B747-3CC6910A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44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4AC949-63EF-4417-B631-19AC9B58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2066A1C-94CE-40BD-9A5F-43F2E827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27DD-15E4-42DC-BF74-66583F228114}" type="datetime1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FD3ADDC-8DAC-4AD9-96A5-F9B777C8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D6E570-9D54-4DC8-B270-2EE9E9A6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05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641AC89-6D50-4C6B-AFDD-5DD62A29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C207-3B2C-4D6C-A913-5C42DEA2783B}" type="datetime1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4D31F72-73D1-4446-94DF-820E0FBA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EE7FAD-F0A4-4C36-AD23-27C59B79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97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ACE5F1-4674-4240-B686-74829ACA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3A9D26-B4FE-4E08-944D-915FE273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67AB922-98A6-453F-8432-1B56AECC4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08864F6-194B-470D-B42D-CD348F1D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A0D4-8A59-4479-ACAD-D554E632FEE4}" type="datetime1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A94F034-91E2-4FFB-BEFF-E10BAD10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1C9B877-0A58-48E5-B2F8-CE39D622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35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8202DD-4505-4598-836F-0FCF720E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BFD11CA-BEA8-48BF-A527-5EE94CE77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ED82028-FA79-4C23-ADC6-E3BFAEC44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3F6BB40-620D-464D-9352-A861A0DB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47A7-19A1-407D-BE8D-4A9A3663C1D9}" type="datetime1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6E4B1A-DAB7-410F-8D48-B70D1503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B4908E6-ABDD-4394-A441-E13AA9BF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3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1A2E023-DAA9-4658-B0CF-A16737A7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6F34F4B-D756-4B9D-A7C5-49838BD25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5B8D6E-31E5-434E-872F-18954677E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FD1A8-1CC5-44F4-B7A5-1561E486955F}" type="datetime1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40019F-7040-4774-AE19-11A8785AE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6E86BA-A60D-4D07-8ED9-53CFB9EBB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82AE3-B507-4790-8077-E6123DE24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59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17F3A7-502A-4260-BDC5-5493B0470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中國史（九）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FA0A00D-A6E5-448F-966E-4A465F23B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元朝</a:t>
            </a:r>
          </a:p>
        </p:txBody>
      </p:sp>
    </p:spTree>
    <p:extLst>
      <p:ext uri="{BB962C8B-B14F-4D97-AF65-F5344CB8AC3E}">
        <p14:creationId xmlns:p14="http://schemas.microsoft.com/office/powerpoint/2010/main" val="24107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C1A686-28B2-4769-AB9F-BFE577F5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F05B7C0-A74A-448E-B8A3-95B284708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53" y="218704"/>
            <a:ext cx="8240355" cy="474658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2DFE188-3570-403B-AA34-BC3D9B30E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847" y="2848972"/>
            <a:ext cx="3740153" cy="34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99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A156F5F-9DD6-4A4C-9144-03255B6D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3B2A35D-A570-4599-B7BD-6F5168B5D2C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" y="65503"/>
            <a:ext cx="6311219" cy="340008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B91D2AD-21DA-4D3E-AEE8-920B9A7AE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8" y="3506896"/>
            <a:ext cx="6311219" cy="324552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98D8CF0-A307-42FF-A564-1BF37B10A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88" y="65503"/>
            <a:ext cx="5430044" cy="386042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A579222-8EBD-4976-8C1F-8F72E1D88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0" y="4021584"/>
            <a:ext cx="2120215" cy="27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5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9D18A57-D70E-4B4C-A5C5-D583F97A5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77" y="53173"/>
            <a:ext cx="6121645" cy="6716144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8807747-2F64-45DB-829B-69C65D66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C58E858-C798-4371-9A92-2BD024CE838A}"/>
              </a:ext>
            </a:extLst>
          </p:cNvPr>
          <p:cNvSpPr/>
          <p:nvPr/>
        </p:nvSpPr>
        <p:spPr>
          <a:xfrm>
            <a:off x="7058320" y="3879541"/>
            <a:ext cx="1038115" cy="30184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66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83946A-5399-4DD1-AAA7-37F20DE2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92377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元朝概述（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C9DD12-51A7-46F0-9FCA-DC9F67664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8902"/>
            <a:ext cx="10515599" cy="48322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十三世紀初，草原上的游牧民族，蒙古族乞顏部首領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– 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鐵木真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透過談判、武力征伐、聯姻等手段，統一了蒙古各部族，建立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大蒙古國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，各部族稱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鐵木真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成吉思汗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意即像大海一般的偉大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成吉思汗建立大蒙古國後，先後出兵滅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西遼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花剌子模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，在進攻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西夏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時去世，臨終前擬定「繞宋境進攻金國」的戰略，他的兒孫們遵循其戰略，借道南宋，攻滅金國。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成吉思汗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及其孫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拔都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旭烈兀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三次西征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，先後建立了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窩闊台汗國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察合台汗國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欽察汗國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伊兒汗國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，成為疆域橫跨亞、歐的大帝國。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20FA15-D6B1-438D-8FD5-A3B7B68D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55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83946A-5399-4DD1-AAA7-37F20DE2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92377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元朝概述（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2/2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C9DD12-51A7-46F0-9FCA-DC9F67664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8902"/>
            <a:ext cx="10515599" cy="50274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蒙哥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在征南宋時，意外戰死，其弟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忽必烈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繼任，仿成吉思汗的策略，繞過四川，先滅雲南的大理國，再南北夾擊南宋。成功滅南宋之後，建立元朝，稱元世祖，首都在大都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北京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忽必烈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是個雄才大略的君主，除重用漢臣，包容各式文化，還任命僧侶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八思巴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為國師，仿藏文創制蒙古文字，至今蒙古族在使用。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元朝雖然是中國歷史上疆域最大的朝代，但皇位繼承的問題在忽必烈死後愈演愈烈，整個國家逐漸四分五裂，而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蒙古族普遍不信任漢人大臣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除了忽必烈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，但本身又欠缺治理廣大領土的能力與經驗，遇到天災，農業生產不足時，卻只想著多印鈔票，造成嚴重的通貨膨脹，各地的漢人紛紛揭竿而起，組成義軍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反叛軍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，最後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朱元璋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領導的明軍攻下北京，蒙古族北逃。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20FA15-D6B1-438D-8FD5-A3B7B68D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08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BADD7E-0433-46A7-BB6B-46851F93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35" y="114055"/>
            <a:ext cx="10685284" cy="108471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元朝的重大事件（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1/3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F125289-B87B-4496-B530-A87BBCD3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5</a:t>
            </a:fld>
            <a:endParaRPr lang="zh-TW" altLang="en-US"/>
          </a:p>
        </p:txBody>
      </p:sp>
      <p:graphicFrame>
        <p:nvGraphicFramePr>
          <p:cNvPr id="6" name="表格 7">
            <a:extLst>
              <a:ext uri="{FF2B5EF4-FFF2-40B4-BE49-F238E27FC236}">
                <a16:creationId xmlns:a16="http://schemas.microsoft.com/office/drawing/2014/main" id="{695BB434-37D9-4992-BC2F-082FE3A5B9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369666"/>
              </p:ext>
            </p:extLst>
          </p:nvPr>
        </p:nvGraphicFramePr>
        <p:xfrm>
          <a:off x="659878" y="1109188"/>
          <a:ext cx="10840824" cy="5241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14">
                  <a:extLst>
                    <a:ext uri="{9D8B030D-6E8A-4147-A177-3AD203B41FA5}">
                      <a16:colId xmlns:a16="http://schemas.microsoft.com/office/drawing/2014/main" val="4124372780"/>
                    </a:ext>
                  </a:extLst>
                </a:gridCol>
                <a:gridCol w="6241002">
                  <a:extLst>
                    <a:ext uri="{9D8B030D-6E8A-4147-A177-3AD203B41FA5}">
                      <a16:colId xmlns:a16="http://schemas.microsoft.com/office/drawing/2014/main" val="2204365683"/>
                    </a:ext>
                  </a:extLst>
                </a:gridCol>
                <a:gridCol w="2791708">
                  <a:extLst>
                    <a:ext uri="{9D8B030D-6E8A-4147-A177-3AD203B41FA5}">
                      <a16:colId xmlns:a16="http://schemas.microsoft.com/office/drawing/2014/main" val="1170784242"/>
                    </a:ext>
                  </a:extLst>
                </a:gridCol>
              </a:tblGrid>
              <a:tr h="3835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重大歷史事件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起因與過程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結果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影響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875118"/>
                  </a:ext>
                </a:extLst>
              </a:tr>
              <a:tr h="22657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四大汗國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成吉思汗及其兒孫，靠武力征伐，打下大片的疆土。有能力的兒孫自行劃界建立汗國，先後為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窩闊台汗國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察合台汗國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欽察汗國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伊兒汗國。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四大汗國建立初期，仍臣服於蒙古國大汗。</a:t>
                      </a:r>
                      <a:endParaRPr lang="en-US" altLang="zh-TW" sz="2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忽必烈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成吉思汗的孫子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不滿忽里勒台大會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繼承人選拔大會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結果，以自身的實力擊敗</a:t>
                      </a:r>
                      <a:r>
                        <a:rPr lang="zh-TW" altLang="en-US" sz="2000" b="0" u="sng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阿里不哥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也是忽必烈的弟弟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，繼承汗位，但有違傳統蒙古族精神，以致四大汗國的統治者與忽必烈的關係不佳。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四大汗國加上忽必烈滅南宋，建立元朝，元朝的土地空前廣大，橫跨亞、歐兩洲，是世界史上，領土最大的帝國。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646777"/>
                  </a:ext>
                </a:extLst>
              </a:tr>
              <a:tr h="20102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忽里勒台</a:t>
                      </a:r>
                      <a:endParaRPr lang="en-US" altLang="zh-TW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蒙古族各部的領袖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大汗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過世後，其下轄各部代表或長老即召開汗位繼承人會議，以彼此的共識推舉出下一任大汗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未必是前任大汗之子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，以現代的觀點，頗具間接民主制度的精神，此會議稱為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忽里勒台大會。與傳統漢人王朝，皇帝死後傳位給太子的情形完全不同。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忽必烈推動漢化政策，以漢人的制度將汗位繼承人給予自己的兒子，引發各部不滿，忽必烈死後，元朝就陷入長期的汗位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皇位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爭奪中。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711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20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031C3D9-1A2B-4229-897B-CDD5B2D4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E430734-81D0-4A2D-A29A-5DC4135CF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3125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0E78583-3238-478E-B9B6-F597FDF32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66" y="4953740"/>
            <a:ext cx="2561935" cy="176773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B1765BF-1A91-48E2-A3DC-92E7274875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14" y="4408955"/>
            <a:ext cx="1931858" cy="24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2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BADD7E-0433-46A7-BB6B-46851F93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35" y="114055"/>
            <a:ext cx="10685284" cy="108471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元朝的重大事件（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2/4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F125289-B87B-4496-B530-A87BBCD3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6" name="表格 7">
            <a:extLst>
              <a:ext uri="{FF2B5EF4-FFF2-40B4-BE49-F238E27FC236}">
                <a16:creationId xmlns:a16="http://schemas.microsoft.com/office/drawing/2014/main" id="{695BB434-37D9-4992-BC2F-082FE3A5B9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590906"/>
              </p:ext>
            </p:extLst>
          </p:nvPr>
        </p:nvGraphicFramePr>
        <p:xfrm>
          <a:off x="659878" y="1109188"/>
          <a:ext cx="10840824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14">
                  <a:extLst>
                    <a:ext uri="{9D8B030D-6E8A-4147-A177-3AD203B41FA5}">
                      <a16:colId xmlns:a16="http://schemas.microsoft.com/office/drawing/2014/main" val="4124372780"/>
                    </a:ext>
                  </a:extLst>
                </a:gridCol>
                <a:gridCol w="6241002">
                  <a:extLst>
                    <a:ext uri="{9D8B030D-6E8A-4147-A177-3AD203B41FA5}">
                      <a16:colId xmlns:a16="http://schemas.microsoft.com/office/drawing/2014/main" val="2204365683"/>
                    </a:ext>
                  </a:extLst>
                </a:gridCol>
                <a:gridCol w="2791708">
                  <a:extLst>
                    <a:ext uri="{9D8B030D-6E8A-4147-A177-3AD203B41FA5}">
                      <a16:colId xmlns:a16="http://schemas.microsoft.com/office/drawing/2014/main" val="1170784242"/>
                    </a:ext>
                  </a:extLst>
                </a:gridCol>
              </a:tblGrid>
              <a:tr h="3835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重大歷史事件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起因與過程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結果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影響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875118"/>
                  </a:ext>
                </a:extLst>
              </a:tr>
              <a:tr h="19124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兼容並包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元朝為了統治方便，採取漢人的制度，如：實施科舉，建立官制，發行貨幣，但仍保留傳統的制度。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相對於漢族文化，元朝比較熱衷藏傳佛教的文化，藏傳佛教的僧侶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喇嘛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在元朝社會的地位很高。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蒙古的軍事征伐，除了建立廣大的疆界外，也逐漸形成跨越族群與文化的國際新秩序。反映在社會與朝廷，元朝社會可見到來自各國，各種族的人們熙來攘往。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元朝的軍事力量、漢人的經濟資源以及穆斯林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回教徒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的商業網絡被整合在一起。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646777"/>
                  </a:ext>
                </a:extLst>
              </a:tr>
              <a:tr h="20102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四等人制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蒙古人與漢人的人數比例極不平均，元朝為了保護蒙古人地位，推行</a:t>
                      </a:r>
                      <a:r>
                        <a:rPr lang="zh-TW" altLang="en-US" sz="2000" b="1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蒙古人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色目人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（包括西域各族和西夏人）、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漢人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（原金朝統治下的人民）、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南人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（南宋統治下的漢人）等四個階級的制度。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元朝對四等人採差別與不平等待遇，如：漢人或南人，在官場上最多只能做個副手；蒙古人、色目人犯法，所受的刑罰往往比漢人、南人要輕。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差別對待不同的族群。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711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49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BADD7E-0433-46A7-BB6B-46851F93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35" y="114055"/>
            <a:ext cx="10685284" cy="108471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元朝的重大事件（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3/4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F125289-B87B-4496-B530-A87BBCD3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6" name="表格 7">
            <a:extLst>
              <a:ext uri="{FF2B5EF4-FFF2-40B4-BE49-F238E27FC236}">
                <a16:creationId xmlns:a16="http://schemas.microsoft.com/office/drawing/2014/main" id="{695BB434-37D9-4992-BC2F-082FE3A5B9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640960"/>
              </p:ext>
            </p:extLst>
          </p:nvPr>
        </p:nvGraphicFramePr>
        <p:xfrm>
          <a:off x="659878" y="1109188"/>
          <a:ext cx="10840824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14">
                  <a:extLst>
                    <a:ext uri="{9D8B030D-6E8A-4147-A177-3AD203B41FA5}">
                      <a16:colId xmlns:a16="http://schemas.microsoft.com/office/drawing/2014/main" val="4124372780"/>
                    </a:ext>
                  </a:extLst>
                </a:gridCol>
                <a:gridCol w="6241002">
                  <a:extLst>
                    <a:ext uri="{9D8B030D-6E8A-4147-A177-3AD203B41FA5}">
                      <a16:colId xmlns:a16="http://schemas.microsoft.com/office/drawing/2014/main" val="2204365683"/>
                    </a:ext>
                  </a:extLst>
                </a:gridCol>
                <a:gridCol w="2791708">
                  <a:extLst>
                    <a:ext uri="{9D8B030D-6E8A-4147-A177-3AD203B41FA5}">
                      <a16:colId xmlns:a16="http://schemas.microsoft.com/office/drawing/2014/main" val="1170784242"/>
                    </a:ext>
                  </a:extLst>
                </a:gridCol>
              </a:tblGrid>
              <a:tr h="3835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重大歷史事件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起因與過程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結果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影響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875118"/>
                  </a:ext>
                </a:extLst>
              </a:tr>
              <a:tr h="19124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文化交流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蒙古三次西征，儘管是以武力征伐中亞各國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甚至是俄羅斯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，部份戰爭甚至是種族滅絕，其中旭烈兀攻下巴格達，伊斯蘭教的中心轉而往埃及與阿拉伯半島。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zh-TW" altLang="en-US" sz="2000" u="sng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旭烈兀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</a:t>
                      </a:r>
                      <a:r>
                        <a:rPr lang="zh-TW" altLang="en-US" sz="2000" u="sng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忽必烈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為兄弟關係，而且感情很好，忽必烈為了進攻南宋，旭烈兀特別出借工匠，為忽必烈製作回回砲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投石機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，而其後隨著商業交流，阿拉伯數字與曆法，也從伊兒汗國傳入元朝，四大發明也傳入伊兒汗國，再傳入歐洲。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沙烏地首都的麥加，仍是伊斯蘭教的聖地。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回回砲幫助忽必烈攻下五年都打不下的襄陽城，之後更憑藉著回回砲掃平南宋。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646777"/>
                  </a:ext>
                </a:extLst>
              </a:tr>
            </a:tbl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31222508-BEEA-4C5B-9F94-C7AB30DCB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99375"/>
            <a:ext cx="2965464" cy="234457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3DD0335-0D48-4878-ADDB-53A1BC675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130" y="4396137"/>
            <a:ext cx="2120563" cy="238868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A3D08AA-7FE8-4642-966A-AB1749D3D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159" y="4403324"/>
            <a:ext cx="3509436" cy="238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BADD7E-0433-46A7-BB6B-46851F93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35" y="114055"/>
            <a:ext cx="10685284" cy="108471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元朝的重大事件（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4/4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F125289-B87B-4496-B530-A87BBCD3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2AE3-B507-4790-8077-E6123DE2425E}" type="slidenum">
              <a:rPr lang="zh-TW" altLang="en-US" smtClean="0"/>
              <a:t>9</a:t>
            </a:fld>
            <a:endParaRPr lang="zh-TW" altLang="en-US"/>
          </a:p>
        </p:txBody>
      </p:sp>
      <p:graphicFrame>
        <p:nvGraphicFramePr>
          <p:cNvPr id="6" name="表格 7">
            <a:extLst>
              <a:ext uri="{FF2B5EF4-FFF2-40B4-BE49-F238E27FC236}">
                <a16:creationId xmlns:a16="http://schemas.microsoft.com/office/drawing/2014/main" id="{695BB434-37D9-4992-BC2F-082FE3A5B9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819494"/>
              </p:ext>
            </p:extLst>
          </p:nvPr>
        </p:nvGraphicFramePr>
        <p:xfrm>
          <a:off x="659878" y="1109188"/>
          <a:ext cx="10840824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14">
                  <a:extLst>
                    <a:ext uri="{9D8B030D-6E8A-4147-A177-3AD203B41FA5}">
                      <a16:colId xmlns:a16="http://schemas.microsoft.com/office/drawing/2014/main" val="4124372780"/>
                    </a:ext>
                  </a:extLst>
                </a:gridCol>
                <a:gridCol w="6241002">
                  <a:extLst>
                    <a:ext uri="{9D8B030D-6E8A-4147-A177-3AD203B41FA5}">
                      <a16:colId xmlns:a16="http://schemas.microsoft.com/office/drawing/2014/main" val="2204365683"/>
                    </a:ext>
                  </a:extLst>
                </a:gridCol>
                <a:gridCol w="2791708">
                  <a:extLst>
                    <a:ext uri="{9D8B030D-6E8A-4147-A177-3AD203B41FA5}">
                      <a16:colId xmlns:a16="http://schemas.microsoft.com/office/drawing/2014/main" val="1170784242"/>
                    </a:ext>
                  </a:extLst>
                </a:gridCol>
              </a:tblGrid>
              <a:tr h="3835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重大歷史事件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起因與過程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結果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影響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875118"/>
                  </a:ext>
                </a:extLst>
              </a:tr>
              <a:tr h="22657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商業貿易</a:t>
                      </a:r>
                      <a:endParaRPr lang="en-US" altLang="zh-TW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網絡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蒙古三次西征，疆域廣大，為了方便訊息傳遞與往來商人、旅客休息，建立了</a:t>
                      </a:r>
                      <a:r>
                        <a:rPr lang="zh-TW" altLang="en-US" sz="2000" b="1" i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驛站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元朝吸取南宋的經驗，大規模發行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紙幣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西亞、歐洲等地的商人、旅客，被元朝歸類為色目人，他們中的一部份人，因自身的商業能力甚至地理知識，受委任為官，如：義大利人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馬可波羅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，就是由商人，搖身一變成為元朝的官員，回到義大利後將自身的經歷寫成「馬可波羅遊記」。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自唐朝以後，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海上絲綢之路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逐漸興起，朝廷在廣州、泉州等沿海的港口城市設立</a:t>
                      </a:r>
                      <a:r>
                        <a:rPr lang="zh-TW" altLang="en-US" sz="20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市舶司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類似今日的海關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，對往來商人收取稅金並管理其商業行為。市舶司的設立，一直延續到元朝。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商業的往來，促進各民族之間的文化交流。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646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78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4352</TotalTime>
  <Words>1286</Words>
  <Application>Microsoft Office PowerPoint</Application>
  <PresentationFormat>寬螢幕</PresentationFormat>
  <Paragraphs>65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標楷體</vt:lpstr>
      <vt:lpstr>Arial</vt:lpstr>
      <vt:lpstr>Calibri</vt:lpstr>
      <vt:lpstr>Calibri Light</vt:lpstr>
      <vt:lpstr>Office 佈景主題</vt:lpstr>
      <vt:lpstr>中國史（九）</vt:lpstr>
      <vt:lpstr>PowerPoint 簡報</vt:lpstr>
      <vt:lpstr>元朝概述（1/2）</vt:lpstr>
      <vt:lpstr>元朝概述（2/2）</vt:lpstr>
      <vt:lpstr>元朝的重大事件（1/3）</vt:lpstr>
      <vt:lpstr>PowerPoint 簡報</vt:lpstr>
      <vt:lpstr>元朝的重大事件（2/4）</vt:lpstr>
      <vt:lpstr>元朝的重大事件（3/4）</vt:lpstr>
      <vt:lpstr>元朝的重大事件（4/4）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中國古代史</dc:title>
  <dc:creator>WangYenchun</dc:creator>
  <cp:lastModifiedBy>Yenchun</cp:lastModifiedBy>
  <cp:revision>169</cp:revision>
  <cp:lastPrinted>2022-10-21T07:18:33Z</cp:lastPrinted>
  <dcterms:created xsi:type="dcterms:W3CDTF">2021-07-13T12:01:16Z</dcterms:created>
  <dcterms:modified xsi:type="dcterms:W3CDTF">2022-10-21T07:23:23Z</dcterms:modified>
</cp:coreProperties>
</file>