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2" r:id="rId5"/>
    <p:sldId id="260" r:id="rId6"/>
    <p:sldId id="258" r:id="rId7"/>
    <p:sldId id="259" r:id="rId8"/>
    <p:sldId id="257" r:id="rId9"/>
    <p:sldId id="271" r:id="rId10"/>
    <p:sldId id="264" r:id="rId11"/>
    <p:sldId id="267" r:id="rId12"/>
    <p:sldId id="265" r:id="rId13"/>
    <p:sldId id="266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9E826B-081A-4E9C-A6A5-02D126B28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4FA863A-17BA-41C8-A0F7-967281E9D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86CDF7-4668-4261-ABD1-A1860876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91FA-B635-4DE4-B922-99F50CEF645C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9C09F05-FEB1-471D-9505-629357929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DE58981-77C1-47A8-9DEB-EB42BD493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F98C-4A7A-4CD3-8794-464310FCB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752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E30AEA-057E-48E1-8B00-CEEA6778E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FEAF8A4-F659-43C9-827C-A1118E26E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D511892-E97E-4C93-9279-3F025B16B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91FA-B635-4DE4-B922-99F50CEF645C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A89E02-1FD0-463D-B020-64405AD3A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0AB369A-AD64-4BD8-8823-22E53FC9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F98C-4A7A-4CD3-8794-464310FCB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076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187DE6F-7F55-4F04-ABDB-592EB93E3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81B2506-95A6-4464-BDFC-DDC510D2A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7037BF-475F-4DBC-8D1B-B6B79D11C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91FA-B635-4DE4-B922-99F50CEF645C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13D8118-0868-4DD6-8585-27AEA22CC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9E2D2F-A1B8-496B-81B8-574AE180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F98C-4A7A-4CD3-8794-464310FCB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836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C0E04D-06FD-4E80-9616-C2D09AC9D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D0B467-DE54-449C-8938-329AFC6F7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015D380-13FB-4E9A-877F-D330300F7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91FA-B635-4DE4-B922-99F50CEF645C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1886074-1B48-4351-B8F9-DFAB835A7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962BA3-CFA7-4BE2-B462-B1C05A26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F98C-4A7A-4CD3-8794-464310FCB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51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B09FBD-06BB-4102-92A2-3ACCB9554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77B3A94-DACF-450B-914D-60047F3C0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745BA6-B2B6-4186-876A-75DC5974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91FA-B635-4DE4-B922-99F50CEF645C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EFCB34-A078-4390-8208-85A287024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5F8E22A-C9AC-4F75-87DB-27343590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F98C-4A7A-4CD3-8794-464310FCB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545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7C7DD3-8197-40AD-96EE-26D74C21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E7A89E-F4FB-4FD9-8BE6-3513F2818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6D40693-E686-4D7D-85AC-F8F74206E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F1E9018-A2FE-41C0-B9D6-41639F6B0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91FA-B635-4DE4-B922-99F50CEF645C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AA7EF77-8D00-433F-8683-E5D741D1F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36D086F-60C9-4277-A4D1-B4F73335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F98C-4A7A-4CD3-8794-464310FCB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974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72E4C5-5394-4AF2-86AF-8C0ECAA9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4B0D4FA-96E9-474A-BAF2-CF4F43048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252863A-513E-4620-B44F-2E3EC52B6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4270760-E231-4709-BA67-228D7BB7E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82A2258-6E91-4DBB-83CD-66611D7DE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8286E1E-0798-4FF0-B6A2-254CC64FB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91FA-B635-4DE4-B922-99F50CEF645C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FDEFB7A-586B-4EB2-92E8-54013D220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13D2804-0F78-4EEB-8136-CDCB66E7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F98C-4A7A-4CD3-8794-464310FCB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483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4E2E17-CF5E-4201-BFAB-E7BC3B2B5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E98D369-9908-4C99-A10D-EB8142D94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91FA-B635-4DE4-B922-99F50CEF645C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AC0B950-C745-4A96-8E2B-FCFF0742F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7DF3902-C651-4D7C-ACEA-2DBEA292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F98C-4A7A-4CD3-8794-464310FCB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46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5069E7F-77AE-443B-8BE0-9FE755742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91FA-B635-4DE4-B922-99F50CEF645C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80869B9-F4CB-4070-A1FA-A28BD720E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D764477-E81A-4C82-B425-3BF74F3C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F98C-4A7A-4CD3-8794-464310FCB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68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5F2C16-E41D-41BE-A7D8-DB21B4E99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2AF574-37E9-41DC-804D-F19254DAC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FF660E3-1A12-4878-8824-C7DC23848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A41CB2A-6085-4BDF-AD19-F5B44BB57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91FA-B635-4DE4-B922-99F50CEF645C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EFD7EA3-38BF-4760-BFC4-A25F22CD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1FEEFE0-88B4-48DE-88B5-BAE4949B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F98C-4A7A-4CD3-8794-464310FCB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789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8DF7ED-5EDF-4FF5-9E51-C81ADCBE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4729120-FCA5-4C2D-BEA3-54544F88C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7650275-89CB-4EAF-B730-22B5C8463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866FD12-C265-43CA-AC74-A6A170DD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391FA-B635-4DE4-B922-99F50CEF645C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BE6FE5D-8E22-42E0-9AD2-29F281AEA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5531F5B-8BC4-416F-98B9-FE16762C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F98C-4A7A-4CD3-8794-464310FCB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83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6BCF518-F99E-4E41-B8B6-F867B1F5E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9DEC333-3F1A-4EE8-9F48-3F712A2EA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655E033-0C39-4B27-880E-4D3C322D1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391FA-B635-4DE4-B922-99F50CEF645C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34EB290-02DF-45AC-A23F-D8FA2A748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F0DCBA3-E4C2-414F-8D46-4484EC1DF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8F98C-4A7A-4CD3-8794-464310FCBA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901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christies.com/features/What-bronze-ritual-vessels-meant-to-the-ancient-Chinese-8627-3.aspx?sc_lang=zh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knews.cc/culture/l9v9z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630EB7-4165-4BAE-9535-F43295E4F4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880C053-6089-435B-B5C7-016530C320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74515E9-3D22-4773-AC98-1EF1E4B13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109728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E52672F-0D4F-4AB3-948D-31F49C9F9C82}"/>
              </a:ext>
            </a:extLst>
          </p:cNvPr>
          <p:cNvSpPr/>
          <p:nvPr/>
        </p:nvSpPr>
        <p:spPr>
          <a:xfrm>
            <a:off x="734393" y="-149178"/>
            <a:ext cx="82528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8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青銅器</a:t>
            </a:r>
          </a:p>
        </p:txBody>
      </p:sp>
    </p:spTree>
    <p:extLst>
      <p:ext uri="{BB962C8B-B14F-4D97-AF65-F5344CB8AC3E}">
        <p14:creationId xmlns:p14="http://schemas.microsoft.com/office/powerpoint/2010/main" val="3893032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8CD50D7-19B7-41C2-83B1-4F74B68F4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33" t="9908" r="41926" b="4343"/>
          <a:stretch/>
        </p:blipFill>
        <p:spPr>
          <a:xfrm>
            <a:off x="-1" y="0"/>
            <a:ext cx="4754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00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B8A7E11-4569-4B2E-A809-C4C905FA4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08"/>
            <a:ext cx="4501349" cy="683749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2950206-EFF0-4C62-8F1B-1714F058F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70" y="10254"/>
            <a:ext cx="5269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97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9D2EE81-00A3-481A-8C91-F4502B1C8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936" y="795854"/>
            <a:ext cx="4414855" cy="526629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8AB8B11-C018-4BF7-B84D-C5E822798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128918" cy="677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34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E82D034-91C8-451D-98AC-6DEE4FEB0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25" y="16749"/>
            <a:ext cx="10553350" cy="682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48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B85CB0C-D8E7-45B2-9372-625C388AE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6" y="0"/>
            <a:ext cx="11558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84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hlinkClick r:id="rId2"/>
            <a:extLst>
              <a:ext uri="{FF2B5EF4-FFF2-40B4-BE49-F238E27FC236}">
                <a16:creationId xmlns:a16="http://schemas.microsoft.com/office/drawing/2014/main" id="{657AEA21-02D8-43AF-B43A-85BEF0A20E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06" t="22753" r="27409" b="4098"/>
          <a:stretch/>
        </p:blipFill>
        <p:spPr>
          <a:xfrm>
            <a:off x="1" y="1"/>
            <a:ext cx="7064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63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EFF1223-5338-4804-88DB-043B43724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0"/>
            <a:ext cx="1016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23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5C60CCE-7343-42BC-BB77-B5B7D9AC2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87" y="0"/>
            <a:ext cx="6785113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75E9B2F-22CB-45F9-95FC-A0DA95379751}"/>
              </a:ext>
            </a:extLst>
          </p:cNvPr>
          <p:cNvSpPr/>
          <p:nvPr/>
        </p:nvSpPr>
        <p:spPr>
          <a:xfrm>
            <a:off x="363523" y="345695"/>
            <a:ext cx="464470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effectLst/>
              </a:rPr>
              <a:t>商代的青銅器種類</a:t>
            </a:r>
            <a:endParaRPr lang="en-US" altLang="zh-TW" dirty="0">
              <a:effectLst/>
            </a:endParaRPr>
          </a:p>
          <a:p>
            <a:r>
              <a:rPr lang="zh-TW" altLang="en-US" dirty="0">
                <a:effectLst/>
              </a:rPr>
              <a:t>常見的按照用途分為禮器、樂器、</a:t>
            </a:r>
            <a:endParaRPr lang="en-US" altLang="zh-TW" dirty="0">
              <a:effectLst/>
            </a:endParaRPr>
          </a:p>
          <a:p>
            <a:r>
              <a:rPr lang="zh-TW" altLang="en-US" dirty="0">
                <a:effectLst/>
              </a:rPr>
              <a:t>工具、兵器、車馬器。</a:t>
            </a:r>
            <a:endParaRPr lang="en-US" altLang="zh-TW" dirty="0">
              <a:effectLst/>
            </a:endParaRPr>
          </a:p>
          <a:p>
            <a:r>
              <a:rPr lang="zh-TW" altLang="en-US" dirty="0">
                <a:effectLst/>
              </a:rPr>
              <a:t>禮器是商王是商王和貴族用來舉行宴會、</a:t>
            </a:r>
            <a:endParaRPr lang="en-US" altLang="zh-TW" dirty="0">
              <a:effectLst/>
            </a:endParaRPr>
          </a:p>
          <a:p>
            <a:r>
              <a:rPr lang="zh-TW" altLang="en-US" dirty="0">
                <a:effectLst/>
              </a:rPr>
              <a:t>祭祀等重大儀式的器物，</a:t>
            </a:r>
            <a:endParaRPr lang="en-US" altLang="zh-TW" dirty="0">
              <a:effectLst/>
            </a:endParaRPr>
          </a:p>
          <a:p>
            <a:r>
              <a:rPr lang="zh-TW" altLang="en-US" dirty="0">
                <a:effectLst/>
              </a:rPr>
              <a:t>使身份等級和地位的標誌，</a:t>
            </a:r>
            <a:endParaRPr lang="en-US" altLang="zh-TW" dirty="0">
              <a:effectLst/>
            </a:endParaRPr>
          </a:p>
          <a:p>
            <a:r>
              <a:rPr lang="zh-TW" altLang="en-US" dirty="0">
                <a:effectLst/>
              </a:rPr>
              <a:t>禮器使青銅器的大宗，</a:t>
            </a:r>
            <a:endParaRPr lang="en-US" altLang="zh-TW" dirty="0">
              <a:effectLst/>
            </a:endParaRPr>
          </a:p>
          <a:p>
            <a:r>
              <a:rPr lang="zh-TW" altLang="en-US" dirty="0">
                <a:effectLst/>
              </a:rPr>
              <a:t>歷代出圖的青銅器已經達到千件之多</a:t>
            </a:r>
            <a:endParaRPr lang="en-US" altLang="zh-TW" dirty="0">
              <a:effectLst/>
            </a:endParaRPr>
          </a:p>
          <a:p>
            <a:endParaRPr lang="en-US" altLang="zh-TW" dirty="0">
              <a:effectLst/>
            </a:endParaRPr>
          </a:p>
          <a:p>
            <a:r>
              <a:rPr lang="zh-TW" altLang="en-US" dirty="0">
                <a:effectLst/>
              </a:rPr>
              <a:t>青銅器紋飾一弊 常用於青銅器的紋樣有：</a:t>
            </a:r>
            <a:endParaRPr lang="en-US" altLang="zh-TW" dirty="0">
              <a:effectLst/>
            </a:endParaRPr>
          </a:p>
          <a:p>
            <a:r>
              <a:rPr lang="zh-TW" altLang="en-US" dirty="0">
                <a:effectLst/>
              </a:rPr>
              <a:t>饕餮紋、</a:t>
            </a:r>
            <a:endParaRPr lang="en-US" altLang="zh-TW" dirty="0">
              <a:effectLst/>
            </a:endParaRPr>
          </a:p>
          <a:p>
            <a:r>
              <a:rPr lang="zh-TW" altLang="en-US" dirty="0">
                <a:effectLst/>
              </a:rPr>
              <a:t>夔龍紋、</a:t>
            </a:r>
            <a:endParaRPr lang="en-US" altLang="zh-TW" dirty="0">
              <a:effectLst/>
            </a:endParaRPr>
          </a:p>
          <a:p>
            <a:r>
              <a:rPr lang="zh-TW" altLang="en-US" dirty="0">
                <a:effectLst/>
              </a:rPr>
              <a:t>龍紋（爬行龍紋、卷龍紋、雙體龍紋）、</a:t>
            </a:r>
            <a:endParaRPr lang="en-US" altLang="zh-TW" dirty="0">
              <a:effectLst/>
            </a:endParaRPr>
          </a:p>
          <a:p>
            <a:r>
              <a:rPr lang="zh-TW" altLang="en-US" dirty="0">
                <a:effectLst/>
              </a:rPr>
              <a:t>蛟龍紋、</a:t>
            </a:r>
            <a:endParaRPr lang="en-US" altLang="zh-TW" dirty="0">
              <a:effectLst/>
            </a:endParaRPr>
          </a:p>
          <a:p>
            <a:r>
              <a:rPr lang="zh-TW" altLang="en-US" dirty="0">
                <a:effectLst/>
              </a:rPr>
              <a:t>蛇紋（蟠虺紋、蟠蟲離紋）、</a:t>
            </a:r>
            <a:endParaRPr lang="en-US" altLang="zh-TW" dirty="0">
              <a:effectLst/>
            </a:endParaRPr>
          </a:p>
          <a:p>
            <a:r>
              <a:rPr lang="zh-TW" altLang="en-US" dirty="0">
                <a:effectLst/>
              </a:rPr>
              <a:t>鳥紋、</a:t>
            </a:r>
            <a:endParaRPr lang="en-US" altLang="zh-TW" dirty="0">
              <a:effectLst/>
            </a:endParaRPr>
          </a:p>
          <a:p>
            <a:r>
              <a:rPr lang="zh-TW" altLang="en-US" dirty="0">
                <a:effectLst/>
              </a:rPr>
              <a:t>鳳紋、</a:t>
            </a:r>
            <a:endParaRPr lang="en-US" altLang="zh-TW" dirty="0">
              <a:effectLst/>
            </a:endParaRPr>
          </a:p>
          <a:p>
            <a:r>
              <a:rPr lang="zh-TW" altLang="en-US" dirty="0">
                <a:effectLst/>
              </a:rPr>
              <a:t>波紋等青銅紋樣。</a:t>
            </a:r>
            <a:br>
              <a:rPr lang="zh-TW" altLang="en-US" dirty="0">
                <a:effectLst/>
              </a:rPr>
            </a:br>
            <a:br>
              <a:rPr lang="zh-TW" altLang="en-US" dirty="0">
                <a:effectLst/>
              </a:rPr>
            </a:br>
            <a:r>
              <a:rPr lang="zh-TW" altLang="en-US" dirty="0">
                <a:effectLst/>
              </a:rPr>
              <a:t>原文網址：</a:t>
            </a:r>
            <a:r>
              <a:rPr lang="en-US" altLang="zh-TW" dirty="0">
                <a:effectLst/>
                <a:hlinkClick r:id="rId3"/>
              </a:rPr>
              <a:t>https://kknews.cc/culture/l9v9z.html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893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E12409D-7193-49FB-867D-00FB7DCAD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22" t="10886" r="16674" b="6055"/>
          <a:stretch/>
        </p:blipFill>
        <p:spPr>
          <a:xfrm>
            <a:off x="-1" y="0"/>
            <a:ext cx="9615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1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660D4A8-C8A4-49D4-A286-3CB370F17C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34" t="10030" r="25757" b="4465"/>
          <a:stretch/>
        </p:blipFill>
        <p:spPr>
          <a:xfrm>
            <a:off x="2499918" y="-1"/>
            <a:ext cx="6912529" cy="685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4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17C32AE-0F7A-4593-B7D8-C6CEB2538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32" t="10642" r="31379" b="4922"/>
          <a:stretch/>
        </p:blipFill>
        <p:spPr>
          <a:xfrm>
            <a:off x="6739156" y="0"/>
            <a:ext cx="5452844" cy="688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78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F5719064-B951-4730-BEEB-CA46382F4C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16" t="17003" r="32569" b="4222"/>
          <a:stretch/>
        </p:blipFill>
        <p:spPr>
          <a:xfrm>
            <a:off x="0" y="0"/>
            <a:ext cx="5226341" cy="68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66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83E4430-496B-4EB1-B109-D0237DC89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50"/>
            <a:ext cx="6096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0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97ACC35-6BA6-4588-9E15-30F52AB3B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43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602EE29-6916-4F02-95BB-F0D692E18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65" y="0"/>
            <a:ext cx="6496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52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149</Words>
  <Application>Microsoft Office PowerPoint</Application>
  <PresentationFormat>寬螢幕</PresentationFormat>
  <Paragraphs>19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19</cp:revision>
  <dcterms:created xsi:type="dcterms:W3CDTF">2022-05-30T07:45:35Z</dcterms:created>
  <dcterms:modified xsi:type="dcterms:W3CDTF">2022-05-31T00:54:48Z</dcterms:modified>
</cp:coreProperties>
</file>