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10/21/2022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69174" y="1099714"/>
            <a:ext cx="9966960" cy="3035808"/>
          </a:xfrm>
        </p:spPr>
        <p:txBody>
          <a:bodyPr/>
          <a:lstStyle/>
          <a:p>
            <a:pPr algn="ctr"/>
            <a:r>
              <a:rPr lang="zh-TW" altLang="en-US" sz="4000" dirty="0" smtClean="0"/>
              <a:t>基隆市深澳國小</a:t>
            </a:r>
            <a:r>
              <a:rPr lang="en-US" altLang="zh-TW" sz="4000" dirty="0" smtClean="0"/>
              <a:t>111</a:t>
            </a:r>
            <a:r>
              <a:rPr lang="zh-TW" altLang="en-US" sz="4000" dirty="0" smtClean="0"/>
              <a:t>學年度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第一學期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特殊教育</a:t>
            </a:r>
            <a:r>
              <a:rPr lang="en-US" altLang="zh-TW" sz="4000" dirty="0" smtClean="0"/>
              <a:t>-</a:t>
            </a:r>
            <a:r>
              <a:rPr lang="zh-TW" altLang="en-US" sz="4000" dirty="0" smtClean="0"/>
              <a:t>不分類資源</a:t>
            </a:r>
            <a:r>
              <a:rPr lang="zh-TW" altLang="en-US" sz="4000" dirty="0"/>
              <a:t>班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5400" dirty="0" smtClean="0"/>
              <a:t>公開觀課計畫</a:t>
            </a:r>
            <a:r>
              <a:rPr lang="en-US" altLang="zh-TW" sz="5400" dirty="0" smtClean="0"/>
              <a:t>-</a:t>
            </a:r>
            <a:r>
              <a:rPr lang="zh-TW" altLang="en-US" sz="5400" dirty="0"/>
              <a:t>共同備</a:t>
            </a:r>
            <a:r>
              <a:rPr lang="zh-TW" altLang="en-US" sz="5400" dirty="0" smtClean="0"/>
              <a:t>課會議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03346" y="4879571"/>
            <a:ext cx="7891272" cy="106984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會議時間</a:t>
            </a:r>
            <a:r>
              <a:rPr lang="en-US" altLang="zh-TW" dirty="0" smtClean="0"/>
              <a:t>:111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26</a:t>
            </a:r>
            <a:r>
              <a:rPr lang="zh-TW" altLang="en-US" dirty="0" smtClean="0"/>
              <a:t>日</a:t>
            </a:r>
            <a:r>
              <a:rPr lang="en-US" altLang="zh-TW" dirty="0" smtClean="0"/>
              <a:t>(</a:t>
            </a:r>
            <a:r>
              <a:rPr lang="zh-TW" altLang="en-US" dirty="0" smtClean="0"/>
              <a:t>星期三</a:t>
            </a:r>
            <a:r>
              <a:rPr lang="en-US" altLang="zh-TW" dirty="0" smtClean="0"/>
              <a:t>)12:00-12:30</a:t>
            </a:r>
          </a:p>
          <a:p>
            <a:r>
              <a:rPr lang="zh-TW" altLang="en-US" dirty="0" smtClean="0"/>
              <a:t>授課教師</a:t>
            </a:r>
            <a:r>
              <a:rPr lang="en-US" altLang="zh-TW" dirty="0" smtClean="0"/>
              <a:t>:</a:t>
            </a:r>
            <a:r>
              <a:rPr lang="zh-TW" altLang="en-US" dirty="0" smtClean="0"/>
              <a:t>潘逸薔</a:t>
            </a:r>
            <a:endParaRPr lang="en-US" altLang="zh-TW" dirty="0" smtClean="0"/>
          </a:p>
          <a:p>
            <a:r>
              <a:rPr lang="zh-TW" altLang="en-US" dirty="0"/>
              <a:t>觀課</a:t>
            </a:r>
            <a:r>
              <a:rPr lang="zh-TW" altLang="en-US" dirty="0" smtClean="0"/>
              <a:t>教師</a:t>
            </a:r>
            <a:r>
              <a:rPr lang="en-US" altLang="zh-TW" dirty="0" smtClean="0"/>
              <a:t>:</a:t>
            </a:r>
            <a:r>
              <a:rPr lang="zh-TW" altLang="en-US" dirty="0" smtClean="0"/>
              <a:t>黃瑞杰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09" y="0"/>
            <a:ext cx="3549535" cy="284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5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153" y="251045"/>
            <a:ext cx="10058400" cy="1609344"/>
          </a:xfrm>
        </p:spPr>
        <p:txBody>
          <a:bodyPr/>
          <a:lstStyle/>
          <a:p>
            <a:r>
              <a:rPr lang="zh-TW" altLang="en-US" dirty="0" smtClean="0"/>
              <a:t>教材內容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1455" y="1860389"/>
            <a:ext cx="11041796" cy="4050792"/>
          </a:xfrm>
        </p:spPr>
        <p:txBody>
          <a:bodyPr/>
          <a:lstStyle/>
          <a:p>
            <a:r>
              <a:rPr lang="zh-TW" altLang="en-US" sz="4000" dirty="0"/>
              <a:t>透過</a:t>
            </a:r>
            <a:r>
              <a:rPr lang="zh-TW" altLang="en-US" sz="4000" b="1" dirty="0">
                <a:solidFill>
                  <a:srgbClr val="FF0000"/>
                </a:solidFill>
              </a:rPr>
              <a:t>繪本導讀</a:t>
            </a:r>
            <a:r>
              <a:rPr lang="zh-TW" altLang="en-US" sz="4000" dirty="0" smtClean="0"/>
              <a:t>與</a:t>
            </a:r>
            <a:r>
              <a:rPr lang="zh-TW" altLang="en-US" sz="4000" b="1" dirty="0">
                <a:solidFill>
                  <a:srgbClr val="FF0000"/>
                </a:solidFill>
              </a:rPr>
              <a:t>多媒體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影片</a:t>
            </a:r>
            <a:r>
              <a:rPr lang="zh-TW" altLang="en-US" sz="4000" dirty="0" smtClean="0"/>
              <a:t>、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真實示範情境情境</a:t>
            </a:r>
            <a:r>
              <a:rPr lang="zh-TW" altLang="en-US" sz="4000" dirty="0" smtClean="0"/>
              <a:t>呈現</a:t>
            </a:r>
            <a:r>
              <a:rPr lang="zh-TW" altLang="en-US" sz="4000" dirty="0"/>
              <a:t>，使學生了解具體人際互動情形；並透過自編</a:t>
            </a:r>
            <a:r>
              <a:rPr lang="zh-TW" altLang="en-US" sz="4000" b="1" dirty="0">
                <a:solidFill>
                  <a:srgbClr val="FFC000"/>
                </a:solidFill>
              </a:rPr>
              <a:t>電子</a:t>
            </a:r>
            <a:r>
              <a:rPr lang="zh-TW" altLang="en-US" sz="4000" b="1" dirty="0" smtClean="0">
                <a:solidFill>
                  <a:srgbClr val="FFC000"/>
                </a:solidFill>
              </a:rPr>
              <a:t>教材內容</a:t>
            </a:r>
            <a:r>
              <a:rPr lang="zh-TW" altLang="en-US" sz="4000" dirty="0"/>
              <a:t>與</a:t>
            </a:r>
            <a:r>
              <a:rPr lang="zh-TW" altLang="en-US" sz="4000" b="1" dirty="0">
                <a:solidFill>
                  <a:srgbClr val="FFC000"/>
                </a:solidFill>
              </a:rPr>
              <a:t>互動學習單</a:t>
            </a:r>
            <a:r>
              <a:rPr lang="zh-TW" altLang="en-US" sz="4000" dirty="0"/>
              <a:t>，藉由聆聽、閱讀的深化；溝通、互動的練習，得以將經驗實踐於生活中。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6315">
            <a:off x="8907436" y="4294355"/>
            <a:ext cx="1491788" cy="216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3841" y="426443"/>
            <a:ext cx="10058400" cy="1609344"/>
          </a:xfrm>
        </p:spPr>
        <p:txBody>
          <a:bodyPr/>
          <a:lstStyle/>
          <a:p>
            <a:r>
              <a:rPr lang="zh-TW" altLang="en-US" dirty="0" smtClean="0"/>
              <a:t>教學目標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0327" y="1714085"/>
            <a:ext cx="11413375" cy="4050792"/>
          </a:xfrm>
        </p:spPr>
        <p:txBody>
          <a:bodyPr>
            <a:normAutofit/>
          </a:bodyPr>
          <a:lstStyle/>
          <a:p>
            <a:r>
              <a:rPr lang="zh-TW" altLang="en-US" sz="4300" dirty="0" smtClean="0"/>
              <a:t>使學生</a:t>
            </a:r>
            <a:r>
              <a:rPr lang="zh-TW" altLang="en-US" sz="4300" dirty="0"/>
              <a:t>得以藉由</a:t>
            </a:r>
            <a:r>
              <a:rPr lang="zh-TW" altLang="en-US" sz="4300" dirty="0" smtClean="0"/>
              <a:t>觀察</a:t>
            </a:r>
            <a:r>
              <a:rPr lang="zh-TW" altLang="en-US" sz="4300" dirty="0"/>
              <a:t>活動，</a:t>
            </a:r>
            <a:r>
              <a:rPr lang="zh-TW" altLang="en-US" sz="4300" b="1" dirty="0">
                <a:solidFill>
                  <a:srgbClr val="FF0000"/>
                </a:solidFill>
              </a:rPr>
              <a:t>學習同儕正向表現</a:t>
            </a:r>
            <a:r>
              <a:rPr lang="zh-TW" altLang="en-US" sz="4300" dirty="0" smtClean="0"/>
              <a:t>行為</a:t>
            </a:r>
            <a:r>
              <a:rPr lang="zh-TW" altLang="en-US" sz="4300" dirty="0"/>
              <a:t>。</a:t>
            </a:r>
            <a:endParaRPr lang="en-US" altLang="zh-TW" sz="4300" dirty="0" smtClean="0"/>
          </a:p>
          <a:p>
            <a:r>
              <a:rPr lang="zh-TW" altLang="en-US" sz="4300" dirty="0" smtClean="0"/>
              <a:t>並</a:t>
            </a:r>
            <a:r>
              <a:rPr lang="zh-TW" altLang="en-US" sz="4300" dirty="0"/>
              <a:t>透過思考過程，尋找合宜方法，以口語或非口語形式</a:t>
            </a:r>
            <a:r>
              <a:rPr lang="zh-TW" altLang="en-US" sz="4300" dirty="0" smtClean="0"/>
              <a:t>，</a:t>
            </a:r>
            <a:r>
              <a:rPr lang="zh-TW" altLang="en-US" sz="4300" b="1" dirty="0" smtClean="0">
                <a:solidFill>
                  <a:srgbClr val="FF0000"/>
                </a:solidFill>
              </a:rPr>
              <a:t>學習</a:t>
            </a:r>
            <a:r>
              <a:rPr lang="zh-TW" altLang="en-US" sz="4300" b="1" dirty="0">
                <a:solidFill>
                  <a:srgbClr val="FF0000"/>
                </a:solidFill>
              </a:rPr>
              <a:t>讚美</a:t>
            </a:r>
            <a:r>
              <a:rPr lang="zh-TW" altLang="en-US" sz="4300" b="1" dirty="0" smtClean="0">
                <a:solidFill>
                  <a:srgbClr val="FF0000"/>
                </a:solidFill>
              </a:rPr>
              <a:t>他人</a:t>
            </a:r>
            <a:r>
              <a:rPr lang="zh-TW" altLang="en-US" sz="4300" dirty="0" smtClean="0"/>
              <a:t>。</a:t>
            </a:r>
            <a:endParaRPr lang="en-US" altLang="zh-TW" sz="4300" dirty="0" smtClean="0"/>
          </a:p>
          <a:p>
            <a:r>
              <a:rPr lang="zh-TW" altLang="en-US" sz="4300" dirty="0" smtClean="0"/>
              <a:t>能熟悉</a:t>
            </a:r>
            <a:r>
              <a:rPr lang="zh-TW" altLang="en-US" sz="4300" dirty="0"/>
              <a:t>新學年班級同儕</a:t>
            </a:r>
            <a:r>
              <a:rPr lang="zh-TW" altLang="en-US" sz="4300" dirty="0" smtClean="0"/>
              <a:t>，</a:t>
            </a:r>
            <a:r>
              <a:rPr lang="zh-TW" altLang="en-US" sz="4300" dirty="0" smtClean="0">
                <a:solidFill>
                  <a:srgbClr val="FF0000"/>
                </a:solidFill>
              </a:rPr>
              <a:t>發展</a:t>
            </a:r>
            <a:r>
              <a:rPr lang="zh-TW" altLang="en-US" sz="4300" dirty="0"/>
              <a:t>自然流暢的</a:t>
            </a:r>
            <a:r>
              <a:rPr lang="zh-TW" altLang="en-US" sz="4300" b="1" dirty="0">
                <a:solidFill>
                  <a:srgbClr val="FF0000"/>
                </a:solidFill>
              </a:rPr>
              <a:t>人際</a:t>
            </a:r>
            <a:r>
              <a:rPr lang="zh-TW" altLang="en-US" sz="4300" b="1" dirty="0" smtClean="0">
                <a:solidFill>
                  <a:srgbClr val="FF0000"/>
                </a:solidFill>
              </a:rPr>
              <a:t>互動。</a:t>
            </a:r>
            <a:endParaRPr lang="zh-TW" altLang="en-US" sz="4300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91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848" y="384879"/>
            <a:ext cx="10058400" cy="1609344"/>
          </a:xfrm>
        </p:spPr>
        <p:txBody>
          <a:bodyPr/>
          <a:lstStyle/>
          <a:p>
            <a:r>
              <a:rPr lang="zh-TW" altLang="en-US" dirty="0" smtClean="0"/>
              <a:t>學生</a:t>
            </a:r>
            <a:r>
              <a:rPr lang="zh-TW" altLang="en-US" dirty="0"/>
              <a:t>個別</a:t>
            </a:r>
            <a:r>
              <a:rPr lang="zh-TW" altLang="en-US" dirty="0" smtClean="0"/>
              <a:t>特質與需求介紹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0945" y="1654233"/>
            <a:ext cx="11488190" cy="4517967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+mn-ea"/>
              </a:rPr>
              <a:t>何生</a:t>
            </a:r>
            <a:r>
              <a:rPr lang="en-US" altLang="zh-TW" sz="2800" dirty="0" smtClean="0">
                <a:latin typeface="+mn-ea"/>
              </a:rPr>
              <a:t>: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+mn-ea"/>
              </a:rPr>
              <a:t>性格親切、勇於發言，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+mn-ea"/>
              </a:rPr>
              <a:t>樂於與他人相處</a:t>
            </a:r>
            <a:r>
              <a:rPr lang="zh-TW" altLang="en-US" sz="2800" dirty="0" smtClean="0">
                <a:latin typeface="+mn-ea"/>
              </a:rPr>
              <a:t>。</a:t>
            </a:r>
          </a:p>
          <a:p>
            <a:r>
              <a:rPr lang="zh-TW" altLang="en-US" sz="2800" dirty="0">
                <a:latin typeface="+mn-ea"/>
              </a:rPr>
              <a:t>呂生</a:t>
            </a:r>
            <a:r>
              <a:rPr lang="en-US" altLang="zh-TW" sz="2800" dirty="0">
                <a:latin typeface="+mn-ea"/>
              </a:rPr>
              <a:t>:</a:t>
            </a:r>
          </a:p>
          <a:p>
            <a:pPr marL="0" indent="0">
              <a:buNone/>
            </a:pPr>
            <a:r>
              <a:rPr lang="zh-TW" altLang="en-US" sz="2800" dirty="0">
                <a:latin typeface="+mn-ea"/>
              </a:rPr>
              <a:t>性格溫和、體貼善良，</a:t>
            </a:r>
            <a:r>
              <a:rPr lang="zh-TW" altLang="en-US" sz="2800" b="1" u="sng" dirty="0">
                <a:solidFill>
                  <a:srgbClr val="FF0000"/>
                </a:solidFill>
                <a:latin typeface="+mn-ea"/>
              </a:rPr>
              <a:t>樂於給予他人協助</a:t>
            </a:r>
            <a:r>
              <a:rPr lang="zh-TW" altLang="en-US" sz="2800" dirty="0">
                <a:latin typeface="+mn-ea"/>
              </a:rPr>
              <a:t>。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+mn-ea"/>
              </a:rPr>
              <a:t>*具體</a:t>
            </a:r>
            <a:r>
              <a:rPr lang="zh-TW" altLang="en-US" sz="2800" b="1" dirty="0">
                <a:latin typeface="+mn-ea"/>
              </a:rPr>
              <a:t>困難</a:t>
            </a:r>
            <a:r>
              <a:rPr lang="en-US" altLang="zh-TW" sz="2800" b="1" dirty="0">
                <a:latin typeface="+mn-ea"/>
              </a:rPr>
              <a:t>:</a:t>
            </a:r>
          </a:p>
          <a:p>
            <a:r>
              <a:rPr lang="zh-TW" altLang="en-US" sz="2800" dirty="0">
                <a:latin typeface="+mn-ea"/>
              </a:rPr>
              <a:t>何生</a:t>
            </a:r>
            <a:r>
              <a:rPr lang="en-US" altLang="zh-TW" sz="2800" dirty="0" smtClean="0">
                <a:latin typeface="+mn-ea"/>
              </a:rPr>
              <a:t>:</a:t>
            </a:r>
            <a:r>
              <a:rPr lang="zh-TW" altLang="en-US" sz="2800" b="1" dirty="0" smtClean="0">
                <a:solidFill>
                  <a:srgbClr val="FF0000"/>
                </a:solidFill>
                <a:latin typeface="+mn-ea"/>
              </a:rPr>
              <a:t>察言觀色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能力較弱</a:t>
            </a:r>
            <a:r>
              <a:rPr lang="zh-TW" altLang="en-US" sz="2800" dirty="0">
                <a:latin typeface="+mn-ea"/>
              </a:rPr>
              <a:t>，在溝通過程難以給予符合當下情境之適切回應。</a:t>
            </a:r>
          </a:p>
          <a:p>
            <a:r>
              <a:rPr lang="zh-TW" altLang="en-US" sz="2800" dirty="0">
                <a:latin typeface="+mn-ea"/>
              </a:rPr>
              <a:t>呂生</a:t>
            </a:r>
            <a:r>
              <a:rPr lang="en-US" altLang="zh-TW" sz="2800" dirty="0" smtClean="0">
                <a:latin typeface="+mn-ea"/>
              </a:rPr>
              <a:t>:</a:t>
            </a:r>
            <a:r>
              <a:rPr lang="zh-TW" altLang="en-US" sz="2800" dirty="0" smtClean="0">
                <a:latin typeface="+mn-ea"/>
              </a:rPr>
              <a:t>語言</a:t>
            </a:r>
            <a:r>
              <a:rPr lang="zh-TW" altLang="en-US" sz="2800" dirty="0">
                <a:latin typeface="+mn-ea"/>
              </a:rPr>
              <a:t>組織能力薄弱，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整體語言架構不佳</a:t>
            </a:r>
            <a:r>
              <a:rPr lang="zh-TW" altLang="en-US" sz="2800" dirty="0">
                <a:latin typeface="+mn-ea"/>
              </a:rPr>
              <a:t>，在溝通過程需給予部分鷹架提示，才能給予完整</a:t>
            </a:r>
            <a:r>
              <a:rPr lang="zh-TW" altLang="en-US" sz="2800" dirty="0" smtClean="0">
                <a:latin typeface="+mn-ea"/>
              </a:rPr>
              <a:t>回應。</a:t>
            </a:r>
            <a:endParaRPr lang="zh-TW" altLang="en-US" sz="2800" dirty="0">
              <a:latin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633" y="212840"/>
            <a:ext cx="2477194" cy="247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8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小組學生整體</a:t>
            </a:r>
            <a:r>
              <a:rPr lang="zh-TW" altLang="en-US" dirty="0" smtClean="0"/>
              <a:t>需求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162972"/>
            <a:ext cx="10058400" cy="4050792"/>
          </a:xfrm>
        </p:spPr>
        <p:txBody>
          <a:bodyPr/>
          <a:lstStyle/>
          <a:p>
            <a:r>
              <a:rPr lang="zh-TW" altLang="en-US" sz="4000" dirty="0"/>
              <a:t>能仔細</a:t>
            </a:r>
            <a:r>
              <a:rPr lang="zh-TW" altLang="en-US" sz="4000" b="1" dirty="0">
                <a:solidFill>
                  <a:srgbClr val="FF0000"/>
                </a:solidFill>
              </a:rPr>
              <a:t>觀察</a:t>
            </a:r>
            <a:r>
              <a:rPr lang="zh-TW" altLang="en-US" sz="4000" dirty="0"/>
              <a:t>他人行為表現</a:t>
            </a:r>
            <a:r>
              <a:rPr lang="zh-TW" altLang="en-US" sz="4000" dirty="0" smtClean="0"/>
              <a:t>，</a:t>
            </a:r>
            <a:endParaRPr lang="en-US" altLang="zh-TW" sz="4000" dirty="0" smtClean="0"/>
          </a:p>
          <a:p>
            <a:r>
              <a:rPr lang="zh-TW" altLang="en-US" sz="4000" dirty="0"/>
              <a:t>能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思考</a:t>
            </a:r>
            <a:r>
              <a:rPr lang="zh-TW" altLang="en-US" sz="4000" dirty="0"/>
              <a:t>他人優點</a:t>
            </a:r>
            <a:r>
              <a:rPr lang="zh-TW" altLang="en-US" sz="4000" dirty="0" smtClean="0"/>
              <a:t>，</a:t>
            </a:r>
            <a:endParaRPr lang="en-US" altLang="zh-TW" sz="4000" dirty="0" smtClean="0"/>
          </a:p>
          <a:p>
            <a:r>
              <a:rPr lang="zh-TW" altLang="en-US" sz="4000" dirty="0" smtClean="0"/>
              <a:t>能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選擇</a:t>
            </a:r>
            <a:r>
              <a:rPr lang="zh-TW" altLang="en-US" sz="4000" dirty="0"/>
              <a:t>適切之口語或非口語形式，</a:t>
            </a:r>
            <a:r>
              <a:rPr lang="zh-TW" altLang="en-US" sz="4000" dirty="0" smtClean="0"/>
              <a:t>給予回應。</a:t>
            </a:r>
            <a:endParaRPr lang="zh-TW" altLang="en-US" sz="4000" dirty="0"/>
          </a:p>
          <a:p>
            <a:r>
              <a:rPr lang="zh-TW" altLang="en-US" sz="4000" b="1" dirty="0" smtClean="0">
                <a:solidFill>
                  <a:srgbClr val="FF0000"/>
                </a:solidFill>
              </a:rPr>
              <a:t>建立</a:t>
            </a:r>
            <a:r>
              <a:rPr lang="zh-TW" altLang="en-US" sz="4000" dirty="0"/>
              <a:t>正向人際互動</a:t>
            </a:r>
            <a:r>
              <a:rPr lang="zh-TW" altLang="en-US" sz="4000" b="1" dirty="0">
                <a:solidFill>
                  <a:srgbClr val="FF0000"/>
                </a:solidFill>
              </a:rPr>
              <a:t>關係</a:t>
            </a:r>
            <a:r>
              <a:rPr lang="zh-TW" altLang="en-US" sz="4000" dirty="0"/>
              <a:t>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424" y="4720184"/>
            <a:ext cx="2748557" cy="173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4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</a:t>
            </a:r>
            <a:r>
              <a:rPr lang="zh-TW" altLang="en-US" dirty="0" smtClean="0"/>
              <a:t>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400" dirty="0"/>
              <a:t>1. </a:t>
            </a:r>
            <a:r>
              <a:rPr lang="zh-TW" altLang="en-US" sz="4400" dirty="0"/>
              <a:t>繪本情節、重要概念重述與分享。</a:t>
            </a:r>
          </a:p>
          <a:p>
            <a:r>
              <a:rPr lang="en-US" altLang="zh-TW" sz="4400" dirty="0"/>
              <a:t>2.</a:t>
            </a:r>
            <a:r>
              <a:rPr lang="zh-TW" altLang="en-US" sz="4400" dirty="0"/>
              <a:t>多媒體影片內容情節討論與分析。</a:t>
            </a:r>
          </a:p>
          <a:p>
            <a:r>
              <a:rPr lang="en-US" altLang="zh-TW" sz="4400" dirty="0"/>
              <a:t>3.</a:t>
            </a:r>
            <a:r>
              <a:rPr lang="zh-TW" altLang="en-US" sz="4400" dirty="0"/>
              <a:t>真人示範影片觀察與討論。</a:t>
            </a:r>
          </a:p>
          <a:p>
            <a:r>
              <a:rPr lang="en-US" altLang="zh-TW" sz="4400" dirty="0"/>
              <a:t>4.</a:t>
            </a:r>
            <a:r>
              <a:rPr lang="zh-TW" altLang="en-US" sz="4400" dirty="0"/>
              <a:t>讚美他人活動步驟觀察及分析。</a:t>
            </a:r>
          </a:p>
          <a:p>
            <a:r>
              <a:rPr lang="en-US" altLang="zh-TW" sz="4400" dirty="0"/>
              <a:t>5.</a:t>
            </a:r>
            <a:r>
              <a:rPr lang="zh-TW" altLang="en-US" sz="4400" dirty="0"/>
              <a:t>情境模擬練習與實作。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647" y="484632"/>
            <a:ext cx="1457070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3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教學評量</a:t>
            </a:r>
            <a:r>
              <a:rPr lang="zh-TW" altLang="en-US" dirty="0" smtClean="0"/>
              <a:t>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6600" dirty="0" smtClean="0">
                <a:latin typeface="+mn-ea"/>
              </a:rPr>
              <a:t>口頭</a:t>
            </a:r>
            <a:r>
              <a:rPr lang="zh-TW" altLang="en-US" sz="6600" dirty="0">
                <a:latin typeface="+mn-ea"/>
              </a:rPr>
              <a:t>評量</a:t>
            </a:r>
          </a:p>
          <a:p>
            <a:r>
              <a:rPr lang="zh-TW" altLang="en-US" sz="6600" dirty="0" smtClean="0">
                <a:latin typeface="+mn-ea"/>
              </a:rPr>
              <a:t>實</a:t>
            </a:r>
            <a:r>
              <a:rPr lang="zh-TW" altLang="en-US" sz="6600" dirty="0">
                <a:latin typeface="+mn-ea"/>
              </a:rPr>
              <a:t>作評量</a:t>
            </a:r>
          </a:p>
          <a:p>
            <a:r>
              <a:rPr lang="zh-TW" altLang="en-US" sz="6600" dirty="0" smtClean="0">
                <a:latin typeface="+mn-ea"/>
              </a:rPr>
              <a:t>觀察</a:t>
            </a:r>
            <a:r>
              <a:rPr lang="zh-TW" altLang="en-US" sz="6600" dirty="0">
                <a:latin typeface="+mn-ea"/>
              </a:rPr>
              <a:t>評量</a:t>
            </a:r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08" y="435724"/>
            <a:ext cx="5571540" cy="62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51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木刻字型</Template>
  <TotalTime>87</TotalTime>
  <Words>326</Words>
  <Application>Microsoft Office PowerPoint</Application>
  <PresentationFormat>寬螢幕</PresentationFormat>
  <Paragraphs>33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標楷體</vt:lpstr>
      <vt:lpstr>Rockwell</vt:lpstr>
      <vt:lpstr>Rockwell Condensed</vt:lpstr>
      <vt:lpstr>Wingdings</vt:lpstr>
      <vt:lpstr>木刻字型</vt:lpstr>
      <vt:lpstr>基隆市深澳國小111學年度 第一學期 特殊教育-不分類資源班  公開觀課計畫-共同備課會議</vt:lpstr>
      <vt:lpstr>教材內容</vt:lpstr>
      <vt:lpstr>教學目標</vt:lpstr>
      <vt:lpstr>學生個別特質與需求介紹</vt:lpstr>
      <vt:lpstr>小組學生整體需求</vt:lpstr>
      <vt:lpstr>教學活動</vt:lpstr>
      <vt:lpstr>教學評量方式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基隆市深澳國小111學年度 第一學期 特殊教育-不分類資源班  公開觀課計畫-共同備課會議</dc:title>
  <dc:creator>admin</dc:creator>
  <cp:lastModifiedBy>admin</cp:lastModifiedBy>
  <cp:revision>7</cp:revision>
  <dcterms:created xsi:type="dcterms:W3CDTF">2022-10-21T06:37:38Z</dcterms:created>
  <dcterms:modified xsi:type="dcterms:W3CDTF">2022-10-21T08:04:57Z</dcterms:modified>
</cp:coreProperties>
</file>