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4" r:id="rId4"/>
    <p:sldId id="262" r:id="rId5"/>
    <p:sldId id="258" r:id="rId6"/>
    <p:sldId id="265" r:id="rId7"/>
    <p:sldId id="260" r:id="rId8"/>
    <p:sldId id="266" r:id="rId9"/>
    <p:sldId id="259" r:id="rId10"/>
    <p:sldId id="261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09BB6-CC76-4F4F-AFC7-AD17EE9BDDAF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2DBE8-2AE0-4627-B987-6074A8FAE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74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6C1F-0399-4EC7-B611-C9A4BDE9052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69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2DBE8-2AE0-4627-B987-6074A8FAE73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24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84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95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879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27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03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40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2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005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7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36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41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01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47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30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29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BB630C5-73E7-473B-ACD3-4C0A391CAE63}" type="datetimeFigureOut">
              <a:rPr lang="zh-TW" altLang="en-US" smtClean="0"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14F0E0B-2B08-43FD-9557-59F1C42602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04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6000" b="0" i="0" kern="1200">
          <a:solidFill>
            <a:schemeClr val="bg2"/>
          </a:solidFill>
          <a:latin typeface="王漢宗顏楷體繁" panose="02000500000000000000" pitchFamily="2" charset="-120"/>
          <a:ea typeface="王漢宗顏楷體繁" panose="02000500000000000000" pitchFamily="2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000" b="0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b="0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&#24433;&#29255;/&#31185;&#27663;&#21147;-&#36196;&#36947;&#21450;&#21335;&#21271;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變動的大氣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b="1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大氣的運動</a:t>
            </a:r>
            <a:endParaRPr lang="zh-TW" altLang="en-US" sz="6000" b="1" dirty="0"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大氣的水平運動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40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摩擦力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接近地面的空氣塊水平運動時會受到地表摩擦力影響</a:t>
            </a:r>
            <a:endParaRPr lang="en-US" altLang="zh-TW" dirty="0" smtClean="0"/>
          </a:p>
          <a:p>
            <a:r>
              <a:rPr lang="zh-TW" altLang="en-US" dirty="0" smtClean="0"/>
              <a:t>摩擦力的作用方向與空氣塊流動方向相反，會使風速降低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1159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687544" y="5336205"/>
            <a:ext cx="6961239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" name="直線接點 4"/>
          <p:cNvCxnSpPr/>
          <p:nvPr/>
        </p:nvCxnSpPr>
        <p:spPr>
          <a:xfrm>
            <a:off x="687544" y="4348063"/>
            <a:ext cx="6961239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" name="直線接點 5"/>
          <p:cNvCxnSpPr/>
          <p:nvPr/>
        </p:nvCxnSpPr>
        <p:spPr>
          <a:xfrm>
            <a:off x="687544" y="3315676"/>
            <a:ext cx="6961239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7404882" y="4946168"/>
            <a:ext cx="1723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1020</a:t>
            </a:r>
            <a:b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百帕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61362" y="397182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1016</a:t>
            </a:r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661362" y="292261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1012</a:t>
            </a:r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1030" y="533620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TW" sz="4000" b="1" dirty="0">
                <a:solidFill>
                  <a:srgbClr val="4472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endParaRPr lang="zh-TW" altLang="en-US" sz="4000" b="1" dirty="0">
              <a:solidFill>
                <a:srgbClr val="4472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1030" y="258085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2037021" y="5108396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單箭頭接點 12"/>
          <p:cNvCxnSpPr/>
          <p:nvPr/>
        </p:nvCxnSpPr>
        <p:spPr>
          <a:xfrm flipV="1">
            <a:off x="2844741" y="4134055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直線單箭頭接點 13"/>
          <p:cNvCxnSpPr/>
          <p:nvPr/>
        </p:nvCxnSpPr>
        <p:spPr>
          <a:xfrm flipV="1">
            <a:off x="4071561" y="3403242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直線單箭頭接點 14"/>
          <p:cNvCxnSpPr/>
          <p:nvPr/>
        </p:nvCxnSpPr>
        <p:spPr>
          <a:xfrm flipV="1">
            <a:off x="5763202" y="3164646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直線單箭頭接點 15"/>
          <p:cNvCxnSpPr/>
          <p:nvPr/>
        </p:nvCxnSpPr>
        <p:spPr>
          <a:xfrm>
            <a:off x="2037021" y="5805671"/>
            <a:ext cx="328306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17" name="直線單箭頭接點 16"/>
          <p:cNvCxnSpPr/>
          <p:nvPr/>
        </p:nvCxnSpPr>
        <p:spPr>
          <a:xfrm>
            <a:off x="2857244" y="4773724"/>
            <a:ext cx="431601" cy="120379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18" name="直線單箭頭接點 17"/>
          <p:cNvCxnSpPr/>
          <p:nvPr/>
        </p:nvCxnSpPr>
        <p:spPr>
          <a:xfrm>
            <a:off x="4142783" y="4119097"/>
            <a:ext cx="525061" cy="356218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19" name="直線單箭頭接點 18"/>
          <p:cNvCxnSpPr/>
          <p:nvPr/>
        </p:nvCxnSpPr>
        <p:spPr>
          <a:xfrm>
            <a:off x="5785694" y="3877171"/>
            <a:ext cx="313348" cy="516807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sp>
        <p:nvSpPr>
          <p:cNvPr id="20" name="向上箭號 19"/>
          <p:cNvSpPr/>
          <p:nvPr/>
        </p:nvSpPr>
        <p:spPr>
          <a:xfrm>
            <a:off x="1946532" y="5408002"/>
            <a:ext cx="216000" cy="397669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952646" y="2459382"/>
            <a:ext cx="17235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地面風</a:t>
            </a: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054532" y="5811522"/>
            <a:ext cx="0" cy="332014"/>
          </a:xfrm>
          <a:prstGeom prst="straightConnector1">
            <a:avLst/>
          </a:prstGeom>
          <a:noFill/>
          <a:ln w="762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23" name="直線單箭頭接點 22"/>
          <p:cNvCxnSpPr/>
          <p:nvPr/>
        </p:nvCxnSpPr>
        <p:spPr>
          <a:xfrm flipH="1">
            <a:off x="2727929" y="4767581"/>
            <a:ext cx="93491" cy="370476"/>
          </a:xfrm>
          <a:prstGeom prst="straightConnector1">
            <a:avLst/>
          </a:prstGeom>
          <a:noFill/>
          <a:ln w="762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24" name="直線單箭頭接點 23"/>
          <p:cNvCxnSpPr/>
          <p:nvPr/>
        </p:nvCxnSpPr>
        <p:spPr>
          <a:xfrm flipH="1">
            <a:off x="3899623" y="4105467"/>
            <a:ext cx="186983" cy="335374"/>
          </a:xfrm>
          <a:prstGeom prst="straightConnector1">
            <a:avLst/>
          </a:prstGeom>
          <a:noFill/>
          <a:ln w="762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25" name="直線單箭頭接點 24"/>
          <p:cNvCxnSpPr>
            <a:stCxn id="28" idx="2"/>
          </p:cNvCxnSpPr>
          <p:nvPr/>
        </p:nvCxnSpPr>
        <p:spPr>
          <a:xfrm flipH="1">
            <a:off x="5460247" y="3864514"/>
            <a:ext cx="289340" cy="196016"/>
          </a:xfrm>
          <a:prstGeom prst="straightConnector1">
            <a:avLst/>
          </a:prstGeom>
          <a:noFill/>
          <a:ln w="762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stealth"/>
          </a:ln>
          <a:effectLst/>
        </p:spPr>
      </p:cxnSp>
      <p:sp>
        <p:nvSpPr>
          <p:cNvPr id="26" name="向上箭號 25"/>
          <p:cNvSpPr/>
          <p:nvPr/>
        </p:nvSpPr>
        <p:spPr>
          <a:xfrm rot="984942">
            <a:off x="2795236" y="4226553"/>
            <a:ext cx="216000" cy="584054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向上箭號 26"/>
          <p:cNvSpPr/>
          <p:nvPr/>
        </p:nvSpPr>
        <p:spPr>
          <a:xfrm rot="1974476">
            <a:off x="4179583" y="3465194"/>
            <a:ext cx="216000" cy="750233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向上箭號 27"/>
          <p:cNvSpPr/>
          <p:nvPr/>
        </p:nvSpPr>
        <p:spPr>
          <a:xfrm rot="3239283">
            <a:off x="6024086" y="3113625"/>
            <a:ext cx="216000" cy="945732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向上箭號 28"/>
          <p:cNvSpPr/>
          <p:nvPr/>
        </p:nvSpPr>
        <p:spPr>
          <a:xfrm rot="5400000">
            <a:off x="8584622" y="870808"/>
            <a:ext cx="235318" cy="630718"/>
          </a:xfrm>
          <a:prstGeom prst="upArrow">
            <a:avLst>
              <a:gd name="adj1" fmla="val 50000"/>
              <a:gd name="adj2" fmla="val 102632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070922" y="955335"/>
            <a:ext cx="6976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</a:p>
        </p:txBody>
      </p:sp>
      <p:cxnSp>
        <p:nvCxnSpPr>
          <p:cNvPr id="31" name="直線單箭頭接點 30"/>
          <p:cNvCxnSpPr/>
          <p:nvPr/>
        </p:nvCxnSpPr>
        <p:spPr>
          <a:xfrm rot="5400000" flipV="1">
            <a:off x="8728922" y="1462721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文字方塊 31"/>
          <p:cNvSpPr txBox="1"/>
          <p:nvPr/>
        </p:nvSpPr>
        <p:spPr>
          <a:xfrm>
            <a:off x="9070922" y="1515059"/>
            <a:ext cx="274947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/>
            </a:lvl1pPr>
          </a:lstStyle>
          <a:p>
            <a:pPr defTabSz="914400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氣壓梯度力</a:t>
            </a:r>
          </a:p>
        </p:txBody>
      </p:sp>
      <p:cxnSp>
        <p:nvCxnSpPr>
          <p:cNvPr id="33" name="直線單箭頭接點 32"/>
          <p:cNvCxnSpPr/>
          <p:nvPr/>
        </p:nvCxnSpPr>
        <p:spPr>
          <a:xfrm rot="16200000" flipH="1">
            <a:off x="8726658" y="1965879"/>
            <a:ext cx="0" cy="679471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sp>
        <p:nvSpPr>
          <p:cNvPr id="34" name="文字方塊 33"/>
          <p:cNvSpPr txBox="1"/>
          <p:nvPr/>
        </p:nvSpPr>
        <p:spPr>
          <a:xfrm>
            <a:off x="9070922" y="207478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科氏力</a:t>
            </a: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8386922" y="2872471"/>
            <a:ext cx="630718" cy="0"/>
          </a:xfrm>
          <a:prstGeom prst="straightConnector1">
            <a:avLst/>
          </a:prstGeom>
          <a:noFill/>
          <a:ln w="762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tailEnd type="stealth"/>
          </a:ln>
          <a:effectLst/>
        </p:spPr>
      </p:cxnSp>
      <p:sp>
        <p:nvSpPr>
          <p:cNvPr id="36" name="文字方塊 35"/>
          <p:cNvSpPr txBox="1"/>
          <p:nvPr/>
        </p:nvSpPr>
        <p:spPr>
          <a:xfrm>
            <a:off x="9017640" y="264644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摩擦力</a:t>
            </a:r>
          </a:p>
        </p:txBody>
      </p:sp>
    </p:spTree>
    <p:extLst>
      <p:ext uri="{BB962C8B-B14F-4D97-AF65-F5344CB8AC3E}">
        <p14:creationId xmlns:p14="http://schemas.microsoft.com/office/powerpoint/2010/main" val="4535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0" grpId="0" animBg="1"/>
      <p:bldP spid="21" grpId="0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摩擦力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與地轉風相比，地面風的風向會</a:t>
            </a:r>
            <a:r>
              <a:rPr lang="zh-TW" altLang="en-US" dirty="0" smtClean="0">
                <a:solidFill>
                  <a:srgbClr val="FF0000"/>
                </a:solidFill>
              </a:rPr>
              <a:t>往低壓偏轉</a:t>
            </a:r>
            <a:r>
              <a:rPr lang="zh-TW" altLang="en-US" dirty="0" smtClean="0"/>
              <a:t>並</a:t>
            </a:r>
            <a:r>
              <a:rPr lang="zh-TW" altLang="en-US" dirty="0" smtClean="0">
                <a:solidFill>
                  <a:srgbClr val="FF0000"/>
                </a:solidFill>
              </a:rPr>
              <a:t>與等壓線斜交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受到氣壓梯度力、科氏力及摩擦力三力平衡的風，稱為地面風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64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隨堂測驗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高空和地表空氣的水平運動各受哪些力的影響？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85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氣壓梯度力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954" y="2603500"/>
            <a:ext cx="9227911" cy="42545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緯度</a:t>
            </a:r>
            <a:r>
              <a:rPr lang="zh-TW" altLang="en-US" dirty="0" smtClean="0"/>
              <a:t>不同、</a:t>
            </a:r>
            <a:r>
              <a:rPr lang="zh-TW" altLang="en-US" dirty="0" smtClean="0">
                <a:solidFill>
                  <a:srgbClr val="FF0000"/>
                </a:solidFill>
              </a:rPr>
              <a:t>海陸分布</a:t>
            </a:r>
            <a:r>
              <a:rPr lang="zh-TW" altLang="en-US" dirty="0" smtClean="0"/>
              <a:t>的差異、</a:t>
            </a:r>
            <a:r>
              <a:rPr lang="zh-TW" altLang="en-US" dirty="0" smtClean="0">
                <a:solidFill>
                  <a:srgbClr val="FF0000"/>
                </a:solidFill>
              </a:rPr>
              <a:t>地形</a:t>
            </a:r>
            <a:r>
              <a:rPr lang="zh-TW" altLang="en-US" dirty="0" smtClean="0"/>
              <a:t>起伏、</a:t>
            </a:r>
            <a:r>
              <a:rPr lang="zh-TW" altLang="en-US" dirty="0" smtClean="0">
                <a:solidFill>
                  <a:srgbClr val="FF0000"/>
                </a:solidFill>
              </a:rPr>
              <a:t>晝夜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FF0000"/>
                </a:solidFill>
              </a:rPr>
              <a:t>季節</a:t>
            </a:r>
            <a:r>
              <a:rPr lang="zh-TW" altLang="en-US" dirty="0" smtClean="0"/>
              <a:t>變化等因素</a:t>
            </a:r>
            <a:r>
              <a:rPr lang="en-US" altLang="zh-TW" dirty="0" smtClean="0"/>
              <a:t>,</a:t>
            </a:r>
            <a:r>
              <a:rPr lang="zh-TW" altLang="en-US" dirty="0" smtClean="0"/>
              <a:t>使</a:t>
            </a:r>
            <a:r>
              <a:rPr lang="zh-TW" altLang="en-US" dirty="0" smtClean="0">
                <a:solidFill>
                  <a:srgbClr val="FF0000"/>
                </a:solidFill>
              </a:rPr>
              <a:t>地表受熱不均</a:t>
            </a:r>
            <a:r>
              <a:rPr lang="zh-TW" altLang="en-US" dirty="0" smtClean="0"/>
              <a:t>，造成近地表空氣塊的密度與壓力產生高低變化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419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氣壓梯度力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954" y="2603500"/>
            <a:ext cx="9862091" cy="42545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氣壓梯度</a:t>
            </a:r>
            <a:r>
              <a:rPr lang="zh-TW" altLang="en-US" dirty="0" smtClean="0"/>
              <a:t>：氣壓分布不均而產生的氣壓差</a:t>
            </a:r>
            <a:endParaRPr lang="en-US" altLang="zh-TW" dirty="0" smtClean="0"/>
          </a:p>
          <a:p>
            <a:r>
              <a:rPr lang="zh-TW" altLang="en-US" b="1" dirty="0"/>
              <a:t>氣壓梯度力</a:t>
            </a:r>
            <a:r>
              <a:rPr lang="zh-TW" altLang="en-US" dirty="0"/>
              <a:t>：因氣壓梯度所產生的一股推動空氣發生水平運動的驅動</a:t>
            </a:r>
            <a:r>
              <a:rPr lang="zh-TW" altLang="en-US" dirty="0" smtClean="0"/>
              <a:t>力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659" y="4586748"/>
            <a:ext cx="6279342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氣壓梯度力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954" y="2603499"/>
            <a:ext cx="10289794" cy="415126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氣壓梯度力恆</a:t>
            </a:r>
            <a:r>
              <a:rPr lang="zh-TW" altLang="en-US" dirty="0" smtClean="0">
                <a:solidFill>
                  <a:srgbClr val="FF0000"/>
                </a:solidFill>
              </a:rPr>
              <a:t>垂直於等壓線</a:t>
            </a:r>
            <a:r>
              <a:rPr lang="zh-TW" altLang="en-US" dirty="0" smtClean="0"/>
              <a:t>，推動空氣塊從氣壓大的地方流向氣壓小的地方。這種水平運動稱為風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等壓線越密集</a:t>
            </a:r>
            <a:r>
              <a:rPr lang="zh-TW" altLang="en-US" dirty="0" smtClean="0"/>
              <a:t>，氣壓梯度力越大，風速越快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37" y="0"/>
            <a:ext cx="88481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科氏力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因地球自轉而產生的一股偏向力</a:t>
            </a:r>
            <a:endParaRPr lang="en-US" altLang="zh-TW" dirty="0" smtClean="0"/>
          </a:p>
          <a:p>
            <a:r>
              <a:rPr lang="zh-TW" altLang="en-US" dirty="0" smtClean="0"/>
              <a:t>為一</a:t>
            </a:r>
            <a:r>
              <a:rPr lang="zh-TW" altLang="en-US" dirty="0" smtClean="0">
                <a:solidFill>
                  <a:srgbClr val="FF0000"/>
                </a:solidFill>
              </a:rPr>
              <a:t>假想力</a:t>
            </a:r>
            <a:r>
              <a:rPr lang="zh-TW" altLang="en-US" dirty="0" smtClean="0"/>
              <a:t>，只有在物體運動的時候才會產生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與物體的運動方向恆垂直</a:t>
            </a:r>
            <a:r>
              <a:rPr lang="zh-TW" altLang="en-US" dirty="0" smtClean="0"/>
              <a:t>，且物體運動</a:t>
            </a:r>
            <a:r>
              <a:rPr lang="zh-TW" altLang="en-US" dirty="0" smtClean="0">
                <a:solidFill>
                  <a:srgbClr val="FF0000"/>
                </a:solidFill>
              </a:rPr>
              <a:t>速度越快，科氏力越大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在北半球向右偏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南半球向左偏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106748" y="926084"/>
            <a:ext cx="3950671" cy="4264677"/>
          </a:xfrm>
          <a:prstGeom prst="rect">
            <a:avLst/>
          </a:prstGeom>
        </p:spPr>
      </p:pic>
      <p:sp>
        <p:nvSpPr>
          <p:cNvPr id="39" name="手繪多邊形 38"/>
          <p:cNvSpPr/>
          <p:nvPr/>
        </p:nvSpPr>
        <p:spPr>
          <a:xfrm>
            <a:off x="1246973" y="2227596"/>
            <a:ext cx="142748" cy="1976966"/>
          </a:xfrm>
          <a:custGeom>
            <a:avLst/>
            <a:gdLst>
              <a:gd name="connsiteX0" fmla="*/ 10081 w 114856"/>
              <a:gd name="connsiteY0" fmla="*/ 1590675 h 1590675"/>
              <a:gd name="connsiteX1" fmla="*/ 10081 w 114856"/>
              <a:gd name="connsiteY1" fmla="*/ 733425 h 1590675"/>
              <a:gd name="connsiteX2" fmla="*/ 114856 w 114856"/>
              <a:gd name="connsiteY2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56" h="1590675">
                <a:moveTo>
                  <a:pt x="10081" y="1590675"/>
                </a:moveTo>
                <a:cubicBezTo>
                  <a:pt x="1350" y="1294606"/>
                  <a:pt x="-7381" y="998537"/>
                  <a:pt x="10081" y="733425"/>
                </a:cubicBezTo>
                <a:cubicBezTo>
                  <a:pt x="27543" y="468313"/>
                  <a:pt x="71199" y="234156"/>
                  <a:pt x="114856" y="0"/>
                </a:cubicBezTo>
              </a:path>
            </a:pathLst>
          </a:custGeom>
          <a:noFill/>
          <a:ln w="5715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>
          <a:xfrm>
            <a:off x="4219545" y="983736"/>
            <a:ext cx="3946247" cy="4207025"/>
          </a:xfrm>
          <a:prstGeom prst="rect">
            <a:avLst/>
          </a:prstGeom>
        </p:spPr>
      </p:pic>
      <p:sp>
        <p:nvSpPr>
          <p:cNvPr id="9" name="手繪多邊形 8"/>
          <p:cNvSpPr/>
          <p:nvPr/>
        </p:nvSpPr>
        <p:spPr>
          <a:xfrm rot="21198451">
            <a:off x="5500004" y="4250325"/>
            <a:ext cx="789972" cy="78954"/>
          </a:xfrm>
          <a:custGeom>
            <a:avLst/>
            <a:gdLst>
              <a:gd name="connsiteX0" fmla="*/ 0 w 739140"/>
              <a:gd name="connsiteY0" fmla="*/ 0 h 83948"/>
              <a:gd name="connsiteX1" fmla="*/ 365760 w 739140"/>
              <a:gd name="connsiteY1" fmla="*/ 83820 h 83948"/>
              <a:gd name="connsiteX2" fmla="*/ 739140 w 739140"/>
              <a:gd name="connsiteY2" fmla="*/ 15240 h 8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140" h="83948">
                <a:moveTo>
                  <a:pt x="0" y="0"/>
                </a:moveTo>
                <a:cubicBezTo>
                  <a:pt x="121285" y="40640"/>
                  <a:pt x="242570" y="81280"/>
                  <a:pt x="365760" y="83820"/>
                </a:cubicBezTo>
                <a:cubicBezTo>
                  <a:pt x="488950" y="86360"/>
                  <a:pt x="614045" y="50800"/>
                  <a:pt x="739140" y="15240"/>
                </a:cubicBezTo>
              </a:path>
            </a:pathLst>
          </a:custGeom>
          <a:noFill/>
          <a:ln w="76200">
            <a:solidFill>
              <a:srgbClr val="70AD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rot="20880048">
            <a:off x="5627304" y="2308445"/>
            <a:ext cx="417584" cy="61358"/>
          </a:xfrm>
          <a:custGeom>
            <a:avLst/>
            <a:gdLst>
              <a:gd name="connsiteX0" fmla="*/ 0 w 273050"/>
              <a:gd name="connsiteY0" fmla="*/ 3175 h 41285"/>
              <a:gd name="connsiteX1" fmla="*/ 158750 w 273050"/>
              <a:gd name="connsiteY1" fmla="*/ 41275 h 41285"/>
              <a:gd name="connsiteX2" fmla="*/ 273050 w 273050"/>
              <a:gd name="connsiteY2" fmla="*/ 0 h 4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50" h="41285">
                <a:moveTo>
                  <a:pt x="0" y="3175"/>
                </a:moveTo>
                <a:cubicBezTo>
                  <a:pt x="56621" y="22489"/>
                  <a:pt x="113242" y="41804"/>
                  <a:pt x="158750" y="41275"/>
                </a:cubicBezTo>
                <a:cubicBezTo>
                  <a:pt x="204258" y="40746"/>
                  <a:pt x="238654" y="20373"/>
                  <a:pt x="273050" y="0"/>
                </a:cubicBezTo>
              </a:path>
            </a:pathLst>
          </a:custGeom>
          <a:noFill/>
          <a:ln w="38100">
            <a:solidFill>
              <a:srgbClr val="70AD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/>
          <a:stretch/>
        </p:blipFill>
        <p:spPr>
          <a:xfrm>
            <a:off x="8165792" y="940496"/>
            <a:ext cx="3978571" cy="4235851"/>
          </a:xfrm>
          <a:prstGeom prst="rect">
            <a:avLst/>
          </a:prstGeom>
        </p:spPr>
      </p:pic>
      <p:sp>
        <p:nvSpPr>
          <p:cNvPr id="12" name="手繪多邊形 11"/>
          <p:cNvSpPr/>
          <p:nvPr/>
        </p:nvSpPr>
        <p:spPr>
          <a:xfrm rot="543901">
            <a:off x="9610286" y="2196150"/>
            <a:ext cx="722641" cy="2022290"/>
          </a:xfrm>
          <a:custGeom>
            <a:avLst/>
            <a:gdLst>
              <a:gd name="connsiteX0" fmla="*/ 0 w 868680"/>
              <a:gd name="connsiteY0" fmla="*/ 1584960 h 1584960"/>
              <a:gd name="connsiteX1" fmla="*/ 312420 w 868680"/>
              <a:gd name="connsiteY1" fmla="*/ 815340 h 1584960"/>
              <a:gd name="connsiteX2" fmla="*/ 617220 w 868680"/>
              <a:gd name="connsiteY2" fmla="*/ 304800 h 1584960"/>
              <a:gd name="connsiteX3" fmla="*/ 868680 w 868680"/>
              <a:gd name="connsiteY3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680" h="1584960">
                <a:moveTo>
                  <a:pt x="0" y="1584960"/>
                </a:moveTo>
                <a:cubicBezTo>
                  <a:pt x="104775" y="1306830"/>
                  <a:pt x="209550" y="1028700"/>
                  <a:pt x="312420" y="815340"/>
                </a:cubicBezTo>
                <a:cubicBezTo>
                  <a:pt x="415290" y="601980"/>
                  <a:pt x="524510" y="440690"/>
                  <a:pt x="617220" y="304800"/>
                </a:cubicBezTo>
                <a:cubicBezTo>
                  <a:pt x="709930" y="168910"/>
                  <a:pt x="789305" y="84455"/>
                  <a:pt x="868680" y="0"/>
                </a:cubicBezTo>
              </a:path>
            </a:pathLst>
          </a:custGeom>
          <a:noFill/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rot="21339975">
            <a:off x="9457964" y="4195914"/>
            <a:ext cx="865159" cy="98261"/>
          </a:xfrm>
          <a:custGeom>
            <a:avLst/>
            <a:gdLst>
              <a:gd name="connsiteX0" fmla="*/ 0 w 739140"/>
              <a:gd name="connsiteY0" fmla="*/ 0 h 83948"/>
              <a:gd name="connsiteX1" fmla="*/ 365760 w 739140"/>
              <a:gd name="connsiteY1" fmla="*/ 83820 h 83948"/>
              <a:gd name="connsiteX2" fmla="*/ 739140 w 739140"/>
              <a:gd name="connsiteY2" fmla="*/ 15240 h 8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140" h="83948">
                <a:moveTo>
                  <a:pt x="0" y="0"/>
                </a:moveTo>
                <a:cubicBezTo>
                  <a:pt x="121285" y="40640"/>
                  <a:pt x="242570" y="81280"/>
                  <a:pt x="365760" y="83820"/>
                </a:cubicBezTo>
                <a:cubicBezTo>
                  <a:pt x="488950" y="86360"/>
                  <a:pt x="614045" y="50800"/>
                  <a:pt x="739140" y="15240"/>
                </a:cubicBezTo>
              </a:path>
            </a:pathLst>
          </a:custGeom>
          <a:noFill/>
          <a:ln w="76200">
            <a:solidFill>
              <a:srgbClr val="70AD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21336501">
            <a:off x="9538595" y="2235029"/>
            <a:ext cx="499487" cy="61358"/>
          </a:xfrm>
          <a:custGeom>
            <a:avLst/>
            <a:gdLst>
              <a:gd name="connsiteX0" fmla="*/ 0 w 273050"/>
              <a:gd name="connsiteY0" fmla="*/ 3175 h 41285"/>
              <a:gd name="connsiteX1" fmla="*/ 158750 w 273050"/>
              <a:gd name="connsiteY1" fmla="*/ 41275 h 41285"/>
              <a:gd name="connsiteX2" fmla="*/ 273050 w 273050"/>
              <a:gd name="connsiteY2" fmla="*/ 0 h 4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50" h="41285">
                <a:moveTo>
                  <a:pt x="0" y="3175"/>
                </a:moveTo>
                <a:cubicBezTo>
                  <a:pt x="56621" y="22489"/>
                  <a:pt x="113242" y="41804"/>
                  <a:pt x="158750" y="41275"/>
                </a:cubicBezTo>
                <a:cubicBezTo>
                  <a:pt x="204258" y="40746"/>
                  <a:pt x="238654" y="20373"/>
                  <a:pt x="273050" y="0"/>
                </a:cubicBezTo>
              </a:path>
            </a:pathLst>
          </a:custGeom>
          <a:noFill/>
          <a:ln w="38100">
            <a:solidFill>
              <a:srgbClr val="70AD4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4219544" y="0"/>
            <a:ext cx="7924819" cy="5427406"/>
            <a:chOff x="4219544" y="0"/>
            <a:chExt cx="7924819" cy="5427406"/>
          </a:xfrm>
        </p:grpSpPr>
        <p:sp>
          <p:nvSpPr>
            <p:cNvPr id="4" name="矩形 3"/>
            <p:cNvSpPr/>
            <p:nvPr/>
          </p:nvSpPr>
          <p:spPr>
            <a:xfrm>
              <a:off x="4219545" y="648929"/>
              <a:ext cx="7924818" cy="4778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219544" y="648929"/>
              <a:ext cx="7505423" cy="1567066"/>
            </a:xfrm>
            <a:prstGeom prst="rect">
              <a:avLst/>
            </a:prstGeom>
            <a:solidFill>
              <a:srgbClr val="4D2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325600" y="0"/>
              <a:ext cx="779936" cy="1345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0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33829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</a:t>
            </a:r>
            <a:r>
              <a:rPr lang="en-US" altLang="zh-TW" dirty="0" smtClean="0"/>
              <a:t>—</a:t>
            </a:r>
            <a:r>
              <a:rPr lang="zh-TW" altLang="en-US" smtClean="0"/>
              <a:t>科氏力轉盤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科氏力實驗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08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62450" y="2734697"/>
            <a:ext cx="8450322" cy="351139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766766" y="5378245"/>
            <a:ext cx="6961239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0" name="直線接點 29"/>
          <p:cNvCxnSpPr/>
          <p:nvPr/>
        </p:nvCxnSpPr>
        <p:spPr>
          <a:xfrm>
            <a:off x="766766" y="4390103"/>
            <a:ext cx="6961239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1" name="直線接點 30"/>
          <p:cNvCxnSpPr/>
          <p:nvPr/>
        </p:nvCxnSpPr>
        <p:spPr>
          <a:xfrm>
            <a:off x="766766" y="3357716"/>
            <a:ext cx="6961239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2" name="文字方塊 31"/>
          <p:cNvSpPr txBox="1"/>
          <p:nvPr/>
        </p:nvSpPr>
        <p:spPr>
          <a:xfrm>
            <a:off x="7513600" y="5017704"/>
            <a:ext cx="1723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850</a:t>
            </a:r>
            <a:b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百帕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898320" y="4043363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846</a:t>
            </a:r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898320" y="2994151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842</a:t>
            </a:r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30252" y="53782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TW" sz="4000" b="1" dirty="0">
                <a:solidFill>
                  <a:srgbClr val="4472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endParaRPr lang="zh-TW" altLang="en-US" sz="4000" b="1" dirty="0">
              <a:solidFill>
                <a:srgbClr val="4472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30252" y="263764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TW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</a:t>
            </a:r>
            <a:endParaRPr lang="zh-TW" altLang="en-US" sz="4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2116243" y="5150436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線單箭頭接點 37"/>
          <p:cNvCxnSpPr/>
          <p:nvPr/>
        </p:nvCxnSpPr>
        <p:spPr>
          <a:xfrm flipV="1">
            <a:off x="2923963" y="4176095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直線單箭頭接點 38"/>
          <p:cNvCxnSpPr/>
          <p:nvPr/>
        </p:nvCxnSpPr>
        <p:spPr>
          <a:xfrm flipV="1">
            <a:off x="4112683" y="3445282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直線單箭頭接點 39"/>
          <p:cNvCxnSpPr/>
          <p:nvPr/>
        </p:nvCxnSpPr>
        <p:spPr>
          <a:xfrm flipV="1">
            <a:off x="5804323" y="3206686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直線單箭頭接點 40"/>
          <p:cNvCxnSpPr/>
          <p:nvPr/>
        </p:nvCxnSpPr>
        <p:spPr>
          <a:xfrm>
            <a:off x="2923963" y="4877433"/>
            <a:ext cx="325448" cy="359345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42" name="直線單箭頭接點 41"/>
          <p:cNvCxnSpPr/>
          <p:nvPr/>
        </p:nvCxnSpPr>
        <p:spPr>
          <a:xfrm>
            <a:off x="4112683" y="4131571"/>
            <a:ext cx="162724" cy="643487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43" name="直線單箭頭接點 42"/>
          <p:cNvCxnSpPr/>
          <p:nvPr/>
        </p:nvCxnSpPr>
        <p:spPr>
          <a:xfrm flipH="1">
            <a:off x="5788514" y="3882960"/>
            <a:ext cx="0" cy="679471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sp>
        <p:nvSpPr>
          <p:cNvPr id="44" name="向上箭號 43"/>
          <p:cNvSpPr/>
          <p:nvPr/>
        </p:nvSpPr>
        <p:spPr>
          <a:xfrm>
            <a:off x="2025754" y="5450042"/>
            <a:ext cx="216000" cy="397669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向上箭號 44"/>
          <p:cNvSpPr/>
          <p:nvPr/>
        </p:nvSpPr>
        <p:spPr>
          <a:xfrm rot="2071897">
            <a:off x="2980391" y="4407198"/>
            <a:ext cx="216000" cy="584054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向上箭號 45"/>
          <p:cNvSpPr/>
          <p:nvPr/>
        </p:nvSpPr>
        <p:spPr>
          <a:xfrm rot="4706459">
            <a:off x="4403318" y="3658767"/>
            <a:ext cx="216000" cy="842094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向上箭號 46"/>
          <p:cNvSpPr/>
          <p:nvPr/>
        </p:nvSpPr>
        <p:spPr>
          <a:xfrm rot="5400000">
            <a:off x="6125882" y="3413557"/>
            <a:ext cx="216000" cy="955731"/>
          </a:xfrm>
          <a:prstGeom prst="upArrow">
            <a:avLst>
              <a:gd name="adj1" fmla="val 50000"/>
              <a:gd name="adj2" fmla="val 102632"/>
            </a:avLst>
          </a:prstGeom>
          <a:solidFill>
            <a:srgbClr val="FFFFFF">
              <a:alpha val="69804"/>
            </a:srgbClr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786144" y="3464196"/>
            <a:ext cx="17235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地轉風</a:t>
            </a:r>
          </a:p>
        </p:txBody>
      </p:sp>
      <p:sp>
        <p:nvSpPr>
          <p:cNvPr id="49" name="向上箭號 48"/>
          <p:cNvSpPr/>
          <p:nvPr/>
        </p:nvSpPr>
        <p:spPr>
          <a:xfrm rot="5400000">
            <a:off x="7905862" y="911946"/>
            <a:ext cx="235318" cy="630718"/>
          </a:xfrm>
          <a:prstGeom prst="upArrow">
            <a:avLst>
              <a:gd name="adj1" fmla="val 50000"/>
              <a:gd name="adj2" fmla="val 102632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8554393" y="789995"/>
            <a:ext cx="6976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</a:p>
        </p:txBody>
      </p:sp>
      <p:cxnSp>
        <p:nvCxnSpPr>
          <p:cNvPr id="51" name="直線單箭頭接點 50"/>
          <p:cNvCxnSpPr/>
          <p:nvPr/>
        </p:nvCxnSpPr>
        <p:spPr>
          <a:xfrm rot="5400000" flipV="1">
            <a:off x="8050162" y="1459615"/>
            <a:ext cx="0" cy="684000"/>
          </a:xfrm>
          <a:prstGeom prst="straightConnector1">
            <a:avLst/>
          </a:prstGeom>
          <a:noFill/>
          <a:ln w="889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文字方塊 51"/>
          <p:cNvSpPr txBox="1"/>
          <p:nvPr/>
        </p:nvSpPr>
        <p:spPr>
          <a:xfrm>
            <a:off x="8554393" y="1349719"/>
            <a:ext cx="274947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/>
            </a:lvl1pPr>
          </a:lstStyle>
          <a:p>
            <a:pPr defTabSz="914400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氣壓梯度力</a:t>
            </a:r>
          </a:p>
        </p:txBody>
      </p:sp>
      <p:cxnSp>
        <p:nvCxnSpPr>
          <p:cNvPr id="53" name="直線單箭頭接點 52"/>
          <p:cNvCxnSpPr/>
          <p:nvPr/>
        </p:nvCxnSpPr>
        <p:spPr>
          <a:xfrm rot="16200000" flipH="1">
            <a:off x="8047898" y="2007017"/>
            <a:ext cx="0" cy="679471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sp>
        <p:nvSpPr>
          <p:cNvPr id="54" name="文字方塊 53"/>
          <p:cNvSpPr txBox="1"/>
          <p:nvPr/>
        </p:nvSpPr>
        <p:spPr>
          <a:xfrm>
            <a:off x="8554393" y="195368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科氏力</a:t>
            </a:r>
          </a:p>
        </p:txBody>
      </p:sp>
      <p:cxnSp>
        <p:nvCxnSpPr>
          <p:cNvPr id="67" name="直線單箭頭接點 66"/>
          <p:cNvCxnSpPr/>
          <p:nvPr/>
        </p:nvCxnSpPr>
        <p:spPr>
          <a:xfrm flipV="1">
            <a:off x="2101495" y="5804940"/>
            <a:ext cx="328306" cy="13275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9973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地轉風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距離地表</a:t>
            </a:r>
            <a:r>
              <a:rPr lang="en-US" altLang="zh-TW" dirty="0" smtClean="0">
                <a:solidFill>
                  <a:srgbClr val="FF0000"/>
                </a:solidFill>
              </a:rPr>
              <a:t>1000</a:t>
            </a:r>
            <a:r>
              <a:rPr lang="zh-TW" altLang="en-US" dirty="0" smtClean="0">
                <a:solidFill>
                  <a:srgbClr val="FF0000"/>
                </a:solidFill>
              </a:rPr>
              <a:t>公尺</a:t>
            </a:r>
            <a:r>
              <a:rPr lang="zh-TW" altLang="en-US" dirty="0" smtClean="0"/>
              <a:t>以上，風只受氣壓梯度力與科氏力的影響</a:t>
            </a:r>
            <a:endParaRPr lang="en-US" altLang="zh-TW" dirty="0" smtClean="0"/>
          </a:p>
          <a:p>
            <a:r>
              <a:rPr lang="zh-TW" altLang="en-US" dirty="0" smtClean="0"/>
              <a:t>當兩力大小相等，方向相反時，風向會平行等壓線，稱為地轉風或高空風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7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667</TotalTime>
  <Words>364</Words>
  <Application>Microsoft Office PowerPoint</Application>
  <PresentationFormat>寬螢幕</PresentationFormat>
  <Paragraphs>49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王漢宗細圓體繁</vt:lpstr>
      <vt:lpstr>王漢宗顏楷體繁</vt:lpstr>
      <vt:lpstr>新細明體</vt:lpstr>
      <vt:lpstr>標楷體</vt:lpstr>
      <vt:lpstr>Arial</vt:lpstr>
      <vt:lpstr>Calibri</vt:lpstr>
      <vt:lpstr>Century Gothic</vt:lpstr>
      <vt:lpstr>Wingdings 3</vt:lpstr>
      <vt:lpstr>離子會議室</vt:lpstr>
      <vt:lpstr>變動的大氣 大氣的運動</vt:lpstr>
      <vt:lpstr>氣壓梯度力</vt:lpstr>
      <vt:lpstr>氣壓梯度力</vt:lpstr>
      <vt:lpstr>氣壓梯度力</vt:lpstr>
      <vt:lpstr>科氏力</vt:lpstr>
      <vt:lpstr>PowerPoint 簡報</vt:lpstr>
      <vt:lpstr>實驗—科氏力轉盤</vt:lpstr>
      <vt:lpstr>PowerPoint 簡報</vt:lpstr>
      <vt:lpstr>地轉風</vt:lpstr>
      <vt:lpstr>摩擦力</vt:lpstr>
      <vt:lpstr>PowerPoint 簡報</vt:lpstr>
      <vt:lpstr>摩擦力</vt:lpstr>
      <vt:lpstr>隨堂測驗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變動的大氣 大氣的運動</dc:title>
  <dc:creator>許華娟</dc:creator>
  <cp:lastModifiedBy>許華娟</cp:lastModifiedBy>
  <cp:revision>16</cp:revision>
  <dcterms:created xsi:type="dcterms:W3CDTF">2021-10-14T07:40:40Z</dcterms:created>
  <dcterms:modified xsi:type="dcterms:W3CDTF">2022-12-15T07:07:35Z</dcterms:modified>
</cp:coreProperties>
</file>