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6858000" cy="9906000" type="A4"/>
  <p:notesSz cx="6797675" cy="9928225"/>
  <p:defaultTextStyle>
    <a:defPPr>
      <a:defRPr lang="zh-TW"/>
    </a:defPPr>
    <a:lvl1pPr marL="0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1pPr>
    <a:lvl2pPr marL="309419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2pPr>
    <a:lvl3pPr marL="618839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3pPr>
    <a:lvl4pPr marL="928258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4pPr>
    <a:lvl5pPr marL="1237677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5pPr>
    <a:lvl6pPr marL="1547096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6pPr>
    <a:lvl7pPr marL="1856515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7pPr>
    <a:lvl8pPr marL="2165935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8pPr>
    <a:lvl9pPr marL="2475354" algn="l" defTabSz="618839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7EF4B"/>
    <a:srgbClr val="FFDF79"/>
    <a:srgbClr val="FFAFFF"/>
    <a:srgbClr val="FF66FF"/>
    <a:srgbClr val="80008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0" autoAdjust="0"/>
    <p:restoredTop sz="91748" autoAdjust="0"/>
  </p:normalViewPr>
  <p:slideViewPr>
    <p:cSldViewPr snapToGrid="0">
      <p:cViewPr varScale="1">
        <p:scale>
          <a:sx n="58" d="100"/>
          <a:sy n="58" d="100"/>
        </p:scale>
        <p:origin x="1536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02259-9278-4B45-9269-1808750A75EF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74DD-A9FD-427D-AF4D-2D46578B0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0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309419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618839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928258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1237677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547096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856515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2165935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2475354" algn="l" defTabSz="61883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74DD-A9FD-427D-AF4D-2D46578B074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71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48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24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7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0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35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55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5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0578A-4763-4485-80DB-329F71F77C6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04AB-7AA4-4370-AE37-9D04A49C49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9B0B9"/>
            </a:gs>
            <a:gs pos="0">
              <a:srgbClr val="FFC9FF"/>
            </a:gs>
            <a:gs pos="63000">
              <a:srgbClr val="F7EF4B"/>
            </a:gs>
            <a:gs pos="44000">
              <a:schemeClr val="accent2">
                <a:lumMod val="60000"/>
                <a:lumOff val="4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68779" y="140355"/>
            <a:ext cx="6175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課程名稱</a:t>
            </a:r>
            <a:r>
              <a:rPr lang="zh-TW" altLang="en-US" sz="2000" dirty="0" smtClean="0">
                <a:latin typeface="標楷體" panose="03000509000000000000" pitchFamily="65" charset="-120"/>
                <a:ea typeface="文鼎粗隸" panose="02010609010101010101" pitchFamily="49" charset="-120"/>
              </a:rPr>
              <a:t>：</a:t>
            </a:r>
            <a:r>
              <a:rPr lang="zh-TW" altLang="en-US" sz="2000" dirty="0">
                <a:ea typeface="文鼎粗隸" panose="02010609010101010101" pitchFamily="49" charset="-120"/>
              </a:rPr>
              <a:t>媒體識</a:t>
            </a:r>
            <a:r>
              <a:rPr lang="zh-TW" altLang="en-US" sz="2000" dirty="0" smtClean="0">
                <a:ea typeface="文鼎粗隸" panose="02010609010101010101" pitchFamily="49" charset="-120"/>
              </a:rPr>
              <a:t>讀</a:t>
            </a:r>
            <a:r>
              <a:rPr lang="en-US" altLang="zh-TW" sz="2000" dirty="0" smtClean="0">
                <a:ea typeface="文鼎粗隸" panose="02010609010101010101" pitchFamily="49" charset="-120"/>
              </a:rPr>
              <a:t>-</a:t>
            </a:r>
            <a:r>
              <a:rPr lang="zh-TW" altLang="en-US" sz="2000" dirty="0" smtClean="0">
                <a:ea typeface="文鼎粗隸" panose="02010609010101010101" pitchFamily="49" charset="-120"/>
              </a:rPr>
              <a:t>眼見不為憑</a:t>
            </a:r>
            <a:endParaRPr lang="en-US" altLang="zh-TW" sz="2000" dirty="0">
              <a:latin typeface="標楷體" panose="03000509000000000000" pitchFamily="65" charset="-120"/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實施年級</a:t>
            </a:r>
            <a:r>
              <a:rPr lang="en-US" altLang="zh-TW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節數</a:t>
            </a:r>
            <a:r>
              <a:rPr lang="zh-TW" altLang="en-US" sz="2000" dirty="0" smtClean="0">
                <a:latin typeface="標楷體" panose="03000509000000000000" pitchFamily="65" charset="-120"/>
                <a:ea typeface="文鼎粗隸" panose="02010609010101010101" pitchFamily="49" charset="-120"/>
              </a:rPr>
              <a:t>：國一</a:t>
            </a:r>
            <a:r>
              <a:rPr lang="en-US" altLang="zh-TW" sz="2000" dirty="0" smtClean="0">
                <a:latin typeface="標楷體" panose="03000509000000000000" pitchFamily="65" charset="-120"/>
                <a:ea typeface="文鼎粗隸" panose="02010609010101010101" pitchFamily="49" charset="-120"/>
              </a:rPr>
              <a:t>/</a:t>
            </a:r>
            <a:r>
              <a:rPr lang="zh-TW" altLang="en-US" sz="2000" dirty="0" smtClean="0">
                <a:latin typeface="標楷體" panose="03000509000000000000" pitchFamily="65" charset="-120"/>
                <a:ea typeface="文鼎粗隸" panose="02010609010101010101" pitchFamily="49" charset="-120"/>
              </a:rPr>
              <a:t>一</a:t>
            </a:r>
            <a:r>
              <a:rPr lang="zh-TW" altLang="en-US" sz="2000" dirty="0" smtClean="0">
                <a:latin typeface="標楷體" panose="03000509000000000000" pitchFamily="65" charset="-120"/>
                <a:ea typeface="文鼎粗隸" panose="02010609010101010101" pitchFamily="49" charset="-120"/>
              </a:rPr>
              <a:t>節課</a:t>
            </a:r>
            <a:endParaRPr lang="en-US" altLang="zh-TW" sz="2000" dirty="0">
              <a:latin typeface="標楷體" panose="03000509000000000000" pitchFamily="65" charset="-120"/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學校</a:t>
            </a:r>
            <a:r>
              <a:rPr lang="en-US" altLang="zh-TW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文鼎粗隸" panose="02010609010101010101" pitchFamily="49" charset="-120"/>
              </a:rPr>
              <a:t>設計者</a:t>
            </a:r>
            <a:r>
              <a:rPr lang="zh-TW" altLang="en-US" sz="2000" dirty="0" smtClean="0">
                <a:latin typeface="標楷體" panose="03000509000000000000" pitchFamily="65" charset="-120"/>
                <a:ea typeface="文鼎粗隸" panose="02010609010101010101" pitchFamily="49" charset="-120"/>
              </a:rPr>
              <a:t>：林李雯</a:t>
            </a:r>
            <a:endParaRPr lang="en-US" altLang="zh-TW" sz="2000" dirty="0">
              <a:latin typeface="標楷體" panose="03000509000000000000" pitchFamily="65" charset="-120"/>
              <a:ea typeface="文鼎粗隸" panose="02010609010101010101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 rot="10800000" flipV="1">
            <a:off x="362305" y="1733639"/>
            <a:ext cx="19282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ea typeface="文鼎粗隸" panose="02010609010101010101" pitchFamily="49" charset="-120"/>
              </a:rPr>
              <a:t>課程目標</a:t>
            </a:r>
            <a:endParaRPr lang="en-US" altLang="zh-TW" sz="2800" b="1" dirty="0">
              <a:solidFill>
                <a:srgbClr val="FF0000"/>
              </a:solidFill>
              <a:ea typeface="文鼎粗隸" panose="02010609010101010101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4050" y="2429323"/>
            <a:ext cx="6399793" cy="193899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zh-TW" sz="2400" dirty="0" smtClean="0">
                <a:ea typeface="文鼎粗隸" panose="02010609010101010101" pitchFamily="49" charset="-120"/>
              </a:rPr>
              <a:t>1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善用</a:t>
            </a:r>
            <a:r>
              <a:rPr lang="en-US" altLang="zh-TW" sz="2400" dirty="0" err="1" smtClean="0">
                <a:ea typeface="文鼎粗隸" panose="02010609010101010101" pitchFamily="49" charset="-120"/>
              </a:rPr>
              <a:t>ORID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焦點討論法。</a:t>
            </a:r>
            <a:endParaRPr lang="en-US" altLang="zh-TW" sz="2400" dirty="0" smtClean="0">
              <a:ea typeface="文鼎粗隸" panose="02010609010101010101" pitchFamily="49" charset="-120"/>
            </a:endParaRPr>
          </a:p>
          <a:p>
            <a:r>
              <a:rPr lang="en-US" altLang="zh-TW" sz="2400" dirty="0" smtClean="0">
                <a:ea typeface="文鼎粗隸" panose="02010609010101010101" pitchFamily="49" charset="-120"/>
              </a:rPr>
              <a:t>2.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能藉由</a:t>
            </a:r>
            <a:r>
              <a:rPr lang="en-US" altLang="zh-TW" sz="2400" dirty="0" err="1">
                <a:ea typeface="文鼎粗隸" panose="02010609010101010101" pitchFamily="49" charset="-120"/>
              </a:rPr>
              <a:t>ORID</a:t>
            </a:r>
            <a:r>
              <a:rPr lang="zh-TW" altLang="en-US" sz="2400" dirty="0">
                <a:ea typeface="文鼎粗隸" panose="02010609010101010101" pitchFamily="49" charset="-120"/>
              </a:rPr>
              <a:t>焦點討論法</a:t>
            </a:r>
            <a:endParaRPr lang="en-US" altLang="zh-TW" sz="2400" dirty="0">
              <a:ea typeface="文鼎粗隸" panose="02010609010101010101" pitchFamily="49" charset="-120"/>
            </a:endParaRPr>
          </a:p>
          <a:p>
            <a:pPr lvl="0"/>
            <a:r>
              <a:rPr lang="zh-TW" altLang="en-US" sz="2400" dirty="0">
                <a:ea typeface="文鼎粗隸" panose="02010609010101010101" pitchFamily="49" charset="-120"/>
              </a:rPr>
              <a:t> 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  釐清媒體訊息。</a:t>
            </a:r>
            <a:endParaRPr lang="en-US" altLang="zh-TW" sz="2400" dirty="0" smtClean="0">
              <a:ea typeface="文鼎粗隸" panose="02010609010101010101" pitchFamily="49" charset="-120"/>
            </a:endParaRPr>
          </a:p>
          <a:p>
            <a:pPr lvl="0"/>
            <a:r>
              <a:rPr lang="en-US" altLang="zh-TW" sz="2400" dirty="0" smtClean="0">
                <a:ea typeface="文鼎粗隸" panose="02010609010101010101" pitchFamily="49" charset="-120"/>
              </a:rPr>
              <a:t>3.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能養成查證媒體訊息的</a:t>
            </a:r>
            <a:endParaRPr lang="en-US" altLang="zh-TW" sz="2400" dirty="0" smtClean="0">
              <a:ea typeface="文鼎粗隸" panose="02010609010101010101" pitchFamily="49" charset="-120"/>
            </a:endParaRPr>
          </a:p>
          <a:p>
            <a:pPr lvl="0"/>
            <a:r>
              <a:rPr lang="zh-TW" altLang="en-US" sz="2400" dirty="0" smtClean="0">
                <a:ea typeface="文鼎粗隸" panose="02010609010101010101" pitchFamily="49" charset="-120"/>
              </a:rPr>
              <a:t>   習慣。</a:t>
            </a:r>
            <a:endParaRPr lang="zh-TW" altLang="zh-TW" sz="2400" dirty="0">
              <a:ea typeface="文鼎粗隸" panose="02010609010101010101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 rot="10800000" flipV="1">
            <a:off x="408668" y="4925027"/>
            <a:ext cx="1904430" cy="520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ea typeface="文鼎粗隸" panose="02010609010101010101" pitchFamily="49" charset="-120"/>
              </a:rPr>
              <a:t>課堂實施</a:t>
            </a:r>
            <a:endParaRPr lang="en-US" altLang="zh-TW" sz="2800" b="1" dirty="0">
              <a:solidFill>
                <a:srgbClr val="FF0000"/>
              </a:solidFill>
              <a:ea typeface="文鼎粗隸" panose="02010609010101010101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94050" y="5548709"/>
            <a:ext cx="6223422" cy="156966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zh-TW" sz="2400" dirty="0">
                <a:ea typeface="文鼎粗隸" panose="02010609010101010101" pitchFamily="49" charset="-120"/>
              </a:rPr>
              <a:t>1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.</a:t>
            </a:r>
            <a:r>
              <a:rPr lang="zh-TW" altLang="en-US" sz="2400" dirty="0">
                <a:ea typeface="文鼎粗隸" panose="02010609010101010101" pitchFamily="49" charset="-120"/>
              </a:rPr>
              <a:t>播放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泰國廣告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-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菜市場包租婆影片。</a:t>
            </a:r>
            <a:endParaRPr lang="zh-TW" altLang="zh-TW" sz="2400" dirty="0">
              <a:ea typeface="文鼎粗隸" panose="02010609010101010101" pitchFamily="49" charset="-120"/>
            </a:endParaRPr>
          </a:p>
          <a:p>
            <a:pPr lvl="0"/>
            <a:r>
              <a:rPr lang="en-US" altLang="zh-TW" sz="2400" dirty="0">
                <a:ea typeface="文鼎粗隸" panose="02010609010101010101" pitchFamily="49" charset="-120"/>
              </a:rPr>
              <a:t>2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使用</a:t>
            </a:r>
            <a:r>
              <a:rPr lang="en-US" altLang="zh-TW" sz="2400" dirty="0" err="1" smtClean="0">
                <a:ea typeface="文鼎粗隸" panose="02010609010101010101" pitchFamily="49" charset="-120"/>
              </a:rPr>
              <a:t>ORID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焦點討論法分析影片。</a:t>
            </a:r>
            <a:endParaRPr lang="zh-TW" altLang="zh-TW" sz="2400" dirty="0">
              <a:ea typeface="文鼎粗隸" panose="02010609010101010101" pitchFamily="49" charset="-120"/>
            </a:endParaRPr>
          </a:p>
          <a:p>
            <a:pPr lvl="0"/>
            <a:r>
              <a:rPr lang="en-US" altLang="zh-TW" sz="2400" dirty="0">
                <a:ea typeface="文鼎粗隸" panose="02010609010101010101" pitchFamily="49" charset="-120"/>
              </a:rPr>
              <a:t>3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.</a:t>
            </a:r>
            <a:r>
              <a:rPr lang="zh-TW" altLang="en-US" sz="2400" dirty="0">
                <a:ea typeface="文鼎粗隸" panose="02010609010101010101" pitchFamily="49" charset="-120"/>
              </a:rPr>
              <a:t>分組合作學習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，</a:t>
            </a:r>
            <a:r>
              <a:rPr lang="zh-TW" altLang="en-US" sz="2400" dirty="0">
                <a:ea typeface="文鼎粗隸" panose="02010609010101010101" pitchFamily="49" charset="-120"/>
              </a:rPr>
              <a:t>同學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分享自己的觀點給夥伴。</a:t>
            </a:r>
            <a:endParaRPr lang="en-US" altLang="zh-TW" sz="2400" dirty="0" smtClean="0">
              <a:ea typeface="文鼎粗隸" panose="02010609010101010101" pitchFamily="49" charset="-120"/>
            </a:endParaRPr>
          </a:p>
          <a:p>
            <a:pPr lvl="0"/>
            <a:r>
              <a:rPr lang="en-US" altLang="zh-TW" sz="2400" dirty="0" smtClean="0">
                <a:ea typeface="文鼎粗隸" panose="02010609010101010101" pitchFamily="49" charset="-120"/>
              </a:rPr>
              <a:t>4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同學能聆聽其他同學的想法並給予建議。</a:t>
            </a:r>
            <a:endParaRPr lang="zh-TW" altLang="zh-TW" sz="2400" dirty="0">
              <a:ea typeface="文鼎粗隸" panose="02010609010101010101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 rot="10800000" flipV="1">
            <a:off x="384850" y="7515373"/>
            <a:ext cx="18389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ea typeface="文鼎粗隸" panose="02010609010101010101" pitchFamily="49" charset="-120"/>
              </a:rPr>
              <a:t>預期成果</a:t>
            </a:r>
            <a:endParaRPr lang="en-US" altLang="zh-TW" sz="2800" b="1" dirty="0">
              <a:solidFill>
                <a:srgbClr val="FF0000"/>
              </a:solidFill>
              <a:ea typeface="文鼎粗隸" panose="02010609010101010101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4050" y="8101299"/>
            <a:ext cx="6258748" cy="156966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zh-TW" sz="2400" dirty="0" smtClean="0">
                <a:ea typeface="文鼎粗隸" panose="02010609010101010101" pitchFamily="49" charset="-120"/>
              </a:rPr>
              <a:t>1.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能善用</a:t>
            </a:r>
            <a:r>
              <a:rPr lang="en-US" altLang="zh-TW" sz="2400" dirty="0" err="1" smtClean="0">
                <a:ea typeface="文鼎粗隸" panose="02010609010101010101" pitchFamily="49" charset="-120"/>
              </a:rPr>
              <a:t>ORID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焦點討論法，增進理性思維與書寫能力。</a:t>
            </a:r>
            <a:endParaRPr lang="en-US" altLang="zh-TW" sz="2400" dirty="0" smtClean="0">
              <a:ea typeface="文鼎粗隸" panose="02010609010101010101" pitchFamily="49" charset="-120"/>
            </a:endParaRPr>
          </a:p>
          <a:p>
            <a:pPr lvl="0"/>
            <a:r>
              <a:rPr lang="en-US" altLang="zh-TW" sz="2400" dirty="0" smtClean="0">
                <a:ea typeface="文鼎粗隸" panose="02010609010101010101" pitchFamily="49" charset="-120"/>
              </a:rPr>
              <a:t>2</a:t>
            </a:r>
            <a:r>
              <a:rPr lang="en-US" altLang="zh-TW" sz="2400" dirty="0" smtClean="0">
                <a:ea typeface="文鼎粗隸" panose="02010609010101010101" pitchFamily="49" charset="-120"/>
              </a:rPr>
              <a:t>.</a:t>
            </a:r>
            <a:r>
              <a:rPr lang="zh-TW" altLang="en-US" sz="2400" dirty="0" smtClean="0">
                <a:ea typeface="文鼎粗隸" panose="02010609010101010101" pitchFamily="49" charset="-120"/>
              </a:rPr>
              <a:t>能理解眼見不一定為憑，需具有正確的媒體識讀能力才能釐清事件真相。</a:t>
            </a:r>
            <a:endParaRPr lang="zh-TW" altLang="zh-TW" sz="2400" dirty="0">
              <a:ea typeface="文鼎粗隸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93" y="1022115"/>
            <a:ext cx="3037138" cy="265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0939" t="25192" r="17424" b="4237"/>
          <a:stretch/>
        </p:blipFill>
        <p:spPr>
          <a:xfrm>
            <a:off x="3638228" y="3740901"/>
            <a:ext cx="3106403" cy="191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5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158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文鼎粗隸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bdsh</cp:lastModifiedBy>
  <cp:revision>89</cp:revision>
  <cp:lastPrinted>2019-05-08T01:52:17Z</cp:lastPrinted>
  <dcterms:created xsi:type="dcterms:W3CDTF">2018-09-12T08:34:05Z</dcterms:created>
  <dcterms:modified xsi:type="dcterms:W3CDTF">2023-02-24T03:43:53Z</dcterms:modified>
</cp:coreProperties>
</file>