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Sensei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unito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4" d="100"/>
          <a:sy n="74" d="100"/>
        </p:scale>
        <p:origin x="-45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70.sv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5" Type="http://schemas.openxmlformats.org/officeDocument/2006/relationships/image" Target="../media/image52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66.sv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2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21.png"/><Relationship Id="rId17" Type="http://schemas.openxmlformats.org/officeDocument/2006/relationships/image" Target="../media/image46.svg"/><Relationship Id="rId2" Type="http://schemas.openxmlformats.org/officeDocument/2006/relationships/image" Target="../media/image17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0.svg"/><Relationship Id="rId5" Type="http://schemas.openxmlformats.org/officeDocument/2006/relationships/image" Target="../media/image36.svg"/><Relationship Id="rId15" Type="http://schemas.openxmlformats.org/officeDocument/2006/relationships/image" Target="../media/image44.sv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4.sv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6.svg"/><Relationship Id="rId3" Type="http://schemas.openxmlformats.org/officeDocument/2006/relationships/image" Target="../media/image34.svg"/><Relationship Id="rId7" Type="http://schemas.openxmlformats.org/officeDocument/2006/relationships/image" Target="../media/image40.svg"/><Relationship Id="rId12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4.svg"/><Relationship Id="rId5" Type="http://schemas.openxmlformats.org/officeDocument/2006/relationships/image" Target="../media/image24.svg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42.sv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55.sv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70.sv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66.sv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55.sv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6.svg"/><Relationship Id="rId7" Type="http://schemas.openxmlformats.org/officeDocument/2006/relationships/image" Target="../media/image78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82.svg"/><Relationship Id="rId5" Type="http://schemas.openxmlformats.org/officeDocument/2006/relationships/image" Target="../media/image14.svg"/><Relationship Id="rId10" Type="http://schemas.openxmlformats.org/officeDocument/2006/relationships/image" Target="../media/image44.png"/><Relationship Id="rId4" Type="http://schemas.openxmlformats.org/officeDocument/2006/relationships/image" Target="../media/image7.png"/><Relationship Id="rId9" Type="http://schemas.openxmlformats.org/officeDocument/2006/relationships/image" Target="../media/image8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94.sv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12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92.svg"/><Relationship Id="rId5" Type="http://schemas.openxmlformats.org/officeDocument/2006/relationships/image" Target="../media/image86.svg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9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78276" y="6720308"/>
            <a:ext cx="5866824" cy="58668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1029">
            <a:off x="12714313" y="-1704874"/>
            <a:ext cx="8038001" cy="5576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311120" y="-1028700"/>
            <a:ext cx="4754496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178276" y="7457983"/>
            <a:ext cx="4292845" cy="34342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364268" y="6720308"/>
            <a:ext cx="4457700" cy="39470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486400" y="4918327"/>
            <a:ext cx="7315200" cy="6309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408758">
            <a:off x="8206072" y="9054085"/>
            <a:ext cx="1640672" cy="14318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408758">
            <a:off x="17001632" y="4833333"/>
            <a:ext cx="1640672" cy="14318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82311" y="5655215"/>
            <a:ext cx="4286250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3292421">
            <a:off x="407648" y="335832"/>
            <a:ext cx="3630358" cy="288159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599632" y="2580443"/>
            <a:ext cx="130887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 spc="600">
                <a:solidFill>
                  <a:srgbClr val="3D5F7B"/>
                </a:solidFill>
                <a:latin typeface="Sensei"/>
              </a:rPr>
              <a:t>MATH SUBJECT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88548" y="6111238"/>
            <a:ext cx="8910904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3D5F7B"/>
                </a:solidFill>
                <a:latin typeface="อีฟดอวอิ้ง"/>
              </a:rPr>
              <a:t>fun and proficient learning with Principal Chan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764129">
            <a:off x="16753061" y="535111"/>
            <a:ext cx="2332577" cy="26022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2667">
            <a:off x="958877" y="4312001"/>
            <a:ext cx="5354376" cy="4867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2667">
            <a:off x="66318" y="1042876"/>
            <a:ext cx="6173219" cy="56120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617223" y="3850764"/>
            <a:ext cx="5354376" cy="4867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049533" y="2524156"/>
            <a:ext cx="6489756" cy="58997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-207760" y="-1648282"/>
            <a:ext cx="2187170" cy="37127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7675">
            <a:off x="12321794" y="4317474"/>
            <a:ext cx="5354376" cy="48676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7675">
            <a:off x="12088563" y="3314386"/>
            <a:ext cx="6137195" cy="55792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546819" y="7269643"/>
            <a:ext cx="3910772" cy="31641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01765" y="8170437"/>
            <a:ext cx="2660930" cy="14997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/>
          <a:srcRect l="926"/>
          <a:stretch>
            <a:fillRect/>
          </a:stretch>
        </p:blipFill>
        <p:spPr>
          <a:xfrm>
            <a:off x="5776419" y="3887488"/>
            <a:ext cx="8049559" cy="39627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32151" y="1671221"/>
            <a:ext cx="5644268" cy="77845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2849861" y="3832493"/>
            <a:ext cx="5116461" cy="687430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-22262">
            <a:off x="2761093" y="641347"/>
            <a:ext cx="12514618" cy="87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>
                <a:solidFill>
                  <a:srgbClr val="804A24"/>
                </a:solidFill>
                <a:latin typeface="Tenor Sans Bold"/>
              </a:rPr>
              <a:t>Examples </a:t>
            </a:r>
          </a:p>
        </p:txBody>
      </p:sp>
      <p:sp>
        <p:nvSpPr>
          <p:cNvPr id="16" name="TextBox 16"/>
          <p:cNvSpPr txBox="1"/>
          <p:nvPr/>
        </p:nvSpPr>
        <p:spPr>
          <a:xfrm rot="-124929">
            <a:off x="1183777" y="1094773"/>
            <a:ext cx="3645449" cy="45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804A24"/>
                </a:solidFill>
                <a:latin typeface="Nunito Bold"/>
              </a:rPr>
              <a:t>EXAMPLE 1</a:t>
            </a:r>
          </a:p>
        </p:txBody>
      </p:sp>
      <p:sp>
        <p:nvSpPr>
          <p:cNvPr id="17" name="TextBox 17"/>
          <p:cNvSpPr txBox="1"/>
          <p:nvPr/>
        </p:nvSpPr>
        <p:spPr>
          <a:xfrm rot="-22262">
            <a:off x="7195677" y="2535955"/>
            <a:ext cx="3645449" cy="45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804A24"/>
                </a:solidFill>
                <a:latin typeface="Nunito Bold"/>
              </a:rPr>
              <a:t>EXAMPLE 2</a:t>
            </a:r>
          </a:p>
        </p:txBody>
      </p:sp>
      <p:sp>
        <p:nvSpPr>
          <p:cNvPr id="18" name="TextBox 18"/>
          <p:cNvSpPr txBox="1"/>
          <p:nvPr/>
        </p:nvSpPr>
        <p:spPr>
          <a:xfrm rot="55413">
            <a:off x="12853308" y="3364265"/>
            <a:ext cx="3645449" cy="45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804A24"/>
                </a:solidFill>
                <a:latin typeface="Nunito Bold"/>
              </a:rPr>
              <a:t>EXAMPLE 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4543" y="698873"/>
            <a:ext cx="17818914" cy="79195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3684"/>
          <a:stretch>
            <a:fillRect/>
          </a:stretch>
        </p:blipFill>
        <p:spPr>
          <a:xfrm>
            <a:off x="518762" y="203220"/>
            <a:ext cx="4405194" cy="59303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8762" y="3503470"/>
            <a:ext cx="4405194" cy="58806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35237" y="203220"/>
            <a:ext cx="4058389" cy="91808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690664" y="203220"/>
            <a:ext cx="3720791" cy="60391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9894" y="232097"/>
            <a:ext cx="3790402" cy="5567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1064" y="421032"/>
            <a:ext cx="12668236" cy="51892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5426" y="210550"/>
            <a:ext cx="3770983" cy="67039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17146" y="210550"/>
            <a:ext cx="3862886" cy="93353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75306" y="210550"/>
            <a:ext cx="3547920" cy="93353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418501" y="210550"/>
            <a:ext cx="5138980" cy="933530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7233" y="480061"/>
            <a:ext cx="10173965" cy="52120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21164" y="480061"/>
            <a:ext cx="9239877" cy="62684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18118" y="5015457"/>
            <a:ext cx="20924237" cy="58326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1318118" y="-1007674"/>
            <a:ext cx="20924237" cy="58326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542171" y="3257388"/>
            <a:ext cx="3347642" cy="8871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32451" y="8992831"/>
            <a:ext cx="1509715" cy="18552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633609" y="1104738"/>
            <a:ext cx="2118301" cy="2057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3019" y="-271357"/>
            <a:ext cx="1711362" cy="27521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41079" y="975274"/>
            <a:ext cx="1460584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spc="349">
                <a:solidFill>
                  <a:srgbClr val="FAF9F5"/>
                </a:solidFill>
                <a:latin typeface="Sensei"/>
              </a:rPr>
              <a:t>LEARNING OBJECTIVES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32105" y="2647788"/>
            <a:ext cx="1382379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AF9F5"/>
                </a:solidFill>
                <a:latin typeface="อีฟดอวอิ้ง"/>
              </a:rPr>
              <a:t>Students are expected to be able to understand Mathematics lessons from Khan Academy.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39778" y="7325260"/>
            <a:ext cx="9395746" cy="278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355377"/>
                </a:solidFill>
                <a:latin typeface="อีฟดอวอิ้ง"/>
              </a:rPr>
              <a:t>Arrive on time</a:t>
            </a:r>
          </a:p>
          <a:p>
            <a:pPr marL="777240" lvl="1" indent="-388620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355377"/>
                </a:solidFill>
                <a:latin typeface="อีฟดอวอิ้ง"/>
              </a:rPr>
              <a:t>Watch Video Carefully and Listen well</a:t>
            </a:r>
          </a:p>
          <a:p>
            <a:pPr marL="777240" lvl="1" indent="-388620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355377"/>
                </a:solidFill>
                <a:latin typeface="อีฟดอวอิ้ง"/>
              </a:rPr>
              <a:t>Ask the Questions Anytime</a:t>
            </a:r>
          </a:p>
          <a:p>
            <a:pPr marL="777240" lvl="1" indent="-388620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355377"/>
                </a:solidFill>
                <a:latin typeface="อีฟดอวอิ้ง"/>
              </a:rPr>
              <a:t>Keep having fun</a:t>
            </a:r>
          </a:p>
          <a:p>
            <a:pPr marL="777240" lvl="1" indent="-388620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355377"/>
                </a:solidFill>
                <a:latin typeface="อีฟดอวอิ้ง"/>
              </a:rPr>
              <a:t>Do the Exercise and Homework Hard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70431" y="5838290"/>
            <a:ext cx="994713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spc="349">
                <a:solidFill>
                  <a:srgbClr val="355377"/>
                </a:solidFill>
                <a:latin typeface="Sensei"/>
              </a:rPr>
              <a:t>CLASSROOM RULES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 flipV="1">
            <a:off x="15671197" y="7439560"/>
            <a:ext cx="1711362" cy="27521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13974066" y="3162138"/>
            <a:ext cx="2286685" cy="7186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3229" y="7750766"/>
            <a:ext cx="1171171" cy="12176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171575" y="1028700"/>
            <a:ext cx="11156097" cy="61219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702861" y="3640325"/>
            <a:ext cx="6413564" cy="90913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454621" y="4065875"/>
            <a:ext cx="3347642" cy="8871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35528" y="8564666"/>
            <a:ext cx="426203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5853262" y="8186021"/>
            <a:ext cx="2044300" cy="1564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445633" y="575671"/>
            <a:ext cx="3639719" cy="35139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845848" y="1028700"/>
            <a:ext cx="3017405" cy="10533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80590" y="8267638"/>
            <a:ext cx="823225" cy="40712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42495" y="2215399"/>
            <a:ext cx="8660366" cy="250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9"/>
              </a:lnSpc>
            </a:pPr>
            <a:r>
              <a:rPr lang="en-US" sz="8199" spc="409">
                <a:solidFill>
                  <a:srgbClr val="FAF9F5"/>
                </a:solidFill>
                <a:latin typeface="Sensei"/>
              </a:rPr>
              <a:t>WELCOME CHILDREN!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738472" y="864385"/>
            <a:ext cx="1171171" cy="12176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2585833" y="1381256"/>
            <a:ext cx="823225" cy="4071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78629" y="5402554"/>
            <a:ext cx="1171171" cy="12176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125989" y="5919425"/>
            <a:ext cx="823225" cy="40712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917226" y="5100275"/>
            <a:ext cx="8910904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latin typeface="อีฟดอวอิ้ง"/>
              </a:rPr>
              <a:t>Ready for study today?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3229" y="7750766"/>
            <a:ext cx="1171171" cy="12176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54621" y="4065875"/>
            <a:ext cx="3347642" cy="8871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635528" y="8564666"/>
            <a:ext cx="4262034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5853262" y="8186021"/>
            <a:ext cx="2044300" cy="15648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16445633" y="575671"/>
            <a:ext cx="3639719" cy="35139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845848" y="1028700"/>
            <a:ext cx="3017405" cy="10533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80590" y="8267638"/>
            <a:ext cx="823225" cy="4071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738472" y="864385"/>
            <a:ext cx="1171171" cy="12176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585833" y="1381256"/>
            <a:ext cx="823225" cy="4071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78629" y="5402554"/>
            <a:ext cx="1171171" cy="12176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125989" y="5919425"/>
            <a:ext cx="823225" cy="407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533266" y="0"/>
            <a:ext cx="13221468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5511410" y="1639198"/>
            <a:ext cx="8223373" cy="192461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2743200" y="7150608"/>
            <a:ext cx="12801600" cy="31363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924279" y="3041620"/>
            <a:ext cx="4439442" cy="72453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8700" y="441689"/>
            <a:ext cx="2775607" cy="28651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918326" y="706901"/>
            <a:ext cx="2198124" cy="25999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486400" y="2110647"/>
            <a:ext cx="7315200" cy="6309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251516" y="6122970"/>
            <a:ext cx="10450547" cy="42777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857206" y="1039084"/>
            <a:ext cx="8573587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6799" spc="339">
                <a:solidFill>
                  <a:srgbClr val="3D5F7B"/>
                </a:solidFill>
                <a:latin typeface="Sensei"/>
              </a:rPr>
              <a:t>TODAY'S LESSON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5601" y="3689332"/>
            <a:ext cx="7605015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0"/>
              </a:lnSpc>
            </a:pPr>
            <a:r>
              <a:rPr lang="en-US" sz="5700" spc="285">
                <a:solidFill>
                  <a:srgbClr val="3D5F7B"/>
                </a:solidFill>
                <a:latin typeface="Sensei"/>
              </a:rPr>
              <a:t>IMPROPER FRACTION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23194" y="3622657"/>
            <a:ext cx="5893255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300">
                <a:solidFill>
                  <a:srgbClr val="3D5F7B"/>
                </a:solidFill>
                <a:latin typeface="Sensei"/>
              </a:rPr>
              <a:t>MIXED NUMBER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1024" y="4968860"/>
            <a:ext cx="5893255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3D5F7B"/>
                </a:solidFill>
                <a:latin typeface="อีฟดอวอิ้ง"/>
              </a:rPr>
              <a:t>a fraction where the numerator is greater than or equal to the denominator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23194" y="4822807"/>
            <a:ext cx="672739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3D5F7B"/>
                </a:solidFill>
                <a:latin typeface="อีฟดอวอิ้ง"/>
              </a:rPr>
              <a:t>a number consisting of a whole number and a proper fraction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764129">
            <a:off x="16753061" y="535111"/>
            <a:ext cx="2332577" cy="26022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2667">
            <a:off x="958877" y="4312001"/>
            <a:ext cx="5354376" cy="4867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2667">
            <a:off x="66318" y="1042876"/>
            <a:ext cx="6173219" cy="56120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617223" y="3850764"/>
            <a:ext cx="5354376" cy="4867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049533" y="2524156"/>
            <a:ext cx="6489756" cy="58997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-207760" y="-1648282"/>
            <a:ext cx="2187170" cy="37127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7675">
            <a:off x="12321794" y="4317474"/>
            <a:ext cx="5354376" cy="48676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7675">
            <a:off x="12088563" y="3314386"/>
            <a:ext cx="6137195" cy="55792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546819" y="7269643"/>
            <a:ext cx="3910772" cy="31641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01765" y="8170437"/>
            <a:ext cx="2660930" cy="14997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7742622" y="3115445"/>
            <a:ext cx="4796667" cy="58468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3297311" y="3850764"/>
            <a:ext cx="4433162" cy="558682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-22262">
            <a:off x="2761093" y="641347"/>
            <a:ext cx="12514618" cy="87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>
                <a:solidFill>
                  <a:srgbClr val="804A24"/>
                </a:solidFill>
                <a:latin typeface="Tenor Sans Bold"/>
              </a:rPr>
              <a:t>Examples </a:t>
            </a:r>
          </a:p>
        </p:txBody>
      </p:sp>
      <p:sp>
        <p:nvSpPr>
          <p:cNvPr id="15" name="TextBox 15"/>
          <p:cNvSpPr txBox="1"/>
          <p:nvPr/>
        </p:nvSpPr>
        <p:spPr>
          <a:xfrm rot="-124929">
            <a:off x="1183777" y="1094773"/>
            <a:ext cx="3645449" cy="45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804A24"/>
                </a:solidFill>
                <a:latin typeface="Nunito Bold"/>
              </a:rPr>
              <a:t>EXAMPLE 1</a:t>
            </a:r>
          </a:p>
        </p:txBody>
      </p:sp>
      <p:sp>
        <p:nvSpPr>
          <p:cNvPr id="16" name="TextBox 16"/>
          <p:cNvSpPr txBox="1"/>
          <p:nvPr/>
        </p:nvSpPr>
        <p:spPr>
          <a:xfrm rot="-22262">
            <a:off x="7195677" y="2535955"/>
            <a:ext cx="3645449" cy="45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804A24"/>
                </a:solidFill>
                <a:latin typeface="Nunito Bold"/>
              </a:rPr>
              <a:t>EXAMPLE 2</a:t>
            </a:r>
          </a:p>
        </p:txBody>
      </p:sp>
      <p:sp>
        <p:nvSpPr>
          <p:cNvPr id="17" name="TextBox 17"/>
          <p:cNvSpPr txBox="1"/>
          <p:nvPr/>
        </p:nvSpPr>
        <p:spPr>
          <a:xfrm rot="55413">
            <a:off x="12853308" y="3364265"/>
            <a:ext cx="3645449" cy="45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804A24"/>
                </a:solidFill>
                <a:latin typeface="Nunito Bold"/>
              </a:rPr>
              <a:t>EXAMPLE 3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rcRect r="1773"/>
          <a:stretch>
            <a:fillRect/>
          </a:stretch>
        </p:blipFill>
        <p:spPr>
          <a:xfrm>
            <a:off x="-188435" y="1603878"/>
            <a:ext cx="7648999" cy="51474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5511410" y="1639198"/>
            <a:ext cx="8223373" cy="192461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2743200" y="7150608"/>
            <a:ext cx="12801600" cy="31363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112836" y="5143500"/>
            <a:ext cx="4439442" cy="72453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8700" y="441689"/>
            <a:ext cx="2775607" cy="28651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918326" y="706901"/>
            <a:ext cx="2198124" cy="259993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223194" y="2507482"/>
            <a:ext cx="5893255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300">
                <a:solidFill>
                  <a:srgbClr val="3D5F7B"/>
                </a:solidFill>
                <a:latin typeface="Sensei"/>
              </a:rPr>
              <a:t>HOW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486400" y="2110647"/>
            <a:ext cx="7315200" cy="6309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61225" y="4441057"/>
            <a:ext cx="5616203" cy="321904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857206" y="1039084"/>
            <a:ext cx="8573587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6799" spc="339">
                <a:solidFill>
                  <a:srgbClr val="3D5F7B"/>
                </a:solidFill>
                <a:latin typeface="Sensei"/>
              </a:rPr>
              <a:t>TODAY'S LESSON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3440932"/>
            <a:ext cx="9794092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0"/>
              </a:lnSpc>
            </a:pPr>
            <a:r>
              <a:rPr lang="en-US" sz="5700" spc="285">
                <a:solidFill>
                  <a:srgbClr val="3D5F7B"/>
                </a:solidFill>
                <a:latin typeface="Sensei"/>
              </a:rPr>
              <a:t>MULTIPLE MIXED NUMBERS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57357" y="3432145"/>
            <a:ext cx="6727393" cy="386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3D5F7B"/>
                </a:solidFill>
                <a:latin typeface="อีฟดอวอิ้ง"/>
              </a:rPr>
              <a:t>Step 1: Convert the mixed numbers into improper fractions. Step 2: Multiply the two fractions by multiplying the numerators and denominators separately. Step 3: Convert it into simplified form if required.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970861" y="-555626"/>
            <a:ext cx="11237082" cy="1139374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334056" y="1191542"/>
            <a:ext cx="8925244" cy="2336845"/>
            <a:chOff x="0" y="0"/>
            <a:chExt cx="3019157" cy="7904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14450" y="3903214"/>
            <a:ext cx="5354338" cy="496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9"/>
              </a:lnSpc>
            </a:pPr>
            <a:r>
              <a:rPr lang="en-US" sz="4599">
                <a:solidFill>
                  <a:srgbClr val="3D5F7B"/>
                </a:solidFill>
                <a:latin typeface="อีฟดอวอิ้ง"/>
              </a:rPr>
              <a:t>You will do some material related questions just now taught. do it individually in time limit already determined.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14450" y="1634995"/>
            <a:ext cx="5951772" cy="195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 spc="319">
                <a:solidFill>
                  <a:srgbClr val="3D5F7B"/>
                </a:solidFill>
                <a:latin typeface="Sensei"/>
              </a:rPr>
              <a:t>STUDENT WORKSHEET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83112" y="1293164"/>
            <a:ext cx="8227131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38566" lvl="1" indent="-669283" algn="ctr">
              <a:lnSpc>
                <a:spcPts val="7439"/>
              </a:lnSpc>
              <a:buFont typeface="Arial"/>
              <a:buChar char="•"/>
            </a:pPr>
            <a:r>
              <a:rPr lang="en-US" sz="6199">
                <a:solidFill>
                  <a:srgbClr val="FFFFFF"/>
                </a:solidFill>
                <a:latin typeface="อีฟดอวอิ้ง"/>
              </a:rPr>
              <a:t>1 3/5 x 6 = ...</a:t>
            </a:r>
          </a:p>
          <a:p>
            <a:pPr marL="1338566" lvl="1" indent="-669283" algn="ctr">
              <a:lnSpc>
                <a:spcPts val="7439"/>
              </a:lnSpc>
              <a:buFont typeface="Arial"/>
              <a:buChar char="•"/>
            </a:pPr>
            <a:r>
              <a:rPr lang="en-US" sz="6199">
                <a:solidFill>
                  <a:srgbClr val="FFFFFF"/>
                </a:solidFill>
                <a:latin typeface="อีฟดอวอิ้ง"/>
              </a:rPr>
              <a:t>3 1/4 x 8 = ...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334056" y="3975077"/>
            <a:ext cx="8925244" cy="2332340"/>
            <a:chOff x="0" y="0"/>
            <a:chExt cx="3019157" cy="7889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19157" cy="788964"/>
            </a:xfrm>
            <a:custGeom>
              <a:avLst/>
              <a:gdLst/>
              <a:ahLst/>
              <a:cxnLst/>
              <a:rect l="l" t="t" r="r" b="b"/>
              <a:pathLst>
                <a:path w="3019157" h="788964">
                  <a:moveTo>
                    <a:pt x="2894697" y="788964"/>
                  </a:moveTo>
                  <a:lnTo>
                    <a:pt x="124460" y="788964"/>
                  </a:lnTo>
                  <a:cubicBezTo>
                    <a:pt x="55880" y="788964"/>
                    <a:pt x="0" y="733084"/>
                    <a:pt x="0" y="6645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4504"/>
                  </a:lnTo>
                  <a:cubicBezTo>
                    <a:pt x="3019157" y="733084"/>
                    <a:pt x="2963277" y="788964"/>
                    <a:pt x="2894697" y="788964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683112" y="4074447"/>
            <a:ext cx="8227131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9"/>
              </a:lnSpc>
            </a:pPr>
            <a:r>
              <a:rPr lang="en-US" sz="6199">
                <a:solidFill>
                  <a:srgbClr val="FFFFFF"/>
                </a:solidFill>
                <a:latin typeface="อีฟดอวอิ้ง"/>
              </a:rPr>
              <a:t> 3.     6 2/18 x 6 = ...</a:t>
            </a:r>
          </a:p>
          <a:p>
            <a:pPr algn="ctr">
              <a:lnSpc>
                <a:spcPts val="7439"/>
              </a:lnSpc>
            </a:pPr>
            <a:r>
              <a:rPr lang="en-US" sz="6199">
                <a:solidFill>
                  <a:srgbClr val="FFFFFF"/>
                </a:solidFill>
                <a:latin typeface="อีฟดอวอิ้ง"/>
              </a:rPr>
              <a:t>4.     9 2/7 x 5 = ...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334056" y="6754341"/>
            <a:ext cx="8925244" cy="2336845"/>
            <a:chOff x="0" y="0"/>
            <a:chExt cx="3019157" cy="790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8683112" y="6855964"/>
            <a:ext cx="8227131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9"/>
              </a:lnSpc>
            </a:pPr>
            <a:r>
              <a:rPr lang="en-US" sz="6199">
                <a:solidFill>
                  <a:srgbClr val="FFFFFF"/>
                </a:solidFill>
                <a:latin typeface="อีฟดอวอิ้ง"/>
              </a:rPr>
              <a:t>5.   11 4/5 x 5 = ...</a:t>
            </a:r>
          </a:p>
          <a:p>
            <a:pPr algn="ctr">
              <a:lnSpc>
                <a:spcPts val="7439"/>
              </a:lnSpc>
            </a:pPr>
            <a:r>
              <a:rPr lang="en-US" sz="6199">
                <a:solidFill>
                  <a:srgbClr val="FFFFFF"/>
                </a:solidFill>
                <a:latin typeface="อีฟดอวอิ้ง"/>
              </a:rPr>
              <a:t>6.     7 3/4 x 4 = ...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08758">
            <a:off x="6350636" y="217520"/>
            <a:ext cx="1640672" cy="143185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408758">
            <a:off x="17273812" y="4585492"/>
            <a:ext cx="1640672" cy="1431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08758">
            <a:off x="-353994" y="8749859"/>
            <a:ext cx="1640672" cy="143185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97217" y="6825258"/>
            <a:ext cx="2894931" cy="339490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6486195" y="6655932"/>
            <a:ext cx="2196917" cy="3462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466990"/>
            <a:ext cx="18288000" cy="2820010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ADD6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525368" y="6624437"/>
            <a:ext cx="4051120" cy="41414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123288" y="4886430"/>
            <a:ext cx="4015552" cy="60841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09578" y="6501817"/>
            <a:ext cx="3831286" cy="36501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257492" y="-249214"/>
            <a:ext cx="4061016" cy="351462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30153" y="1969122"/>
            <a:ext cx="14027695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39"/>
              </a:lnSpc>
            </a:pPr>
            <a:r>
              <a:rPr lang="en-US" sz="7199" spc="359">
                <a:solidFill>
                  <a:srgbClr val="FAF9F5"/>
                </a:solidFill>
                <a:latin typeface="Sensei"/>
              </a:rPr>
              <a:t>WORK AT HOME, YES!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870694" y="907679"/>
            <a:ext cx="3560544" cy="309443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67731" y="3691942"/>
            <a:ext cx="10352539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FAF9F5"/>
                </a:solidFill>
                <a:latin typeface="อีฟดอวอิ้ง"/>
              </a:rPr>
              <a:t>Learn the next material at home and do the practice questions in the book shared exercises specified part.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113280" y="-1975490"/>
            <a:ext cx="4051120" cy="41414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2311310" y="1359428"/>
            <a:ext cx="4051120" cy="41414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115856" y="6603145"/>
            <a:ext cx="3632439" cy="34475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236</Words>
  <Application>Microsoft Office PowerPoint</Application>
  <PresentationFormat>自訂</PresentationFormat>
  <Paragraphs>39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Arial</vt:lpstr>
      <vt:lpstr>新細明體</vt:lpstr>
      <vt:lpstr>Tenor Sans Bold</vt:lpstr>
      <vt:lpstr>Sensei</vt:lpstr>
      <vt:lpstr>อีฟดอวอิ้ง</vt:lpstr>
      <vt:lpstr>Calibri</vt:lpstr>
      <vt:lpstr>Nunito Bold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Playful Math Subject Presentation</dc:title>
  <dc:creator>User</dc:creator>
  <cp:lastModifiedBy>Windows 使用者</cp:lastModifiedBy>
  <cp:revision>2</cp:revision>
  <dcterms:created xsi:type="dcterms:W3CDTF">2006-08-16T00:00:00Z</dcterms:created>
  <dcterms:modified xsi:type="dcterms:W3CDTF">2023-03-01T04:57:05Z</dcterms:modified>
  <dc:identifier>DAFXPgnJTFA</dc:identifier>
</cp:coreProperties>
</file>