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3" r:id="rId6"/>
    <p:sldId id="265" r:id="rId7"/>
    <p:sldId id="264" r:id="rId8"/>
    <p:sldId id="266" r:id="rId9"/>
    <p:sldId id="267" r:id="rId10"/>
    <p:sldId id="268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1" r:id="rId1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ndar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553" autoAdjust="0"/>
  </p:normalViewPr>
  <p:slideViewPr>
    <p:cSldViewPr>
      <p:cViewPr varScale="1">
        <p:scale>
          <a:sx n="86" d="100"/>
          <a:sy n="8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9143F-BAD3-4C7D-B331-7D72B16FB4AF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987C6-3E2E-4654-8FD4-32D40133A4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85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C1CF-092A-4DE5-A6BE-8CD8C33B3084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4415E-0A0E-4CF8-9146-DB2EFA368A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78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AF9A-C550-421A-9848-8C91C463D2A8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623A4-BDD0-4405-83AF-D21913C4F6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26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51ACA-831C-458B-9A14-BEAAF6749C4D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6BB0-5AF2-4159-9CA9-315D3D9646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7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ECFC0-6135-4F59-BB2A-A2C9AA42E6DD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E1DD-7846-4ABE-B6F9-CA159AAEC4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40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1F73D-6BC7-4904-A897-AA37FC1BEF97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73289-6449-4290-B9E1-B7BDBCDFDB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31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A6F1-AB86-4D73-9178-259B413B1613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E4D0-0F3A-4C9C-B68A-A50A6E8BBB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54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1342-C9A9-4635-8F93-EE1D92FB1782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A4C4-C940-4229-B6C0-D06AAC0E29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21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7E0BF-EC46-414B-9F6E-A2E85A129D70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2A50-B3EB-4BC7-B0AF-E74603B0A3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772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906C-89F7-4224-8A3F-AF46584E377B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DFEA-7E28-4E87-BE3E-CA5CE0DEE6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9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87C4-531E-4C91-B393-FE1409832DB4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80D68-E27C-43BE-8137-7D4CC01342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63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8F1FE1-22BE-4B17-8026-CF00E56373F5}" type="datetimeFigureOut">
              <a:rPr lang="zh-TW" altLang="en-US"/>
              <a:pPr>
                <a:defRPr/>
              </a:pPr>
              <a:t>2020/9/21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C78C21-9B95-43A0-B148-8079811CAD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175444"/>
          </a:xfrm>
        </p:spPr>
        <p:txBody>
          <a:bodyPr/>
          <a:lstStyle/>
          <a:p>
            <a:r>
              <a:rPr lang="zh-TW" altLang="en-US" dirty="0" smtClean="0"/>
              <a:t>採訪報導的基本技巧</a:t>
            </a:r>
            <a:endParaRPr lang="zh-TW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1989138"/>
            <a:ext cx="7408862" cy="38163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打逐字稿，整理受訪內容</a:t>
            </a:r>
            <a:endParaRPr lang="en-US" altLang="zh-TW" dirty="0" smtClean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依新聞格式撰寫成文</a:t>
            </a:r>
            <a:endParaRPr lang="en-US" altLang="zh-TW" dirty="0" smtClean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要給新聞主管過目，不需要給受訪者過目</a:t>
            </a:r>
            <a:endParaRPr lang="en-US" altLang="zh-TW" dirty="0" smtClean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有不清楚之處，需立即致電確認</a:t>
            </a:r>
            <a:endParaRPr lang="en-US" altLang="zh-TW" dirty="0" smtClean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與受訪者保持連繫</a:t>
            </a:r>
            <a:endParaRPr lang="en-US" altLang="zh-TW" dirty="0" smtClean="0"/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zh-TW" altLang="en-US" dirty="0" smtClean="0"/>
              <a:t>繼續隨時注意受訪者的動態，建立長久關係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520700"/>
            <a:ext cx="8229600" cy="1252538"/>
          </a:xfrm>
        </p:spPr>
        <p:txBody>
          <a:bodyPr/>
          <a:lstStyle/>
          <a:p>
            <a:r>
              <a:rPr lang="zh-TW" altLang="en-US" smtClean="0"/>
              <a:t>採訪之後</a:t>
            </a:r>
            <a:r>
              <a:rPr lang="en-US" altLang="zh-TW" smtClean="0"/>
              <a:t>…..</a:t>
            </a:r>
            <a:endParaRPr lang="zh-TW" altLang="en-US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1700213"/>
            <a:ext cx="7408862" cy="4138612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/>
              <a:t>用一句簡單扼要的文字標明</a:t>
            </a:r>
            <a:r>
              <a:rPr lang="zh-TW" altLang="en-US" dirty="0" smtClean="0"/>
              <a:t>本新聞的</a:t>
            </a:r>
            <a:r>
              <a:rPr lang="zh-TW" altLang="en-US" dirty="0"/>
              <a:t>精髓所在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標明</a:t>
            </a:r>
            <a:r>
              <a:rPr lang="zh-TW" altLang="en-US" dirty="0"/>
              <a:t>發稿單位的所在地與日期。</a:t>
            </a:r>
            <a:r>
              <a:rPr lang="zh-TW" altLang="en-US" dirty="0" smtClean="0"/>
              <a:t> </a:t>
            </a:r>
            <a:endParaRPr lang="zh-TW" altLang="en-US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第一段，清楚</a:t>
            </a:r>
            <a:r>
              <a:rPr lang="zh-TW" altLang="en-US" dirty="0"/>
              <a:t>敘述本文重點，讓讀者知道發生什麼事情，吸引讀者想要繼續</a:t>
            </a:r>
            <a:r>
              <a:rPr lang="zh-TW" altLang="en-US" dirty="0" smtClean="0"/>
              <a:t>閱讀接下去的段落； </a:t>
            </a:r>
            <a:r>
              <a:rPr lang="en-US" altLang="zh-TW" dirty="0" smtClean="0"/>
              <a:t>5W1H</a:t>
            </a:r>
            <a:endParaRPr lang="zh-TW" altLang="en-US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第二段之後，是新聞的主體，要完整</a:t>
            </a:r>
            <a:r>
              <a:rPr lang="zh-TW" altLang="en-US" dirty="0"/>
              <a:t>敘述整件事情，每一段落的重要性如同倒金字塔形般依序遞減。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內文精簡扼要，通俗易懂</a:t>
            </a:r>
            <a:r>
              <a:rPr lang="zh-TW" altLang="en-US" dirty="0"/>
              <a:t>，</a:t>
            </a:r>
            <a:r>
              <a:rPr lang="zh-TW" altLang="en-US" dirty="0" smtClean="0"/>
              <a:t>避免用過多的形容詞。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447675"/>
            <a:ext cx="8229600" cy="1252538"/>
          </a:xfrm>
        </p:spPr>
        <p:txBody>
          <a:bodyPr/>
          <a:lstStyle/>
          <a:p>
            <a:r>
              <a:rPr lang="zh-TW" altLang="en-US" dirty="0" smtClean="0"/>
              <a:t>如何撰寫新聞稿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+mn-ea"/>
                <a:ea typeface="+mn-ea"/>
              </a:rPr>
              <a:t>再次複習訪談流程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dirty="0" smtClean="0"/>
              <a:t>六個步驟：</a:t>
            </a:r>
            <a:br>
              <a:rPr lang="zh-TW" altLang="en-US" sz="2800" dirty="0" smtClean="0"/>
            </a:br>
            <a:r>
              <a:rPr lang="en-US" altLang="zh-TW" sz="2800" dirty="0" smtClean="0"/>
              <a:t>1</a:t>
            </a:r>
            <a:r>
              <a:rPr lang="zh-TW" altLang="en-US" sz="2800" dirty="0" smtClean="0"/>
              <a:t>、編輯會議：決定報導的議題和報導的方向。</a:t>
            </a:r>
            <a:br>
              <a:rPr lang="zh-TW" altLang="en-US" sz="2800" dirty="0" smtClean="0"/>
            </a:br>
            <a:r>
              <a:rPr lang="en-US" altLang="zh-TW" sz="2800" dirty="0" smtClean="0"/>
              <a:t>2</a:t>
            </a:r>
            <a:r>
              <a:rPr lang="zh-TW" altLang="en-US" sz="2800" dirty="0" smtClean="0"/>
              <a:t>、文案：初步決定報導的內容。</a:t>
            </a:r>
            <a:br>
              <a:rPr lang="zh-TW" altLang="en-US" sz="2800" dirty="0" smtClean="0"/>
            </a:br>
            <a:r>
              <a:rPr lang="en-US" altLang="zh-TW" sz="2800" dirty="0" smtClean="0"/>
              <a:t>3</a:t>
            </a:r>
            <a:r>
              <a:rPr lang="zh-TW" altLang="en-US" sz="2800" dirty="0" smtClean="0"/>
              <a:t>、採訪：實際去訪問別人</a:t>
            </a:r>
            <a:br>
              <a:rPr lang="zh-TW" altLang="en-US" sz="2800" dirty="0" smtClean="0"/>
            </a:br>
            <a:r>
              <a:rPr lang="en-US" altLang="zh-TW" sz="2800" dirty="0" smtClean="0"/>
              <a:t>4</a:t>
            </a:r>
            <a:r>
              <a:rPr lang="zh-TW" altLang="en-US" sz="2800" dirty="0" smtClean="0"/>
              <a:t>、攝影：拍攝需要的畫面</a:t>
            </a:r>
            <a:br>
              <a:rPr lang="zh-TW" altLang="en-US" sz="2800" dirty="0" smtClean="0"/>
            </a:br>
            <a:r>
              <a:rPr lang="en-US" altLang="zh-TW" sz="2800" dirty="0" smtClean="0"/>
              <a:t>5</a:t>
            </a:r>
            <a:r>
              <a:rPr lang="zh-TW" altLang="en-US" sz="2800" dirty="0" smtClean="0"/>
              <a:t>、旁白錄音：把文章錄製成旁白</a:t>
            </a:r>
            <a:br>
              <a:rPr lang="zh-TW" altLang="en-US" sz="2800" dirty="0" smtClean="0"/>
            </a:br>
            <a:r>
              <a:rPr lang="en-US" altLang="zh-TW" sz="2800" dirty="0" smtClean="0"/>
              <a:t>6</a:t>
            </a:r>
            <a:r>
              <a:rPr lang="zh-TW" altLang="en-US" sz="2800" dirty="0" smtClean="0"/>
              <a:t>、剪接：把所有的影片、聲音、配樂組合剪接成影片</a:t>
            </a:r>
          </a:p>
        </p:txBody>
      </p:sp>
    </p:spTree>
    <p:extLst>
      <p:ext uri="{BB962C8B-B14F-4D97-AF65-F5344CB8AC3E}">
        <p14:creationId xmlns:p14="http://schemas.microsoft.com/office/powerpoint/2010/main" val="566479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訪談技巧</a:t>
            </a:r>
            <a:r>
              <a:rPr lang="en-US" altLang="zh-TW" smtClean="0"/>
              <a:t>-1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 smtClean="0"/>
              <a:t>第一招：事先周全的準備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</a:t>
            </a:r>
            <a:r>
              <a:rPr lang="en-US" altLang="zh-TW" smtClean="0"/>
              <a:t>1.</a:t>
            </a:r>
            <a:r>
              <a:rPr lang="zh-TW" altLang="en-US" smtClean="0"/>
              <a:t>準備好問題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</a:t>
            </a:r>
            <a:r>
              <a:rPr lang="en-US" altLang="zh-TW" smtClean="0"/>
              <a:t>2.</a:t>
            </a:r>
            <a:r>
              <a:rPr lang="zh-TW" altLang="en-US" smtClean="0"/>
              <a:t>了解受訪者的背景資料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</a:t>
            </a:r>
            <a:r>
              <a:rPr lang="en-US" altLang="zh-TW" smtClean="0"/>
              <a:t>3.</a:t>
            </a:r>
            <a:r>
              <a:rPr lang="zh-TW" altLang="en-US" smtClean="0"/>
              <a:t>準備訪問的相關器材</a:t>
            </a:r>
            <a:r>
              <a:rPr lang="en-US" altLang="zh-TW" smtClean="0"/>
              <a:t>(</a:t>
            </a:r>
            <a:r>
              <a:rPr lang="zh-TW" altLang="en-US" smtClean="0"/>
              <a:t>錄音機、電池</a:t>
            </a:r>
            <a:r>
              <a:rPr lang="en-US" altLang="zh-TW" smtClean="0"/>
              <a:t>)</a:t>
            </a:r>
          </a:p>
          <a:p>
            <a:pPr eaLnBrk="1" hangingPunct="1">
              <a:buFontTx/>
              <a:buNone/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89727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訪談技巧</a:t>
            </a:r>
            <a:r>
              <a:rPr lang="en-US" altLang="zh-TW" smtClean="0"/>
              <a:t>-2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 dirty="0" smtClean="0"/>
              <a:t>第二招</a:t>
            </a:r>
            <a:r>
              <a:rPr lang="en-US" altLang="zh-TW" dirty="0" smtClean="0"/>
              <a:t>—</a:t>
            </a:r>
            <a:r>
              <a:rPr lang="zh-TW" altLang="en-US" dirty="0" smtClean="0"/>
              <a:t>使受訪者感到自在</a:t>
            </a:r>
          </a:p>
          <a:p>
            <a:pPr eaLnBrk="1" hangingPunct="1">
              <a:buFontTx/>
              <a:buNone/>
            </a:pPr>
            <a:r>
              <a:rPr lang="zh-TW" altLang="en-US" dirty="0" smtClean="0"/>
              <a:t>     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事先規劃訪問的細節</a:t>
            </a:r>
          </a:p>
          <a:p>
            <a:pPr eaLnBrk="1" hangingPunct="1">
              <a:buFontTx/>
              <a:buNone/>
            </a:pPr>
            <a:r>
              <a:rPr lang="zh-TW" altLang="en-US" dirty="0" smtClean="0"/>
              <a:t>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注意衣著、語調、說話的速度等</a:t>
            </a:r>
          </a:p>
          <a:p>
            <a:pPr eaLnBrk="1" hangingPunct="1">
              <a:buFontTx/>
              <a:buNone/>
            </a:pPr>
            <a:r>
              <a:rPr lang="zh-TW" altLang="en-US" dirty="0" smtClean="0"/>
              <a:t>      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訪談的過程做個大概規劃</a:t>
            </a:r>
          </a:p>
          <a:p>
            <a:pPr eaLnBrk="1" hangingPunct="1">
              <a:buFontTx/>
              <a:buNone/>
            </a:pPr>
            <a:r>
              <a:rPr lang="zh-TW" alt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67475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訪談技巧</a:t>
            </a:r>
            <a:r>
              <a:rPr lang="en-US" altLang="zh-TW" smtClean="0"/>
              <a:t>-3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第三招</a:t>
            </a:r>
            <a:r>
              <a:rPr lang="en-US" altLang="zh-TW" smtClean="0"/>
              <a:t>—</a:t>
            </a:r>
            <a:r>
              <a:rPr lang="zh-TW" altLang="en-US" smtClean="0"/>
              <a:t>行為合宜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1.</a:t>
            </a:r>
            <a:r>
              <a:rPr lang="zh-TW" altLang="en-US" smtClean="0"/>
              <a:t>不要忘記你是他們的客人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2.</a:t>
            </a:r>
            <a:r>
              <a:rPr lang="zh-TW" altLang="en-US" smtClean="0"/>
              <a:t>要有禮貌，注意傾聽，熱情以及要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   反應對方的問題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3.</a:t>
            </a:r>
            <a:r>
              <a:rPr lang="zh-TW" altLang="en-US" smtClean="0"/>
              <a:t>要注意打斷對方談話的時機</a:t>
            </a:r>
          </a:p>
        </p:txBody>
      </p:sp>
    </p:spTree>
    <p:extLst>
      <p:ext uri="{BB962C8B-B14F-4D97-AF65-F5344CB8AC3E}">
        <p14:creationId xmlns:p14="http://schemas.microsoft.com/office/powerpoint/2010/main" val="269012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訪談技巧</a:t>
            </a:r>
            <a:r>
              <a:rPr lang="en-US" altLang="zh-TW" smtClean="0"/>
              <a:t>-4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第四招</a:t>
            </a:r>
            <a:r>
              <a:rPr lang="en-US" altLang="zh-TW" smtClean="0"/>
              <a:t>—</a:t>
            </a:r>
            <a:r>
              <a:rPr lang="zh-TW" altLang="en-US" smtClean="0"/>
              <a:t>控制面談的情況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1.</a:t>
            </a:r>
            <a:r>
              <a:rPr lang="zh-TW" altLang="en-US" smtClean="0"/>
              <a:t>盡量照著準備好的問題進行訪談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2.</a:t>
            </a:r>
            <a:r>
              <a:rPr lang="zh-TW" altLang="en-US" smtClean="0"/>
              <a:t>要有規矩，要表達感同身受的感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   覺，要發揮創造力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3.</a:t>
            </a:r>
            <a:r>
              <a:rPr lang="zh-TW" altLang="en-US" smtClean="0"/>
              <a:t>要臨場反應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4.</a:t>
            </a:r>
            <a:r>
              <a:rPr lang="zh-TW" altLang="en-US" smtClean="0"/>
              <a:t>注意時間不要逾時</a:t>
            </a:r>
          </a:p>
        </p:txBody>
      </p:sp>
    </p:spTree>
    <p:extLst>
      <p:ext uri="{BB962C8B-B14F-4D97-AF65-F5344CB8AC3E}">
        <p14:creationId xmlns:p14="http://schemas.microsoft.com/office/powerpoint/2010/main" val="1572553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訪談技巧</a:t>
            </a:r>
            <a:r>
              <a:rPr lang="en-US" altLang="zh-TW" smtClean="0"/>
              <a:t>-5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第五招</a:t>
            </a:r>
            <a:r>
              <a:rPr lang="en-US" altLang="zh-TW" smtClean="0"/>
              <a:t>—</a:t>
            </a:r>
            <a:r>
              <a:rPr lang="zh-TW" altLang="en-US" smtClean="0"/>
              <a:t>要繼續保持聯絡</a:t>
            </a:r>
            <a:r>
              <a:rPr lang="en-US" altLang="zh-TW" smtClean="0"/>
              <a:t>(</a:t>
            </a:r>
            <a:r>
              <a:rPr lang="zh-TW" altLang="en-US" smtClean="0"/>
              <a:t>數日後</a:t>
            </a:r>
            <a:r>
              <a:rPr lang="en-US" altLang="zh-TW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zh-TW" smtClean="0"/>
              <a:t>           1.</a:t>
            </a:r>
            <a:r>
              <a:rPr lang="zh-TW" altLang="en-US" smtClean="0"/>
              <a:t>若有稍後需要澄清的問題，要繼續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   連絡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</a:t>
            </a:r>
            <a:r>
              <a:rPr lang="en-US" altLang="zh-TW" smtClean="0"/>
              <a:t>2.</a:t>
            </a:r>
            <a:r>
              <a:rPr lang="zh-TW" altLang="en-US" smtClean="0"/>
              <a:t>表達感謝（運用卡片、打電話、送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    花的方式）</a:t>
            </a:r>
          </a:p>
        </p:txBody>
      </p:sp>
    </p:spTree>
    <p:extLst>
      <p:ext uri="{BB962C8B-B14F-4D97-AF65-F5344CB8AC3E}">
        <p14:creationId xmlns:p14="http://schemas.microsoft.com/office/powerpoint/2010/main" val="1206980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11188" y="1455738"/>
            <a:ext cx="8229600" cy="1252537"/>
          </a:xfrm>
        </p:spPr>
        <p:txBody>
          <a:bodyPr/>
          <a:lstStyle/>
          <a:p>
            <a:r>
              <a:rPr lang="zh-TW" altLang="en-US" sz="4000" smtClean="0">
                <a:solidFill>
                  <a:srgbClr val="0070C0"/>
                </a:solidFill>
              </a:rPr>
              <a:t>祝福大家成為</a:t>
            </a:r>
            <a:r>
              <a:rPr lang="en-US" altLang="zh-TW" sz="4000" smtClean="0">
                <a:solidFill>
                  <a:srgbClr val="0070C0"/>
                </a:solidFill>
              </a:rPr>
              <a:t/>
            </a:r>
            <a:br>
              <a:rPr lang="en-US" altLang="zh-TW" sz="4000" smtClean="0">
                <a:solidFill>
                  <a:srgbClr val="0070C0"/>
                </a:solidFill>
              </a:rPr>
            </a:br>
            <a:r>
              <a:rPr lang="en-US" altLang="zh-TW" sz="4000" smtClean="0">
                <a:solidFill>
                  <a:srgbClr val="0070C0"/>
                </a:solidFill>
              </a:rPr>
              <a:t/>
            </a:r>
            <a:br>
              <a:rPr lang="en-US" altLang="zh-TW" sz="4000" smtClean="0">
                <a:solidFill>
                  <a:srgbClr val="0070C0"/>
                </a:solidFill>
              </a:rPr>
            </a:br>
            <a:endParaRPr lang="zh-TW" altLang="en-US" sz="4000" smtClean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068638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484438" y="2060575"/>
            <a:ext cx="480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zh-TW" altLang="en-US" sz="3600">
                <a:solidFill>
                  <a:srgbClr val="0070C0"/>
                </a:solidFill>
              </a:rPr>
              <a:t>發掘美好，散播光明的</a:t>
            </a:r>
            <a:endParaRPr kumimoji="0" lang="zh-TW" altLang="en-US" sz="3600"/>
          </a:p>
        </p:txBody>
      </p:sp>
      <p:sp>
        <p:nvSpPr>
          <p:cNvPr id="9" name="矩形 8"/>
          <p:cNvSpPr/>
          <p:nvPr/>
        </p:nvSpPr>
        <p:spPr>
          <a:xfrm>
            <a:off x="4211960" y="3429000"/>
            <a:ext cx="36471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5400" b="1" cap="all" dirty="0">
                <a:ln w="0"/>
                <a:solidFill>
                  <a:srgbClr val="FF00FF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</a:rPr>
              <a:t>天使小記者</a:t>
            </a: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2771775" y="5373688"/>
            <a:ext cx="34163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zh-TW" altLang="en-US" sz="2800">
                <a:solidFill>
                  <a:srgbClr val="0070C0"/>
                </a:solidFill>
              </a:rPr>
              <a:t>～謝謝聆聽與分享～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1773238"/>
            <a:ext cx="7408862" cy="43529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新聞記者的職責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新聞記者的條件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採訪報導的基本流程</a:t>
            </a: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如何</a:t>
            </a:r>
            <a:r>
              <a:rPr lang="zh-TW" altLang="en-US" dirty="0"/>
              <a:t>挖掘新聞</a:t>
            </a:r>
            <a:r>
              <a:rPr lang="zh-TW" altLang="en-US" dirty="0" smtClean="0"/>
              <a:t>線索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採訪前的準備工作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如何記錄採訪內容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如何撰寫新聞稿</a:t>
            </a: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新聞稿範例欣賞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練習：採訪老</a:t>
            </a:r>
            <a:r>
              <a:rPr lang="zh-TW" altLang="en-US" dirty="0"/>
              <a:t>師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課程大綱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420938"/>
            <a:ext cx="7408862" cy="2303462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正確、客觀地報導新聞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維護消息來源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尊重他所接受的信任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新聞記者的職責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763713" y="1341438"/>
            <a:ext cx="5724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zh-TW" altLang="en-US" sz="2400" dirty="0">
                <a:solidFill>
                  <a:schemeClr val="bg1"/>
                </a:solidFill>
              </a:rPr>
              <a:t>經聘用，從事新聞採訪與報導的專業人士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331913" y="5157788"/>
            <a:ext cx="6318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pPr algn="ctr"/>
            <a:r>
              <a:rPr kumimoji="0" lang="zh-TW" altLang="en-US" sz="2400">
                <a:solidFill>
                  <a:srgbClr val="0070C0"/>
                </a:solidFill>
              </a:rPr>
              <a:t>～應儘量達到至真、至善的要求～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331913" y="2636838"/>
            <a:ext cx="2808287" cy="2376487"/>
          </a:xfrm>
        </p:spPr>
        <p:txBody>
          <a:bodyPr rtlCol="0">
            <a:normAutofit fontScale="25000" lnSpcReduction="20000"/>
          </a:bodyPr>
          <a:lstStyle/>
          <a:p>
            <a:pPr marL="274320" indent="-27432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zh-TW" altLang="en-US" sz="9600" dirty="0" smtClean="0">
                <a:latin typeface="+mn-ea"/>
              </a:rPr>
              <a:t>聰明敏銳</a:t>
            </a:r>
            <a:endParaRPr lang="en-US" altLang="zh-TW" sz="9600" dirty="0" smtClean="0">
              <a:latin typeface="+mn-ea"/>
            </a:endParaRPr>
          </a:p>
          <a:p>
            <a:pPr marL="274320" indent="-27432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zh-TW" altLang="en-US" sz="9600" dirty="0" smtClean="0">
                <a:latin typeface="+mn-ea"/>
              </a:rPr>
              <a:t>表達能力佳</a:t>
            </a:r>
            <a:endParaRPr lang="en-US" altLang="zh-TW" sz="9600" dirty="0" smtClean="0">
              <a:latin typeface="+mn-ea"/>
            </a:endParaRPr>
          </a:p>
          <a:p>
            <a:pPr marL="274320" indent="-27432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zh-TW" altLang="en-US" sz="9600" dirty="0" smtClean="0">
                <a:latin typeface="+mn-ea"/>
              </a:rPr>
              <a:t>文字能力強</a:t>
            </a:r>
            <a:endParaRPr lang="en-US" altLang="zh-TW" sz="9600" dirty="0" smtClean="0">
              <a:latin typeface="+mn-ea"/>
            </a:endParaRPr>
          </a:p>
          <a:p>
            <a:pPr marL="274320" indent="-274320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zh-TW" altLang="en-US" sz="9600" dirty="0" smtClean="0">
                <a:latin typeface="+mn-ea"/>
              </a:rPr>
              <a:t>勤於接受新知</a:t>
            </a:r>
            <a:endParaRPr lang="en-US" altLang="zh-TW" sz="96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Bef>
                <a:spcPts val="0"/>
              </a:spcBef>
              <a:spcAft>
                <a:spcPts val="1200"/>
              </a:spcAft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447675"/>
            <a:ext cx="8229600" cy="1252538"/>
          </a:xfrm>
        </p:spPr>
        <p:txBody>
          <a:bodyPr/>
          <a:lstStyle/>
          <a:p>
            <a:r>
              <a:rPr lang="zh-TW" altLang="en-US" smtClean="0"/>
              <a:t>新聞記者的條件</a:t>
            </a:r>
          </a:p>
        </p:txBody>
      </p:sp>
      <p:sp>
        <p:nvSpPr>
          <p:cNvPr id="6" name="內容版面配置區 1"/>
          <p:cNvSpPr txBox="1">
            <a:spLocks/>
          </p:cNvSpPr>
          <p:nvPr/>
        </p:nvSpPr>
        <p:spPr>
          <a:xfrm>
            <a:off x="4500563" y="2636838"/>
            <a:ext cx="2808287" cy="237648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kumimoji="0" lang="zh-TW" altLang="en-US" sz="9600" dirty="0" smtClean="0">
                <a:latin typeface="+mn-ea"/>
              </a:rPr>
              <a:t>好奇心強</a:t>
            </a:r>
            <a:endParaRPr kumimoji="0" lang="en-US" altLang="zh-TW" sz="9600" dirty="0" smtClean="0">
              <a:latin typeface="+mn-ea"/>
            </a:endParaRPr>
          </a:p>
          <a:p>
            <a:pPr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kumimoji="0" lang="zh-TW" altLang="en-US" sz="9600" dirty="0" smtClean="0">
                <a:latin typeface="+mn-ea"/>
              </a:rPr>
              <a:t>不受威脅利誘</a:t>
            </a:r>
            <a:endParaRPr kumimoji="0" lang="en-US" altLang="zh-TW" sz="9600" dirty="0" smtClean="0">
              <a:latin typeface="+mn-ea"/>
            </a:endParaRPr>
          </a:p>
          <a:p>
            <a:pPr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kumimoji="0" lang="zh-TW" altLang="en-US" sz="9600" dirty="0" smtClean="0">
                <a:latin typeface="+mn-ea"/>
              </a:rPr>
              <a:t>悲天憫人的胸懷</a:t>
            </a:r>
            <a:endParaRPr kumimoji="0" lang="en-US" altLang="zh-TW" sz="9600" dirty="0" smtClean="0">
              <a:latin typeface="+mn-ea"/>
            </a:endParaRPr>
          </a:p>
          <a:p>
            <a:pPr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kumimoji="0" lang="zh-TW" altLang="en-US" sz="9600" dirty="0" smtClean="0">
                <a:latin typeface="+mn-ea"/>
              </a:rPr>
              <a:t>臨危不亂</a:t>
            </a:r>
            <a:endParaRPr kumimoji="0" lang="en-US" altLang="zh-TW" sz="9600" dirty="0" smtClean="0"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kumimoji="0" lang="zh-TW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019425" y="3598863"/>
            <a:ext cx="2592388" cy="360362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zh-TW" altLang="en-US" smtClean="0">
                <a:solidFill>
                  <a:srgbClr val="0070C0"/>
                </a:solidFill>
              </a:rPr>
              <a:t>依採訪領域分類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520700"/>
            <a:ext cx="8229600" cy="1252538"/>
          </a:xfrm>
        </p:spPr>
        <p:txBody>
          <a:bodyPr/>
          <a:lstStyle/>
          <a:p>
            <a:r>
              <a:rPr lang="zh-TW" altLang="en-US" smtClean="0"/>
              <a:t>記者的分類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081088" y="1917700"/>
            <a:ext cx="233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zh-TW" altLang="en-US" sz="2400">
                <a:solidFill>
                  <a:srgbClr val="0070C0"/>
                </a:solidFill>
              </a:rPr>
              <a:t>依採訪地區分類</a:t>
            </a:r>
            <a:endParaRPr kumimoji="0" lang="en-US" altLang="zh-TW" sz="2400">
              <a:solidFill>
                <a:srgbClr val="0070C0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5364163" y="1917700"/>
            <a:ext cx="233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zh-TW" altLang="en-US" sz="2400">
                <a:solidFill>
                  <a:srgbClr val="0070C0"/>
                </a:solidFill>
              </a:rPr>
              <a:t>依報導方式分類</a:t>
            </a:r>
            <a:endParaRPr kumimoji="0" lang="en-US" altLang="zh-TW" sz="240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213" y="2373313"/>
            <a:ext cx="18669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2482850"/>
            <a:ext cx="1905000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4149725"/>
            <a:ext cx="26289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066925" y="1743075"/>
            <a:ext cx="5473700" cy="39227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廣泛閱聽各種媒體信息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上網找線索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廣結善緣，累積訊息來源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查閱網路、工商名錄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252538"/>
          </a:xfrm>
        </p:spPr>
        <p:txBody>
          <a:bodyPr/>
          <a:lstStyle/>
          <a:p>
            <a:r>
              <a:rPr lang="zh-TW" altLang="en-US" smtClean="0"/>
              <a:t>如何挖掘新聞線索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088" y="2060575"/>
            <a:ext cx="4630737" cy="34512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讀閱基本資料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/>
              <a:t>就</a:t>
            </a:r>
            <a:r>
              <a:rPr lang="zh-TW" altLang="en-US" dirty="0" smtClean="0"/>
              <a:t>預定採訪主題作準備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預先擬好基本問題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檢查採訪工具</a:t>
            </a:r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採訪前的準備工作</a:t>
            </a: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>
          <a:xfrm>
            <a:off x="4645025" y="2032000"/>
            <a:ext cx="4175125" cy="3451225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dirty="0"/>
              <a:t>適當的</a:t>
            </a:r>
            <a:r>
              <a:rPr kumimoji="0" lang="zh-TW" altLang="en-US" dirty="0" smtClean="0"/>
              <a:t>衣著</a:t>
            </a:r>
            <a:endParaRPr kumimoji="0"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/>
              <a:t>一顆平靜的</a:t>
            </a:r>
            <a:r>
              <a:rPr kumimoji="0" lang="zh-TW" altLang="en-US" dirty="0" smtClean="0"/>
              <a:t>心</a:t>
            </a:r>
            <a:endParaRPr kumimoji="0"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一雙懂得傾聽的耳</a:t>
            </a:r>
            <a:endParaRPr kumimoji="0"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自己的名片</a:t>
            </a:r>
            <a:endParaRPr kumimoji="0" lang="zh-TW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349375" y="2376488"/>
            <a:ext cx="2116138" cy="576262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zh-TW" altLang="en-US" smtClean="0"/>
              <a:t>一般新聞報導　</a:t>
            </a:r>
            <a:endParaRPr lang="en-US" altLang="zh-TW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採訪的種類</a:t>
            </a: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 bwMode="auto">
          <a:xfrm>
            <a:off x="5613400" y="2420938"/>
            <a:ext cx="1584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kumimoji="0" lang="zh-TW" altLang="en-US" sz="2400">
                <a:solidFill>
                  <a:schemeClr val="tx2"/>
                </a:solidFill>
              </a:rPr>
              <a:t>專題報導　</a:t>
            </a:r>
            <a:endParaRPr kumimoji="0" lang="en-US" altLang="zh-TW" sz="240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006725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981325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4213" y="1844675"/>
            <a:ext cx="3743325" cy="4281488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聯繫受訪者</a:t>
            </a:r>
            <a:r>
              <a:rPr lang="en-US" altLang="zh-TW" dirty="0" smtClean="0"/>
              <a:t>/</a:t>
            </a:r>
            <a:r>
              <a:rPr lang="zh-TW" altLang="en-US" dirty="0" smtClean="0"/>
              <a:t>受訪單位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詳細研讀受訪者資訊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擬定</a:t>
            </a:r>
            <a:r>
              <a:rPr lang="en-US" altLang="zh-TW" dirty="0" smtClean="0"/>
              <a:t>/</a:t>
            </a:r>
            <a:r>
              <a:rPr lang="zh-TW" altLang="en-US" dirty="0" smtClean="0"/>
              <a:t>提交採訪大綱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 smtClean="0"/>
              <a:t>交流採訪目地與流程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dirty="0"/>
              <a:t>簡單的問題先來</a:t>
            </a:r>
            <a:endParaRPr lang="en-US" altLang="zh-TW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採訪流程與技巧</a:t>
            </a: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>
          <a:xfrm>
            <a:off x="4572000" y="1452563"/>
            <a:ext cx="3700463" cy="449738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從回答中發掘問題</a:t>
            </a:r>
            <a:endParaRPr kumimoji="0" lang="en-US" altLang="zh-TW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提出傳聞，但要客氣</a:t>
            </a:r>
            <a:endParaRPr kumimoji="0"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建立信任很重要</a:t>
            </a:r>
            <a:endParaRPr kumimoji="0"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要願意發現美好。</a:t>
            </a:r>
            <a:r>
              <a:rPr kumimoji="0" lang="en-US" altLang="zh-TW" dirty="0" smtClean="0"/>
              <a:t/>
            </a:r>
            <a:br>
              <a:rPr kumimoji="0" lang="en-US" altLang="zh-TW" dirty="0" smtClean="0"/>
            </a:b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r>
              <a:rPr kumimoji="0" lang="zh-TW" altLang="en-US" dirty="0" smtClean="0"/>
              <a:t>請受訪者最後補充</a:t>
            </a: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en-US" altLang="zh-TW" dirty="0" smtClean="0"/>
          </a:p>
          <a:p>
            <a:pPr fontAlgn="auto">
              <a:spcAft>
                <a:spcPts val="0"/>
              </a:spcAft>
              <a:defRPr/>
            </a:pPr>
            <a:endParaRPr kumimoji="0" lang="zh-TW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1204</TotalTime>
  <Words>650</Words>
  <Application>Microsoft Office PowerPoint</Application>
  <PresentationFormat>如螢幕大小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標楷體</vt:lpstr>
      <vt:lpstr>Candara</vt:lpstr>
      <vt:lpstr>Symbol</vt:lpstr>
      <vt:lpstr>波形</vt:lpstr>
      <vt:lpstr>採訪報導的基本技巧</vt:lpstr>
      <vt:lpstr>課程大綱</vt:lpstr>
      <vt:lpstr>新聞記者的職責</vt:lpstr>
      <vt:lpstr>新聞記者的條件</vt:lpstr>
      <vt:lpstr>記者的分類</vt:lpstr>
      <vt:lpstr>如何挖掘新聞線索</vt:lpstr>
      <vt:lpstr>採訪前的準備工作</vt:lpstr>
      <vt:lpstr>採訪的種類</vt:lpstr>
      <vt:lpstr>採訪流程與技巧</vt:lpstr>
      <vt:lpstr>採訪之後…..</vt:lpstr>
      <vt:lpstr>如何撰寫新聞稿</vt:lpstr>
      <vt:lpstr>再次複習訪談流程</vt:lpstr>
      <vt:lpstr>訪談技巧-1</vt:lpstr>
      <vt:lpstr>訪談技巧-2</vt:lpstr>
      <vt:lpstr>訪談技巧-3</vt:lpstr>
      <vt:lpstr>訪談技巧-4</vt:lpstr>
      <vt:lpstr>訪談技巧-5</vt:lpstr>
      <vt:lpstr>祝福大家成為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個人與媒體的關係－－ 媒體對生活的影響</dc:title>
  <dc:creator>Rainbow</dc:creator>
  <cp:lastModifiedBy>bdsh</cp:lastModifiedBy>
  <cp:revision>103</cp:revision>
  <dcterms:created xsi:type="dcterms:W3CDTF">2012-06-27T04:08:00Z</dcterms:created>
  <dcterms:modified xsi:type="dcterms:W3CDTF">2020-09-21T00:41:52Z</dcterms:modified>
</cp:coreProperties>
</file>