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625" r:id="rId3"/>
    <p:sldId id="639" r:id="rId4"/>
    <p:sldId id="620" r:id="rId5"/>
    <p:sldId id="823" r:id="rId6"/>
    <p:sldId id="910" r:id="rId7"/>
    <p:sldId id="923" r:id="rId8"/>
    <p:sldId id="911" r:id="rId9"/>
    <p:sldId id="924" r:id="rId10"/>
    <p:sldId id="632" r:id="rId11"/>
    <p:sldId id="626" r:id="rId12"/>
    <p:sldId id="621" r:id="rId13"/>
    <p:sldId id="825" r:id="rId14"/>
    <p:sldId id="341" r:id="rId15"/>
    <p:sldId id="635" r:id="rId16"/>
    <p:sldId id="606" r:id="rId17"/>
    <p:sldId id="826" r:id="rId18"/>
    <p:sldId id="465" r:id="rId19"/>
    <p:sldId id="493" r:id="rId20"/>
    <p:sldId id="595" r:id="rId21"/>
    <p:sldId id="596" r:id="rId22"/>
    <p:sldId id="597" r:id="rId23"/>
    <p:sldId id="598" r:id="rId24"/>
    <p:sldId id="599" r:id="rId25"/>
    <p:sldId id="600" r:id="rId26"/>
    <p:sldId id="933" r:id="rId27"/>
    <p:sldId id="935" r:id="rId28"/>
    <p:sldId id="615" r:id="rId29"/>
    <p:sldId id="614" r:id="rId30"/>
    <p:sldId id="939" r:id="rId31"/>
    <p:sldId id="601" r:id="rId32"/>
    <p:sldId id="828" r:id="rId33"/>
    <p:sldId id="602" r:id="rId34"/>
    <p:sldId id="603" r:id="rId35"/>
    <p:sldId id="344" r:id="rId36"/>
    <p:sldId id="829" r:id="rId37"/>
    <p:sldId id="830" r:id="rId38"/>
    <p:sldId id="946" r:id="rId39"/>
    <p:sldId id="643" r:id="rId40"/>
    <p:sldId id="644" r:id="rId41"/>
    <p:sldId id="958" r:id="rId42"/>
    <p:sldId id="960" r:id="rId43"/>
    <p:sldId id="980" r:id="rId44"/>
    <p:sldId id="981" r:id="rId45"/>
    <p:sldId id="982" r:id="rId46"/>
    <p:sldId id="985" r:id="rId47"/>
    <p:sldId id="984" r:id="rId48"/>
    <p:sldId id="983" r:id="rId49"/>
    <p:sldId id="986" r:id="rId50"/>
    <p:sldId id="987" r:id="rId51"/>
    <p:sldId id="988" r:id="rId52"/>
    <p:sldId id="989" r:id="rId53"/>
  </p:sldIdLst>
  <p:sldSz cx="12192000" cy="6858000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44"/>
    <a:srgbClr val="FF8FA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 autoAdjust="0"/>
  </p:normalViewPr>
  <p:slideViewPr>
    <p:cSldViewPr snapToGrid="0" showGuides="1">
      <p:cViewPr varScale="1">
        <p:scale>
          <a:sx n="76" d="100"/>
          <a:sy n="76" d="100"/>
        </p:scale>
        <p:origin x="946" y="53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4E6B67-DD50-0E7E-DE4B-6D3F088E2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67855DE-4D6D-05E4-B8A9-233BDDB87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4DF25D-9DA7-5A89-96C6-471F72DA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AE8551-A8E3-B23A-382F-6ED35CA7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F033E1-59CC-F7A1-7F35-0C503705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71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F80E98-58DC-9F7C-9D4E-8C3A632E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8569B1-93CD-6242-2C89-86515A60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CCB338-A33C-A63C-9872-BEC82A98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0D00F9-0C69-EA63-7997-30D3408C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1C1A09-BD9D-A352-EAD1-7CAD9538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53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6DD36EB-AA56-D032-A545-56D724294E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5FE9C71-3129-CFA0-8704-9CD6C8EAF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BFC709-3D6C-F2E0-6E01-F3F8870F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654100-9E27-C4A1-1597-523B5C84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56B052-6253-3D66-8839-CE99D835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97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A5A7FB-C587-E086-CA67-B87A8ACB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B73665-064B-A20D-BD8A-76C6023E0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BF7CD6-6FFC-BC43-F8E9-0041C21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5BC8EB-0D2B-4CE9-3ABF-7A024C86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703E88-FA2E-9F34-C671-07C67AA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4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71DB-49CC-EDED-C5E2-6C888A19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4F05C-ED25-FCE6-8FF0-6B66CCDF8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47B49A-913C-0709-05EF-C05C410C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959003-82E3-E847-ABD8-C6427227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A56619-7506-80EE-5440-145DDE1D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93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14D133-364B-FAFE-E8E1-4AF3C2A6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00679A-6AF8-314E-032F-9A22A3419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9172BC3-CCD3-B838-4CA0-7381C4080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8004F8-686C-B980-7E07-03DD60BC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4D1983C-DF3F-DEB9-0F9A-E03FE02E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D353E45-8C03-EFB5-8535-0636A8D55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18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F8B5BF-454D-F61D-4057-C60A0CCF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1D4000-8935-D79B-D264-33D8FF9A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390DCA-951C-1DC5-D59D-CF122A0B0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0AECEEF-F389-C063-38BC-7B7960F4C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7FE2712-AE98-F520-1948-E3F7BCD80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2E9F9FB-826A-B965-F07E-038CD2DE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67EA4C-AAD1-1463-018B-4514F05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D76ABCA-1835-AE35-E9DB-258C13E02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01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E3556-3016-7470-6D23-EEBDE00B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E5EAFC6-1A08-4E0D-E51A-281994F9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47949AE-6034-C93C-115E-D3157BEE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151D061-33E0-3534-E530-4B03EE3D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00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6F5567E-476B-FE99-96B8-98BD8430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DBA9073-6B63-30E1-5F6E-63B1B863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ACD11DB-8DCA-6F1F-6F62-03477294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49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B873C8-382E-9281-1D1D-82170BEF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DF7CA1-3783-841A-2FEB-5CB590E59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6B1FD4-FD26-E80B-A630-6860AD16C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F3F857-F90E-1099-93A9-13FC6440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121E3B-3EA7-4A48-5D34-DD9D125C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630743-B6EF-5526-EBA6-CFBC1FC8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15BD4-AD14-5FAA-5E2D-90FED6FB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63E5A0D-B96B-7A89-DA20-B7FFB21A4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6DDADF-22A8-D9CC-A121-CC6DD03F3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AC8956-1A40-D560-0B21-F8A5F7ED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2891823-5037-9382-A2DB-69252B3B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5E922A-691A-83DC-9BAB-DA2FC308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65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7B96404-A11C-38AF-9330-A950E9F7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A24CD6-C1AF-1322-BAAE-E429AB42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DF3F636-82F1-87FF-618B-F6B4F9995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DCFD-57EC-4F43-AD4C-C68683256C49}" type="datetimeFigureOut">
              <a:rPr lang="zh-TW" altLang="en-US" smtClean="0"/>
              <a:t>2023/6/6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E852E7-3BBB-BAAF-C61A-ABCFED638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8A2B-C650-24DF-25DA-47BF61BA0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55CA7-D1C2-4811-B95E-533C9C98C2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51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LFAmeYrB3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www.youtube.com/watch?v=LFAmeYrB3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s://slidesplayer.com/slide/11239915/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zh-hk/news/kvyjr6v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news/kvyjr6v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w.pixtastock.com/illustration/77563092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.pixtastock.com/illustration/7756330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news/kvyjr6v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LFAmeYrB3U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ushare.tw/articles-how-to-order-steak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C3psWoyNzJ4&amp;list=RDLVPfSaePOl4mc&amp;index=1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KDVt8WVpOG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E02FA-0A3E-458C-A1E8-30768F809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6545"/>
            <a:ext cx="6705600" cy="2387600"/>
          </a:xfrm>
        </p:spPr>
        <p:txBody>
          <a:bodyPr>
            <a:normAutofit/>
          </a:bodyPr>
          <a:lstStyle/>
          <a:p>
            <a:r>
              <a:rPr lang="zh-TW" altLang="en-US" sz="8800" dirty="0">
                <a:solidFill>
                  <a:schemeClr val="accent2">
                    <a:lumMod val="75000"/>
                  </a:schemeClr>
                </a:solidFill>
                <a:ea typeface="文鼎海報體" panose="02010609010101010101" pitchFamily="49" charset="-120"/>
              </a:rPr>
              <a:t>西 餐 禮 儀</a:t>
            </a:r>
            <a:br>
              <a:rPr lang="en-US" altLang="zh-TW" sz="8800" dirty="0">
                <a:solidFill>
                  <a:schemeClr val="accent2">
                    <a:lumMod val="75000"/>
                  </a:schemeClr>
                </a:solidFill>
                <a:ea typeface="文鼎海報體" panose="02010609010101010101" pitchFamily="49" charset="-120"/>
              </a:rPr>
            </a:br>
            <a:r>
              <a:rPr lang="en-US" altLang="zh-TW" sz="4400" dirty="0">
                <a:solidFill>
                  <a:schemeClr val="accent2">
                    <a:lumMod val="75000"/>
                  </a:schemeClr>
                </a:solidFill>
                <a:ea typeface="文鼎海報體" panose="02010609010101010101" pitchFamily="49" charset="-120"/>
              </a:rPr>
              <a:t>western manners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D30A0BD-4732-BC29-CFA8-29797E624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755" y="3923323"/>
            <a:ext cx="6370655" cy="225641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日期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Date:  112.06.12-112.06-16</a:t>
            </a:r>
          </a:p>
          <a:p>
            <a:pPr algn="l"/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講師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Lecturer:</a:t>
            </a:r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羅安琴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Lo</a:t>
            </a:r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 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An-Chin</a:t>
            </a:r>
          </a:p>
          <a:p>
            <a:pPr algn="l"/>
            <a:r>
              <a:rPr lang="zh-TW" altLang="en-US" sz="2800" kern="600" spc="-30" dirty="0">
                <a:solidFill>
                  <a:srgbClr val="002060"/>
                </a:solidFill>
                <a:ea typeface="文鼎海報體" panose="02010609010101010101" pitchFamily="49" charset="-120"/>
              </a:rPr>
              <a:t>協同教師</a:t>
            </a:r>
            <a:r>
              <a:rPr lang="en-US" altLang="zh-TW" sz="2800" kern="600" spc="-30" dirty="0">
                <a:solidFill>
                  <a:srgbClr val="002060"/>
                </a:solidFill>
                <a:ea typeface="文鼎海報體" panose="02010609010101010101" pitchFamily="49" charset="-120"/>
              </a:rPr>
              <a:t>Co-lecturer:</a:t>
            </a:r>
          </a:p>
          <a:p>
            <a:pPr algn="l"/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                  王國成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Wang</a:t>
            </a:r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 </a:t>
            </a:r>
            <a:r>
              <a:rPr lang="en-US" altLang="zh-TW" sz="2800" dirty="0" err="1">
                <a:solidFill>
                  <a:srgbClr val="002060"/>
                </a:solidFill>
                <a:ea typeface="文鼎海報體" panose="02010609010101010101" pitchFamily="49" charset="-120"/>
              </a:rPr>
              <a:t>Kuo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-Chen</a:t>
            </a:r>
          </a:p>
          <a:p>
            <a:pPr algn="l"/>
            <a:r>
              <a:rPr lang="zh-TW" altLang="en-US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                  王堯君 </a:t>
            </a:r>
            <a:r>
              <a:rPr lang="en-US" altLang="zh-TW" sz="2800" dirty="0">
                <a:solidFill>
                  <a:srgbClr val="002060"/>
                </a:solidFill>
                <a:ea typeface="文鼎海報體" panose="02010609010101010101" pitchFamily="49" charset="-120"/>
              </a:rPr>
              <a:t>Brian</a:t>
            </a:r>
            <a:endParaRPr lang="zh-TW" altLang="en-US" sz="2800" dirty="0">
              <a:solidFill>
                <a:srgbClr val="002060"/>
              </a:solidFill>
              <a:ea typeface="文鼎海報體" panose="02010609010101010101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6662181-175A-AE1C-15B2-6BEA2AED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111" y="0"/>
            <a:ext cx="6625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BF43E6-E0B5-CC07-1D12-334DD698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FEEA32-2E32-E8ED-B472-66996C280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6D5C54-4ACD-0492-D859-32D23917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1305"/>
            <a:ext cx="12192000" cy="7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1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36B087-A312-3382-27EC-A6D46D01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女 半正式套裝">
            <a:extLst>
              <a:ext uri="{FF2B5EF4-FFF2-40B4-BE49-F238E27FC236}">
                <a16:creationId xmlns:a16="http://schemas.microsoft.com/office/drawing/2014/main" id="{3BBBE06B-125A-5D6D-94A8-A5237A30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9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565A849-6B16-CABE-6F67-5032BB74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4097"/>
            <a:ext cx="6858000" cy="6858000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EA62348-5EE7-7A6F-A59D-2E0EBBB48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300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C868B0B-9CCB-91B0-67CE-C3D2C0A3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2446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4D2EA2-B0BB-AD30-9AE8-2844D6A6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840" y="287364"/>
            <a:ext cx="5492319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3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帶位入座</a:t>
            </a:r>
            <a:br>
              <a:rPr lang="en-US" altLang="zh-TW" sz="53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</a:br>
            <a:r>
              <a:rPr lang="en-US" altLang="zh-TW" sz="31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Take a seat</a:t>
            </a:r>
            <a:endParaRPr lang="zh-TW" altLang="en-US" sz="31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C253C5-B423-0EC4-E3D3-CA9542D2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420333"/>
            <a:ext cx="11715750" cy="1285876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和女性朋友約會的時候，「</a:t>
            </a:r>
            <a:r>
              <a:rPr lang="zh-TW" altLang="en-US" dirty="0">
                <a:solidFill>
                  <a:srgbClr val="FF0000"/>
                </a:solidFill>
                <a:ea typeface="文鼎海報體" panose="02010609010101010101" pitchFamily="49" charset="-120"/>
              </a:rPr>
              <a:t>女性優先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」的觀念很重要。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marL="0" indent="0" fontAlgn="base">
              <a:buNone/>
            </a:pPr>
            <a:endParaRPr lang="en-US" altLang="zh-TW" sz="800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marL="0" indent="0" fontAlgn="base">
              <a:buNone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用餐的時候女性應該坐「</a:t>
            </a:r>
            <a:r>
              <a:rPr lang="zh-TW" altLang="en-US" dirty="0">
                <a:solidFill>
                  <a:srgbClr val="FF0000"/>
                </a:solidFill>
                <a:ea typeface="文鼎海報體" panose="02010609010101010101" pitchFamily="49" charset="-120"/>
              </a:rPr>
              <a:t>上位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」，也就是可以看到整個用餐環境的位子。</a:t>
            </a:r>
            <a:endParaRPr lang="en-US" altLang="zh-TW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zh-TW" altLang="en-US" b="0" i="0" dirty="0">
              <a:solidFill>
                <a:srgbClr val="444444"/>
              </a:solidFill>
              <a:effectLst/>
              <a:latin typeface="Merriweather" panose="00000500000000000000" pitchFamily="2" charset="0"/>
              <a:ea typeface="文鼎海報體" panose="02010609010101010101" pitchFamily="49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ABECD8-5429-C1A5-B7C1-1C70DF5B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706209"/>
            <a:ext cx="6381750" cy="396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13A2A82-C1AC-8C12-539C-99A0800F7972}"/>
              </a:ext>
            </a:extLst>
          </p:cNvPr>
          <p:cNvSpPr txBox="1"/>
          <p:nvPr/>
        </p:nvSpPr>
        <p:spPr>
          <a:xfrm>
            <a:off x="289356" y="2881885"/>
            <a:ext cx="53780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rriweather" panose="00000500000000000000" pitchFamily="2" charset="0"/>
                <a:ea typeface="文鼎海報體" panose="02010609010101010101" pitchFamily="49" charset="-120"/>
                <a:cs typeface="Arial" panose="020B0604020202020204" pitchFamily="34" charset="0"/>
              </a:rPr>
              <a:t>When dating female friends, the concept of "women first" is very important.</a:t>
            </a:r>
          </a:p>
          <a:p>
            <a:pPr fontAlgn="base"/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Merriweather" panose="00000500000000000000" pitchFamily="2" charset="0"/>
                <a:ea typeface="文鼎海報體" panose="02010609010101010101" pitchFamily="49" charset="-120"/>
                <a:cs typeface="Arial" panose="020B0604020202020204" pitchFamily="34" charset="0"/>
              </a:rPr>
              <a:t>Women should sit in the "upper seat" when dining, that is, the seat where you can see the entire dining environment. </a:t>
            </a:r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Merriweather" panose="00000500000000000000" pitchFamily="2" charset="0"/>
              <a:ea typeface="文鼎海報體" panose="02010609010101010101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9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E17AD-BC9C-A735-A604-CA53FCA0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87" y="365126"/>
            <a:ext cx="12272387" cy="63971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i="0" spc="-100" dirty="0">
                <a:solidFill>
                  <a:schemeClr val="accent2"/>
                </a:solidFill>
                <a:effectLst/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i="0" spc="-100" dirty="0">
                <a:solidFill>
                  <a:schemeClr val="accent2"/>
                </a:solidFill>
                <a:effectLst/>
                <a:latin typeface="YouTube Sans"/>
                <a:ea typeface="文鼎海報體" panose="02010609010101010101" pitchFamily="49" charset="-120"/>
              </a:rPr>
              <a:t>:At the  Restaurant :</a:t>
            </a:r>
            <a:r>
              <a:rPr lang="en-US" altLang="zh-TW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Reservation  Table </a:t>
            </a:r>
            <a:r>
              <a:rPr lang="en-US" altLang="zh-TW" sz="2700" dirty="0">
                <a:latin typeface="YouTube Sans"/>
                <a:ea typeface="文鼎海報體" panose="02010609010101010101" pitchFamily="49" charset="-120"/>
              </a:rPr>
              <a:t>0:</a:t>
            </a:r>
            <a:r>
              <a:rPr lang="en-US" altLang="zh-TW" sz="2700" i="0" dirty="0">
                <a:effectLst/>
                <a:latin typeface="YouTube Sans"/>
                <a:ea typeface="文鼎海報體" panose="02010609010101010101" pitchFamily="49" charset="-120"/>
              </a:rPr>
              <a:t>34-02:35</a:t>
            </a:r>
            <a:endParaRPr lang="zh-TW" altLang="en-US" dirty="0"/>
          </a:p>
        </p:txBody>
      </p:sp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12DC4F19-926B-C072-9BCE-FC35B1FBA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0930" y="1004836"/>
            <a:ext cx="10470139" cy="5853164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7B533BC-8205-FCF0-7D06-B44DE635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126"/>
            <a:ext cx="734778" cy="6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75908C0-895D-D5F9-2057-81642050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216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dirty="0">
                <a:solidFill>
                  <a:schemeClr val="accent2"/>
                </a:solidFill>
                <a:ea typeface="文鼎海報體" panose="02010609010101010101" pitchFamily="49" charset="-120"/>
              </a:rPr>
              <a:t>鋪口布</a:t>
            </a:r>
            <a:br>
              <a:rPr lang="en-US" altLang="zh-TW" sz="4800" dirty="0">
                <a:solidFill>
                  <a:schemeClr val="accent2"/>
                </a:solidFill>
                <a:ea typeface="文鼎海報體" panose="02010609010101010101" pitchFamily="49" charset="-120"/>
              </a:rPr>
            </a:br>
            <a:r>
              <a:rPr lang="en-US" altLang="zh-TW" sz="3100" dirty="0">
                <a:solidFill>
                  <a:schemeClr val="accent2"/>
                </a:solidFill>
                <a:ea typeface="文鼎海報體" panose="02010609010101010101" pitchFamily="49" charset="-120"/>
              </a:rPr>
              <a:t>spread napkin</a:t>
            </a:r>
            <a:endParaRPr lang="zh-TW" altLang="en-US" sz="31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8373" y="1244766"/>
            <a:ext cx="11055927" cy="1709563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口布就是用來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擦拭嘴上髒污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或是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清潔手指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。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口布正確的使用方法應該鋪在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大腿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上，絕對不可以像圍兜兜一般使用！</a:t>
            </a:r>
          </a:p>
        </p:txBody>
      </p:sp>
      <p:sp>
        <p:nvSpPr>
          <p:cNvPr id="5" name="矩形 4"/>
          <p:cNvSpPr/>
          <p:nvPr/>
        </p:nvSpPr>
        <p:spPr>
          <a:xfrm>
            <a:off x="488373" y="3145249"/>
            <a:ext cx="5058317" cy="295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Mouth cloth can be used to wipe the dirt on the mouth or clean the fingers with confidence.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</a:pP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The correct way to use the mouth cloth should be spread on the thighs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E1A22DA-DFC9-9AD1-21EA-B678616F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10" y="2441864"/>
            <a:ext cx="3144112" cy="44066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A245F4B-7EFE-5B73-F62A-5366D884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722" y="2441864"/>
            <a:ext cx="3116278" cy="44066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30FD92-F717-0FFD-6902-D44DD9C7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B5EC70-8DED-6661-869A-B4FAE8ACF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68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PingFang SC"/>
                <a:ea typeface="文鼎海報體" panose="02010609010101010101" pitchFamily="49" charset="-120"/>
              </a:rPr>
              <a:t>西餐廳一般不提供免費的水，要知道，水是完美一餐的一部分，服務員會問你，</a:t>
            </a:r>
            <a:r>
              <a:rPr lang="en-US" altLang="zh-TW" sz="3200" b="0" i="0" dirty="0">
                <a:solidFill>
                  <a:srgbClr val="FF0000"/>
                </a:solidFill>
                <a:effectLst/>
                <a:latin typeface="PingFang SC"/>
                <a:ea typeface="文鼎海報體" panose="02010609010101010101" pitchFamily="49" charset="-120"/>
              </a:rPr>
              <a:t>still 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PingFang SC"/>
                <a:ea typeface="文鼎海報體" panose="02010609010101010101" pitchFamily="49" charset="-120"/>
              </a:rPr>
              <a:t>or </a:t>
            </a:r>
            <a:r>
              <a:rPr lang="en-US" altLang="zh-TW" sz="3200" b="0" i="0" dirty="0">
                <a:solidFill>
                  <a:srgbClr val="FF0000"/>
                </a:solidFill>
                <a:effectLst/>
                <a:latin typeface="PingFang SC"/>
                <a:ea typeface="文鼎海報體" panose="02010609010101010101" pitchFamily="49" charset="-120"/>
              </a:rPr>
              <a:t>sparkling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PingFang SC"/>
                <a:ea typeface="文鼎海報體" panose="02010609010101010101" pitchFamily="49" charset="-120"/>
              </a:rPr>
              <a:t>(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PingFang SC"/>
                <a:ea typeface="文鼎海報體" panose="02010609010101010101" pitchFamily="49" charset="-120"/>
              </a:rPr>
              <a:t>沒有氣泡的水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PingFang SC"/>
                <a:ea typeface="文鼎海報體" panose="02010609010101010101" pitchFamily="49" charset="-120"/>
              </a:rPr>
              <a:t>還是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PingFang SC"/>
                <a:ea typeface="文鼎海報體" panose="02010609010101010101" pitchFamily="49" charset="-120"/>
              </a:rPr>
              <a:t>氣泡水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PingFang SC"/>
                <a:ea typeface="文鼎海報體" panose="02010609010101010101" pitchFamily="49" charset="-120"/>
              </a:rPr>
              <a:t>)?</a:t>
            </a:r>
            <a:endParaRPr lang="zh-TW" altLang="en-US" sz="3200" dirty="0">
              <a:ea typeface="文鼎海報體" panose="02010609010101010101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F1251E-D80C-5881-051B-39C04D4B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40" y="34053"/>
            <a:ext cx="5117960" cy="68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4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F27D3DF-3048-7877-0FEA-E266094B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36527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30A3AB5-47A1-72AC-BD11-EA2772EC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4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chemeClr val="accent2"/>
                </a:solidFill>
                <a:ea typeface="文鼎海報體" panose="02010609010101010101" pitchFamily="49" charset="-120"/>
              </a:rPr>
              <a:t>點餐</a:t>
            </a:r>
            <a:br>
              <a:rPr lang="en-US" altLang="zh-TW" dirty="0">
                <a:solidFill>
                  <a:schemeClr val="accent2"/>
                </a:solidFill>
                <a:ea typeface="文鼎海報體" panose="02010609010101010101" pitchFamily="49" charset="-120"/>
              </a:rPr>
            </a:br>
            <a:r>
              <a:rPr lang="en-US" altLang="zh-TW" sz="2800" dirty="0">
                <a:solidFill>
                  <a:schemeClr val="accent2"/>
                </a:solidFill>
                <a:ea typeface="文鼎海報體" panose="02010609010101010101" pitchFamily="49" charset="-120"/>
              </a:rPr>
              <a:t>Order</a:t>
            </a:r>
            <a:endParaRPr lang="zh-TW" altLang="en-US" sz="28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CC47F3-98E1-750B-42FB-D848C000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365281"/>
            <a:ext cx="10125086" cy="206371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0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菜單先給</a:t>
            </a:r>
            <a:r>
              <a:rPr lang="zh-TW" altLang="en-US" sz="3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女士</a:t>
            </a:r>
            <a:r>
              <a:rPr lang="zh-TW" altLang="en-US" sz="30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後給男士；若服務生忘了先給男士，男士則要馬上遞給女士。</a:t>
            </a:r>
            <a:endParaRPr lang="en-US" altLang="zh-TW" sz="3000" b="0" i="0" dirty="0">
              <a:solidFill>
                <a:srgbClr val="2B2A2A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9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</a:t>
            </a:r>
            <a:r>
              <a:rPr lang="en-US" altLang="zh-TW" sz="9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</a:t>
            </a:r>
          </a:p>
          <a:p>
            <a:pPr marL="0" indent="0">
              <a:buNone/>
            </a:pPr>
            <a:r>
              <a:rPr lang="zh-TW" altLang="en-US" sz="30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可先討論菜單；男士先問女士</a:t>
            </a:r>
            <a:r>
              <a:rPr lang="zh-TW" altLang="en-US" sz="3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可否點餐</a:t>
            </a:r>
            <a:r>
              <a:rPr lang="zh-TW" altLang="en-US" sz="30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了，再請服務生點餐。</a:t>
            </a:r>
            <a:endParaRPr lang="en-US" altLang="zh-TW" dirty="0">
              <a:solidFill>
                <a:srgbClr val="2B2A2A"/>
              </a:solidFill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endParaRPr lang="zh-TW" altLang="en-US" dirty="0"/>
          </a:p>
        </p:txBody>
      </p:sp>
      <p:pic>
        <p:nvPicPr>
          <p:cNvPr id="4" name="Picture 2" descr="食西餐點餐點到心慌慌？15個用餐英語你一定要懂– HAPPY PAMA 教得樂">
            <a:extLst>
              <a:ext uri="{FF2B5EF4-FFF2-40B4-BE49-F238E27FC236}">
                <a16:creationId xmlns:a16="http://schemas.microsoft.com/office/drawing/2014/main" id="{C07D7B57-D394-5A2F-48CF-4E72265E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83" y="3429001"/>
            <a:ext cx="66450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2C25844-5296-F5B9-0522-C856DC69ACCD}"/>
              </a:ext>
            </a:extLst>
          </p:cNvPr>
          <p:cNvSpPr txBox="1"/>
          <p:nvPr/>
        </p:nvSpPr>
        <p:spPr>
          <a:xfrm>
            <a:off x="415636" y="3460026"/>
            <a:ext cx="52179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TW" sz="24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Give the menu to the ladies first and then the men; if the waiter forgets to give it to the men first, hand it to the women immediately. </a:t>
            </a:r>
          </a:p>
          <a:p>
            <a:pPr marL="0" indent="0">
              <a:buNone/>
            </a:pPr>
            <a:r>
              <a:rPr lang="en-US" altLang="zh-TW" sz="24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24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You can discuss the menu first; the men ask the women if they can order first, and then ask the waiter to order.</a:t>
            </a:r>
          </a:p>
        </p:txBody>
      </p:sp>
    </p:spTree>
    <p:extLst>
      <p:ext uri="{BB962C8B-B14F-4D97-AF65-F5344CB8AC3E}">
        <p14:creationId xmlns:p14="http://schemas.microsoft.com/office/powerpoint/2010/main" val="4096251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B47C882A-519D-74CE-5063-B6B3CB931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202" y="924449"/>
            <a:ext cx="10533520" cy="5933551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F71E8CE-BB9B-1200-13F9-26AAC1AA6A52}"/>
              </a:ext>
            </a:extLst>
          </p:cNvPr>
          <p:cNvSpPr txBox="1">
            <a:spLocks/>
          </p:cNvSpPr>
          <p:nvPr/>
        </p:nvSpPr>
        <p:spPr>
          <a:xfrm>
            <a:off x="894303" y="365126"/>
            <a:ext cx="10249319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:At the  Restaurant : Order Food  </a:t>
            </a:r>
            <a:r>
              <a:rPr lang="en-US" altLang="zh-TW" sz="2700" dirty="0">
                <a:latin typeface="YouTube Sans"/>
                <a:ea typeface="文鼎海報體" panose="02010609010101010101" pitchFamily="49" charset="-120"/>
              </a:rPr>
              <a:t>4:24-06:13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E6CA190-FC12-C679-E3B7-76471E81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4" y="311499"/>
            <a:ext cx="734778" cy="6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99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7A542FF-8BEA-449F-F156-18B3A687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5876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81C44C-23FF-6F6A-327B-33856B12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25" y="233363"/>
            <a:ext cx="11800114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點餐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-</a:t>
            </a:r>
            <a:r>
              <a:rPr lang="zh-TW" altLang="en-US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西餐出餐順序</a:t>
            </a:r>
            <a:br>
              <a:rPr lang="en-US" altLang="zh-TW" sz="44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en-US" altLang="zh-TW" sz="2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The usual order of serving western food is</a:t>
            </a:r>
            <a:endParaRPr lang="zh-TW" altLang="en-US" sz="27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C58ED39-FA55-B49B-D421-0FFC42DA3CA3}"/>
              </a:ext>
            </a:extLst>
          </p:cNvPr>
          <p:cNvSpPr txBox="1"/>
          <p:nvPr/>
        </p:nvSpPr>
        <p:spPr>
          <a:xfrm>
            <a:off x="7193974" y="1396871"/>
            <a:ext cx="438861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TW" sz="3200" b="0" i="0" dirty="0">
              <a:solidFill>
                <a:srgbClr val="346CB5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1.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開胃菜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(Appetizers)</a:t>
            </a: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2.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沙拉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(Salad)</a:t>
            </a: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3.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湯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(Soup)</a:t>
            </a:r>
            <a:endParaRPr lang="en-US" altLang="zh-TW" sz="3200" b="0" i="0" dirty="0">
              <a:solidFill>
                <a:srgbClr val="40404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4.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麵包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(Bread)</a:t>
            </a: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5.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副菜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(side dish)</a:t>
            </a:r>
          </a:p>
          <a:p>
            <a:pPr algn="l"/>
            <a:r>
              <a:rPr lang="zh-TW" altLang="en-US" sz="32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   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主菜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(Main Course)</a:t>
            </a:r>
            <a:endParaRPr lang="en-US" altLang="zh-TW" sz="3200" b="0" i="0" dirty="0">
              <a:solidFill>
                <a:srgbClr val="40404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6.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點心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(Dessert)</a:t>
            </a:r>
            <a:endParaRPr lang="en-US" altLang="zh-TW" sz="3200" b="0" i="0" dirty="0">
              <a:solidFill>
                <a:srgbClr val="40404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7.</a:t>
            </a:r>
            <a:r>
              <a:rPr lang="zh-TW" altLang="en-US" sz="32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水果</a:t>
            </a:r>
            <a:r>
              <a:rPr lang="en-US" altLang="zh-TW" sz="32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(Fruit)</a:t>
            </a:r>
            <a:endParaRPr lang="en-US" altLang="zh-TW" sz="3200" b="0" i="0" dirty="0">
              <a:solidFill>
                <a:srgbClr val="346CB5"/>
              </a:solidFill>
              <a:effectLst/>
              <a:latin typeface="verdana" panose="020B0604030504040204" pitchFamily="34" charset="0"/>
              <a:ea typeface="文鼎海報體" panose="02010609010101010101" pitchFamily="49" charset="-120"/>
            </a:endParaRPr>
          </a:p>
          <a:p>
            <a:pPr algn="l"/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8.</a:t>
            </a:r>
            <a:r>
              <a:rPr lang="zh-TW" altLang="en-US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飲料</a:t>
            </a:r>
            <a:r>
              <a:rPr lang="en-US" altLang="zh-TW" sz="32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(Beverages)</a:t>
            </a:r>
            <a:endParaRPr lang="en-US" altLang="zh-TW" sz="3200" b="0" i="0" dirty="0">
              <a:solidFill>
                <a:srgbClr val="40404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</p:txBody>
      </p:sp>
      <p:pic>
        <p:nvPicPr>
          <p:cNvPr id="10" name="內容版面配置區 5">
            <a:extLst>
              <a:ext uri="{FF2B5EF4-FFF2-40B4-BE49-F238E27FC236}">
                <a16:creationId xmlns:a16="http://schemas.microsoft.com/office/drawing/2014/main" id="{105851C9-04AD-611D-C143-3642AED6A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3200400"/>
            <a:ext cx="707922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E15A0EB-2BEB-4B08-31BA-DFF86BCCD0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45071" y="6196151"/>
            <a:ext cx="499329" cy="5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91B8AB7-C43F-6DA5-D5E6-B010CF5F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18" y="-260117"/>
            <a:ext cx="12282435" cy="14268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2BE9146-C5AE-1DA0-F987-B19AB345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400" dirty="0">
                <a:solidFill>
                  <a:schemeClr val="accent2"/>
                </a:solidFill>
                <a:ea typeface="文鼎海報體" panose="02010609010101010101" pitchFamily="49" charset="-120"/>
              </a:rPr>
              <a:t>西餐出餐順序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326791D-8400-B9A8-372D-E9EBC2499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0" y="1173424"/>
            <a:ext cx="2095500" cy="8572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86B0DE5-2F29-953E-A0B1-6CF314251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597" y="1203360"/>
            <a:ext cx="2085975" cy="8382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F17D9D2-D577-D81E-4497-20FD0886D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139" y="1197236"/>
            <a:ext cx="2085975" cy="80962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E14C693-BD35-AB43-A713-D816097D7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881" y="3882119"/>
            <a:ext cx="2000250" cy="8382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7242B97-96C9-67B0-646E-F60A35930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946" y="3795033"/>
            <a:ext cx="1971675" cy="8382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4286179-230B-F555-D103-C19D90778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6562" y="3791178"/>
            <a:ext cx="1962150" cy="828675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50888CAE-D04D-0B34-69D7-B7228698EAA5}"/>
              </a:ext>
            </a:extLst>
          </p:cNvPr>
          <p:cNvSpPr/>
          <p:nvPr/>
        </p:nvSpPr>
        <p:spPr>
          <a:xfrm>
            <a:off x="2103187" y="1397941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5444F76A-4508-33A7-1C5C-7D3A27FBAB16}"/>
              </a:ext>
            </a:extLst>
          </p:cNvPr>
          <p:cNvSpPr/>
          <p:nvPr/>
        </p:nvSpPr>
        <p:spPr>
          <a:xfrm>
            <a:off x="5042326" y="1419709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FF1E732B-538F-6186-809F-983E98920312}"/>
              </a:ext>
            </a:extLst>
          </p:cNvPr>
          <p:cNvSpPr/>
          <p:nvPr/>
        </p:nvSpPr>
        <p:spPr>
          <a:xfrm>
            <a:off x="7829069" y="1365283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6FF6B1C-BA84-BA13-1267-39DA9459D461}"/>
              </a:ext>
            </a:extLst>
          </p:cNvPr>
          <p:cNvSpPr/>
          <p:nvPr/>
        </p:nvSpPr>
        <p:spPr>
          <a:xfrm>
            <a:off x="705182" y="4135073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F4130085-9C9B-30C4-7EB0-4F6AE2574B41}"/>
              </a:ext>
            </a:extLst>
          </p:cNvPr>
          <p:cNvSpPr/>
          <p:nvPr/>
        </p:nvSpPr>
        <p:spPr>
          <a:xfrm>
            <a:off x="3524244" y="4081458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28E9C6B-10D3-9C6C-AA24-5CA12F5A9DE2}"/>
              </a:ext>
            </a:extLst>
          </p:cNvPr>
          <p:cNvSpPr/>
          <p:nvPr/>
        </p:nvSpPr>
        <p:spPr>
          <a:xfrm>
            <a:off x="6355135" y="4081458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2AA53A79-091D-CAA7-6DEB-F3B7E0695CC8}"/>
              </a:ext>
            </a:extLst>
          </p:cNvPr>
          <p:cNvSpPr/>
          <p:nvPr/>
        </p:nvSpPr>
        <p:spPr>
          <a:xfrm>
            <a:off x="9239241" y="4092340"/>
            <a:ext cx="793977" cy="449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30F37C2-A721-0C34-BDD3-C0948F646519}"/>
              </a:ext>
            </a:extLst>
          </p:cNvPr>
          <p:cNvSpPr txBox="1"/>
          <p:nvPr/>
        </p:nvSpPr>
        <p:spPr>
          <a:xfrm>
            <a:off x="229484" y="1959623"/>
            <a:ext cx="162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(Appetizers)</a:t>
            </a:r>
            <a:endParaRPr lang="en-US" altLang="zh-TW" sz="1800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D5279A1-B30E-7B9F-DB22-AA333AB4F3F4}"/>
              </a:ext>
            </a:extLst>
          </p:cNvPr>
          <p:cNvSpPr txBox="1"/>
          <p:nvPr/>
        </p:nvSpPr>
        <p:spPr>
          <a:xfrm>
            <a:off x="3312861" y="1995829"/>
            <a:ext cx="1203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(Salad)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C113801-B756-86C9-872E-14F1B2AEDFA0}"/>
              </a:ext>
            </a:extLst>
          </p:cNvPr>
          <p:cNvSpPr txBox="1"/>
          <p:nvPr/>
        </p:nvSpPr>
        <p:spPr>
          <a:xfrm>
            <a:off x="6160157" y="2005354"/>
            <a:ext cx="1106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(Soup)</a:t>
            </a:r>
            <a:endParaRPr lang="en-US" altLang="zh-TW" sz="1800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39EED35-8931-4E42-8530-CF2A8B42BE99}"/>
              </a:ext>
            </a:extLst>
          </p:cNvPr>
          <p:cNvSpPr txBox="1"/>
          <p:nvPr/>
        </p:nvSpPr>
        <p:spPr>
          <a:xfrm>
            <a:off x="1608016" y="4655396"/>
            <a:ext cx="178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(Main Course)</a:t>
            </a:r>
            <a:endParaRPr lang="en-US" altLang="zh-TW" sz="1800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D76C77D-F101-BB4F-C7D5-0CE52918C8F2}"/>
              </a:ext>
            </a:extLst>
          </p:cNvPr>
          <p:cNvSpPr txBox="1"/>
          <p:nvPr/>
        </p:nvSpPr>
        <p:spPr>
          <a:xfrm>
            <a:off x="4687995" y="4619853"/>
            <a:ext cx="1313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(Dessert)</a:t>
            </a:r>
            <a:endParaRPr lang="en-US" altLang="zh-TW" sz="1800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0C214FF-5E2C-A704-9EF2-7F5BCABFD4AD}"/>
              </a:ext>
            </a:extLst>
          </p:cNvPr>
          <p:cNvSpPr txBox="1"/>
          <p:nvPr/>
        </p:nvSpPr>
        <p:spPr>
          <a:xfrm>
            <a:off x="10343804" y="4541377"/>
            <a:ext cx="1559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(Beverages)</a:t>
            </a:r>
            <a:endParaRPr lang="zh-TW" altLang="en-US" dirty="0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C7980B7-1E17-4887-145B-E8F4BF0342D0}"/>
              </a:ext>
            </a:extLst>
          </p:cNvPr>
          <p:cNvSpPr txBox="1"/>
          <p:nvPr/>
        </p:nvSpPr>
        <p:spPr>
          <a:xfrm>
            <a:off x="9208157" y="2029705"/>
            <a:ext cx="104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</a:rPr>
              <a:t>(Bread)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EC8CE64-AFF6-EE8E-1696-F5757EBD587A}"/>
              </a:ext>
            </a:extLst>
          </p:cNvPr>
          <p:cNvSpPr txBox="1"/>
          <p:nvPr/>
        </p:nvSpPr>
        <p:spPr>
          <a:xfrm>
            <a:off x="7655709" y="4626934"/>
            <a:ext cx="917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800" dirty="0">
                <a:solidFill>
                  <a:srgbClr val="346CB5"/>
                </a:solidFill>
                <a:latin typeface="verdana" panose="020B0604030504040204" pitchFamily="34" charset="0"/>
              </a:rPr>
              <a:t>(Fruit)</a:t>
            </a:r>
            <a:endParaRPr lang="en-US" altLang="zh-TW" sz="1800" b="0" i="0" dirty="0">
              <a:solidFill>
                <a:srgbClr val="40404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C9C88EDC-774B-D42D-90B0-48DDEBB2A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0182" y="1212884"/>
            <a:ext cx="1924050" cy="81915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F8EA8673-6946-9166-6A1C-1D6FA4DF28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0947" y="3896802"/>
            <a:ext cx="1952625" cy="781050"/>
          </a:xfrm>
          <a:prstGeom prst="rect">
            <a:avLst/>
          </a:prstGeom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426DAE4B-BA21-6918-1483-2F12285D34FF}"/>
              </a:ext>
            </a:extLst>
          </p:cNvPr>
          <p:cNvSpPr txBox="1"/>
          <p:nvPr/>
        </p:nvSpPr>
        <p:spPr>
          <a:xfrm>
            <a:off x="8033425" y="6392861"/>
            <a:ext cx="612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11"/>
              </a:rPr>
              <a:t>https://</a:t>
            </a:r>
            <a:r>
              <a:rPr lang="en-US" altLang="zh-TW" dirty="0" err="1">
                <a:hlinkClick r:id="rId11"/>
              </a:rPr>
              <a:t>slidesplayer.com</a:t>
            </a:r>
            <a:r>
              <a:rPr lang="en-US" altLang="zh-TW" dirty="0">
                <a:hlinkClick r:id="rId11"/>
              </a:rPr>
              <a:t>/slide/11239915/</a:t>
            </a:r>
            <a:endParaRPr lang="zh-TW" altLang="en-US" dirty="0"/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50FED83D-3C7F-B065-A4A7-8E843132EA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832" y="2365161"/>
            <a:ext cx="2011958" cy="1339210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357F8FF-C730-DE01-6FD9-F03001A9A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4508" y="2373613"/>
            <a:ext cx="1924050" cy="1280696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EC684E74-419F-0D0D-768A-735C74890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2662" y="2365161"/>
            <a:ext cx="1952626" cy="1280455"/>
          </a:xfrm>
          <a:prstGeom prst="rect">
            <a:avLst/>
          </a:prstGeom>
        </p:spPr>
      </p:pic>
      <p:pic>
        <p:nvPicPr>
          <p:cNvPr id="33793" name="圖片 33792">
            <a:extLst>
              <a:ext uri="{FF2B5EF4-FFF2-40B4-BE49-F238E27FC236}">
                <a16:creationId xmlns:a16="http://schemas.microsoft.com/office/drawing/2014/main" id="{CE54F1AF-1269-6FE0-47B9-0098B2F6B9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9509" y="5102424"/>
            <a:ext cx="1898653" cy="1246706"/>
          </a:xfrm>
          <a:prstGeom prst="rect">
            <a:avLst/>
          </a:prstGeom>
        </p:spPr>
      </p:pic>
      <p:pic>
        <p:nvPicPr>
          <p:cNvPr id="33796" name="圖片 33795">
            <a:extLst>
              <a:ext uri="{FF2B5EF4-FFF2-40B4-BE49-F238E27FC236}">
                <a16:creationId xmlns:a16="http://schemas.microsoft.com/office/drawing/2014/main" id="{2EC8D754-2E62-3D44-7CE1-407468E85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3021" y="4910709"/>
            <a:ext cx="1662274" cy="1246706"/>
          </a:xfrm>
          <a:prstGeom prst="rect">
            <a:avLst/>
          </a:prstGeom>
        </p:spPr>
      </p:pic>
      <p:pic>
        <p:nvPicPr>
          <p:cNvPr id="33798" name="圖片 33797">
            <a:extLst>
              <a:ext uri="{FF2B5EF4-FFF2-40B4-BE49-F238E27FC236}">
                <a16:creationId xmlns:a16="http://schemas.microsoft.com/office/drawing/2014/main" id="{8F220109-E53D-6F4A-9EB3-965770A39C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4328" y="5102424"/>
            <a:ext cx="1889916" cy="1257976"/>
          </a:xfrm>
          <a:prstGeom prst="rect">
            <a:avLst/>
          </a:prstGeom>
        </p:spPr>
      </p:pic>
      <p:pic>
        <p:nvPicPr>
          <p:cNvPr id="33800" name="圖片 33799">
            <a:extLst>
              <a:ext uri="{FF2B5EF4-FFF2-40B4-BE49-F238E27FC236}">
                <a16:creationId xmlns:a16="http://schemas.microsoft.com/office/drawing/2014/main" id="{4DB5A9E7-CB38-CF4B-42A3-FFE3D37B94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33515" y="2351374"/>
            <a:ext cx="1797034" cy="1303499"/>
          </a:xfrm>
          <a:prstGeom prst="rect">
            <a:avLst/>
          </a:prstGeom>
        </p:spPr>
      </p:pic>
      <p:pic>
        <p:nvPicPr>
          <p:cNvPr id="33803" name="圖片 33802">
            <a:extLst>
              <a:ext uri="{FF2B5EF4-FFF2-40B4-BE49-F238E27FC236}">
                <a16:creationId xmlns:a16="http://schemas.microsoft.com/office/drawing/2014/main" id="{FE6CC615-34DA-383F-97B3-B664634A13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9112" y="5082660"/>
            <a:ext cx="2047341" cy="12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E65760A-9263-4282-DAB5-F433CC5C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3255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82F85E-F479-3DA0-C69F-2A2D452B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08807" cy="110242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800" dirty="0">
                <a:solidFill>
                  <a:schemeClr val="accent2"/>
                </a:solidFill>
                <a:ea typeface="文鼎海報體" panose="02010609010101010101" pitchFamily="49" charset="-120"/>
              </a:rPr>
              <a:t>當你是主人時</a:t>
            </a:r>
            <a:r>
              <a:rPr lang="en-US" altLang="zh-TW" sz="4800" dirty="0">
                <a:solidFill>
                  <a:schemeClr val="accent2"/>
                </a:solidFill>
                <a:ea typeface="文鼎海報體" panose="02010609010101010101" pitchFamily="49" charset="-120"/>
              </a:rPr>
              <a:t>-</a:t>
            </a:r>
            <a:r>
              <a:rPr lang="zh-TW" altLang="en-US" sz="4800" dirty="0">
                <a:solidFill>
                  <a:schemeClr val="accent2"/>
                </a:solidFill>
                <a:ea typeface="文鼎海報體" panose="02010609010101010101" pitchFamily="49" charset="-120"/>
              </a:rPr>
              <a:t>西餐的標準作業流程</a:t>
            </a:r>
            <a:r>
              <a:rPr lang="en-US" altLang="zh-TW" sz="4800" dirty="0">
                <a:solidFill>
                  <a:schemeClr val="accent2"/>
                </a:solidFill>
                <a:ea typeface="文鼎海報體" panose="02010609010101010101" pitchFamily="49" charset="-120"/>
              </a:rPr>
              <a:t>SOP</a:t>
            </a:r>
            <a:br>
              <a:rPr lang="en-US" altLang="zh-TW" sz="4800" dirty="0">
                <a:solidFill>
                  <a:schemeClr val="accent2"/>
                </a:solidFill>
                <a:ea typeface="文鼎海報體" panose="02010609010101010101" pitchFamily="49" charset="-120"/>
              </a:rPr>
            </a:br>
            <a:r>
              <a:rPr kumimoji="0" lang="zh-TW" altLang="zh-TW" sz="27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 Unicode MS" panose="020B0604020202020204" pitchFamily="34" charset="-120"/>
                <a:ea typeface="inherit"/>
              </a:rPr>
              <a:t>When you are the host - the standard operating procedure SOP of western food</a:t>
            </a:r>
            <a:r>
              <a:rPr kumimoji="0" lang="zh-TW" altLang="zh-TW" sz="27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 </a:t>
            </a:r>
            <a:br>
              <a:rPr kumimoji="0" lang="zh-TW" altLang="zh-TW" sz="27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</a:br>
            <a:endParaRPr lang="zh-TW" altLang="en-US" sz="27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EA5DD4-22C8-6A26-EBA3-E958774C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5" y="1690688"/>
            <a:ext cx="11022204" cy="982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ea typeface="文鼎海報體" panose="02010609010101010101" pitchFamily="49" charset="-120"/>
              </a:rPr>
              <a:t> 為了確保每位賓客都能得到一致的服務品質，餐廳通常會訂定一套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標準作業流程  </a:t>
            </a:r>
            <a:r>
              <a:rPr lang="en-US" altLang="zh-TW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(Standard </a:t>
            </a:r>
            <a:r>
              <a:rPr lang="en-US" altLang="zh-TW" sz="3200">
                <a:solidFill>
                  <a:srgbClr val="FF0000"/>
                </a:solidFill>
                <a:ea typeface="文鼎海報體" panose="02010609010101010101" pitchFamily="49" charset="-120"/>
              </a:rPr>
              <a:t>Operation </a:t>
            </a:r>
            <a:r>
              <a:rPr lang="en-US" altLang="zh-TW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Procedures</a:t>
            </a:r>
            <a:r>
              <a:rPr lang="zh-TW" altLang="en-US" sz="3200">
                <a:solidFill>
                  <a:srgbClr val="FF0000"/>
                </a:solidFill>
                <a:ea typeface="文鼎海報體" panose="02010609010101010101" pitchFamily="49" charset="-120"/>
              </a:rPr>
              <a:t>，</a:t>
            </a:r>
            <a:r>
              <a:rPr lang="en-US" altLang="zh-TW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SOP)</a:t>
            </a:r>
            <a:endParaRPr lang="en-US" altLang="zh-TW" dirty="0">
              <a:ea typeface="文鼎海報體" panose="02010609010101010101" pitchFamily="49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7B7B793-130E-BF82-3F2D-90478579E5C8}"/>
              </a:ext>
            </a:extLst>
          </p:cNvPr>
          <p:cNvGrpSpPr/>
          <p:nvPr/>
        </p:nvGrpSpPr>
        <p:grpSpPr>
          <a:xfrm>
            <a:off x="608239" y="2984809"/>
            <a:ext cx="2250831" cy="1216889"/>
            <a:chOff x="608239" y="2984809"/>
            <a:chExt cx="2250831" cy="1216889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5DDCCAE3-09B0-578D-F84A-77E1E6DD9486}"/>
                </a:ext>
              </a:extLst>
            </p:cNvPr>
            <p:cNvSpPr/>
            <p:nvPr/>
          </p:nvSpPr>
          <p:spPr>
            <a:xfrm>
              <a:off x="703698" y="2984809"/>
              <a:ext cx="2059912" cy="1216889"/>
            </a:xfrm>
            <a:prstGeom prst="roundRect">
              <a:avLst/>
            </a:prstGeom>
            <a:solidFill>
              <a:srgbClr val="FF8F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E6E6E6"/>
                </a:solidFill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3FA04D7F-8DF0-C381-AC34-6056B8F87F78}"/>
                </a:ext>
              </a:extLst>
            </p:cNvPr>
            <p:cNvSpPr txBox="1"/>
            <p:nvPr/>
          </p:nvSpPr>
          <p:spPr>
            <a:xfrm>
              <a:off x="608239" y="3129138"/>
              <a:ext cx="22508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訂位</a:t>
              </a:r>
              <a:br>
                <a:rPr lang="en-US" altLang="zh-TW" sz="36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</a:br>
              <a:r>
                <a:rPr lang="en-US" altLang="zh-TW" sz="2400" dirty="0">
                  <a:latin typeface="Merriweather" panose="00000500000000000000" pitchFamily="2" charset="0"/>
                </a:rPr>
                <a:t>Reservation</a:t>
              </a:r>
              <a:endParaRPr lang="zh-TW" altLang="en-US" sz="2400" dirty="0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148B1DD-AFB4-F4FF-6D27-4183E5655965}"/>
              </a:ext>
            </a:extLst>
          </p:cNvPr>
          <p:cNvGrpSpPr/>
          <p:nvPr/>
        </p:nvGrpSpPr>
        <p:grpSpPr>
          <a:xfrm>
            <a:off x="3544383" y="3068146"/>
            <a:ext cx="2059912" cy="1216889"/>
            <a:chOff x="3544383" y="3068146"/>
            <a:chExt cx="2059912" cy="1216889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99846087-F338-367E-4A68-D6E2CC71F53A}"/>
                </a:ext>
              </a:extLst>
            </p:cNvPr>
            <p:cNvSpPr/>
            <p:nvPr/>
          </p:nvSpPr>
          <p:spPr>
            <a:xfrm>
              <a:off x="3544383" y="3068146"/>
              <a:ext cx="2059912" cy="1216889"/>
            </a:xfrm>
            <a:prstGeom prst="roundRect">
              <a:avLst/>
            </a:prstGeom>
            <a:solidFill>
              <a:srgbClr val="FF8F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E6E6E6"/>
                </a:solidFill>
              </a:endParaRP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919A1B3A-E007-DC26-C455-B6849F47B75A}"/>
                </a:ext>
              </a:extLst>
            </p:cNvPr>
            <p:cNvSpPr txBox="1"/>
            <p:nvPr/>
          </p:nvSpPr>
          <p:spPr>
            <a:xfrm>
              <a:off x="3764752" y="3129138"/>
              <a:ext cx="16722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服裝</a:t>
              </a:r>
              <a:br>
                <a:rPr lang="en-US" altLang="zh-TW" sz="36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</a:br>
              <a:r>
                <a:rPr lang="en-US" altLang="zh-TW" sz="24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Dressing</a:t>
              </a:r>
              <a:endParaRPr lang="zh-TW" altLang="en-US" sz="2400" dirty="0">
                <a:latin typeface="Merriweather" panose="00000500000000000000" pitchFamily="2" charset="0"/>
                <a:ea typeface="文鼎海報體" panose="02010609010101010101" pitchFamily="49" charset="-12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DB1BFDC-796C-F7D9-CE69-EE78D14C2A05}"/>
              </a:ext>
            </a:extLst>
          </p:cNvPr>
          <p:cNvGrpSpPr/>
          <p:nvPr/>
        </p:nvGrpSpPr>
        <p:grpSpPr>
          <a:xfrm>
            <a:off x="6369524" y="3028524"/>
            <a:ext cx="2108207" cy="1230908"/>
            <a:chOff x="6369524" y="3028524"/>
            <a:chExt cx="2108207" cy="1230908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6CBE259A-A226-2DAF-4685-1DF217345CB0}"/>
                </a:ext>
              </a:extLst>
            </p:cNvPr>
            <p:cNvSpPr/>
            <p:nvPr/>
          </p:nvSpPr>
          <p:spPr>
            <a:xfrm>
              <a:off x="6369524" y="3028524"/>
              <a:ext cx="2059912" cy="1216889"/>
            </a:xfrm>
            <a:prstGeom prst="roundRect">
              <a:avLst/>
            </a:prstGeom>
            <a:solidFill>
              <a:srgbClr val="FF8F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E6E6E6"/>
                </a:solidFill>
              </a:endParaRPr>
            </a:p>
          </p:txBody>
        </p:sp>
        <p:sp>
          <p:nvSpPr>
            <p:cNvPr id="8" name="標題 1">
              <a:extLst>
                <a:ext uri="{FF2B5EF4-FFF2-40B4-BE49-F238E27FC236}">
                  <a16:creationId xmlns:a16="http://schemas.microsoft.com/office/drawing/2014/main" id="{EEA47AB0-C4B3-0E42-1360-00F5E8F1CFF7}"/>
                </a:ext>
              </a:extLst>
            </p:cNvPr>
            <p:cNvSpPr txBox="1">
              <a:spLocks/>
            </p:cNvSpPr>
            <p:nvPr/>
          </p:nvSpPr>
          <p:spPr>
            <a:xfrm>
              <a:off x="6434778" y="3129138"/>
              <a:ext cx="2042953" cy="11302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zh-TW" altLang="en-US" sz="80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帶位入座</a:t>
              </a:r>
              <a:br>
                <a:rPr lang="en-US" altLang="zh-TW" sz="53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</a:br>
              <a:r>
                <a:rPr lang="en-US" altLang="zh-TW" sz="53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Take a seat</a:t>
              </a:r>
              <a:endParaRPr lang="zh-TW" altLang="en-US" sz="5300" dirty="0">
                <a:ea typeface="文鼎海報體" panose="02010609010101010101" pitchFamily="49" charset="-12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9AFA019-B83A-AA18-9926-BB136FC55EE9}"/>
              </a:ext>
            </a:extLst>
          </p:cNvPr>
          <p:cNvGrpSpPr/>
          <p:nvPr/>
        </p:nvGrpSpPr>
        <p:grpSpPr>
          <a:xfrm>
            <a:off x="3528141" y="4540955"/>
            <a:ext cx="2059912" cy="1216889"/>
            <a:chOff x="3528141" y="4540955"/>
            <a:chExt cx="2059912" cy="1216889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6DCF1DBE-CAC9-95AB-9A78-1285A93CA2CA}"/>
                </a:ext>
              </a:extLst>
            </p:cNvPr>
            <p:cNvSpPr/>
            <p:nvPr/>
          </p:nvSpPr>
          <p:spPr>
            <a:xfrm>
              <a:off x="3528141" y="4540955"/>
              <a:ext cx="2059912" cy="121688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095F00A-E7E4-C5AB-4E7F-1B88AFE05D3D}"/>
                </a:ext>
              </a:extLst>
            </p:cNvPr>
            <p:cNvSpPr txBox="1"/>
            <p:nvPr/>
          </p:nvSpPr>
          <p:spPr>
            <a:xfrm>
              <a:off x="3842151" y="4710799"/>
              <a:ext cx="12853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>
                  <a:ea typeface="文鼎海報體" panose="02010609010101010101" pitchFamily="49" charset="-120"/>
                </a:rPr>
                <a:t>點餐</a:t>
              </a:r>
              <a:br>
                <a:rPr lang="en-US" altLang="zh-TW" dirty="0">
                  <a:ea typeface="文鼎海報體" panose="02010609010101010101" pitchFamily="49" charset="-120"/>
                </a:rPr>
              </a:br>
              <a:r>
                <a:rPr lang="en-US" altLang="zh-TW" sz="2400" dirty="0">
                  <a:ea typeface="文鼎海報體" panose="02010609010101010101" pitchFamily="49" charset="-120"/>
                </a:rPr>
                <a:t>Order</a:t>
              </a:r>
              <a:endParaRPr lang="zh-TW" altLang="en-US" sz="2400" dirty="0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F632785-CFEA-7007-11DC-10688BEC5B12}"/>
              </a:ext>
            </a:extLst>
          </p:cNvPr>
          <p:cNvGrpSpPr/>
          <p:nvPr/>
        </p:nvGrpSpPr>
        <p:grpSpPr>
          <a:xfrm>
            <a:off x="6417819" y="4517486"/>
            <a:ext cx="2059912" cy="1216889"/>
            <a:chOff x="6417819" y="4517486"/>
            <a:chExt cx="2059912" cy="1216889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27B9FF71-F1D8-FE89-5022-8BAEEBC3B275}"/>
                </a:ext>
              </a:extLst>
            </p:cNvPr>
            <p:cNvSpPr/>
            <p:nvPr/>
          </p:nvSpPr>
          <p:spPr>
            <a:xfrm>
              <a:off x="6417819" y="4517486"/>
              <a:ext cx="2059912" cy="121688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6077D42-025E-B899-11B5-6F49148870EC}"/>
                </a:ext>
              </a:extLst>
            </p:cNvPr>
            <p:cNvSpPr txBox="1"/>
            <p:nvPr/>
          </p:nvSpPr>
          <p:spPr>
            <a:xfrm>
              <a:off x="6897628" y="4659476"/>
              <a:ext cx="110029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ea typeface="文鼎海報體" panose="02010609010101010101" pitchFamily="49" charset="-120"/>
                </a:rPr>
                <a:t>用餐</a:t>
              </a:r>
              <a:endParaRPr lang="en-US" altLang="zh-TW" sz="3600" dirty="0">
                <a:ea typeface="文鼎海報體" panose="02010609010101010101" pitchFamily="49" charset="-120"/>
              </a:endParaRPr>
            </a:p>
            <a:p>
              <a:r>
                <a:rPr lang="en-US" altLang="zh-TW" sz="2400" dirty="0">
                  <a:latin typeface="verdana" panose="020B0604030504040204" pitchFamily="34" charset="0"/>
                  <a:ea typeface="文鼎海報體" panose="02010609010101010101" pitchFamily="49" charset="-120"/>
                </a:rPr>
                <a:t>Meals</a:t>
              </a:r>
              <a:endParaRPr lang="zh-TW" altLang="en-US" sz="2400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4988122F-ACD5-89FF-6E5D-84A6216EFE38}"/>
              </a:ext>
            </a:extLst>
          </p:cNvPr>
          <p:cNvGrpSpPr/>
          <p:nvPr/>
        </p:nvGrpSpPr>
        <p:grpSpPr>
          <a:xfrm>
            <a:off x="9380767" y="4509574"/>
            <a:ext cx="2059912" cy="1216889"/>
            <a:chOff x="9380767" y="4509574"/>
            <a:chExt cx="2059912" cy="1216889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3521FD08-86FD-156D-2F06-F17CAB141F1C}"/>
                </a:ext>
              </a:extLst>
            </p:cNvPr>
            <p:cNvSpPr/>
            <p:nvPr/>
          </p:nvSpPr>
          <p:spPr>
            <a:xfrm>
              <a:off x="9380767" y="4509574"/>
              <a:ext cx="2059912" cy="121688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917CE1AC-BCE5-0B6E-741A-88BBC72AF52B}"/>
                </a:ext>
              </a:extLst>
            </p:cNvPr>
            <p:cNvSpPr txBox="1"/>
            <p:nvPr/>
          </p:nvSpPr>
          <p:spPr>
            <a:xfrm>
              <a:off x="9819571" y="4574188"/>
              <a:ext cx="1285351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40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結帳</a:t>
              </a:r>
              <a:br>
                <a:rPr lang="en-US" altLang="zh-TW" sz="32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</a:br>
              <a:r>
                <a:rPr lang="en-US" altLang="zh-TW" sz="1800" dirty="0">
                  <a:latin typeface="Merriweather" panose="00000500000000000000" pitchFamily="2" charset="0"/>
                  <a:ea typeface="文鼎海報體" panose="02010609010101010101" pitchFamily="49" charset="-120"/>
                </a:rPr>
                <a:t>Checkout</a:t>
              </a:r>
              <a:endParaRPr lang="zh-TW" altLang="en-US" dirty="0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1CC992E-4DCF-577E-1C8B-6CE927611013}"/>
              </a:ext>
            </a:extLst>
          </p:cNvPr>
          <p:cNvGrpSpPr/>
          <p:nvPr/>
        </p:nvGrpSpPr>
        <p:grpSpPr>
          <a:xfrm>
            <a:off x="587451" y="4558864"/>
            <a:ext cx="2250830" cy="1216889"/>
            <a:chOff x="587451" y="4558864"/>
            <a:chExt cx="2250830" cy="1216889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AE89BF90-42FD-7967-D22B-2A908DE93222}"/>
                </a:ext>
              </a:extLst>
            </p:cNvPr>
            <p:cNvSpPr/>
            <p:nvPr/>
          </p:nvSpPr>
          <p:spPr>
            <a:xfrm>
              <a:off x="638463" y="4558864"/>
              <a:ext cx="2059912" cy="121688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521D97C-C7DD-7477-4858-90C3ABB27D22}"/>
                </a:ext>
              </a:extLst>
            </p:cNvPr>
            <p:cNvSpPr txBox="1"/>
            <p:nvPr/>
          </p:nvSpPr>
          <p:spPr>
            <a:xfrm>
              <a:off x="587451" y="4677899"/>
              <a:ext cx="22508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>
                  <a:ea typeface="文鼎海報體" panose="02010609010101010101" pitchFamily="49" charset="-120"/>
                </a:rPr>
                <a:t>鋪口布</a:t>
              </a:r>
              <a:br>
                <a:rPr lang="en-US" altLang="zh-TW" sz="3200" dirty="0">
                  <a:ea typeface="文鼎海報體" panose="02010609010101010101" pitchFamily="49" charset="-120"/>
                </a:rPr>
              </a:br>
              <a:r>
                <a:rPr lang="en-US" altLang="zh-TW" sz="2400" dirty="0">
                  <a:ea typeface="文鼎海報體" panose="02010609010101010101" pitchFamily="49" charset="-120"/>
                </a:rPr>
                <a:t>spread napkin</a:t>
              </a:r>
              <a:endParaRPr lang="zh-TW" altLang="en-US" sz="2400" dirty="0"/>
            </a:p>
          </p:txBody>
        </p:sp>
      </p:grp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3761690A-AEED-2DF3-94BE-04A19B8F98A9}"/>
              </a:ext>
            </a:extLst>
          </p:cNvPr>
          <p:cNvSpPr/>
          <p:nvPr/>
        </p:nvSpPr>
        <p:spPr>
          <a:xfrm>
            <a:off x="2929345" y="3351876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8F69B381-E55D-93CD-5E2A-E087D162D450}"/>
              </a:ext>
            </a:extLst>
          </p:cNvPr>
          <p:cNvSpPr/>
          <p:nvPr/>
        </p:nvSpPr>
        <p:spPr>
          <a:xfrm>
            <a:off x="5767110" y="3367567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CC921FB8-A037-4C7F-0932-CEE941A9724A}"/>
              </a:ext>
            </a:extLst>
          </p:cNvPr>
          <p:cNvSpPr/>
          <p:nvPr/>
        </p:nvSpPr>
        <p:spPr>
          <a:xfrm>
            <a:off x="8783063" y="3333067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923B0D5-D76F-151C-5C7E-F63B795C2002}"/>
              </a:ext>
            </a:extLst>
          </p:cNvPr>
          <p:cNvSpPr/>
          <p:nvPr/>
        </p:nvSpPr>
        <p:spPr>
          <a:xfrm>
            <a:off x="2879821" y="4927965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8C26B31-8D34-FA31-DD09-27E30FAF9A9D}"/>
              </a:ext>
            </a:extLst>
          </p:cNvPr>
          <p:cNvSpPr/>
          <p:nvPr/>
        </p:nvSpPr>
        <p:spPr>
          <a:xfrm>
            <a:off x="5798355" y="4910057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B5750DF7-8EF0-749F-BA23-ECDAF1AA8B28}"/>
              </a:ext>
            </a:extLst>
          </p:cNvPr>
          <p:cNvSpPr/>
          <p:nvPr/>
        </p:nvSpPr>
        <p:spPr>
          <a:xfrm>
            <a:off x="8783062" y="4910056"/>
            <a:ext cx="504853" cy="47868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B3DF2334-BA66-56CD-B452-7F5F47B67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43ABE6F-CDC1-58D3-C5EE-6A83FED6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45A211-BD5B-0962-8C44-F1C805B29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54" y="1896601"/>
            <a:ext cx="7453745" cy="49613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C8D9FF1-0196-55FF-5035-DBBE4CB2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87" y="182563"/>
            <a:ext cx="1066639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 </a:t>
            </a:r>
            <a:r>
              <a:rPr lang="zh-TW" altLang="en-US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一、開胃菜</a:t>
            </a:r>
            <a:r>
              <a:rPr lang="en-US" altLang="zh-TW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(Appetizers)</a:t>
            </a:r>
            <a:endParaRPr lang="zh-TW" altLang="en-US" dirty="0">
              <a:solidFill>
                <a:srgbClr val="346CB5"/>
              </a:solidFill>
              <a:latin typeface="verdana" panose="020B0604030504040204" pitchFamily="34" charset="0"/>
              <a:ea typeface="文鼎海報體" panose="02010609010101010101" pitchFamily="49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46D5570-484A-E41B-D7B3-F95F84EDC444}"/>
              </a:ext>
            </a:extLst>
          </p:cNvPr>
          <p:cNvSpPr txBox="1"/>
          <p:nvPr/>
        </p:nvSpPr>
        <p:spPr>
          <a:xfrm>
            <a:off x="633045" y="1750866"/>
            <a:ext cx="57175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開胃菜的目的是</a:t>
            </a:r>
            <a:r>
              <a:rPr lang="zh-TW" altLang="en-US" sz="3600" dirty="0">
                <a:solidFill>
                  <a:srgbClr val="FF0000"/>
                </a:solidFill>
                <a:latin typeface="-apple-system"/>
                <a:ea typeface="文鼎海報體" panose="02010609010101010101" pitchFamily="49" charset="-120"/>
              </a:rPr>
              <a:t>刺激味蕾、增加食慾</a:t>
            </a:r>
            <a:r>
              <a:rPr lang="zh-CN" altLang="en-US" sz="3600" b="0" i="0" dirty="0">
                <a:solidFill>
                  <a:srgbClr val="121212"/>
                </a:solidFill>
                <a:effectLst/>
                <a:latin typeface="-apple-system"/>
              </a:rPr>
              <a:t>。</a:t>
            </a:r>
            <a:endParaRPr lang="en-US" altLang="zh-CN" sz="36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en-US" altLang="zh-TW" sz="3200" b="0" i="0" dirty="0">
                <a:solidFill>
                  <a:srgbClr val="121212"/>
                </a:solidFill>
                <a:effectLst/>
                <a:latin typeface="-apple-system"/>
              </a:rPr>
              <a:t>The purpose of appetizers is to stimulate our taste buds and increase appetite.</a:t>
            </a:r>
            <a:endParaRPr lang="zh-TW" altLang="en-US" sz="3200" dirty="0">
              <a:ea typeface="文鼎海報體" panose="02010609010101010101" pitchFamily="49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38B9FAB-9892-A823-E1C5-62F3F8E52DF0}"/>
              </a:ext>
            </a:extLst>
          </p:cNvPr>
          <p:cNvSpPr txBox="1">
            <a:spLocks/>
          </p:cNvSpPr>
          <p:nvPr/>
        </p:nvSpPr>
        <p:spPr>
          <a:xfrm>
            <a:off x="561481" y="346647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3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708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5DC49B-D9E1-EFD6-0A83-E5F2BB6D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235517-C047-003B-5402-799AEE84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119" y="204245"/>
            <a:ext cx="9199418" cy="132556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二、沙</a:t>
            </a: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拉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(Salad)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730B9C9-F498-BE93-A998-89BC6D47A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-2066954" y="1690689"/>
            <a:ext cx="9171974" cy="51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80F8E48-9C70-DDE6-FA7D-47599CD1D64C}"/>
              </a:ext>
            </a:extLst>
          </p:cNvPr>
          <p:cNvSpPr txBox="1"/>
          <p:nvPr/>
        </p:nvSpPr>
        <p:spPr>
          <a:xfrm>
            <a:off x="7214716" y="2058273"/>
            <a:ext cx="46825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沙拉多已可以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直接生吃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的蔬菜為主。</a:t>
            </a:r>
            <a:endParaRPr lang="en-US" altLang="zh-TW" sz="3200" b="0" i="0" dirty="0">
              <a:solidFill>
                <a:srgbClr val="121212"/>
              </a:solidFill>
              <a:effectLst/>
              <a:latin typeface="-apple-system"/>
              <a:ea typeface="文鼎海報體" panose="02010609010101010101" pitchFamily="49" charset="-120"/>
            </a:endParaRPr>
          </a:p>
          <a:p>
            <a:r>
              <a:rPr lang="en-US" altLang="zh-TW" sz="3200" b="0" i="0" dirty="0">
                <a:solidFill>
                  <a:srgbClr val="121212"/>
                </a:solidFill>
                <a:effectLst/>
                <a:latin typeface="-apple-system"/>
              </a:rPr>
              <a:t>Salad are composed of vegetables that can be eaten raw.</a:t>
            </a:r>
            <a:endParaRPr lang="zh-TW" altLang="en-US" sz="3200" dirty="0"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30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F65CBA-C18B-6A2D-704F-097A0D25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171F895-7AEA-F605-597B-372D5BEB4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624550" y="2587336"/>
            <a:ext cx="6416021" cy="42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2B20089-DC2A-7ED0-6618-E91BF4DD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372" y="182563"/>
            <a:ext cx="7663427" cy="132556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 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三、</a:t>
            </a: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湯 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(Soup)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9F73B1-240E-1274-F7ED-99B476F5289B}"/>
              </a:ext>
            </a:extLst>
          </p:cNvPr>
          <p:cNvSpPr txBox="1"/>
          <p:nvPr/>
        </p:nvSpPr>
        <p:spPr>
          <a:xfrm>
            <a:off x="566173" y="1708440"/>
            <a:ext cx="116258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西餐中的湯有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冷湯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、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清湯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、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奶油湯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、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蔬菜湯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四大類</a:t>
            </a:r>
            <a:r>
              <a:rPr lang="zh-CN" altLang="en-US" sz="3200" b="0" i="0" dirty="0">
                <a:solidFill>
                  <a:srgbClr val="121212"/>
                </a:solidFill>
                <a:effectLst/>
                <a:latin typeface="-apple-system"/>
              </a:rPr>
              <a:t>。</a:t>
            </a:r>
            <a:endParaRPr lang="en-US" altLang="zh-CN" sz="32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en-US" altLang="zh-TW" sz="2800" b="0" i="0" dirty="0">
                <a:solidFill>
                  <a:srgbClr val="121212"/>
                </a:solidFill>
                <a:effectLst/>
                <a:latin typeface="-apple-system"/>
              </a:rPr>
              <a:t>There are four types of soup in Western food: cold soup, clear soup, cream soup, and vegetable soup. </a:t>
            </a:r>
            <a:endParaRPr lang="zh-TW" altLang="en-US" sz="2800" dirty="0"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465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0F33FC-54A7-6734-941B-4B4FAA4B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DDA7E5-6614-B712-4E69-9D8384E1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89"/>
            <a:ext cx="10515600" cy="132556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 </a:t>
            </a:r>
            <a:r>
              <a:rPr lang="zh-TW" altLang="en-US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四、</a:t>
            </a: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麵包 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(Bread)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C7B7B05-CA4A-1B40-DEF7-83E7D27FA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726764"/>
            <a:ext cx="7074040" cy="51312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D39F7F9-CA98-36C2-6261-FFD2EB9C302D}"/>
              </a:ext>
            </a:extLst>
          </p:cNvPr>
          <p:cNvSpPr txBox="1"/>
          <p:nvPr/>
        </p:nvSpPr>
        <p:spPr>
          <a:xfrm>
            <a:off x="7375489" y="1726764"/>
            <a:ext cx="434088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若麵包籃上裝著多款麵包，吃</a:t>
            </a:r>
            <a:r>
              <a:rPr lang="zh-TW" altLang="en-US" sz="32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麵包</a:t>
            </a:r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的食用次序應是先吃</a:t>
            </a:r>
            <a:r>
              <a:rPr lang="zh-TW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奶油麵包條</a:t>
            </a:r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、</a:t>
            </a:r>
            <a:r>
              <a:rPr lang="zh-TW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法國麵包</a:t>
            </a:r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、</a:t>
            </a:r>
            <a:r>
              <a:rPr lang="zh-TW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小圓甜麵包</a:t>
            </a:r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，最後是</a:t>
            </a:r>
            <a:r>
              <a:rPr lang="zh-TW" altLang="en-US" sz="2800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帶堅果的麵包</a:t>
            </a:r>
            <a:r>
              <a:rPr lang="zh-TW" altLang="en-US" sz="28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。</a:t>
            </a:r>
            <a:endParaRPr lang="en-US" altLang="zh-TW" sz="2800" dirty="0">
              <a:solidFill>
                <a:srgbClr val="2B2A2A"/>
              </a:solidFill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r>
              <a:rPr lang="en-US" altLang="zh-TW" sz="2400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If there are multiple types of bread in the bread basket. The order of consumption should be brioche bread sticks, baguettes, sweet buns and finally bread with nuts .</a:t>
            </a:r>
            <a:endParaRPr lang="zh-TW" altLang="en-US" sz="2400" dirty="0">
              <a:solidFill>
                <a:srgbClr val="2B2A2A"/>
              </a:solidFill>
              <a:latin typeface="Open Sans" panose="020B0606030504020204" pitchFamily="34" charset="0"/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7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DD6829-7874-90F7-8889-7788BDC8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4670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03D13D-7EA1-35FC-70CB-5BB585FC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248345"/>
            <a:ext cx="9643730" cy="107721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 </a:t>
            </a: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五、副菜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(side dish)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9E55C30-3121-734B-7CD3-C16B14D39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096000" y="2600825"/>
            <a:ext cx="6263147" cy="41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AFAFB30-E039-A51F-9010-ECA760508595}"/>
              </a:ext>
            </a:extLst>
          </p:cNvPr>
          <p:cNvSpPr txBox="1"/>
          <p:nvPr/>
        </p:nvSpPr>
        <p:spPr>
          <a:xfrm>
            <a:off x="968086" y="1561144"/>
            <a:ext cx="10255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西餐中的副菜通常是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海鮮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和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雞肉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，因為烹煮後其為白色，所以副菜又稱為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白肉</a:t>
            </a:r>
            <a:r>
              <a:rPr lang="zh-CN" altLang="en-US" sz="3200" b="0" i="0" dirty="0">
                <a:solidFill>
                  <a:srgbClr val="121212"/>
                </a:solidFill>
                <a:effectLst/>
                <a:latin typeface="-apple-system"/>
              </a:rPr>
              <a:t>。</a:t>
            </a:r>
            <a:endParaRPr lang="en-US" altLang="zh-CN" sz="3200" b="0" i="0" dirty="0">
              <a:solidFill>
                <a:srgbClr val="121212"/>
              </a:solidFill>
              <a:effectLst/>
              <a:latin typeface="-apple-system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C59D0B5-D7B7-8298-9179-3F35FBF6B692}"/>
              </a:ext>
            </a:extLst>
          </p:cNvPr>
          <p:cNvSpPr txBox="1"/>
          <p:nvPr/>
        </p:nvSpPr>
        <p:spPr>
          <a:xfrm>
            <a:off x="1122218" y="2967335"/>
            <a:ext cx="46343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dirty="0">
                <a:solidFill>
                  <a:srgbClr val="121212"/>
                </a:solidFill>
                <a:effectLst/>
                <a:latin typeface="-apple-system"/>
              </a:rPr>
              <a:t>The side dishes in Western food are usually seafood and chicken, because they are white after cooking, so the side dishes are also called white meat. </a:t>
            </a:r>
            <a:endParaRPr lang="zh-TW" altLang="en-US" sz="2800" dirty="0"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7202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C2A024-7B38-E1D9-19DE-5E89C5947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5081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0B4CDD-4DBA-118D-7606-77DC8AC7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45" y="182563"/>
            <a:ext cx="10515600" cy="132556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五、</a:t>
            </a: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主菜 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(Main Course)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5603CBC-4E22-4C19-F978-DE69AEB06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6293297" y="2982191"/>
            <a:ext cx="5969042" cy="39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3CA5A6B-AD18-7ADB-B3AF-A789BAA45C6C}"/>
              </a:ext>
            </a:extLst>
          </p:cNvPr>
          <p:cNvSpPr txBox="1"/>
          <p:nvPr/>
        </p:nvSpPr>
        <p:spPr>
          <a:xfrm>
            <a:off x="706582" y="1629230"/>
            <a:ext cx="10827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主菜是西餐的門面，</a:t>
            </a:r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同時也展現主人的</a:t>
            </a:r>
            <a:r>
              <a:rPr lang="zh-TW" altLang="en-US" sz="3200" dirty="0">
                <a:solidFill>
                  <a:srgbClr val="FF0000"/>
                </a:solidFill>
                <a:latin typeface="-apple-system"/>
                <a:ea typeface="文鼎海報體" panose="02010609010101010101" pitchFamily="49" charset="-120"/>
              </a:rPr>
              <a:t>品味</a:t>
            </a:r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與</a:t>
            </a:r>
            <a:r>
              <a:rPr lang="zh-TW" altLang="en-US" sz="3200" dirty="0">
                <a:solidFill>
                  <a:srgbClr val="FF0000"/>
                </a:solidFill>
                <a:latin typeface="-apple-system"/>
                <a:ea typeface="文鼎海報體" panose="02010609010101010101" pitchFamily="49" charset="-120"/>
              </a:rPr>
              <a:t>涵養</a:t>
            </a:r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，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西餐中的主菜多以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精緻的肉類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為主。</a:t>
            </a:r>
            <a:endParaRPr lang="en-US" altLang="zh-TW" sz="3200" b="0" i="0" dirty="0">
              <a:solidFill>
                <a:srgbClr val="121212"/>
              </a:solidFill>
              <a:effectLst/>
              <a:latin typeface="-apple-system"/>
              <a:ea typeface="文鼎海報體" panose="02010609010101010101" pitchFamily="49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FC4A0-8881-E030-441E-B2CFB65F41CE}"/>
              </a:ext>
            </a:extLst>
          </p:cNvPr>
          <p:cNvSpPr txBox="1"/>
          <p:nvPr/>
        </p:nvSpPr>
        <p:spPr>
          <a:xfrm>
            <a:off x="838200" y="3047223"/>
            <a:ext cx="50605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dirty="0">
                <a:solidFill>
                  <a:srgbClr val="121212"/>
                </a:solidFill>
                <a:effectLst/>
                <a:latin typeface="-apple-system"/>
              </a:rPr>
              <a:t>The main course is the facade of Western food. The main dishes in Western food are mostly exquisite meat dishes, and they often represent the level and grade of a meal.</a:t>
            </a:r>
            <a:endParaRPr lang="zh-TW" altLang="en-US" sz="3200" dirty="0"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0382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F46503-0199-C958-659A-26B56EA06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CCD6149-4C09-FB7A-B08B-AA710F3D6E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71" y="0"/>
            <a:ext cx="8588829" cy="5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8D59E78-83D0-FEE7-80E9-C30FBFD4D324}"/>
              </a:ext>
            </a:extLst>
          </p:cNvPr>
          <p:cNvSpPr txBox="1"/>
          <p:nvPr/>
        </p:nvSpPr>
        <p:spPr>
          <a:xfrm>
            <a:off x="7367954" y="6308209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err="1">
                <a:hlinkClick r:id="rId3"/>
              </a:rPr>
              <a:t>kknews.cc</a:t>
            </a:r>
            <a:r>
              <a:rPr lang="en-US" altLang="zh-TW" dirty="0">
                <a:hlinkClick r:id="rId3"/>
              </a:rPr>
              <a:t>/</a:t>
            </a:r>
            <a:r>
              <a:rPr lang="en-US" altLang="zh-TW" dirty="0" err="1">
                <a:hlinkClick r:id="rId3"/>
              </a:rPr>
              <a:t>zh-hk</a:t>
            </a:r>
            <a:r>
              <a:rPr lang="en-US" altLang="zh-TW" dirty="0">
                <a:hlinkClick r:id="rId3"/>
              </a:rPr>
              <a:t>/news/</a:t>
            </a:r>
            <a:r>
              <a:rPr lang="en-US" altLang="zh-TW" dirty="0" err="1">
                <a:hlinkClick r:id="rId3"/>
              </a:rPr>
              <a:t>kvyjr6v.html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89F0974-884F-1EA8-9172-991481618CBF}"/>
              </a:ext>
            </a:extLst>
          </p:cNvPr>
          <p:cNvSpPr txBox="1"/>
          <p:nvPr/>
        </p:nvSpPr>
        <p:spPr>
          <a:xfrm>
            <a:off x="635560" y="2000193"/>
            <a:ext cx="272058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拿高腳酒杯的時候應該拿著杯腳位置，這樣拿不會讓手的溫度影響到酒的口感，但拿水杯則沒這個顧慮。</a:t>
            </a:r>
            <a:br>
              <a:rPr lang="zh-TW" altLang="en-US" sz="3200" dirty="0">
                <a:ea typeface="文鼎海報體" panose="02010609010101010101" pitchFamily="49" charset="-120"/>
              </a:rPr>
            </a:b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558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E587E5-30B4-B5CA-794C-24248863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3DE342-51AE-F095-799C-225FD9AD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7193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       鹽和胡椒則只在有人問起的時候才傳，即使別人問的只是「</a:t>
            </a:r>
            <a:r>
              <a:rPr lang="en-US" altLang="zh-TW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Would you please pass the salt (/pepper) ?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」 也應該</a:t>
            </a:r>
            <a:r>
              <a:rPr lang="zh-TW" altLang="en-US" sz="3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將</a:t>
            </a:r>
            <a:r>
              <a:rPr lang="zh-TW" altLang="en-US" sz="3200" i="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鹽和胡椒兩樣一起傳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；可以放在自己右邊桌上的空位上，等坐在右邊的人自己拿起，這樣不容易出現接不好的意外。</a:t>
            </a:r>
            <a:br>
              <a:rPr lang="zh-TW" altLang="en-US" sz="3200" dirty="0">
                <a:ea typeface="文鼎海報體" panose="02010609010101010101" pitchFamily="49" charset="-120"/>
              </a:rPr>
            </a:br>
            <a:br>
              <a:rPr lang="zh-TW" altLang="en-US" dirty="0"/>
            </a:b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F974AF-F2C9-0CB9-34DC-EB99B229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519" y="1999622"/>
            <a:ext cx="4306034" cy="449325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1AB955F-7C66-8F38-6E1B-B95C8ABA8033}"/>
              </a:ext>
            </a:extLst>
          </p:cNvPr>
          <p:cNvSpPr txBox="1"/>
          <p:nvPr/>
        </p:nvSpPr>
        <p:spPr>
          <a:xfrm>
            <a:off x="223577" y="641207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https://</a:t>
            </a:r>
            <a:r>
              <a:rPr lang="en-US" altLang="zh-TW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kknews.cc</a:t>
            </a:r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/news/</a:t>
            </a:r>
            <a:r>
              <a:rPr lang="en-US" altLang="zh-TW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kvyjr6v.html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B4A14FF-8BDD-05E9-1E2A-4296C21E9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1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19DC0C-70E4-D893-4AE4-EB652A38F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" y="2438815"/>
            <a:ext cx="6380110" cy="4419185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67BDFE-F820-432C-C692-7AAFE8D66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6672"/>
            <a:ext cx="10515600" cy="368968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尚未吃完</a:t>
            </a:r>
            <a:r>
              <a:rPr lang="zh-TW" altLang="en-US" sz="32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要</a:t>
            </a:r>
            <a:r>
              <a:rPr lang="zh-TW" alt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暫時離席</a:t>
            </a:r>
            <a:r>
              <a:rPr lang="zh-TW" altLang="en-US" sz="32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時</a:t>
            </a:r>
            <a:endParaRPr lang="en-US" altLang="zh-TW" sz="3200" b="0" i="0" dirty="0">
              <a:solidFill>
                <a:srgbClr val="2B2A2A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2B2A2A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I</a:t>
            </a:r>
            <a:r>
              <a:rPr lang="en-US" altLang="zh-TW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s not finished and you want to leave the table for a while</a:t>
            </a:r>
            <a:endParaRPr lang="zh-TW" altLang="en-US" dirty="0">
              <a:ea typeface="文鼎海報體" panose="0201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8F59D2D-BF13-D8DA-4409-B44A89F61F84}"/>
              </a:ext>
            </a:extLst>
          </p:cNvPr>
          <p:cNvSpPr txBox="1"/>
          <p:nvPr/>
        </p:nvSpPr>
        <p:spPr>
          <a:xfrm>
            <a:off x="8662930" y="6557918"/>
            <a:ext cx="457074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350" dirty="0">
                <a:hlinkClick r:id="rId3"/>
              </a:rPr>
              <a:t>https://</a:t>
            </a:r>
            <a:r>
              <a:rPr lang="en-US" altLang="zh-TW" sz="1350" dirty="0" err="1">
                <a:hlinkClick r:id="rId3"/>
              </a:rPr>
              <a:t>tw.pixtastock.com</a:t>
            </a:r>
            <a:r>
              <a:rPr lang="en-US" altLang="zh-TW" sz="1350" dirty="0">
                <a:hlinkClick r:id="rId3"/>
              </a:rPr>
              <a:t>/illustration/77563092</a:t>
            </a:r>
            <a:endParaRPr lang="zh-TW" altLang="en-US" sz="135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4EB0272-9EF2-33F3-D2D5-1E4F1DDA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515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264D49-7997-1C6B-3A0E-A7C46A44E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101" y="2733141"/>
            <a:ext cx="4570743" cy="26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71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EF195E-E07B-9477-DB85-A674A5A03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879" y="2512086"/>
            <a:ext cx="4291306" cy="376105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13CAF0-D455-06FB-4F16-51098F48E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1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已經吃完</a:t>
            </a:r>
            <a:r>
              <a:rPr lang="zh-TW" altLang="en-US" sz="32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要侍者</a:t>
            </a:r>
            <a:r>
              <a:rPr lang="zh-TW" altLang="en-US" sz="3200" b="0" i="0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收走</a:t>
            </a:r>
            <a:r>
              <a:rPr lang="zh-TW" altLang="en-US" sz="3200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時</a:t>
            </a:r>
            <a:endParaRPr lang="en-US" altLang="zh-TW" sz="3200" b="0" i="0" dirty="0">
              <a:solidFill>
                <a:srgbClr val="2B2A2A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b="0" i="0" dirty="0">
                <a:solidFill>
                  <a:srgbClr val="2B2A2A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Is finished and the waiter has to take it away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846F10-36BB-B226-FCEA-4E99195C0DCD}"/>
              </a:ext>
            </a:extLst>
          </p:cNvPr>
          <p:cNvSpPr/>
          <p:nvPr/>
        </p:nvSpPr>
        <p:spPr>
          <a:xfrm>
            <a:off x="8601722" y="6451312"/>
            <a:ext cx="35902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>
                <a:hlinkClick r:id="rId3"/>
              </a:rPr>
              <a:t>https://</a:t>
            </a:r>
            <a:r>
              <a:rPr lang="en-US" altLang="zh-TW" sz="1350" dirty="0" err="1">
                <a:hlinkClick r:id="rId3"/>
              </a:rPr>
              <a:t>tw.pixtastock.com</a:t>
            </a:r>
            <a:r>
              <a:rPr lang="en-US" altLang="zh-TW" sz="1350" dirty="0">
                <a:hlinkClick r:id="rId3"/>
              </a:rPr>
              <a:t>/illustration/77563303</a:t>
            </a:r>
            <a:endParaRPr lang="en-US" altLang="zh-TW" sz="1350" dirty="0"/>
          </a:p>
          <a:p>
            <a:endParaRPr lang="zh-TW" altLang="en-US" sz="135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6933ED1-49A3-A97C-5F38-02297ABFF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515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7595FC-A751-6A1D-614C-28B0A7893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752" y="2745525"/>
            <a:ext cx="3716843" cy="21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1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B106811-269E-CC05-1DDD-6CF7CEB1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494" y="3235569"/>
            <a:ext cx="4120506" cy="36550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4149884-6A4B-677B-41B5-41BE916E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35" y="1"/>
            <a:ext cx="12282435" cy="11455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56DE1C-DA43-1DCC-4234-DA95FC08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92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訂位</a:t>
            </a:r>
            <a:br>
              <a:rPr lang="en-US" altLang="zh-TW" sz="4400" dirty="0">
                <a:solidFill>
                  <a:schemeClr val="accent2"/>
                </a:solidFill>
                <a:ea typeface="文鼎海報體" panose="02010609010101010101" pitchFamily="49" charset="-120"/>
              </a:rPr>
            </a:br>
            <a:r>
              <a:rPr lang="en-US" altLang="zh-TW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Reservation</a:t>
            </a:r>
            <a:endParaRPr lang="zh-TW" altLang="en-US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0EEEC0-293A-4063-D181-168E93830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26" y="2430552"/>
            <a:ext cx="8490857" cy="4231505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1.</a:t>
            </a:r>
            <a:r>
              <a:rPr lang="zh-TW" altLang="en-US" sz="2400" b="0" i="0" u="none" strike="noStrike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法式</a:t>
            </a:r>
            <a:r>
              <a:rPr lang="zh-TW" altLang="en-US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大餐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－西菜之首。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The first of Western dishes - </a:t>
            </a:r>
            <a:r>
              <a:rPr lang="en-US" altLang="zh-TW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French cuisine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2.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 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英式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西餐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-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簡潔與禮儀並重。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Both simplicity and etiquette-British western food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3.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 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意式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大餐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-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西菜始祖。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The Ancestor of Western Cuisine-Italian Feast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4.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 </a:t>
            </a:r>
            <a:r>
              <a:rPr lang="zh-TW" altLang="en-US" sz="2400" b="0" i="0" u="none" strike="noStrike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美式</a:t>
            </a:r>
            <a:r>
              <a:rPr lang="zh-TW" altLang="en-US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菜餚</a:t>
            </a:r>
            <a:r>
              <a:rPr lang="en-US" altLang="zh-TW" sz="2400" b="0" i="0" u="none" strike="noStrike" dirty="0">
                <a:solidFill>
                  <a:srgbClr val="002AD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-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營養快捷。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Fast nutrition - </a:t>
            </a:r>
            <a:r>
              <a:rPr lang="en-US" altLang="zh-TW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American cuisine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5</a:t>
            </a:r>
            <a:r>
              <a:rPr lang="en-US" altLang="zh-TW" sz="2400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.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 俄式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大餐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-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西菜經典。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 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Classic Western Cuisine-Russian Cuisine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6.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德式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菜餚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-</a:t>
            </a:r>
            <a:r>
              <a:rPr lang="zh-TW" altLang="en-US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啤酒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、自助。</a:t>
            </a:r>
            <a:endParaRPr lang="en-US" altLang="zh-TW" sz="24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altLang="zh-TW" sz="2400" b="0" i="0" u="none" strike="noStrike" dirty="0"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Beer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文鼎海報體" panose="02010609010101010101" pitchFamily="49" charset="-120"/>
              </a:rPr>
              <a:t> , buffet - German dishes</a:t>
            </a:r>
            <a:endParaRPr lang="zh-TW" altLang="en-US" sz="2400" dirty="0">
              <a:ea typeface="文鼎海報體" panose="02010609010101010101" pitchFamily="49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650C537-9C72-5FD4-F47C-1C0474D8F30B}"/>
              </a:ext>
            </a:extLst>
          </p:cNvPr>
          <p:cNvSpPr txBox="1"/>
          <p:nvPr/>
        </p:nvSpPr>
        <p:spPr>
          <a:xfrm>
            <a:off x="342326" y="1141702"/>
            <a:ext cx="113740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6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首先要決定餐廳</a:t>
            </a:r>
            <a:r>
              <a:rPr lang="en-US" altLang="zh-TW" sz="26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--</a:t>
            </a:r>
            <a:r>
              <a:rPr lang="zh-TW" altLang="en-US" sz="26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西餐分類</a:t>
            </a:r>
            <a:endParaRPr lang="en-US" altLang="zh-TW" sz="2600" dirty="0"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西餐一般以刀叉為餐具，以麵包為主食，桌子多為長形桌台。</a:t>
            </a:r>
            <a:endParaRPr lang="en-US" altLang="zh-TW" sz="2600" dirty="0"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2600" dirty="0">
                <a:latin typeface="microsoft jhenghei" panose="020B0604030504040204" pitchFamily="34" charset="-120"/>
                <a:ea typeface="文鼎海報體" panose="02010609010101010101" pitchFamily="49" charset="-120"/>
              </a:rPr>
              <a:t>西餐的主要特點是主料突出，形色美觀，口味鮮美，營養豐富，供應方便等。</a:t>
            </a:r>
            <a:endParaRPr lang="en-US" altLang="zh-CN" sz="2600" dirty="0">
              <a:latin typeface="microsoft jhenghei" panose="020B0604030504040204" pitchFamily="34" charset="-120"/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8272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8F5619-A867-9C1E-6F4F-6D9D05FA6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611" y="3288323"/>
            <a:ext cx="6772590" cy="3431306"/>
          </a:xfrm>
        </p:spPr>
        <p:txBody>
          <a:bodyPr>
            <a:normAutofit/>
          </a:bodyPr>
          <a:lstStyle/>
          <a:p>
            <a:pPr marL="0" indent="0" algn="l" fontAlgn="base">
              <a:lnSpc>
                <a:spcPct val="120000"/>
              </a:lnSpc>
              <a:buNone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       使用方法是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inherit"/>
                <a:ea typeface="文鼎海報體" panose="02010609010101010101" pitchFamily="49" charset="-120"/>
              </a:rPr>
              <a:t>單手稍微搓洗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，然後將手拿到大腿上的餐巾上擦乾。</a:t>
            </a: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文鼎海報體" panose="02010609010101010101" pitchFamily="49" charset="-120"/>
              </a:rPr>
              <a:t>        洗手之後應該雙手將紙巾連同水碗拿開放到左上角（原來放麵包碟的位置），等服務員過來收走。</a:t>
            </a:r>
            <a:endParaRPr lang="en-US" altLang="zh-TW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marL="0" indent="0" algn="l" fontAlgn="base">
              <a:lnSpc>
                <a:spcPct val="120000"/>
              </a:lnSpc>
              <a:buNone/>
            </a:pPr>
            <a:r>
              <a:rPr lang="zh-TW" altLang="en-US" dirty="0">
                <a:ea typeface="文鼎海報體" panose="02010609010101010101" pitchFamily="49" charset="-120"/>
              </a:rPr>
              <a:t>        洗指盅內的水切勿拿來飲用。</a:t>
            </a:r>
            <a:endParaRPr lang="zh-TW" alt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文鼎海報體" panose="02010609010101010101" pitchFamily="49" charset="-120"/>
            </a:endParaRP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CC196199-C26A-46C2-9649-9EF59290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29000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D884734-0DE2-DD9A-FA13-8FDE384BEC7F}"/>
              </a:ext>
            </a:extLst>
          </p:cNvPr>
          <p:cNvSpPr txBox="1"/>
          <p:nvPr/>
        </p:nvSpPr>
        <p:spPr>
          <a:xfrm>
            <a:off x="7629211" y="6350297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https://</a:t>
            </a:r>
            <a:r>
              <a:rPr lang="en-US" altLang="zh-TW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kknews.cc</a:t>
            </a:r>
            <a:r>
              <a:rPr lang="en-US" altLang="zh-TW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/news/</a:t>
            </a:r>
            <a:r>
              <a:rPr lang="en-US" altLang="zh-TW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hlinkClick r:id="rId3"/>
              </a:rPr>
              <a:t>kvyjr6v.html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617D0FF-265A-89A5-A505-FC2F67C1C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51584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86ADA86-5214-50D0-7542-E8F3C44BB6E1}"/>
              </a:ext>
            </a:extLst>
          </p:cNvPr>
          <p:cNvSpPr txBox="1">
            <a:spLocks/>
          </p:cNvSpPr>
          <p:nvPr/>
        </p:nvSpPr>
        <p:spPr>
          <a:xfrm>
            <a:off x="413657" y="1252475"/>
            <a:ext cx="11364685" cy="217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        在高級餐廳里，在</a:t>
            </a:r>
            <a:r>
              <a:rPr lang="zh-TW" altLang="en-US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吃完主菜後</a:t>
            </a: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和</a:t>
            </a:r>
            <a:r>
              <a:rPr lang="zh-TW" altLang="en-US" dirty="0">
                <a:solidFill>
                  <a:srgbClr val="FF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上點心之前</a:t>
            </a: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，服務員會上一小碗水（水裏通常還有一小片檸檬），叫</a:t>
            </a:r>
            <a:r>
              <a:rPr lang="zh-TW" altLang="en-US" dirty="0">
                <a:ea typeface="文鼎海報體" panose="02010609010101010101" pitchFamily="49" charset="-120"/>
              </a:rPr>
              <a:t>洗指盅</a:t>
            </a:r>
            <a:r>
              <a:rPr lang="zh-TW" altLang="en-US" b="1" dirty="0">
                <a:solidFill>
                  <a:srgbClr val="000000"/>
                </a:solidFill>
                <a:latin typeface="inherit"/>
                <a:ea typeface="文鼎海報體" panose="02010609010101010101" pitchFamily="49" charset="-120"/>
              </a:rPr>
              <a:t>「</a:t>
            </a:r>
            <a:r>
              <a:rPr lang="en-US" altLang="zh-TW" b="1" dirty="0">
                <a:solidFill>
                  <a:srgbClr val="FF0000"/>
                </a:solidFill>
                <a:latin typeface="inherit"/>
                <a:ea typeface="文鼎海報體" panose="02010609010101010101" pitchFamily="49" charset="-120"/>
              </a:rPr>
              <a:t>finger bowl</a:t>
            </a:r>
            <a:r>
              <a:rPr lang="zh-TW" altLang="en-US" b="1" dirty="0">
                <a:solidFill>
                  <a:srgbClr val="000000"/>
                </a:solidFill>
                <a:latin typeface="inherit"/>
                <a:ea typeface="文鼎海報體" panose="02010609010101010101" pitchFamily="49" charset="-120"/>
              </a:rPr>
              <a:t>」</a:t>
            </a: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。</a:t>
            </a:r>
            <a:endParaRPr lang="en-US" altLang="zh-TW" dirty="0">
              <a:solidFill>
                <a:srgbClr val="000000"/>
              </a:solidFill>
              <a:latin typeface="Open Sans" panose="020B0606030504020204" pitchFamily="34" charset="0"/>
              <a:ea typeface="文鼎海報體" panose="02010609010101010101" pitchFamily="49" charset="-120"/>
            </a:endParaRPr>
          </a:p>
          <a:p>
            <a:pPr marL="0" indent="0" fontAlgn="base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        通常是在一個碟子上鋪一塊紙巾，然後再在上面放這個水碗，這是</a:t>
            </a:r>
            <a:r>
              <a:rPr lang="zh-TW" altLang="en-US" b="1" dirty="0">
                <a:solidFill>
                  <a:srgbClr val="000000"/>
                </a:solidFill>
                <a:latin typeface="inherit"/>
                <a:ea typeface="文鼎海報體" panose="02010609010101010101" pitchFamily="49" charset="-120"/>
              </a:rPr>
              <a:t>給客人淨手用的</a:t>
            </a:r>
            <a:r>
              <a:rPr lang="zh-TW" altLang="en-US" dirty="0">
                <a:solidFill>
                  <a:srgbClr val="000000"/>
                </a:solidFill>
                <a:latin typeface="Open Sans" panose="020B0606030504020204" pitchFamily="34" charset="0"/>
                <a:ea typeface="文鼎海報體" panose="02010609010101010101" pitchFamily="49" charset="-120"/>
              </a:rPr>
              <a:t>。       </a:t>
            </a:r>
          </a:p>
        </p:txBody>
      </p:sp>
    </p:spTree>
    <p:extLst>
      <p:ext uri="{BB962C8B-B14F-4D97-AF65-F5344CB8AC3E}">
        <p14:creationId xmlns:p14="http://schemas.microsoft.com/office/powerpoint/2010/main" val="123293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BE1C76-E964-E05C-AFE3-20B762E2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57813B9-DEFD-2E71-EA8B-B211E475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12" y="196525"/>
            <a:ext cx="10515600" cy="1325563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b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六、點心 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(Dessert)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AF44CA-9324-9CEE-258D-22383C704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40" y="1757340"/>
            <a:ext cx="10515600" cy="122078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在幾世紀前的歐洲，用餐尾聲的甜品是宴請賓客的最高禮遇，這一點在西餐的傳承就被保留下來。</a:t>
            </a:r>
            <a:endParaRPr lang="zh-TW" altLang="en-US" sz="32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206881D-E8D4-BAE3-11B7-B6CFB5512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E01FF8-4300-32F2-BDCC-C30ADD2C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9" y="3088726"/>
            <a:ext cx="5653911" cy="376927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A17C3F5-67C2-DCEE-33EE-26B2BCDDA0B4}"/>
              </a:ext>
            </a:extLst>
          </p:cNvPr>
          <p:cNvSpPr txBox="1"/>
          <p:nvPr/>
        </p:nvSpPr>
        <p:spPr>
          <a:xfrm>
            <a:off x="6505660" y="2887681"/>
            <a:ext cx="53711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dirty="0">
                <a:solidFill>
                  <a:srgbClr val="121212"/>
                </a:solidFill>
                <a:effectLst/>
                <a:latin typeface="-apple-system"/>
              </a:rPr>
              <a:t>Desserts are mainly composed of sugar, which was once a very luxurious food in Europe. Therefore, in Europe several centuries ago, the dessert at the end of a meal was regarded as the highest courtesy for entertaining guests, and this point has been preserved with the inheritance of Western food.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5523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F71E8CE-BB9B-1200-13F9-26AAC1AA6A52}"/>
              </a:ext>
            </a:extLst>
          </p:cNvPr>
          <p:cNvSpPr txBox="1">
            <a:spLocks/>
          </p:cNvSpPr>
          <p:nvPr/>
        </p:nvSpPr>
        <p:spPr>
          <a:xfrm>
            <a:off x="894303" y="90435"/>
            <a:ext cx="10249319" cy="78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:At the  Restaurant : Order a Dessert  </a:t>
            </a:r>
            <a:r>
              <a:rPr lang="en-US" altLang="zh-TW" sz="2700" dirty="0">
                <a:latin typeface="YouTube Sans"/>
                <a:ea typeface="文鼎海報體" panose="02010609010101010101" pitchFamily="49" charset="-120"/>
              </a:rPr>
              <a:t>6:24-07:50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E1E3C4-3885-519A-7DDD-E699A849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hlinkClick r:id="rId2"/>
            <a:extLst>
              <a:ext uri="{FF2B5EF4-FFF2-40B4-BE49-F238E27FC236}">
                <a16:creationId xmlns:a16="http://schemas.microsoft.com/office/drawing/2014/main" id="{1F8108EF-3E0D-B641-F799-A78C127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876300"/>
            <a:ext cx="106584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87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63A251E-49D1-8E01-3487-AD8B1ADA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6906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77C355D-BCCF-6D6B-A16D-E636FB086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sz="5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sz="5400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r>
              <a:rPr lang="en-US" altLang="zh-TW" sz="5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 </a:t>
            </a:r>
            <a:br>
              <a:rPr lang="en-US" altLang="zh-TW" sz="5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sz="49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七、水果</a:t>
            </a:r>
            <a:r>
              <a:rPr lang="en-US" altLang="zh-TW" sz="4900" dirty="0">
                <a:solidFill>
                  <a:srgbClr val="346CB5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(Fruit)</a:t>
            </a:r>
            <a:br>
              <a:rPr lang="en-US" altLang="zh-TW" sz="49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</a:br>
            <a:endParaRPr lang="zh-TW" altLang="en-US" sz="4900" dirty="0"/>
          </a:p>
        </p:txBody>
      </p:sp>
      <p:pic>
        <p:nvPicPr>
          <p:cNvPr id="8200" name="Picture 8" descr="西餐礼仪之三：水果的吃法">
            <a:extLst>
              <a:ext uri="{FF2B5EF4-FFF2-40B4-BE49-F238E27FC236}">
                <a16:creationId xmlns:a16="http://schemas.microsoft.com/office/drawing/2014/main" id="{C55FCE4F-6290-B9F8-9C36-E90095CF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81" y="1690688"/>
            <a:ext cx="4153319" cy="62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17133F6-FA7C-FF28-14C3-840F53E4400E}"/>
              </a:ext>
            </a:extLst>
          </p:cNvPr>
          <p:cNvSpPr txBox="1"/>
          <p:nvPr/>
        </p:nvSpPr>
        <p:spPr>
          <a:xfrm>
            <a:off x="974690" y="2532185"/>
            <a:ext cx="59687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ea typeface="文鼎海報體" panose="02010609010101010101" pitchFamily="49" charset="-120"/>
              </a:rPr>
              <a:t>水果用小勺吃即可，水果的果殼不能直接吐出來。</a:t>
            </a:r>
            <a:endParaRPr lang="en-US" altLang="zh-TW" sz="2800" dirty="0">
              <a:ea typeface="文鼎海報體" panose="02010609010101010101" pitchFamily="49" charset="-120"/>
            </a:endParaRPr>
          </a:p>
          <a:p>
            <a:endParaRPr lang="en-US" altLang="zh-TW" sz="2800" dirty="0">
              <a:ea typeface="文鼎海報體" panose="02010609010101010101" pitchFamily="49" charset="-120"/>
            </a:endParaRPr>
          </a:p>
          <a:p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The fruit can be eaten with a small spoon, and the fruit shell cannot be spit out directly.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zh-TW" altLang="en-US" sz="2800" dirty="0">
              <a:ea typeface="文鼎海報體" panose="02010609010101010101" pitchFamily="49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D2FDAF6-2959-0EF9-BA5D-7A8EE8AF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50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5DBA1A-6336-8B02-0EAC-9B48077D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4268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273E26-4D16-B707-5C60-C0453C3A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43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用餐</a:t>
            </a:r>
            <a:r>
              <a:rPr lang="en-US" altLang="zh-TW" dirty="0">
                <a:solidFill>
                  <a:schemeClr val="accent2"/>
                </a:solidFill>
                <a:latin typeface="verdana" panose="020B0604030504040204" pitchFamily="34" charset="0"/>
                <a:ea typeface="文鼎海報體" panose="02010609010101010101" pitchFamily="49" charset="-120"/>
              </a:rPr>
              <a:t>Meals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 </a:t>
            </a:r>
            <a:b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</a:br>
            <a:r>
              <a:rPr lang="zh-TW" altLang="en-US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八、飲料 </a:t>
            </a:r>
            <a:r>
              <a:rPr lang="en-US" altLang="zh-TW" sz="4400" b="0" i="0" dirty="0">
                <a:solidFill>
                  <a:srgbClr val="346CB5"/>
                </a:solidFill>
                <a:effectLst/>
                <a:latin typeface="verdana" panose="020B0604030504040204" pitchFamily="34" charset="0"/>
                <a:ea typeface="文鼎海報體" panose="02010609010101010101" pitchFamily="49" charset="-120"/>
              </a:rPr>
              <a:t>(Beverages)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B59EA54-E632-6175-DCA6-3B7275B2F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2886388"/>
            <a:ext cx="5295481" cy="397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3587ACF-0547-0863-29F2-947AAEA9F118}"/>
              </a:ext>
            </a:extLst>
          </p:cNvPr>
          <p:cNvSpPr txBox="1"/>
          <p:nvPr/>
        </p:nvSpPr>
        <p:spPr>
          <a:xfrm>
            <a:off x="5295481" y="2628514"/>
            <a:ext cx="66620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正宗的西餐選用的是黑咖啡或是紅茶，在美國不少西餐廳，黑咖啡是可以免費</a:t>
            </a:r>
            <a:r>
              <a:rPr lang="zh-TW" altLang="en-US" sz="3200" dirty="0">
                <a:solidFill>
                  <a:srgbClr val="FF0000"/>
                </a:solidFill>
                <a:latin typeface="-apple-system"/>
                <a:ea typeface="文鼎海報體" panose="02010609010101010101" pitchFamily="49" charset="-120"/>
              </a:rPr>
              <a:t>續杯</a:t>
            </a:r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的。</a:t>
            </a:r>
            <a:endParaRPr lang="en-US" altLang="zh-TW" sz="2800" b="0" i="0" dirty="0">
              <a:solidFill>
                <a:srgbClr val="121212"/>
              </a:solidFill>
              <a:effectLst/>
              <a:latin typeface="-apple-system"/>
            </a:endParaRPr>
          </a:p>
          <a:p>
            <a:r>
              <a:rPr lang="en-US" altLang="zh-TW" sz="2800" b="0" i="0" dirty="0">
                <a:solidFill>
                  <a:srgbClr val="121212"/>
                </a:solidFill>
                <a:effectLst/>
                <a:latin typeface="-apple-system"/>
              </a:rPr>
              <a:t>Hot drinks are usually seen as a sign of the end of a meal.</a:t>
            </a:r>
          </a:p>
          <a:p>
            <a:r>
              <a:rPr lang="en-US" altLang="zh-TW" sz="2800" dirty="0">
                <a:solidFill>
                  <a:srgbClr val="121212"/>
                </a:solidFill>
                <a:latin typeface="-apple-system"/>
              </a:rPr>
              <a:t>Authentic western food uses black coffee or black tea. In many western restaurants in the United States, black coffee can be </a:t>
            </a:r>
            <a:r>
              <a:rPr lang="en-US" altLang="zh-TW" sz="2800" dirty="0">
                <a:solidFill>
                  <a:srgbClr val="FF0000"/>
                </a:solidFill>
                <a:latin typeface="-apple-system"/>
              </a:rPr>
              <a:t>refilled</a:t>
            </a:r>
            <a:r>
              <a:rPr lang="en-US" altLang="zh-TW" sz="2800" dirty="0">
                <a:solidFill>
                  <a:srgbClr val="121212"/>
                </a:solidFill>
                <a:latin typeface="-apple-system"/>
              </a:rPr>
              <a:t> for free.</a:t>
            </a:r>
            <a:endParaRPr lang="zh-TW" altLang="en-US" sz="2800" dirty="0">
              <a:solidFill>
                <a:srgbClr val="121212"/>
              </a:solidFill>
              <a:latin typeface="-apple-system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D786BD6-1BF6-E7B9-CE82-08DB796B0A43}"/>
              </a:ext>
            </a:extLst>
          </p:cNvPr>
          <p:cNvSpPr txBox="1"/>
          <p:nvPr/>
        </p:nvSpPr>
        <p:spPr>
          <a:xfrm>
            <a:off x="415330" y="1551296"/>
            <a:ext cx="112508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飲料通常被視為此次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-apple-system"/>
                <a:ea typeface="文鼎海報體" panose="02010609010101010101" pitchFamily="49" charset="-120"/>
              </a:rPr>
              <a:t>用餐結束</a:t>
            </a:r>
            <a:r>
              <a:rPr lang="zh-TW" altLang="en-US" sz="3200" b="0" i="0" dirty="0">
                <a:solidFill>
                  <a:srgbClr val="121212"/>
                </a:solidFill>
                <a:effectLst/>
                <a:latin typeface="-apple-system"/>
                <a:ea typeface="文鼎海報體" panose="02010609010101010101" pitchFamily="49" charset="-120"/>
              </a:rPr>
              <a:t>的暗示。</a:t>
            </a:r>
            <a:r>
              <a:rPr lang="zh-TW" altLang="en-US" sz="3200" dirty="0">
                <a:solidFill>
                  <a:srgbClr val="121212"/>
                </a:solidFill>
                <a:latin typeface="-apple-system"/>
                <a:ea typeface="文鼎海報體" panose="02010609010101010101" pitchFamily="49" charset="-120"/>
              </a:rPr>
              <a:t>一杯熱乎乎的飲品是西餐的壓軸戲，目的是幫助消化。 </a:t>
            </a:r>
            <a:endParaRPr lang="en-US" altLang="zh-TW" sz="3200" dirty="0">
              <a:solidFill>
                <a:srgbClr val="121212"/>
              </a:solidFill>
              <a:latin typeface="-apple-system"/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37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B5351E4-8804-304E-84FE-FB0F8F41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0"/>
            <a:ext cx="12282435" cy="1426865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79975" y="1728316"/>
            <a:ext cx="5876713" cy="537309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zh-TW" altLang="en-US" sz="38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        如果想買單，可以圖</a:t>
            </a:r>
            <a:r>
              <a:rPr lang="en-US" altLang="zh-TW" sz="38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B</a:t>
            </a:r>
            <a:r>
              <a:rPr lang="zh-TW" altLang="en-US" sz="38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的方式向服務生示意，這是全世界通用的肢體預言！</a:t>
            </a:r>
            <a:endParaRPr lang="en-US" altLang="zh-TW" sz="3800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marL="0" indent="0" fontAlgn="base">
              <a:buNone/>
            </a:pPr>
            <a:endParaRPr lang="en-US" altLang="zh-TW" sz="3800" dirty="0">
              <a:solidFill>
                <a:schemeClr val="tx1">
                  <a:lumMod val="65000"/>
                  <a:lumOff val="35000"/>
                </a:schemeClr>
              </a:solidFill>
              <a:ea typeface="文鼎海報體" panose="02010609010101010101" pitchFamily="49" charset="-120"/>
            </a:endParaRPr>
          </a:p>
          <a:p>
            <a:pPr marL="0" indent="0" fontAlgn="base">
              <a:buNone/>
            </a:pPr>
            <a:r>
              <a:rPr lang="en-US" altLang="zh-TW" sz="3800" dirty="0">
                <a:solidFill>
                  <a:schemeClr val="tx1">
                    <a:lumMod val="65000"/>
                    <a:lumOff val="35000"/>
                  </a:schemeClr>
                </a:solidFill>
                <a:ea typeface="文鼎海報體" panose="02010609010101010101" pitchFamily="49" charset="-120"/>
              </a:rPr>
              <a:t>"If you want to pay the bill, you can signal to the waiter in the way of picture B. This is a body prophecy that is common all over the world. </a:t>
            </a:r>
            <a:endParaRPr lang="zh-TW" altLang="en-US" dirty="0"/>
          </a:p>
        </p:txBody>
      </p:sp>
      <p:pic>
        <p:nvPicPr>
          <p:cNvPr id="102402" name="Picture 2" descr="https://img.ltn.com.tw/Upload/food/page/2018/03/05/180305-7232-10-7Tek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78173" y="1389348"/>
            <a:ext cx="7812359" cy="5468652"/>
          </a:xfrm>
          <a:prstGeom prst="rect">
            <a:avLst/>
          </a:prstGeom>
          <a:noFill/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DC5A4D53-EFA6-F6C3-103C-1E259CE86F42}"/>
              </a:ext>
            </a:extLst>
          </p:cNvPr>
          <p:cNvSpPr txBox="1">
            <a:spLocks/>
          </p:cNvSpPr>
          <p:nvPr/>
        </p:nvSpPr>
        <p:spPr>
          <a:xfrm>
            <a:off x="1631504" y="3048702"/>
            <a:ext cx="4104456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zh-TW" altLang="en-US" sz="2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59CE83AA-B5EA-2FBE-701E-9D3F3A6B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556" y="187812"/>
            <a:ext cx="4906888" cy="120015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結帳</a:t>
            </a:r>
            <a:br>
              <a:rPr lang="en-US" altLang="zh-TW" sz="3975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</a:br>
            <a:r>
              <a:rPr lang="en-US" altLang="zh-TW" sz="24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Checkout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2F71E8CE-BB9B-1200-13F9-26AAC1AA6A52}"/>
              </a:ext>
            </a:extLst>
          </p:cNvPr>
          <p:cNvSpPr txBox="1">
            <a:spLocks/>
          </p:cNvSpPr>
          <p:nvPr/>
        </p:nvSpPr>
        <p:spPr>
          <a:xfrm>
            <a:off x="894303" y="90435"/>
            <a:ext cx="10249319" cy="78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:At the  Restaurant : Pay the Bill  </a:t>
            </a:r>
            <a:r>
              <a:rPr lang="en-US" altLang="zh-TW" sz="27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8:00-09:50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C8DDCC0-E33F-E93F-2A67-27BA31B81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622" y="876300"/>
            <a:ext cx="10766075" cy="6046305"/>
          </a:xfrm>
        </p:spPr>
      </p:pic>
    </p:spTree>
    <p:extLst>
      <p:ext uri="{BB962C8B-B14F-4D97-AF65-F5344CB8AC3E}">
        <p14:creationId xmlns:p14="http://schemas.microsoft.com/office/powerpoint/2010/main" val="2565045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DFB75E-93B0-938E-75DC-8DFA7B91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098215" cy="62966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:At the  Restaurant : Customer’s feedback  </a:t>
            </a:r>
            <a:r>
              <a:rPr lang="en-US" altLang="zh-TW" sz="2700" spc="-1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0</a:t>
            </a:r>
            <a:r>
              <a:rPr lang="en-US" altLang="zh-TW" sz="2700" dirty="0">
                <a:solidFill>
                  <a:schemeClr val="accent2"/>
                </a:solidFill>
                <a:latin typeface="YouTube Sans"/>
                <a:ea typeface="文鼎海報體" panose="02010609010101010101" pitchFamily="49" charset="-120"/>
              </a:rPr>
              <a:t>8:00-09:50</a:t>
            </a:r>
            <a:endParaRPr lang="zh-TW" altLang="en-US" sz="27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2ACF1BA-D71F-8345-B996-8C70D5127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238" y="1001991"/>
            <a:ext cx="10443836" cy="5856008"/>
          </a:xfrm>
        </p:spPr>
      </p:pic>
    </p:spTree>
    <p:extLst>
      <p:ext uri="{BB962C8B-B14F-4D97-AF65-F5344CB8AC3E}">
        <p14:creationId xmlns:p14="http://schemas.microsoft.com/office/powerpoint/2010/main" val="224008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A2A6AE5-1B4E-60CD-10B7-78FDFAF4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446356"/>
            <a:ext cx="12711402" cy="59850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5E5476-35BD-B90F-EBCF-29164EA5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35" y="1"/>
            <a:ext cx="12282435" cy="150812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5AEC2D7-A524-89B9-96C2-F60F811E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61" y="-151414"/>
            <a:ext cx="6249815" cy="1810954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i="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關於牛</a:t>
            </a:r>
            <a:r>
              <a:rPr lang="zh-TW" altLang="en-US" sz="4800" dirty="0">
                <a:solidFill>
                  <a:schemeClr val="accent2"/>
                </a:solidFill>
                <a:latin typeface="Arial" panose="020B0604020202020204" pitchFamily="34" charset="0"/>
                <a:ea typeface="文鼎海報體" panose="02010609010101010101" pitchFamily="49" charset="-120"/>
              </a:rPr>
              <a:t>排</a:t>
            </a:r>
            <a:br>
              <a:rPr lang="en-US" altLang="zh-TW" sz="4800" dirty="0">
                <a:solidFill>
                  <a:schemeClr val="accent2"/>
                </a:solidFill>
                <a:latin typeface="Arial" panose="020B0604020202020204" pitchFamily="34" charset="0"/>
                <a:ea typeface="文鼎海報體" panose="02010609010101010101" pitchFamily="49" charset="-120"/>
              </a:rPr>
            </a:br>
            <a:r>
              <a:rPr lang="en-US" altLang="zh-TW" sz="2400" dirty="0">
                <a:solidFill>
                  <a:schemeClr val="accent2"/>
                </a:solidFill>
                <a:latin typeface="Arial Unicode MS" panose="020B0604020202020204" pitchFamily="34" charset="-120"/>
              </a:rPr>
              <a:t>About</a:t>
            </a:r>
            <a:r>
              <a:rPr lang="en-US" altLang="zh-TW" sz="4800" dirty="0">
                <a:solidFill>
                  <a:schemeClr val="accent2"/>
                </a:solidFill>
                <a:latin typeface="Arial" panose="020B0604020202020204" pitchFamily="34" charset="0"/>
                <a:ea typeface="文鼎海報體" panose="02010609010101010101" pitchFamily="49" charset="-120"/>
              </a:rPr>
              <a:t> </a:t>
            </a: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 Unicode MS" panose="020B0604020202020204" pitchFamily="34" charset="-120"/>
                <a:ea typeface="inherit"/>
              </a:rPr>
              <a:t>of </a:t>
            </a:r>
            <a:r>
              <a:rPr kumimoji="0" lang="en-US" altLang="zh-TW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 Unicode MS" panose="020B0604020202020204" pitchFamily="34" charset="-120"/>
                <a:ea typeface="inherit"/>
              </a:rPr>
              <a:t>steak</a:t>
            </a:r>
            <a:endParaRPr lang="zh-TW" altLang="en-US" sz="48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C8057F4-7C7D-8BBD-02F5-968B62D8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9C3710-8F45-D90E-3CB4-1F9FD520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4BEF5FC-3190-7736-E16D-955528AB1C8E}"/>
              </a:ext>
            </a:extLst>
          </p:cNvPr>
          <p:cNvSpPr txBox="1"/>
          <p:nvPr/>
        </p:nvSpPr>
        <p:spPr>
          <a:xfrm>
            <a:off x="7883842" y="6983605"/>
            <a:ext cx="4737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>
                <a:hlinkClick r:id="rId4"/>
              </a:rPr>
              <a:t>wushare.tw</a:t>
            </a:r>
            <a:r>
              <a:rPr lang="en-US" altLang="zh-TW" dirty="0">
                <a:hlinkClick r:id="rId4"/>
              </a:rPr>
              <a:t>/articles-how-to-order-steak/</a:t>
            </a:r>
            <a:endParaRPr lang="zh-TW" altLang="en-US" dirty="0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A5E7683A-7D1E-0CDF-C62C-3947D32EF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34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7F3CF3-C311-66B6-2347-729C9B45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197EDD9F-F571-C3C8-0772-A998BF917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781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1358B99-6F22-1B5B-359A-DFD0409F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424031"/>
          </a:xfrm>
          <a:prstGeom prst="rect">
            <a:avLst/>
          </a:prstGeom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8DA13E0D-321B-EDB5-DBCB-9596D744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800350"/>
            <a:ext cx="6086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5E4DC7A-1E31-E2FD-C093-BA39AC7F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17" y="307085"/>
            <a:ext cx="374441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3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訂位</a:t>
            </a:r>
            <a:br>
              <a:rPr lang="en-US" altLang="zh-TW" sz="5300" dirty="0">
                <a:solidFill>
                  <a:schemeClr val="accent2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</a:br>
            <a:r>
              <a:rPr lang="en-US" altLang="zh-TW" sz="3100" dirty="0">
                <a:solidFill>
                  <a:schemeClr val="accent2"/>
                </a:solidFill>
                <a:latin typeface="Merriweather" panose="00000500000000000000" pitchFamily="2" charset="0"/>
              </a:rPr>
              <a:t>Reservation</a:t>
            </a:r>
            <a:endParaRPr lang="zh-TW" altLang="en-US" sz="31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1BE04E4-CD10-A4B9-C8F8-9133EE022599}"/>
              </a:ext>
            </a:extLst>
          </p:cNvPr>
          <p:cNvSpPr txBox="1"/>
          <p:nvPr/>
        </p:nvSpPr>
        <p:spPr>
          <a:xfrm>
            <a:off x="3035715" y="5168038"/>
            <a:ext cx="5273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2400" spc="-75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  </a:t>
            </a:r>
            <a:endParaRPr lang="zh-TW" altLang="en-US" sz="2400" dirty="0">
              <a:solidFill>
                <a:srgbClr val="444444"/>
              </a:solidFill>
              <a:latin typeface="Merriweather" panose="00000500000000000000" pitchFamily="2" charset="0"/>
              <a:ea typeface="文鼎海報體" panose="02010609010101010101" pitchFamily="49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435DC9-1F18-59B8-78A4-64DAF3A85E91}"/>
              </a:ext>
            </a:extLst>
          </p:cNvPr>
          <p:cNvSpPr txBox="1"/>
          <p:nvPr/>
        </p:nvSpPr>
        <p:spPr>
          <a:xfrm>
            <a:off x="315316" y="1424032"/>
            <a:ext cx="4683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1.</a:t>
            </a:r>
            <a:r>
              <a:rPr lang="zh-TW" altLang="en-US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選定餐廳的形式</a:t>
            </a:r>
            <a:endParaRPr lang="en-US" altLang="zh-TW" sz="3200" dirty="0">
              <a:solidFill>
                <a:srgbClr val="444444"/>
              </a:solidFill>
              <a:latin typeface="Merriweather" panose="00000500000000000000" pitchFamily="2" charset="0"/>
              <a:ea typeface="文鼎海報體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2.</a:t>
            </a:r>
            <a:r>
              <a:rPr lang="zh-TW" altLang="en-US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預約用餐的日期及時間</a:t>
            </a:r>
            <a:endParaRPr lang="en-US" altLang="zh-TW" sz="3200" dirty="0">
              <a:solidFill>
                <a:srgbClr val="444444"/>
              </a:solidFill>
              <a:latin typeface="Merriweather" panose="00000500000000000000" pitchFamily="2" charset="0"/>
              <a:ea typeface="文鼎海報體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3.</a:t>
            </a:r>
            <a:r>
              <a:rPr lang="zh-TW" altLang="en-US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告知用餐人數</a:t>
            </a:r>
            <a:endParaRPr lang="en-US" altLang="zh-TW" sz="3200" dirty="0">
              <a:solidFill>
                <a:srgbClr val="444444"/>
              </a:solidFill>
              <a:latin typeface="Merriweather" panose="00000500000000000000" pitchFamily="2" charset="0"/>
              <a:ea typeface="文鼎海報體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4.</a:t>
            </a:r>
            <a:r>
              <a:rPr lang="zh-TW" altLang="en-US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留下聯絡電話及聯絡人</a:t>
            </a:r>
            <a:endParaRPr lang="en-US" altLang="zh-TW" sz="3200" dirty="0">
              <a:solidFill>
                <a:srgbClr val="444444"/>
              </a:solidFill>
              <a:latin typeface="Merriweather" panose="00000500000000000000" pitchFamily="2" charset="0"/>
              <a:ea typeface="文鼎海報體" panose="02010609010101010101" pitchFamily="49" charset="-120"/>
            </a:endParaRPr>
          </a:p>
          <a:p>
            <a:r>
              <a:rPr lang="en-US" altLang="zh-TW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5.</a:t>
            </a:r>
            <a:r>
              <a:rPr lang="zh-TW" altLang="en-US" sz="3200" dirty="0">
                <a:solidFill>
                  <a:srgbClr val="444444"/>
                </a:solidFill>
                <a:latin typeface="Merriweather" panose="00000500000000000000" pitchFamily="2" charset="0"/>
                <a:ea typeface="文鼎海報體" panose="02010609010101010101" pitchFamily="49" charset="-120"/>
              </a:rPr>
              <a:t>告知特殊需求</a:t>
            </a:r>
            <a:br>
              <a:rPr lang="zh-TW" altLang="en-US" sz="3200" dirty="0">
                <a:ea typeface="文鼎海報體" panose="02010609010101010101" pitchFamily="49" charset="-120"/>
              </a:rPr>
            </a:br>
            <a:endParaRPr lang="zh-TW" altLang="en-US" sz="3200" dirty="0">
              <a:ea typeface="文鼎海報體" panose="02010609010101010101" pitchFamily="49" charset="-12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2BB4E38-9399-2CAA-4B87-F72D5887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CC2067D-2629-2570-2EE1-9E36ED1C2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3A8464-6396-EA8E-E842-13745F04D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D1F2EA1-E497-DB8F-54F2-2834C6071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02921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B691C02-D098-E49B-4209-44223AEFDE7F}"/>
              </a:ext>
            </a:extLst>
          </p:cNvPr>
          <p:cNvSpPr txBox="1"/>
          <p:nvPr/>
        </p:nvSpPr>
        <p:spPr>
          <a:xfrm>
            <a:off x="229590" y="3989500"/>
            <a:ext cx="58664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1.</a:t>
            </a:r>
            <a:r>
              <a:rPr lang="zh-TW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Form of selected restaurant</a:t>
            </a:r>
            <a:endParaRPr lang="en-US" altLang="zh-TW" sz="2800" dirty="0">
              <a:solidFill>
                <a:srgbClr val="202124"/>
              </a:solidFill>
              <a:latin typeface="Arial Unicode MS" panose="020B0604020202020204" pitchFamily="34" charset="-120"/>
              <a:ea typeface="inherit"/>
            </a:endParaRPr>
          </a:p>
          <a:p>
            <a:r>
              <a:rPr lang="en-US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2.</a:t>
            </a:r>
            <a:r>
              <a:rPr lang="zh-TW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Date and time of meal reservation</a:t>
            </a:r>
            <a:r>
              <a:rPr lang="zh-TW" altLang="zh-TW" sz="2800" dirty="0"/>
              <a:t> </a:t>
            </a:r>
            <a:endParaRPr lang="en-US" altLang="zh-TW" sz="2800" dirty="0"/>
          </a:p>
          <a:p>
            <a:r>
              <a:rPr lang="en-US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3.</a:t>
            </a:r>
            <a:r>
              <a:rPr lang="zh-TW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Inform the number of diners</a:t>
            </a:r>
            <a:endParaRPr lang="en-US" altLang="zh-TW" sz="2800" dirty="0">
              <a:solidFill>
                <a:srgbClr val="202124"/>
              </a:solidFill>
              <a:latin typeface="Arial Unicode MS" panose="020B0604020202020204" pitchFamily="34" charset="-120"/>
              <a:ea typeface="inherit"/>
            </a:endParaRPr>
          </a:p>
          <a:p>
            <a:r>
              <a:rPr lang="en-US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4.</a:t>
            </a:r>
            <a:r>
              <a:rPr lang="zh-TW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Leave a contact number and contact person</a:t>
            </a:r>
            <a:r>
              <a:rPr lang="zh-TW" altLang="zh-TW" sz="2800" dirty="0"/>
              <a:t> </a:t>
            </a:r>
            <a:endParaRPr lang="zh-TW" altLang="zh-TW" sz="2800" dirty="0">
              <a:latin typeface="Arial" panose="020B0604020202020204" pitchFamily="34" charset="0"/>
            </a:endParaRPr>
          </a:p>
          <a:p>
            <a:r>
              <a:rPr lang="en-US" altLang="zh-TW" sz="2800" dirty="0">
                <a:ea typeface="文鼎海報體" panose="02010609010101010101" pitchFamily="49" charset="-120"/>
              </a:rPr>
              <a:t>5.</a:t>
            </a:r>
            <a:r>
              <a:rPr lang="zh-TW" altLang="zh-TW" sz="2800" dirty="0">
                <a:solidFill>
                  <a:srgbClr val="202124"/>
                </a:solidFill>
                <a:latin typeface="Arial Unicode MS" panose="020B0604020202020204" pitchFamily="34" charset="-120"/>
                <a:ea typeface="inherit"/>
              </a:rPr>
              <a:t>Advise on special needs</a:t>
            </a:r>
            <a:endParaRPr lang="zh-TW" altLang="zh-TW" sz="2800" dirty="0">
              <a:latin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8AD0347-B9AB-906C-3A08-61E8FE7A5A5D}"/>
              </a:ext>
            </a:extLst>
          </p:cNvPr>
          <p:cNvSpPr txBox="1"/>
          <p:nvPr/>
        </p:nvSpPr>
        <p:spPr>
          <a:xfrm>
            <a:off x="6025138" y="1683985"/>
            <a:ext cx="6094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i="0" dirty="0">
                <a:solidFill>
                  <a:srgbClr val="FF0000"/>
                </a:solidFill>
                <a:effectLst/>
                <a:latin typeface="Noto Serif TC"/>
                <a:ea typeface="文鼎海報體" panose="02010609010101010101" pitchFamily="49" charset="-120"/>
              </a:rPr>
              <a:t>絕對要養成預定的好習慣，不想去了也要提前取消。</a:t>
            </a:r>
            <a:endParaRPr lang="zh-TW" altLang="en-US" sz="3200" dirty="0">
              <a:solidFill>
                <a:srgbClr val="FF0000"/>
              </a:solidFill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1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AE6795-728E-5C43-3AE0-74331F7A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345F6C-7F97-E746-CE56-5A356CFD2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F4FB54-8231-883B-7F50-1A734E09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41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A7F0115-2904-33D2-A1B4-A84E1D15B75E}"/>
              </a:ext>
            </a:extLst>
          </p:cNvPr>
          <p:cNvSpPr txBox="1"/>
          <p:nvPr/>
        </p:nvSpPr>
        <p:spPr>
          <a:xfrm>
            <a:off x="470045" y="921103"/>
            <a:ext cx="11610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2"/>
                </a:solidFill>
                <a:ea typeface="文鼎海報體" panose="02010609010101010101" pitchFamily="49" charset="-120"/>
              </a:rPr>
              <a:t>吃西餐</a:t>
            </a:r>
            <a:r>
              <a:rPr lang="en-US" altLang="zh-TW" sz="3600" dirty="0">
                <a:solidFill>
                  <a:schemeClr val="accent2"/>
                </a:solidFill>
                <a:ea typeface="文鼎海報體" panose="02010609010101010101" pitchFamily="49" charset="-120"/>
              </a:rPr>
              <a:t>-</a:t>
            </a:r>
            <a:r>
              <a:rPr lang="zh-TW" altLang="en-US" sz="3600" dirty="0">
                <a:solidFill>
                  <a:schemeClr val="accent2"/>
                </a:solidFill>
                <a:ea typeface="文鼎海報體" panose="02010609010101010101" pitchFamily="49" charset="-120"/>
              </a:rPr>
              <a:t>實作</a:t>
            </a:r>
            <a:endParaRPr lang="en-US" altLang="zh-TW" sz="3600" dirty="0">
              <a:solidFill>
                <a:schemeClr val="accent2"/>
              </a:solidFill>
              <a:ea typeface="文鼎海報體" panose="02010609010101010101" pitchFamily="49" charset="-120"/>
            </a:endParaRPr>
          </a:p>
          <a:p>
            <a:pPr algn="ctr"/>
            <a:r>
              <a:rPr lang="en-US" altLang="zh-TW" sz="36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E</a:t>
            </a:r>
            <a:r>
              <a:rPr lang="zh-TW" altLang="zh-TW" sz="3600" dirty="0">
                <a:solidFill>
                  <a:srgbClr val="7030A0"/>
                </a:solidFill>
                <a:latin typeface="Bernard MT Condensed" panose="02050806060905020404" pitchFamily="18" charset="0"/>
              </a:rPr>
              <a:t>at western food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C58142-46C3-DBD9-BF4F-894D761D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0B82EE-E6B3-4B27-1096-FB90CB3D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033" y="2150347"/>
            <a:ext cx="8963967" cy="46607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51DC905-B0C5-CC7B-763B-052A3050968E}"/>
              </a:ext>
            </a:extLst>
          </p:cNvPr>
          <p:cNvSpPr txBox="1"/>
          <p:nvPr/>
        </p:nvSpPr>
        <p:spPr>
          <a:xfrm>
            <a:off x="3047163" y="324684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kern="100" dirty="0">
                <a:effectLst/>
              </a:rPr>
              <a:t>6/12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ADD54A-A098-0E93-654E-6676754F32CA}"/>
              </a:ext>
            </a:extLst>
          </p:cNvPr>
          <p:cNvSpPr txBox="1"/>
          <p:nvPr/>
        </p:nvSpPr>
        <p:spPr>
          <a:xfrm>
            <a:off x="3228033" y="277851"/>
            <a:ext cx="609432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4800" dirty="0">
                <a:solidFill>
                  <a:schemeClr val="accent2"/>
                </a:solidFill>
                <a:latin typeface="+mj-lt"/>
                <a:ea typeface="文鼎海報體" panose="02010609010101010101" pitchFamily="49" charset="-120"/>
                <a:cs typeface="+mj-cs"/>
              </a:rPr>
              <a:t>6/16</a:t>
            </a:r>
            <a:endParaRPr lang="zh-TW" altLang="en-US" sz="4800" dirty="0">
              <a:solidFill>
                <a:schemeClr val="accent2"/>
              </a:solidFill>
              <a:latin typeface="+mj-lt"/>
              <a:ea typeface="文鼎海報體" panose="02010609010101010101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9860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064D4A-9F74-3C04-297C-12AA5C47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49" y="318372"/>
            <a:ext cx="10515600" cy="3791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A.</a:t>
            </a:r>
            <a:r>
              <a:rPr lang="zh-TW" altLang="en-US" dirty="0">
                <a:ea typeface="文鼎海報體" panose="02010609010101010101" pitchFamily="49" charset="-120"/>
              </a:rPr>
              <a:t>實作 </a:t>
            </a:r>
            <a:r>
              <a:rPr lang="en-US" altLang="zh-TW" dirty="0">
                <a:ea typeface="文鼎海報體" panose="02010609010101010101" pitchFamily="49" charset="-120"/>
              </a:rPr>
              <a:t>Practice</a:t>
            </a:r>
          </a:p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1.</a:t>
            </a:r>
            <a:r>
              <a:rPr lang="zh-TW" altLang="en-US" dirty="0">
                <a:ea typeface="文鼎海報體" panose="02010609010101010101" pitchFamily="49" charset="-120"/>
              </a:rPr>
              <a:t>烤麵包</a:t>
            </a:r>
            <a:r>
              <a:rPr lang="en-US" altLang="zh-TW" dirty="0">
                <a:ea typeface="文鼎海報體" panose="02010609010101010101" pitchFamily="49" charset="-120"/>
              </a:rPr>
              <a:t>-</a:t>
            </a:r>
            <a:r>
              <a:rPr lang="zh-TW" altLang="en-US" dirty="0">
                <a:ea typeface="文鼎海報體" panose="02010609010101010101" pitchFamily="49" charset="-120"/>
              </a:rPr>
              <a:t>現成的小餐包   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Baked Bread - Ready-made Meal Kits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2.</a:t>
            </a:r>
            <a:r>
              <a:rPr lang="zh-TW" altLang="en-US" dirty="0">
                <a:ea typeface="文鼎海報體" panose="02010609010101010101" pitchFamily="49" charset="-120"/>
              </a:rPr>
              <a:t>煮湯</a:t>
            </a:r>
            <a:r>
              <a:rPr lang="en-US" altLang="zh-TW" dirty="0">
                <a:ea typeface="文鼎海報體" panose="02010609010101010101" pitchFamily="49" charset="-120"/>
              </a:rPr>
              <a:t>-</a:t>
            </a:r>
            <a:r>
              <a:rPr lang="zh-TW" altLang="en-US" dirty="0">
                <a:ea typeface="文鼎海報體" panose="02010609010101010101" pitchFamily="49" charset="-120"/>
              </a:rPr>
              <a:t>康寶濃湯   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Soup - Campbell's Soup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3.</a:t>
            </a:r>
            <a:r>
              <a:rPr lang="zh-TW" altLang="en-US" dirty="0">
                <a:ea typeface="文鼎海報體" panose="02010609010101010101" pitchFamily="49" charset="-120"/>
              </a:rPr>
              <a:t>沙拉</a:t>
            </a:r>
            <a:r>
              <a:rPr lang="en-US" altLang="zh-TW" dirty="0">
                <a:ea typeface="文鼎海報體" panose="02010609010101010101" pitchFamily="49" charset="-120"/>
              </a:rPr>
              <a:t>-</a:t>
            </a:r>
            <a:r>
              <a:rPr lang="zh-TW" altLang="en-US" dirty="0">
                <a:ea typeface="文鼎海報體" panose="02010609010101010101" pitchFamily="49" charset="-120"/>
              </a:rPr>
              <a:t>分食現成的沙拉  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Salads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–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share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ready-made Salads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4.</a:t>
            </a:r>
            <a:r>
              <a:rPr lang="zh-TW" altLang="en-US" dirty="0">
                <a:ea typeface="文鼎海報體" panose="02010609010101010101" pitchFamily="49" charset="-120"/>
              </a:rPr>
              <a:t>炸雞塊</a:t>
            </a:r>
            <a:r>
              <a:rPr lang="en-US" altLang="zh-TW" dirty="0">
                <a:ea typeface="文鼎海報體" panose="02010609010101010101" pitchFamily="49" charset="-120"/>
              </a:rPr>
              <a:t>-</a:t>
            </a:r>
            <a:r>
              <a:rPr lang="zh-TW" altLang="en-US" dirty="0">
                <a:ea typeface="文鼎海報體" panose="02010609010101010101" pitchFamily="49" charset="-120"/>
              </a:rPr>
              <a:t>現成的雞塊 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Chicken Nuggets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–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fried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chicken nuggets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dirty="0"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dirty="0">
                <a:ea typeface="文鼎海報體" panose="02010609010101010101" pitchFamily="49" charset="-120"/>
              </a:rPr>
              <a:t>B.</a:t>
            </a:r>
            <a:r>
              <a:rPr lang="zh-TW" altLang="en-US" dirty="0">
                <a:ea typeface="文鼎海報體" panose="02010609010101010101" pitchFamily="49" charset="-120"/>
              </a:rPr>
              <a:t>學習西餐禮儀  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Learn western food </a:t>
            </a:r>
            <a:r>
              <a:rPr kumimoji="0" lang="zh-TW" altLang="zh-TW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altLang="zh-TW" dirty="0">
                <a:solidFill>
                  <a:srgbClr val="202124"/>
                </a:solidFill>
                <a:latin typeface="Arial Unicode MS" panose="020B0604020202020204" pitchFamily="34" charset="-120"/>
              </a:rPr>
              <a:t>manners</a:t>
            </a:r>
            <a:endParaRPr lang="zh-TW" altLang="zh-TW" dirty="0">
              <a:solidFill>
                <a:srgbClr val="202124"/>
              </a:solidFill>
              <a:latin typeface="Arial Unicode MS" panose="020B0604020202020204" pitchFamily="34" charset="-120"/>
            </a:endParaRPr>
          </a:p>
          <a:p>
            <a:pPr marL="0" indent="0">
              <a:buNone/>
            </a:pPr>
            <a:endParaRPr lang="en-US" altLang="zh-TW" dirty="0">
              <a:ea typeface="文鼎海報體" panose="02010609010101010101" pitchFamily="49" charset="-120"/>
            </a:endParaRPr>
          </a:p>
          <a:p>
            <a:pPr marL="0" indent="0">
              <a:buNone/>
            </a:pPr>
            <a:endParaRPr lang="en-US" altLang="zh-TW" dirty="0">
              <a:ea typeface="文鼎海報體" panose="02010609010101010101" pitchFamily="49" charset="-120"/>
            </a:endParaRPr>
          </a:p>
        </p:txBody>
      </p:sp>
      <p:sp>
        <p:nvSpPr>
          <p:cNvPr id="4" name="AutoShape 2" descr="【奧瑪烘焙】經典爆漿餐包8包組(奶油/深黑巧克力任搭8包/10個/包)">
            <a:extLst>
              <a:ext uri="{FF2B5EF4-FFF2-40B4-BE49-F238E27FC236}">
                <a16:creationId xmlns:a16="http://schemas.microsoft.com/office/drawing/2014/main" id="{A5105F24-9BB7-7B12-2028-0AAED087D3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E457A2-17C9-6DD4-47F5-9B96C1C9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" y="4270551"/>
            <a:ext cx="3981258" cy="257229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B71286B-C715-AFB9-2CDE-4D8A4546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677" y="4270552"/>
            <a:ext cx="2080323" cy="2587448"/>
          </a:xfrm>
          <a:prstGeom prst="rect">
            <a:avLst/>
          </a:prstGeom>
        </p:spPr>
      </p:pic>
      <p:pic>
        <p:nvPicPr>
          <p:cNvPr id="5126" name="Picture 6" descr="減醣推薦】7-11一日野菜萵苣沙拉內有營養標示資訊@ 吃喝玩樂享時光:: 痞客邦::">
            <a:extLst>
              <a:ext uri="{FF2B5EF4-FFF2-40B4-BE49-F238E27FC236}">
                <a16:creationId xmlns:a16="http://schemas.microsoft.com/office/drawing/2014/main" id="{8676DB8C-25CD-842B-A921-A439CBAF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0551"/>
            <a:ext cx="2572291" cy="25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氣炸雞塊「冒白膿」可以吃？他曝超專業真相網全看呆- 生活- 中時新聞網">
            <a:extLst>
              <a:ext uri="{FF2B5EF4-FFF2-40B4-BE49-F238E27FC236}">
                <a16:creationId xmlns:a16="http://schemas.microsoft.com/office/drawing/2014/main" id="{177C1502-98E8-5736-6508-8004BC76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291" y="4270551"/>
            <a:ext cx="3865465" cy="25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1723346-A73C-E9E4-B199-6054D9E02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A507D-C30F-B07D-97DC-CFB1A3919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7246E6F-34A9-368F-5D6E-FEA74848C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7628CC-282B-CFDF-5140-DACA817C5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C431236-38D4-782A-D6A3-34E36DB58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18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1074F6-CA4E-2FF0-BCBE-0AB79745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400" dirty="0">
                <a:solidFill>
                  <a:schemeClr val="accent2"/>
                </a:solidFill>
                <a:ea typeface="文鼎海報體" panose="02010609010101010101" pitchFamily="49" charset="-120"/>
              </a:rPr>
              <a:t>1. Napkin in your lap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C5220D-FC99-E806-D116-46628F49B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29" y="1848897"/>
            <a:ext cx="8907709" cy="4719952"/>
          </a:xfrm>
        </p:spPr>
      </p:pic>
    </p:spTree>
    <p:extLst>
      <p:ext uri="{BB962C8B-B14F-4D97-AF65-F5344CB8AC3E}">
        <p14:creationId xmlns:p14="http://schemas.microsoft.com/office/powerpoint/2010/main" val="992030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257564-C65D-6172-4563-B5C951AC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2. Wait your turn to talk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985543-80E6-AE05-6079-A7FB70FE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ACA743-3B1E-CDCB-1989-1708E8916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33" y="1805125"/>
            <a:ext cx="9430692" cy="49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1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FE5DED-EA57-E9D2-8B31-D9E87EE6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3. Elbows off the table and sit up tall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C35F712-CC17-5038-66D2-BF09F2EB4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648" y="1926109"/>
            <a:ext cx="8711060" cy="4351338"/>
          </a:xfrm>
        </p:spPr>
      </p:pic>
    </p:spTree>
    <p:extLst>
      <p:ext uri="{BB962C8B-B14F-4D97-AF65-F5344CB8AC3E}">
        <p14:creationId xmlns:p14="http://schemas.microsoft.com/office/powerpoint/2010/main" val="2321834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77259D-A9E7-87E9-E466-C85728D4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4. Use your indoor voice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314023-6BFA-BBAA-49D0-AE4A6704E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536" y="1825625"/>
            <a:ext cx="8358928" cy="4351338"/>
          </a:xfrm>
        </p:spPr>
      </p:pic>
    </p:spTree>
    <p:extLst>
      <p:ext uri="{BB962C8B-B14F-4D97-AF65-F5344CB8AC3E}">
        <p14:creationId xmlns:p14="http://schemas.microsoft.com/office/powerpoint/2010/main" val="3453464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3CCA1D-0A5E-5CCE-C9E6-9250105C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5. Use please and thank you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0CB35DE-FF34-B3F9-1859-79DB85F7C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924" y="1825625"/>
            <a:ext cx="9224152" cy="4351338"/>
          </a:xfrm>
        </p:spPr>
      </p:pic>
    </p:spTree>
    <p:extLst>
      <p:ext uri="{BB962C8B-B14F-4D97-AF65-F5344CB8AC3E}">
        <p14:creationId xmlns:p14="http://schemas.microsoft.com/office/powerpoint/2010/main" val="3833556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1BE5E8-6E80-7FEE-F83A-00FC4A7D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6. Food to mouth . Not mouth to food.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1973C97-9A07-7B91-AB8A-7077974BF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288" y="1825625"/>
            <a:ext cx="9305423" cy="4351338"/>
          </a:xfrm>
        </p:spPr>
      </p:pic>
    </p:spTree>
    <p:extLst>
      <p:ext uri="{BB962C8B-B14F-4D97-AF65-F5344CB8AC3E}">
        <p14:creationId xmlns:p14="http://schemas.microsoft.com/office/powerpoint/2010/main" val="2506758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A21783-E71B-B122-2619-0AB50C29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7. Chew with your mouth closed.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F1D7AB2-6190-85F7-6656-CAA0AB86D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577" y="1825625"/>
            <a:ext cx="9666845" cy="4351338"/>
          </a:xfrm>
        </p:spPr>
      </p:pic>
    </p:spTree>
    <p:extLst>
      <p:ext uri="{BB962C8B-B14F-4D97-AF65-F5344CB8AC3E}">
        <p14:creationId xmlns:p14="http://schemas.microsoft.com/office/powerpoint/2010/main" val="238024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594A88-FE16-C682-0AE4-90A579D5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9178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i="0" dirty="0">
                <a:solidFill>
                  <a:schemeClr val="accent2"/>
                </a:solidFill>
                <a:effectLst/>
                <a:latin typeface="YouTube Sans"/>
                <a:ea typeface="文鼎海報體" panose="02010609010101010101" pitchFamily="49" charset="-120"/>
              </a:rPr>
              <a:t>英語會話</a:t>
            </a:r>
            <a:r>
              <a:rPr lang="en-US" altLang="zh-TW" i="0" dirty="0">
                <a:solidFill>
                  <a:schemeClr val="accent2"/>
                </a:solidFill>
                <a:effectLst/>
                <a:latin typeface="YouTube Sans"/>
                <a:ea typeface="文鼎海報體" panose="02010609010101010101" pitchFamily="49" charset="-120"/>
              </a:rPr>
              <a:t>:At a restaurant. Booking a table</a:t>
            </a:r>
            <a:endParaRPr lang="zh-TW" altLang="en-US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650F38-4E6C-7C54-14DA-A709F85B8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580941B8-82B1-871F-340F-FBD2DA04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3879"/>
            <a:ext cx="10386222" cy="583412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5D21421-CA0C-FC36-FB31-731CA0FD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93" y="281354"/>
            <a:ext cx="734778" cy="6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81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3C521-46EF-F911-AF39-7DEB5843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8. Take “just right” bites.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255B8C3-AFC8-1374-36CB-41F8AD320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522" y="1825625"/>
            <a:ext cx="9278956" cy="4351338"/>
          </a:xfrm>
        </p:spPr>
      </p:pic>
    </p:spTree>
    <p:extLst>
      <p:ext uri="{BB962C8B-B14F-4D97-AF65-F5344CB8AC3E}">
        <p14:creationId xmlns:p14="http://schemas.microsoft.com/office/powerpoint/2010/main" val="3628713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A4596-FA30-775B-437E-E0816D92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chemeClr val="accent2"/>
                </a:solidFill>
              </a:rPr>
              <a:t>9. Don’t complain about the food.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5EB8A5-BEEF-D21A-D50F-33AB6C842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597" y="1825625"/>
            <a:ext cx="8610805" cy="4351338"/>
          </a:xfrm>
        </p:spPr>
      </p:pic>
    </p:spTree>
    <p:extLst>
      <p:ext uri="{BB962C8B-B14F-4D97-AF65-F5344CB8AC3E}">
        <p14:creationId xmlns:p14="http://schemas.microsoft.com/office/powerpoint/2010/main" val="602448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0D3EC8-ED94-327D-B3A8-4C17749C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10. Take up your dishes when finished eating.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608DFEE-82AE-650A-2380-8542DAC54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322" y="1825625"/>
            <a:ext cx="9987356" cy="4351338"/>
          </a:xfrm>
        </p:spPr>
      </p:pic>
    </p:spTree>
    <p:extLst>
      <p:ext uri="{BB962C8B-B14F-4D97-AF65-F5344CB8AC3E}">
        <p14:creationId xmlns:p14="http://schemas.microsoft.com/office/powerpoint/2010/main" val="380050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D3AE8AB-1FA7-F74B-EFB6-E792E796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35" y="1"/>
            <a:ext cx="12282435" cy="14268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DF4DAEB-9C42-8AE0-8D15-A75D6A60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32" y="101022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chemeClr val="accent2"/>
                </a:solidFill>
                <a:ea typeface="文鼎海報體" panose="02010609010101010101" pitchFamily="49" charset="-120"/>
              </a:rPr>
              <a:t>服裝</a:t>
            </a:r>
            <a:br>
              <a:rPr lang="en-US" altLang="zh-TW" dirty="0">
                <a:solidFill>
                  <a:schemeClr val="accent2"/>
                </a:solidFill>
                <a:ea typeface="文鼎海報體" panose="02010609010101010101" pitchFamily="49" charset="-120"/>
              </a:rPr>
            </a:br>
            <a:r>
              <a:rPr lang="en-US" altLang="zh-TW" dirty="0">
                <a:solidFill>
                  <a:schemeClr val="accent2"/>
                </a:solidFill>
                <a:ea typeface="文鼎海報體" panose="02010609010101010101" pitchFamily="49" charset="-120"/>
              </a:rPr>
              <a:t>Dressing</a:t>
            </a:r>
            <a:endParaRPr lang="zh-TW" altLang="en-US" dirty="0">
              <a:solidFill>
                <a:schemeClr val="accent2"/>
              </a:solidFill>
              <a:ea typeface="文鼎海報體" panose="02010609010101010101" pitchFamily="49" charset="-120"/>
            </a:endParaRPr>
          </a:p>
        </p:txBody>
      </p:sp>
      <p:sp>
        <p:nvSpPr>
          <p:cNvPr id="4" name="AutoShape 2" descr="Semi-formal attire guidelines">
            <a:extLst>
              <a:ext uri="{FF2B5EF4-FFF2-40B4-BE49-F238E27FC236}">
                <a16:creationId xmlns:a16="http://schemas.microsoft.com/office/drawing/2014/main" id="{7167242C-5485-1152-F492-14CB2FB01854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547254" y="1520104"/>
            <a:ext cx="11506199" cy="15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zh-TW" sz="3200" b="0" i="0" dirty="0"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        Dress code </a:t>
            </a:r>
            <a:r>
              <a:rPr lang="zh-TW" altLang="en-US" sz="3200" b="0" i="0" dirty="0"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的中文意思就是指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穿著規定</a:t>
            </a:r>
            <a:r>
              <a:rPr lang="zh-TW" altLang="en-US" sz="3200" b="0" i="0" dirty="0"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、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穿著規範</a:t>
            </a:r>
            <a:r>
              <a:rPr lang="zh-TW" altLang="en-US" sz="3200" b="0" i="0" dirty="0">
                <a:effectLst/>
                <a:latin typeface="Roboto" panose="02000000000000000000" pitchFamily="2" charset="0"/>
                <a:ea typeface="文鼎海報體" panose="02010609010101010101" pitchFamily="49" charset="-120"/>
              </a:rPr>
              <a:t>的意思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erif TC"/>
              </a:rPr>
              <a:t>。</a:t>
            </a:r>
            <a:endParaRPr lang="en-US" altLang="zh-TW" sz="3200" b="0" i="0" dirty="0">
              <a:solidFill>
                <a:srgbClr val="000000"/>
              </a:solidFill>
              <a:effectLst/>
              <a:latin typeface="Noto Serif TC"/>
            </a:endParaRPr>
          </a:p>
          <a:p>
            <a:pPr marL="0" indent="0">
              <a:buNone/>
            </a:pPr>
            <a:r>
              <a:rPr lang="zh-TW" altLang="en-US" sz="3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       西方人對於服裝的要求極為慎重，馬克吐溫曾經說過：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「衣服造就一個人」</a:t>
            </a:r>
            <a:r>
              <a:rPr lang="en-US" altLang="zh-TW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Clothes make the man﹒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）</a:t>
            </a:r>
            <a:r>
              <a:rPr lang="zh-TW" altLang="en-US" sz="3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。</a:t>
            </a:r>
            <a:endParaRPr lang="en-US" altLang="zh-TW" sz="32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文鼎海報體" panose="02010609010101010101" pitchFamily="49" charset="-120"/>
            </a:endParaRPr>
          </a:p>
          <a:p>
            <a:pPr marL="0" indent="0">
              <a:buNone/>
            </a:pPr>
            <a:endParaRPr lang="en-US" altLang="zh-TW" sz="3200" b="0" i="0" dirty="0">
              <a:solidFill>
                <a:srgbClr val="000000"/>
              </a:solidFill>
              <a:effectLst/>
              <a:latin typeface="Noto Serif TC"/>
            </a:endParaRPr>
          </a:p>
          <a:p>
            <a:pPr marL="0" indent="0">
              <a:buNone/>
            </a:pPr>
            <a:endParaRPr lang="en-US" altLang="zh-TW" sz="800" b="0" i="0" dirty="0">
              <a:effectLst/>
              <a:latin typeface="Roboto" panose="02000000000000000000" pitchFamily="2" charset="0"/>
              <a:ea typeface="文鼎海報體" panose="02010609010101010101" pitchFamily="49" charset="-12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E692BB-1BFF-73D0-BBCB-1B15531F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ECCCC-5189-86DE-4B0E-B91AC5B7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03" y="3522519"/>
            <a:ext cx="4540826" cy="302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6255A28-41B8-6B15-5097-8BAA729845CB}"/>
              </a:ext>
            </a:extLst>
          </p:cNvPr>
          <p:cNvSpPr txBox="1"/>
          <p:nvPr/>
        </p:nvSpPr>
        <p:spPr>
          <a:xfrm>
            <a:off x="838232" y="3047163"/>
            <a:ext cx="60846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Westerners are extremely cautious about clothing requirements. Mark Twain once said: "Clothes make the man." (Clothes make the man.).</a:t>
            </a: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9C76339-E0CD-3891-9CD7-35782BADE816}"/>
              </a:ext>
            </a:extLst>
          </p:cNvPr>
          <p:cNvSpPr txBox="1"/>
          <p:nvPr/>
        </p:nvSpPr>
        <p:spPr>
          <a:xfrm>
            <a:off x="838232" y="4195016"/>
            <a:ext cx="6084658" cy="2281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       不論是正式或非正式場合的餐會中，一旦接獲邀請，務必要留心邀請函上的</a:t>
            </a:r>
            <a:r>
              <a:rPr lang="zh-TW" alt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穿衣原則（</a:t>
            </a:r>
            <a:r>
              <a:rPr lang="en-US" altLang="zh-TW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dress code</a:t>
            </a:r>
            <a:r>
              <a:rPr lang="zh-TW" alt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）。</a:t>
            </a:r>
            <a:endParaRPr lang="en-US" altLang="zh-TW" sz="2800" b="0" i="0" dirty="0">
              <a:solidFill>
                <a:srgbClr val="FF0000"/>
              </a:solidFill>
              <a:effectLst/>
              <a:latin typeface="Arial" panose="020B0604020202020204" pitchFamily="34" charset="0"/>
              <a:ea typeface="文鼎海報體" panose="02010609010101010101" pitchFamily="49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0" lang="zh-TW" altLang="zh-TW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once you receive an invitation, you must pay attention to the dress code on the invitation letter.</a:t>
            </a:r>
            <a:r>
              <a:rPr kumimoji="0" lang="zh-TW" altLang="zh-TW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en-US" altLang="zh-TW" b="0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55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emi-formal attire guidelines">
            <a:extLst>
              <a:ext uri="{FF2B5EF4-FFF2-40B4-BE49-F238E27FC236}">
                <a16:creationId xmlns:a16="http://schemas.microsoft.com/office/drawing/2014/main" id="{7167242C-5485-1152-F492-14CB2FB01854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147187" y="102920"/>
            <a:ext cx="10378207" cy="37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800" dirty="0">
                <a:latin typeface="Roboto" panose="02000000000000000000" pitchFamily="2" charset="0"/>
                <a:ea typeface="文鼎海報體" panose="02010609010101010101" pitchFamily="49" charset="-120"/>
              </a:rPr>
              <a:t>                            </a:t>
            </a:r>
            <a:r>
              <a:rPr lang="zh-TW" altLang="en-US" sz="3200" i="0" dirty="0">
                <a:solidFill>
                  <a:srgbClr val="000000"/>
                </a:solidFill>
                <a:effectLst/>
                <a:latin typeface="Noto Serif TC"/>
                <a:ea typeface="文鼎海報體" panose="02010609010101010101" pitchFamily="49" charset="-120"/>
              </a:rPr>
              <a:t>共通禁忌：無論男女都不要穿 </a:t>
            </a:r>
            <a:r>
              <a:rPr lang="en-US" altLang="zh-TW" sz="3200" i="0" dirty="0">
                <a:solidFill>
                  <a:srgbClr val="FF0000"/>
                </a:solidFill>
                <a:effectLst/>
                <a:latin typeface="Noto Serif TC"/>
                <a:ea typeface="文鼎海報體" panose="02010609010101010101" pitchFamily="49" charset="-120"/>
              </a:rPr>
              <a:t>T </a:t>
            </a:r>
            <a:r>
              <a:rPr lang="zh-TW" altLang="en-US" sz="3200" i="0" dirty="0">
                <a:solidFill>
                  <a:srgbClr val="FF0000"/>
                </a:solidFill>
                <a:effectLst/>
                <a:latin typeface="Noto Serif TC"/>
                <a:ea typeface="文鼎海報體" panose="02010609010101010101" pitchFamily="49" charset="-120"/>
              </a:rPr>
              <a:t>恤</a:t>
            </a:r>
            <a:r>
              <a:rPr lang="zh-TW" altLang="en-US" sz="3200" i="0" dirty="0">
                <a:solidFill>
                  <a:srgbClr val="000000"/>
                </a:solidFill>
                <a:effectLst/>
                <a:latin typeface="Noto Serif TC"/>
                <a:ea typeface="文鼎海報體" panose="02010609010101010101" pitchFamily="49" charset="-120"/>
              </a:rPr>
              <a:t>、</a:t>
            </a:r>
            <a:r>
              <a:rPr lang="zh-TW" altLang="en-US" sz="3200" i="0" dirty="0">
                <a:solidFill>
                  <a:srgbClr val="FF0000"/>
                </a:solidFill>
                <a:effectLst/>
                <a:latin typeface="Noto Serif TC"/>
                <a:ea typeface="文鼎海報體" panose="02010609010101010101" pitchFamily="49" charset="-120"/>
              </a:rPr>
              <a:t>短褲</a:t>
            </a:r>
            <a:r>
              <a:rPr lang="zh-TW" altLang="en-US" sz="3200" i="0" dirty="0">
                <a:solidFill>
                  <a:srgbClr val="000000"/>
                </a:solidFill>
                <a:effectLst/>
                <a:latin typeface="Noto Serif TC"/>
                <a:ea typeface="文鼎海報體" panose="02010609010101010101" pitchFamily="49" charset="-120"/>
              </a:rPr>
              <a:t>、</a:t>
            </a:r>
            <a:r>
              <a:rPr lang="zh-TW" altLang="en-US" sz="3200" i="0" dirty="0">
                <a:solidFill>
                  <a:srgbClr val="FF0000"/>
                </a:solidFill>
                <a:effectLst/>
                <a:latin typeface="Noto Serif TC"/>
                <a:ea typeface="文鼎海報體" panose="02010609010101010101" pitchFamily="49" charset="-120"/>
              </a:rPr>
              <a:t>露腳趾的鞋子</a:t>
            </a:r>
            <a:r>
              <a:rPr lang="zh-TW" altLang="en-US" sz="3200" i="0" dirty="0">
                <a:solidFill>
                  <a:srgbClr val="000000"/>
                </a:solidFill>
                <a:effectLst/>
                <a:latin typeface="Noto Serif TC"/>
                <a:ea typeface="文鼎海報體" panose="02010609010101010101" pitchFamily="49" charset="-120"/>
              </a:rPr>
              <a:t>（夏天或搭配禮服時，女性高跟涼鞋除外）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Noto Serif TC"/>
              </a:rPr>
              <a:t>。</a:t>
            </a:r>
            <a:endParaRPr lang="en-US" altLang="zh-TW" sz="3200" b="0" i="0" dirty="0">
              <a:solidFill>
                <a:srgbClr val="000000"/>
              </a:solidFill>
              <a:effectLst/>
              <a:latin typeface="Noto Serif TC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 panose="020B0604020202020204" pitchFamily="34" charset="-120"/>
                <a:ea typeface="inherit"/>
              </a:rPr>
              <a:t>Common taboos: No T-shirts, shorts, open-toed shoes (except women’s high-heeled sandals in summer or with dresses) for both men and women.</a:t>
            </a: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zh-TW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E692BB-1BFF-73D0-BBCB-1B15531F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578" name="Picture 2" descr="純棉厚磅圓領T恤-男">
            <a:extLst>
              <a:ext uri="{FF2B5EF4-FFF2-40B4-BE49-F238E27FC236}">
                <a16:creationId xmlns:a16="http://schemas.microsoft.com/office/drawing/2014/main" id="{A434D942-0AC7-A816-8BE9-0AA6A83BE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14" y="2903974"/>
            <a:ext cx="3302344" cy="39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穿拖鞋不禮貌？女穿拖鞋看醫生母怒罵「沒教養」超委屈：只是想穿輕鬆點- 觸快訊">
            <a:extLst>
              <a:ext uri="{FF2B5EF4-FFF2-40B4-BE49-F238E27FC236}">
                <a16:creationId xmlns:a16="http://schemas.microsoft.com/office/drawing/2014/main" id="{8AC0EAB7-2D88-CF8D-B184-2EDAFCA3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58" y="2903974"/>
            <a:ext cx="5941842" cy="39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6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5E5850-EFFF-3F62-E167-0066CE0E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059B47-1201-2515-050B-03F17867A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C147B020-0DDF-EBB6-7F27-D0AC39B35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27" y="0"/>
            <a:ext cx="1227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19B09A-D796-EF56-529C-CFBA76445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65" y="66001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/>
              <a:t>Dress code</a:t>
            </a:r>
          </a:p>
          <a:p>
            <a:pPr marL="0" indent="0">
              <a:buNone/>
            </a:pPr>
            <a:r>
              <a:rPr lang="en-US" altLang="zh-TW" sz="3200" dirty="0"/>
              <a:t>Semi-formal</a:t>
            </a:r>
          </a:p>
          <a:p>
            <a:pPr marL="0" indent="0">
              <a:buNone/>
            </a:pPr>
            <a:r>
              <a:rPr lang="en-US" altLang="zh-TW" sz="3200" dirty="0"/>
              <a:t>Tuxedo 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晚禮服 </a:t>
            </a:r>
            <a:r>
              <a:rPr lang="en-US" altLang="zh-TW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–</a:t>
            </a:r>
            <a:r>
              <a:rPr lang="zh-TW" altLang="en-US" sz="3200" dirty="0">
                <a:solidFill>
                  <a:srgbClr val="FF0000"/>
                </a:solidFill>
                <a:ea typeface="文鼎海報體" panose="02010609010101010101" pitchFamily="49" charset="-120"/>
              </a:rPr>
              <a:t>無燕尾         </a:t>
            </a:r>
            <a:endParaRPr lang="en-US" altLang="zh-TW" sz="3200" dirty="0">
              <a:solidFill>
                <a:srgbClr val="FF0000"/>
              </a:solidFill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* </a:t>
            </a:r>
            <a:r>
              <a:rPr lang="zh-TW" altLang="en-US" sz="3200" dirty="0">
                <a:ea typeface="文鼎海報體" panose="02010609010101010101" pitchFamily="49" charset="-120"/>
              </a:rPr>
              <a:t>燕尾服（英語：</a:t>
            </a:r>
            <a:r>
              <a:rPr lang="en-US" altLang="zh-TW" sz="3200" dirty="0">
                <a:ea typeface="文鼎海報體" panose="02010609010101010101" pitchFamily="49" charset="-120"/>
              </a:rPr>
              <a:t>tailcoat</a:t>
            </a:r>
            <a:r>
              <a:rPr lang="zh-TW" altLang="en-US" sz="3200" dirty="0">
                <a:ea typeface="文鼎海報體" panose="02010609010101010101" pitchFamily="49" charset="-120"/>
              </a:rPr>
              <a:t>）</a:t>
            </a:r>
            <a:r>
              <a:rPr lang="en-US" altLang="zh-TW" sz="3200" dirty="0">
                <a:ea typeface="文鼎海報體" panose="02010609010101010101" pitchFamily="49" charset="-120"/>
              </a:rPr>
              <a:t>--</a:t>
            </a:r>
            <a:r>
              <a:rPr lang="zh-TW" altLang="en-US" sz="3200" dirty="0">
                <a:ea typeface="文鼎海報體" panose="02010609010101010101" pitchFamily="49" charset="-120"/>
              </a:rPr>
              <a:t>有燕尾</a:t>
            </a:r>
            <a:endParaRPr lang="en-US" altLang="zh-TW" sz="3200" dirty="0"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Overdressing</a:t>
            </a:r>
          </a:p>
          <a:p>
            <a:pPr marL="0" indent="0">
              <a:buNone/>
            </a:pPr>
            <a:r>
              <a:rPr lang="en-US" altLang="zh-TW" sz="3200" b="0" i="0" dirty="0">
                <a:effectLst/>
                <a:latin typeface="Arial" panose="020B0604020202020204" pitchFamily="34" charset="0"/>
                <a:ea typeface="文鼎海報體" panose="02010609010101010101" pitchFamily="49" charset="-120"/>
              </a:rPr>
              <a:t>underdressing</a:t>
            </a:r>
            <a:endParaRPr lang="en-US" altLang="zh-TW" sz="3200" dirty="0">
              <a:ea typeface="文鼎海報體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Dark suit </a:t>
            </a: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Nice tie</a:t>
            </a: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Business casual</a:t>
            </a:r>
          </a:p>
          <a:p>
            <a:pPr marL="0" indent="0">
              <a:buNone/>
            </a:pPr>
            <a:r>
              <a:rPr lang="en-US" altLang="zh-TW" sz="3200" dirty="0">
                <a:ea typeface="文鼎海報體" panose="02010609010101010101" pitchFamily="49" charset="-120"/>
              </a:rPr>
              <a:t>Cocktail dress </a:t>
            </a:r>
            <a:endParaRPr lang="zh-TW" altLang="en-US" sz="3200" dirty="0">
              <a:ea typeface="文鼎海報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8403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9648</TotalTime>
  <Words>2204</Words>
  <Application>Microsoft Office PowerPoint</Application>
  <PresentationFormat>寬螢幕</PresentationFormat>
  <Paragraphs>182</Paragraphs>
  <Slides>52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69" baseType="lpstr">
      <vt:lpstr>-apple-system</vt:lpstr>
      <vt:lpstr>Arial Unicode MS</vt:lpstr>
      <vt:lpstr>inherit</vt:lpstr>
      <vt:lpstr>Noto Serif TC</vt:lpstr>
      <vt:lpstr>PingFang SC</vt:lpstr>
      <vt:lpstr>YouTube Sans</vt:lpstr>
      <vt:lpstr>Microsoft JhengHei</vt:lpstr>
      <vt:lpstr>Microsoft JhengHei</vt:lpstr>
      <vt:lpstr>Arial</vt:lpstr>
      <vt:lpstr>Bernard MT Condensed</vt:lpstr>
      <vt:lpstr>Calibri</vt:lpstr>
      <vt:lpstr>Calibri Light</vt:lpstr>
      <vt:lpstr>Merriweather</vt:lpstr>
      <vt:lpstr>Open Sans</vt:lpstr>
      <vt:lpstr>Roboto</vt:lpstr>
      <vt:lpstr>verdana</vt:lpstr>
      <vt:lpstr>Office 佈景主題</vt:lpstr>
      <vt:lpstr>西 餐 禮 儀 western manners</vt:lpstr>
      <vt:lpstr>當你是主人時-西餐的標準作業流程SOP When you are the host - the standard operating procedure SOP of western food  </vt:lpstr>
      <vt:lpstr>訂位 Reservation</vt:lpstr>
      <vt:lpstr>訂位 Reservation</vt:lpstr>
      <vt:lpstr>英語會話:At a restaurant. Booking a table</vt:lpstr>
      <vt:lpstr>服裝 Dressing</vt:lpstr>
      <vt:lpstr>PowerPoint 簡報</vt:lpstr>
      <vt:lpstr>PowerPoint 簡報</vt:lpstr>
      <vt:lpstr>PowerPoint 簡報</vt:lpstr>
      <vt:lpstr>PowerPoint 簡報</vt:lpstr>
      <vt:lpstr>PowerPoint 簡報</vt:lpstr>
      <vt:lpstr>帶位入座 Take a seat</vt:lpstr>
      <vt:lpstr>英語會話:At the  Restaurant :Reservation  Table 0:34-02:35</vt:lpstr>
      <vt:lpstr>鋪口布 spread napkin</vt:lpstr>
      <vt:lpstr>PowerPoint 簡報</vt:lpstr>
      <vt:lpstr>點餐 Order</vt:lpstr>
      <vt:lpstr>PowerPoint 簡報</vt:lpstr>
      <vt:lpstr>點餐-西餐出餐順序 The usual order of serving western food is</vt:lpstr>
      <vt:lpstr>西餐出餐順序</vt:lpstr>
      <vt:lpstr>用餐Meals  一、開胃菜(Appetizers)</vt:lpstr>
      <vt:lpstr>用餐Meals 二、沙拉(Salad)</vt:lpstr>
      <vt:lpstr>用餐Meals  三、湯 (Soup)</vt:lpstr>
      <vt:lpstr>用餐Meals  四、麵包 (Bread)</vt:lpstr>
      <vt:lpstr>用餐Meals  五、副菜(side dish)</vt:lpstr>
      <vt:lpstr>用餐Meals 五、主菜 (Main Course)</vt:lpstr>
      <vt:lpstr>PowerPoint 簡報</vt:lpstr>
      <vt:lpstr>PowerPoint 簡報</vt:lpstr>
      <vt:lpstr>PowerPoint 簡報</vt:lpstr>
      <vt:lpstr>PowerPoint 簡報</vt:lpstr>
      <vt:lpstr>PowerPoint 簡報</vt:lpstr>
      <vt:lpstr>用餐Meals 六、點心 (Dessert)</vt:lpstr>
      <vt:lpstr>PowerPoint 簡報</vt:lpstr>
      <vt:lpstr> 用餐Meals  七、水果(Fruit) </vt:lpstr>
      <vt:lpstr>用餐Meals  八、飲料 (Beverages)</vt:lpstr>
      <vt:lpstr>結帳 Checkout</vt:lpstr>
      <vt:lpstr>PowerPoint 簡報</vt:lpstr>
      <vt:lpstr>英語會話:At the  Restaurant : Customer’s feedback  08:00-09:50</vt:lpstr>
      <vt:lpstr>關於牛排 About of steak</vt:lpstr>
      <vt:lpstr>PowerPoint 簡報</vt:lpstr>
      <vt:lpstr>PowerPoint 簡報</vt:lpstr>
      <vt:lpstr>PowerPoint 簡報</vt:lpstr>
      <vt:lpstr>PowerPoint 簡報</vt:lpstr>
      <vt:lpstr>1. Napkin in your lap</vt:lpstr>
      <vt:lpstr>2. Wait your turn to talk</vt:lpstr>
      <vt:lpstr>3. Elbows off the table and sit up tall</vt:lpstr>
      <vt:lpstr>4. Use your indoor voice</vt:lpstr>
      <vt:lpstr>5. Use please and thank you</vt:lpstr>
      <vt:lpstr>6. Food to mouth . Not mouth to food.</vt:lpstr>
      <vt:lpstr>7. Chew with your mouth closed.</vt:lpstr>
      <vt:lpstr>8. Take “just right” bites.</vt:lpstr>
      <vt:lpstr>9. Don’t complain about the food.</vt:lpstr>
      <vt:lpstr>10. Take up your dishes when finished eating.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安琴 羅</dc:creator>
  <cp:lastModifiedBy>安琴 羅</cp:lastModifiedBy>
  <cp:revision>79</cp:revision>
  <cp:lastPrinted>2023-05-04T05:33:34Z</cp:lastPrinted>
  <dcterms:created xsi:type="dcterms:W3CDTF">2023-04-13T01:10:13Z</dcterms:created>
  <dcterms:modified xsi:type="dcterms:W3CDTF">2023-06-06T12:06:28Z</dcterms:modified>
</cp:coreProperties>
</file>