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84" r:id="rId3"/>
    <p:sldMasterId id="2147483707" r:id="rId4"/>
  </p:sldMasterIdLst>
  <p:sldIdLst>
    <p:sldId id="256" r:id="rId5"/>
    <p:sldId id="257" r:id="rId6"/>
    <p:sldId id="273" r:id="rId7"/>
    <p:sldId id="258" r:id="rId8"/>
    <p:sldId id="259" r:id="rId9"/>
    <p:sldId id="260" r:id="rId10"/>
    <p:sldId id="262" r:id="rId11"/>
    <p:sldId id="266" r:id="rId12"/>
    <p:sldId id="271" r:id="rId13"/>
    <p:sldId id="270" r:id="rId14"/>
    <p:sldId id="272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22C061B-AAE8-4E29-B79E-E2BA70519DB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A16E75E-3A97-4200-B5E4-6F24BAE8CFF3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1464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AC1E18A-8234-4561-9646-A2275111F5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1F697DF-677C-493A-9EC4-7AFD0C28B9E0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3758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1FA1EBE-85AB-48BB-BD75-503B8768EA2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31314D6-56A7-4A4E-A15C-D454759964E5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62829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71C51A3-5CEC-4649-B3FF-6B4608A7179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D06113-1ACF-4A75-B8D2-17758DF14227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66337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D8894E7-2F9F-473A-B65E-85B991C996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D68250F-C936-460E-8E1A-B01A25F00DB2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226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FFBBDA1-5DEE-4B30-9DE4-421B6D176C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7D0299-E24E-4635-A9FD-5EFF183144D5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8538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ED6B734-ABF0-4FF6-8B71-621DC49DCE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64B8100-28C4-4632-B5BE-3FF616DD5402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73309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A8E9110-4F7F-4DCF-804A-2EEC8E497A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1AAE9F-EF2A-4491-B91E-CB0DD3CDA230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9388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086C4AA-46BE-44AC-AAD1-C93E72322FF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40B2D55-80FE-4F50-821D-11083680B9A6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50928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7485764-17E9-4289-BEB9-4ED23240307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D83820-A861-46D3-9DF9-03C1812BF91D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8323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75976E5-EBE1-4CBB-A06F-EFEF6A40620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5E9C1A-895B-47CE-84A6-2F160E394A85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18751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1" y="6418263"/>
            <a:ext cx="302895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16807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81909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24040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838200" y="2670176"/>
            <a:ext cx="10515600" cy="1116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重點回顧</a:t>
            </a:r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" y="2670175"/>
            <a:ext cx="9514417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3202517" y="3773488"/>
            <a:ext cx="8989483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hape 95"/>
          <p:cNvSpPr>
            <a:spLocks noChangeArrowheads="1"/>
          </p:cNvSpPr>
          <p:nvPr userDrawn="1"/>
        </p:nvSpPr>
        <p:spPr bwMode="auto">
          <a:xfrm rot="5400000">
            <a:off x="-64294" y="2489994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6" name="Shape 95"/>
          <p:cNvSpPr>
            <a:spLocks noChangeArrowheads="1"/>
          </p:cNvSpPr>
          <p:nvPr userDrawn="1"/>
        </p:nvSpPr>
        <p:spPr bwMode="auto">
          <a:xfrm rot="16200000" flipH="1">
            <a:off x="10687314" y="2491053"/>
            <a:ext cx="1570038" cy="1439333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10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>
            <a:spLocks noChangeArrowheads="1"/>
          </p:cNvSpPr>
          <p:nvPr userDrawn="1"/>
        </p:nvSpPr>
        <p:spPr bwMode="auto">
          <a:xfrm rot="5400000">
            <a:off x="-64294" y="62706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Arial" charset="0"/>
              <a:sym typeface="Arial" charset="0"/>
            </a:endParaRPr>
          </a:p>
        </p:txBody>
      </p:sp>
      <p:sp>
        <p:nvSpPr>
          <p:cNvPr id="3" name="標題 1"/>
          <p:cNvSpPr txBox="1">
            <a:spLocks/>
          </p:cNvSpPr>
          <p:nvPr userDrawn="1"/>
        </p:nvSpPr>
        <p:spPr bwMode="auto">
          <a:xfrm>
            <a:off x="838200" y="188913"/>
            <a:ext cx="11353800" cy="13255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TW"/>
            </a:defPPr>
            <a:lvl1pPr eaLnBrk="0" hangingPunct="0">
              <a:lnSpc>
                <a:spcPct val="90000"/>
              </a:lnSpc>
              <a:defRPr kumimoji="0" sz="4400"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1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重點回顧內容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C0C5E47-2CA9-4D3E-AFD3-B684FC6D4FC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3D1FAE-D3B6-4504-9ED8-91DF5FA85D70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40337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838200" y="2670176"/>
            <a:ext cx="10515600" cy="1116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練一練</a:t>
            </a:r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" y="2670175"/>
            <a:ext cx="9514417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3202517" y="3773488"/>
            <a:ext cx="8989483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hape 95"/>
          <p:cNvSpPr>
            <a:spLocks noChangeArrowheads="1"/>
          </p:cNvSpPr>
          <p:nvPr userDrawn="1"/>
        </p:nvSpPr>
        <p:spPr bwMode="auto">
          <a:xfrm rot="5400000">
            <a:off x="-64294" y="2489994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6" name="Shape 95"/>
          <p:cNvSpPr>
            <a:spLocks noChangeArrowheads="1"/>
          </p:cNvSpPr>
          <p:nvPr userDrawn="1"/>
        </p:nvSpPr>
        <p:spPr bwMode="auto">
          <a:xfrm rot="16200000" flipH="1">
            <a:off x="10687314" y="2491053"/>
            <a:ext cx="1570038" cy="1439333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47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>
            <a:spLocks noChangeArrowheads="1"/>
          </p:cNvSpPr>
          <p:nvPr userDrawn="1"/>
        </p:nvSpPr>
        <p:spPr bwMode="auto">
          <a:xfrm rot="5400000">
            <a:off x="-64294" y="62706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Arial" charset="0"/>
              <a:sym typeface="Arial" charset="0"/>
            </a:endParaRPr>
          </a:p>
        </p:txBody>
      </p:sp>
      <p:sp>
        <p:nvSpPr>
          <p:cNvPr id="3" name="標題 1"/>
          <p:cNvSpPr txBox="1">
            <a:spLocks/>
          </p:cNvSpPr>
          <p:nvPr userDrawn="1"/>
        </p:nvSpPr>
        <p:spPr bwMode="auto">
          <a:xfrm>
            <a:off x="838200" y="188913"/>
            <a:ext cx="11353800" cy="13255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TW"/>
            </a:defPPr>
            <a:lvl1pPr eaLnBrk="0" hangingPunct="0">
              <a:lnSpc>
                <a:spcPct val="90000"/>
              </a:lnSpc>
              <a:defRPr kumimoji="0" sz="4400"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1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練一練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41049C-6BB1-4E7A-87E8-769D0AA7A51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58165F9-7ECF-4E0C-871A-2D29D41D6D64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5314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838200" y="2670176"/>
            <a:ext cx="10515600" cy="1116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 w="571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練習百分百</a:t>
            </a:r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" y="2670175"/>
            <a:ext cx="9514417" cy="0"/>
          </a:xfrm>
          <a:prstGeom prst="line">
            <a:avLst/>
          </a:prstGeom>
          <a:ln w="28575">
            <a:solidFill>
              <a:srgbClr val="FFD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3202517" y="3773488"/>
            <a:ext cx="8989483" cy="0"/>
          </a:xfrm>
          <a:prstGeom prst="line">
            <a:avLst/>
          </a:prstGeom>
          <a:ln w="28575">
            <a:solidFill>
              <a:srgbClr val="FFD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hape 95"/>
          <p:cNvSpPr>
            <a:spLocks noChangeArrowheads="1"/>
          </p:cNvSpPr>
          <p:nvPr userDrawn="1"/>
        </p:nvSpPr>
        <p:spPr bwMode="auto">
          <a:xfrm rot="5400000">
            <a:off x="-64294" y="2489994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6" name="Shape 95"/>
          <p:cNvSpPr>
            <a:spLocks noChangeArrowheads="1"/>
          </p:cNvSpPr>
          <p:nvPr userDrawn="1"/>
        </p:nvSpPr>
        <p:spPr bwMode="auto">
          <a:xfrm rot="16200000" flipH="1">
            <a:off x="10687314" y="2491053"/>
            <a:ext cx="1570038" cy="1439333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52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>
            <a:spLocks noChangeArrowheads="1"/>
          </p:cNvSpPr>
          <p:nvPr userDrawn="1"/>
        </p:nvSpPr>
        <p:spPr bwMode="auto">
          <a:xfrm rot="5400000">
            <a:off x="-64294" y="62706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Arial" charset="0"/>
              <a:sym typeface="Arial" charset="0"/>
            </a:endParaRPr>
          </a:p>
        </p:txBody>
      </p:sp>
      <p:sp>
        <p:nvSpPr>
          <p:cNvPr id="3" name="標題 5"/>
          <p:cNvSpPr txBox="1">
            <a:spLocks/>
          </p:cNvSpPr>
          <p:nvPr userDrawn="1"/>
        </p:nvSpPr>
        <p:spPr bwMode="auto">
          <a:xfrm>
            <a:off x="838200" y="188913"/>
            <a:ext cx="11353800" cy="13255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500" b="1" i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練習百分百</a:t>
            </a:r>
          </a:p>
        </p:txBody>
      </p:sp>
    </p:spTree>
    <p:extLst>
      <p:ext uri="{BB962C8B-B14F-4D97-AF65-F5344CB8AC3E}">
        <p14:creationId xmlns:p14="http://schemas.microsoft.com/office/powerpoint/2010/main" val="2145417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838200" y="2670176"/>
            <a:ext cx="10515600" cy="1116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數學步道</a:t>
            </a:r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" y="2670175"/>
            <a:ext cx="951441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3202517" y="3773488"/>
            <a:ext cx="898948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hape 95"/>
          <p:cNvSpPr>
            <a:spLocks noChangeArrowheads="1"/>
          </p:cNvSpPr>
          <p:nvPr userDrawn="1"/>
        </p:nvSpPr>
        <p:spPr bwMode="auto">
          <a:xfrm rot="5400000">
            <a:off x="-64294" y="2489994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6" name="Shape 95"/>
          <p:cNvSpPr>
            <a:spLocks noChangeArrowheads="1"/>
          </p:cNvSpPr>
          <p:nvPr userDrawn="1"/>
        </p:nvSpPr>
        <p:spPr bwMode="auto">
          <a:xfrm rot="16200000" flipH="1">
            <a:off x="10687314" y="2491053"/>
            <a:ext cx="1570038" cy="1439333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24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>
            <a:spLocks noChangeArrowheads="1"/>
          </p:cNvSpPr>
          <p:nvPr userDrawn="1"/>
        </p:nvSpPr>
        <p:spPr bwMode="auto">
          <a:xfrm rot="5400000">
            <a:off x="-64294" y="62706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Arial" charset="0"/>
              <a:sym typeface="Arial" charset="0"/>
            </a:endParaRPr>
          </a:p>
        </p:txBody>
      </p:sp>
      <p:sp>
        <p:nvSpPr>
          <p:cNvPr id="3" name="標題 5"/>
          <p:cNvSpPr txBox="1">
            <a:spLocks/>
          </p:cNvSpPr>
          <p:nvPr userDrawn="1"/>
        </p:nvSpPr>
        <p:spPr bwMode="auto">
          <a:xfrm>
            <a:off x="838200" y="188913"/>
            <a:ext cx="11353800" cy="13255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500" b="1" i="1" kern="120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數學步道</a:t>
            </a:r>
            <a:endParaRPr kumimoji="0" lang="zh-TW" altLang="en-US" sz="55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5675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22C061B-AAE8-4E29-B79E-E2BA70519DB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A16E75E-3A97-4200-B5E4-6F24BAE8CFF3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4500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AC1E18A-8234-4561-9646-A2275111F5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1F697DF-677C-493A-9EC4-7AFD0C28B9E0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48715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1FA1EBE-85AB-48BB-BD75-503B8768EA2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31314D6-56A7-4A4E-A15C-D454759964E5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99779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71C51A3-5CEC-4649-B3FF-6B4608A7179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D06113-1ACF-4A75-B8D2-17758DF14227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40406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D8894E7-2F9F-473A-B65E-85B991C996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D68250F-C936-460E-8E1A-B01A25F00DB2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12527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FFBBDA1-5DEE-4B30-9DE4-421B6D176C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7D0299-E24E-4635-A9FD-5EFF183144D5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6018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ED6B734-ABF0-4FF6-8B71-621DC49DCE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64B8100-28C4-4632-B5BE-3FF616DD5402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04145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A8E9110-4F7F-4DCF-804A-2EEC8E497A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1AAE9F-EF2A-4491-B91E-CB0DD3CDA230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34676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086C4AA-46BE-44AC-AAD1-C93E72322FF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40B2D55-80FE-4F50-821D-11083680B9A6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10571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7485764-17E9-4289-BEB9-4ED23240307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D83820-A861-46D3-9DF9-03C1812BF91D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2340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75976E5-EBE1-4CBB-A06F-EFEF6A40620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5E9C1A-895B-47CE-84A6-2F160E394A85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65588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1" y="6418263"/>
            <a:ext cx="302895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15946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19672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16469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838200" y="2670176"/>
            <a:ext cx="10515600" cy="1116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重點回顧</a:t>
            </a:r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" y="2670175"/>
            <a:ext cx="9514417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3202517" y="3773488"/>
            <a:ext cx="8989483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hape 95"/>
          <p:cNvSpPr>
            <a:spLocks noChangeArrowheads="1"/>
          </p:cNvSpPr>
          <p:nvPr userDrawn="1"/>
        </p:nvSpPr>
        <p:spPr bwMode="auto">
          <a:xfrm rot="5400000">
            <a:off x="-64294" y="2489994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6" name="Shape 95"/>
          <p:cNvSpPr>
            <a:spLocks noChangeArrowheads="1"/>
          </p:cNvSpPr>
          <p:nvPr userDrawn="1"/>
        </p:nvSpPr>
        <p:spPr bwMode="auto">
          <a:xfrm rot="16200000" flipH="1">
            <a:off x="10687314" y="2491053"/>
            <a:ext cx="1570038" cy="1439333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16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>
            <a:spLocks noChangeArrowheads="1"/>
          </p:cNvSpPr>
          <p:nvPr userDrawn="1"/>
        </p:nvSpPr>
        <p:spPr bwMode="auto">
          <a:xfrm rot="5400000">
            <a:off x="-64294" y="62706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Arial" charset="0"/>
              <a:sym typeface="Arial" charset="0"/>
            </a:endParaRPr>
          </a:p>
        </p:txBody>
      </p:sp>
      <p:sp>
        <p:nvSpPr>
          <p:cNvPr id="3" name="標題 1"/>
          <p:cNvSpPr txBox="1">
            <a:spLocks/>
          </p:cNvSpPr>
          <p:nvPr userDrawn="1"/>
        </p:nvSpPr>
        <p:spPr bwMode="auto">
          <a:xfrm>
            <a:off x="838200" y="188913"/>
            <a:ext cx="11353800" cy="13255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TW"/>
            </a:defPPr>
            <a:lvl1pPr eaLnBrk="0" hangingPunct="0">
              <a:lnSpc>
                <a:spcPct val="90000"/>
              </a:lnSpc>
              <a:defRPr kumimoji="0" sz="4400"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1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重點回顧內容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C0C5E47-2CA9-4D3E-AFD3-B684FC6D4FC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3D1FAE-D3B6-4504-9ED8-91DF5FA85D70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1152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838200" y="2670176"/>
            <a:ext cx="10515600" cy="1116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練一練</a:t>
            </a:r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" y="2670175"/>
            <a:ext cx="9514417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3202517" y="3773488"/>
            <a:ext cx="8989483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hape 95"/>
          <p:cNvSpPr>
            <a:spLocks noChangeArrowheads="1"/>
          </p:cNvSpPr>
          <p:nvPr userDrawn="1"/>
        </p:nvSpPr>
        <p:spPr bwMode="auto">
          <a:xfrm rot="5400000">
            <a:off x="-64294" y="2489994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6" name="Shape 95"/>
          <p:cNvSpPr>
            <a:spLocks noChangeArrowheads="1"/>
          </p:cNvSpPr>
          <p:nvPr userDrawn="1"/>
        </p:nvSpPr>
        <p:spPr bwMode="auto">
          <a:xfrm rot="16200000" flipH="1">
            <a:off x="10687314" y="2491053"/>
            <a:ext cx="1570038" cy="1439333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31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>
            <a:spLocks noChangeArrowheads="1"/>
          </p:cNvSpPr>
          <p:nvPr userDrawn="1"/>
        </p:nvSpPr>
        <p:spPr bwMode="auto">
          <a:xfrm rot="5400000">
            <a:off x="-64294" y="62706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Arial" charset="0"/>
              <a:sym typeface="Arial" charset="0"/>
            </a:endParaRPr>
          </a:p>
        </p:txBody>
      </p:sp>
      <p:sp>
        <p:nvSpPr>
          <p:cNvPr id="3" name="標題 1"/>
          <p:cNvSpPr txBox="1">
            <a:spLocks/>
          </p:cNvSpPr>
          <p:nvPr userDrawn="1"/>
        </p:nvSpPr>
        <p:spPr bwMode="auto">
          <a:xfrm>
            <a:off x="838200" y="188913"/>
            <a:ext cx="11353800" cy="13255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TW"/>
            </a:defPPr>
            <a:lvl1pPr eaLnBrk="0" hangingPunct="0">
              <a:lnSpc>
                <a:spcPct val="90000"/>
              </a:lnSpc>
              <a:defRPr kumimoji="0" sz="4400"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1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練一練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41049C-6BB1-4E7A-87E8-769D0AA7A51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58165F9-7ECF-4E0C-871A-2D29D41D6D64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853338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838200" y="2670176"/>
            <a:ext cx="10515600" cy="1116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 w="571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練習百分百</a:t>
            </a:r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" y="2670175"/>
            <a:ext cx="9514417" cy="0"/>
          </a:xfrm>
          <a:prstGeom prst="line">
            <a:avLst/>
          </a:prstGeom>
          <a:ln w="28575">
            <a:solidFill>
              <a:srgbClr val="FFD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3202517" y="3773488"/>
            <a:ext cx="8989483" cy="0"/>
          </a:xfrm>
          <a:prstGeom prst="line">
            <a:avLst/>
          </a:prstGeom>
          <a:ln w="28575">
            <a:solidFill>
              <a:srgbClr val="FFD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hape 95"/>
          <p:cNvSpPr>
            <a:spLocks noChangeArrowheads="1"/>
          </p:cNvSpPr>
          <p:nvPr userDrawn="1"/>
        </p:nvSpPr>
        <p:spPr bwMode="auto">
          <a:xfrm rot="5400000">
            <a:off x="-64294" y="2489994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6" name="Shape 95"/>
          <p:cNvSpPr>
            <a:spLocks noChangeArrowheads="1"/>
          </p:cNvSpPr>
          <p:nvPr userDrawn="1"/>
        </p:nvSpPr>
        <p:spPr bwMode="auto">
          <a:xfrm rot="16200000" flipH="1">
            <a:off x="10687314" y="2491053"/>
            <a:ext cx="1570038" cy="1439333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13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>
            <a:spLocks noChangeArrowheads="1"/>
          </p:cNvSpPr>
          <p:nvPr userDrawn="1"/>
        </p:nvSpPr>
        <p:spPr bwMode="auto">
          <a:xfrm rot="5400000">
            <a:off x="-64294" y="62706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Arial" charset="0"/>
              <a:sym typeface="Arial" charset="0"/>
            </a:endParaRPr>
          </a:p>
        </p:txBody>
      </p:sp>
      <p:sp>
        <p:nvSpPr>
          <p:cNvPr id="3" name="標題 5"/>
          <p:cNvSpPr txBox="1">
            <a:spLocks/>
          </p:cNvSpPr>
          <p:nvPr userDrawn="1"/>
        </p:nvSpPr>
        <p:spPr bwMode="auto">
          <a:xfrm>
            <a:off x="838200" y="188913"/>
            <a:ext cx="11353800" cy="13255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500" b="1" i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練習百分百</a:t>
            </a:r>
          </a:p>
        </p:txBody>
      </p:sp>
    </p:spTree>
    <p:extLst>
      <p:ext uri="{BB962C8B-B14F-4D97-AF65-F5344CB8AC3E}">
        <p14:creationId xmlns:p14="http://schemas.microsoft.com/office/powerpoint/2010/main" val="39095211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838200" y="2670176"/>
            <a:ext cx="10515600" cy="1116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數學步道</a:t>
            </a:r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" y="2670175"/>
            <a:ext cx="951441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3202517" y="3773488"/>
            <a:ext cx="898948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hape 95"/>
          <p:cNvSpPr>
            <a:spLocks noChangeArrowheads="1"/>
          </p:cNvSpPr>
          <p:nvPr userDrawn="1"/>
        </p:nvSpPr>
        <p:spPr bwMode="auto">
          <a:xfrm rot="5400000">
            <a:off x="-64294" y="2489994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6" name="Shape 95"/>
          <p:cNvSpPr>
            <a:spLocks noChangeArrowheads="1"/>
          </p:cNvSpPr>
          <p:nvPr userDrawn="1"/>
        </p:nvSpPr>
        <p:spPr bwMode="auto">
          <a:xfrm rot="16200000" flipH="1">
            <a:off x="10687314" y="2491053"/>
            <a:ext cx="1570038" cy="1439333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93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>
            <a:spLocks noChangeArrowheads="1"/>
          </p:cNvSpPr>
          <p:nvPr userDrawn="1"/>
        </p:nvSpPr>
        <p:spPr bwMode="auto">
          <a:xfrm rot="5400000">
            <a:off x="-64294" y="62706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Arial" charset="0"/>
              <a:sym typeface="Arial" charset="0"/>
            </a:endParaRPr>
          </a:p>
        </p:txBody>
      </p:sp>
      <p:sp>
        <p:nvSpPr>
          <p:cNvPr id="3" name="標題 5"/>
          <p:cNvSpPr txBox="1">
            <a:spLocks/>
          </p:cNvSpPr>
          <p:nvPr userDrawn="1"/>
        </p:nvSpPr>
        <p:spPr bwMode="auto">
          <a:xfrm>
            <a:off x="838200" y="188913"/>
            <a:ext cx="11353800" cy="13255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500" b="1" i="1" kern="120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數學步道</a:t>
            </a:r>
            <a:endParaRPr kumimoji="0" lang="zh-TW" altLang="en-US" sz="55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8988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22C061B-AAE8-4E29-B79E-E2BA70519DB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A16E75E-3A97-4200-B5E4-6F24BAE8CFF3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99426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AC1E18A-8234-4561-9646-A2275111F52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1F697DF-677C-493A-9EC4-7AFD0C28B9E0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02802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1FA1EBE-85AB-48BB-BD75-503B8768EA2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31314D6-56A7-4A4E-A15C-D454759964E5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41755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71C51A3-5CEC-4649-B3FF-6B4608A7179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D06113-1ACF-4A75-B8D2-17758DF14227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3051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D8894E7-2F9F-473A-B65E-85B991C996D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D68250F-C936-460E-8E1A-B01A25F00DB2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45589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3FFBBDA1-5DEE-4B30-9DE4-421B6D176C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7D0299-E24E-4635-A9FD-5EFF183144D5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530877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ED6B734-ABF0-4FF6-8B71-621DC49DCE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64B8100-28C4-4632-B5BE-3FF616DD5402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707296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A8E9110-4F7F-4DCF-804A-2EEC8E497A2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1AAE9F-EF2A-4491-B91E-CB0DD3CDA230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94580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086C4AA-46BE-44AC-AAD1-C93E72322FF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40B2D55-80FE-4F50-821D-11083680B9A6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53402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C7485764-17E9-4289-BEB9-4ED23240307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D83820-A861-46D3-9DF9-03C1812BF91D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110827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75976E5-EBE1-4CBB-A06F-EFEF6A40620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55E9C1A-895B-47CE-84A6-2F160E394A85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17452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1" y="6418263"/>
            <a:ext cx="302895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607576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699993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11681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838200" y="2670176"/>
            <a:ext cx="10515600" cy="1116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重點回顧</a:t>
            </a:r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" y="2670175"/>
            <a:ext cx="9514417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3202517" y="3773488"/>
            <a:ext cx="8989483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hape 95"/>
          <p:cNvSpPr>
            <a:spLocks noChangeArrowheads="1"/>
          </p:cNvSpPr>
          <p:nvPr userDrawn="1"/>
        </p:nvSpPr>
        <p:spPr bwMode="auto">
          <a:xfrm rot="5400000">
            <a:off x="-64294" y="2489994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6" name="Shape 95"/>
          <p:cNvSpPr>
            <a:spLocks noChangeArrowheads="1"/>
          </p:cNvSpPr>
          <p:nvPr userDrawn="1"/>
        </p:nvSpPr>
        <p:spPr bwMode="auto">
          <a:xfrm rot="16200000" flipH="1">
            <a:off x="10687314" y="2491053"/>
            <a:ext cx="1570038" cy="1439333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70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>
            <a:spLocks noChangeArrowheads="1"/>
          </p:cNvSpPr>
          <p:nvPr userDrawn="1"/>
        </p:nvSpPr>
        <p:spPr bwMode="auto">
          <a:xfrm rot="5400000">
            <a:off x="-64294" y="62706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Arial" charset="0"/>
              <a:sym typeface="Arial" charset="0"/>
            </a:endParaRPr>
          </a:p>
        </p:txBody>
      </p:sp>
      <p:sp>
        <p:nvSpPr>
          <p:cNvPr id="3" name="標題 1"/>
          <p:cNvSpPr txBox="1">
            <a:spLocks/>
          </p:cNvSpPr>
          <p:nvPr userDrawn="1"/>
        </p:nvSpPr>
        <p:spPr bwMode="auto">
          <a:xfrm>
            <a:off x="838200" y="188913"/>
            <a:ext cx="11353800" cy="13255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TW"/>
            </a:defPPr>
            <a:lvl1pPr eaLnBrk="0" hangingPunct="0">
              <a:lnSpc>
                <a:spcPct val="90000"/>
              </a:lnSpc>
              <a:defRPr kumimoji="0" sz="4400"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1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重點回顧內容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C0C5E47-2CA9-4D3E-AFD3-B684FC6D4FC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3D1FAE-D3B6-4504-9ED8-91DF5FA85D70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116701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838200" y="2670176"/>
            <a:ext cx="10515600" cy="1116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練一練</a:t>
            </a:r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" y="2670175"/>
            <a:ext cx="9514417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3202517" y="3773488"/>
            <a:ext cx="8989483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hape 95"/>
          <p:cNvSpPr>
            <a:spLocks noChangeArrowheads="1"/>
          </p:cNvSpPr>
          <p:nvPr userDrawn="1"/>
        </p:nvSpPr>
        <p:spPr bwMode="auto">
          <a:xfrm rot="5400000">
            <a:off x="-64294" y="2489994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6" name="Shape 95"/>
          <p:cNvSpPr>
            <a:spLocks noChangeArrowheads="1"/>
          </p:cNvSpPr>
          <p:nvPr userDrawn="1"/>
        </p:nvSpPr>
        <p:spPr bwMode="auto">
          <a:xfrm rot="16200000" flipH="1">
            <a:off x="10687314" y="2491053"/>
            <a:ext cx="1570038" cy="1439333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86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>
            <a:spLocks noChangeArrowheads="1"/>
          </p:cNvSpPr>
          <p:nvPr userDrawn="1"/>
        </p:nvSpPr>
        <p:spPr bwMode="auto">
          <a:xfrm rot="5400000">
            <a:off x="-64294" y="62706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Arial" charset="0"/>
              <a:sym typeface="Arial" charset="0"/>
            </a:endParaRPr>
          </a:p>
        </p:txBody>
      </p:sp>
      <p:sp>
        <p:nvSpPr>
          <p:cNvPr id="3" name="標題 1"/>
          <p:cNvSpPr txBox="1">
            <a:spLocks/>
          </p:cNvSpPr>
          <p:nvPr userDrawn="1"/>
        </p:nvSpPr>
        <p:spPr bwMode="auto">
          <a:xfrm>
            <a:off x="838200" y="188913"/>
            <a:ext cx="11353800" cy="13255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zh-TW"/>
            </a:defPPr>
            <a:lvl1pPr eaLnBrk="0" hangingPunct="0">
              <a:lnSpc>
                <a:spcPct val="90000"/>
              </a:lnSpc>
              <a:defRPr kumimoji="0" sz="4400"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eaLnBrk="0" hangingPunct="0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1" u="none" strike="noStrike" kern="120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練一練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A41049C-6BB1-4E7A-87E8-769D0AA7A51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58165F9-7ECF-4E0C-871A-2D29D41D6D64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46174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838200" y="2670176"/>
            <a:ext cx="10515600" cy="1116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 w="571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練習百分百</a:t>
            </a:r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" y="2670175"/>
            <a:ext cx="9514417" cy="0"/>
          </a:xfrm>
          <a:prstGeom prst="line">
            <a:avLst/>
          </a:prstGeom>
          <a:ln w="28575">
            <a:solidFill>
              <a:srgbClr val="FFD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3202517" y="3773488"/>
            <a:ext cx="8989483" cy="0"/>
          </a:xfrm>
          <a:prstGeom prst="line">
            <a:avLst/>
          </a:prstGeom>
          <a:ln w="28575">
            <a:solidFill>
              <a:srgbClr val="FFD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hape 95"/>
          <p:cNvSpPr>
            <a:spLocks noChangeArrowheads="1"/>
          </p:cNvSpPr>
          <p:nvPr userDrawn="1"/>
        </p:nvSpPr>
        <p:spPr bwMode="auto">
          <a:xfrm rot="5400000">
            <a:off x="-64294" y="2489994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6" name="Shape 95"/>
          <p:cNvSpPr>
            <a:spLocks noChangeArrowheads="1"/>
          </p:cNvSpPr>
          <p:nvPr userDrawn="1"/>
        </p:nvSpPr>
        <p:spPr bwMode="auto">
          <a:xfrm rot="16200000" flipH="1">
            <a:off x="10687314" y="2491053"/>
            <a:ext cx="1570038" cy="1439333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44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>
            <a:spLocks noChangeArrowheads="1"/>
          </p:cNvSpPr>
          <p:nvPr userDrawn="1"/>
        </p:nvSpPr>
        <p:spPr bwMode="auto">
          <a:xfrm rot="5400000">
            <a:off x="-64294" y="62706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Arial" charset="0"/>
              <a:sym typeface="Arial" charset="0"/>
            </a:endParaRPr>
          </a:p>
        </p:txBody>
      </p:sp>
      <p:sp>
        <p:nvSpPr>
          <p:cNvPr id="3" name="標題 5"/>
          <p:cNvSpPr txBox="1">
            <a:spLocks/>
          </p:cNvSpPr>
          <p:nvPr userDrawn="1"/>
        </p:nvSpPr>
        <p:spPr bwMode="auto">
          <a:xfrm>
            <a:off x="838200" y="188913"/>
            <a:ext cx="11353800" cy="13255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500" b="1" i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練習百分百</a:t>
            </a:r>
          </a:p>
        </p:txBody>
      </p:sp>
    </p:spTree>
    <p:extLst>
      <p:ext uri="{BB962C8B-B14F-4D97-AF65-F5344CB8AC3E}">
        <p14:creationId xmlns:p14="http://schemas.microsoft.com/office/powerpoint/2010/main" val="5780161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838200" y="2670176"/>
            <a:ext cx="10515600" cy="1116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數學步道</a:t>
            </a:r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1" y="2670175"/>
            <a:ext cx="951441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3202517" y="3773488"/>
            <a:ext cx="898948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hape 95"/>
          <p:cNvSpPr>
            <a:spLocks noChangeArrowheads="1"/>
          </p:cNvSpPr>
          <p:nvPr userDrawn="1"/>
        </p:nvSpPr>
        <p:spPr bwMode="auto">
          <a:xfrm rot="5400000">
            <a:off x="-64294" y="2489994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6" name="Shape 95"/>
          <p:cNvSpPr>
            <a:spLocks noChangeArrowheads="1"/>
          </p:cNvSpPr>
          <p:nvPr userDrawn="1"/>
        </p:nvSpPr>
        <p:spPr bwMode="auto">
          <a:xfrm rot="16200000" flipH="1">
            <a:off x="10687314" y="2491053"/>
            <a:ext cx="1570038" cy="1439333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82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>
            <a:spLocks noChangeArrowheads="1"/>
          </p:cNvSpPr>
          <p:nvPr userDrawn="1"/>
        </p:nvSpPr>
        <p:spPr bwMode="auto">
          <a:xfrm rot="5400000">
            <a:off x="-64294" y="62706"/>
            <a:ext cx="1570038" cy="1441451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Arial" charset="0"/>
              <a:sym typeface="Arial" charset="0"/>
            </a:endParaRPr>
          </a:p>
        </p:txBody>
      </p:sp>
      <p:sp>
        <p:nvSpPr>
          <p:cNvPr id="3" name="標題 5"/>
          <p:cNvSpPr txBox="1">
            <a:spLocks/>
          </p:cNvSpPr>
          <p:nvPr userDrawn="1"/>
        </p:nvSpPr>
        <p:spPr bwMode="auto">
          <a:xfrm>
            <a:off x="838200" y="188913"/>
            <a:ext cx="11353800" cy="13255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500" b="1" i="1" kern="120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數學步道</a:t>
            </a:r>
            <a:endParaRPr kumimoji="0" lang="zh-TW" altLang="en-US" sz="55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933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BC3697EF-FEB1-4C79-9BB8-1F34BF0DD8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1A623F4-5DA3-4F96-8FD3-38EAC3915B5C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  <p:pic>
        <p:nvPicPr>
          <p:cNvPr id="2055" name="Picture 8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1" y="6418263"/>
            <a:ext cx="302895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BC3697EF-FEB1-4C79-9BB8-1F34BF0DD8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1A623F4-5DA3-4F96-8FD3-38EAC3915B5C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  <p:pic>
        <p:nvPicPr>
          <p:cNvPr id="2055" name="Picture 8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1" y="6418263"/>
            <a:ext cx="302895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8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BC3697EF-FEB1-4C79-9BB8-1F34BF0DD82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2023/11/10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1A623F4-5DA3-4F96-8FD3-38EAC3915B5C}" type="slidenum">
              <a:rPr lang="zh-TW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  <p:pic>
        <p:nvPicPr>
          <p:cNvPr id="2055" name="Picture 8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1" y="6418263"/>
            <a:ext cx="302895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59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54480" y="4943511"/>
            <a:ext cx="5245331" cy="1463040"/>
          </a:xfrm>
        </p:spPr>
        <p:txBody>
          <a:bodyPr/>
          <a:lstStyle/>
          <a:p>
            <a:pPr algn="l"/>
            <a:r>
              <a:rPr lang="zh-TW" altLang="en-US" dirty="0" smtClean="0"/>
              <a:t>什麼叫做面積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7542" y="4877009"/>
            <a:ext cx="4038600" cy="1463040"/>
          </a:xfrm>
        </p:spPr>
        <p:txBody>
          <a:bodyPr/>
          <a:lstStyle/>
          <a:p>
            <a:r>
              <a:rPr lang="zh-TW" altLang="en-US" dirty="0" smtClean="0"/>
              <a:t>是指圖形的  </a:t>
            </a:r>
            <a:r>
              <a:rPr lang="zh-TW" altLang="en-US" sz="3200" dirty="0" smtClean="0"/>
              <a:t>內</a:t>
            </a:r>
            <a:r>
              <a:rPr lang="zh-TW" altLang="en-US" dirty="0" smtClean="0"/>
              <a:t>  部還是  </a:t>
            </a:r>
            <a:r>
              <a:rPr lang="zh-TW" altLang="en-US" sz="3200" dirty="0" smtClean="0"/>
              <a:t>外</a:t>
            </a:r>
            <a:r>
              <a:rPr lang="zh-TW" altLang="en-US" dirty="0" smtClean="0"/>
              <a:t>  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421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436" y="942664"/>
            <a:ext cx="10397560" cy="133502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圓周率就是圓周長與圓直徑間的比值</a:t>
            </a:r>
            <a:endParaRPr lang="en-US" altLang="zh-TW" sz="5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6"/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1070008" y="2827728"/>
                <a:ext cx="4533208" cy="963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61963" indent="-461963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TW" altLang="en-US" sz="32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圓周率 </a:t>
                </a:r>
                <a14:m>
                  <m:oMath xmlns:m="http://schemas.openxmlformats.org/officeDocument/2006/math">
                    <m:r>
                      <a:rPr lang="en-US" altLang="zh-TW" sz="320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TW" altLang="en-US" sz="3200" i="1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圓周長</m:t>
                        </m:r>
                      </m:num>
                      <m:den>
                        <m:r>
                          <a:rPr lang="zh-TW" altLang="en-US" sz="3200" i="1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圓直徑</m:t>
                        </m:r>
                      </m:den>
                    </m:f>
                  </m:oMath>
                </a14:m>
                <a:r>
                  <a:rPr lang="zh-TW" altLang="en-US" sz="3200" dirty="0" smtClean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endPara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字方塊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070008" y="2827728"/>
                <a:ext cx="4533208" cy="963341"/>
              </a:xfrm>
              <a:prstGeom prst="rect">
                <a:avLst/>
              </a:prstGeom>
              <a:blipFill>
                <a:blip r:embed="rId2"/>
                <a:stretch>
                  <a:fillRect l="-4441" b="-12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130531" y="4667892"/>
                <a:ext cx="2278125" cy="102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zh-TW" alt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圓周長</m:t>
                          </m:r>
                        </m:num>
                        <m:den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531" y="4667892"/>
                <a:ext cx="2278125" cy="1029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3167588" y="4920623"/>
                <a:ext cx="380679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TW" alt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半徑</m:t>
                    </m:r>
                    <m:r>
                      <a:rPr lang="zh-TW" alt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X</m:t>
                    </m:r>
                    <m:r>
                      <a:rPr lang="zh-TW" alt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TW" alt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TW" altLang="en-US" sz="3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圓周率 </a:t>
                </a:r>
                <a:endPara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588" y="4920623"/>
                <a:ext cx="3806790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4342015" y="2916680"/>
                <a:ext cx="2278125" cy="1090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zh-TW" alt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圓周長</m:t>
                          </m:r>
                        </m:num>
                        <m:den>
                          <m:r>
                            <a:rPr lang="zh-TW" alt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半</m:t>
                          </m:r>
                          <m:r>
                            <a:rPr lang="zh-TW" alt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徑</m:t>
                          </m:r>
                          <m:r>
                            <a:rPr lang="zh-TW" alt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zh-TW" alt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TW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015" y="2916680"/>
                <a:ext cx="2278125" cy="1090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6749267" y="3206294"/>
                <a:ext cx="14480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zh-TW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zh-TW" sz="32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.14</a:t>
                </a:r>
                <a:endParaRPr lang="zh-TW" altLang="en-US" sz="32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67" y="3206294"/>
                <a:ext cx="1448025" cy="584775"/>
              </a:xfrm>
              <a:prstGeom prst="rect">
                <a:avLst/>
              </a:prstGeom>
              <a:blipFill>
                <a:blip r:embed="rId6"/>
                <a:stretch>
                  <a:fillRect t="-13542" r="-9664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6325318" y="4844081"/>
                <a:ext cx="29548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zh-TW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TW" alt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半徑</m:t>
                    </m:r>
                    <m:r>
                      <a:rPr lang="zh-TW" alt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X</m:t>
                    </m:r>
                    <m:r>
                      <a:rPr lang="zh-TW" alt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altLang="zh-TW" sz="32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3.14</a:t>
                </a:r>
                <a:r>
                  <a:rPr lang="zh-TW" altLang="en-US" sz="3200" dirty="0" smtClean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endParaRPr lang="zh-TW" altLang="en-US" sz="32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318" y="4844081"/>
                <a:ext cx="2954848" cy="584775"/>
              </a:xfrm>
              <a:prstGeom prst="rect">
                <a:avLst/>
              </a:prstGeom>
              <a:blipFill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向右箭號 13"/>
          <p:cNvSpPr/>
          <p:nvPr/>
        </p:nvSpPr>
        <p:spPr>
          <a:xfrm>
            <a:off x="689956" y="4920623"/>
            <a:ext cx="789709" cy="508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0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不是用直線邊圍成的圖形面積</a:t>
            </a:r>
            <a:endParaRPr lang="en-US" altLang="zh-TW" sz="5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6"/>
          <p:cNvSpPr txBox="1">
            <a:spLocks noGrp="1" noChangeArrowheads="1"/>
          </p:cNvSpPr>
          <p:nvPr>
            <p:ph idx="1"/>
          </p:nvPr>
        </p:nvSpPr>
        <p:spPr bwMode="auto">
          <a:xfrm>
            <a:off x="6389717" y="3678682"/>
            <a:ext cx="3394364" cy="110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1963" indent="-461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如何估算？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/>
          <a:stretch/>
        </p:blipFill>
        <p:spPr bwMode="auto">
          <a:xfrm>
            <a:off x="2483254" y="2809701"/>
            <a:ext cx="2508250" cy="248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2276476" y="1716088"/>
            <a:ext cx="84756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依照下圖的方式，將圓形圖卡平分切割，</a:t>
            </a:r>
            <a:endParaRPr lang="en-US" altLang="zh-TW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再拼拼看，拼出來的圖形會有什麼變化</a:t>
            </a: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3"/>
          <a:stretch/>
        </p:blipFill>
        <p:spPr bwMode="auto">
          <a:xfrm>
            <a:off x="2312988" y="3289877"/>
            <a:ext cx="2508250" cy="246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4086225"/>
            <a:ext cx="89376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868739"/>
            <a:ext cx="428148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7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4962526"/>
            <a:ext cx="730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92138"/>
            <a:ext cx="236855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9" y="1674813"/>
            <a:ext cx="324008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4" y="3887788"/>
            <a:ext cx="230663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9" y="5014913"/>
            <a:ext cx="4857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9" y="4794251"/>
            <a:ext cx="3341687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830764"/>
            <a:ext cx="27733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9" y="3441700"/>
            <a:ext cx="40227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1" y="1882775"/>
            <a:ext cx="790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5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4" y="2651126"/>
            <a:ext cx="26574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9"/>
          <p:cNvGrpSpPr>
            <a:grpSpLocks/>
          </p:cNvGrpSpPr>
          <p:nvPr/>
        </p:nvGrpSpPr>
        <p:grpSpPr bwMode="auto">
          <a:xfrm>
            <a:off x="3243263" y="3360738"/>
            <a:ext cx="3238500" cy="1865312"/>
            <a:chOff x="760101" y="2296162"/>
            <a:chExt cx="6564280" cy="3766171"/>
          </a:xfrm>
        </p:grpSpPr>
        <p:pic>
          <p:nvPicPr>
            <p:cNvPr id="44049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91"/>
            <a:stretch>
              <a:fillRect/>
            </a:stretch>
          </p:blipFill>
          <p:spPr bwMode="auto">
            <a:xfrm>
              <a:off x="1819619" y="2296162"/>
              <a:ext cx="5504762" cy="3766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1" y="4294972"/>
              <a:ext cx="980952" cy="58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549526"/>
            <a:ext cx="18097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字方塊 6"/>
          <p:cNvSpPr txBox="1">
            <a:spLocks noChangeArrowheads="1"/>
          </p:cNvSpPr>
          <p:nvPr/>
        </p:nvSpPr>
        <p:spPr bwMode="auto">
          <a:xfrm>
            <a:off x="1797050" y="536576"/>
            <a:ext cx="8650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想想看，拼湊的長方形，它的長、寬和圓形的</a:t>
            </a:r>
            <a:endParaRPr lang="en-US" altLang="zh-TW" sz="3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32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什麼一樣長？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1" y="3063876"/>
            <a:ext cx="4222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9" y="5603876"/>
            <a:ext cx="83137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2339976" y="5753101"/>
            <a:ext cx="773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40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圓面積＝半徑</a:t>
            </a:r>
            <a:r>
              <a:rPr lang="en-US" altLang="zh-TW" sz="240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zh-TW" altLang="en-US" sz="240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半徑</a:t>
            </a:r>
            <a:r>
              <a:rPr lang="en-US" altLang="zh-TW" sz="240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zh-TW" altLang="en-US" sz="240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圓周率</a:t>
            </a:r>
            <a:r>
              <a:rPr lang="en-US" altLang="zh-TW" sz="240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 </a:t>
            </a:r>
            <a:r>
              <a:rPr lang="zh-TW" altLang="en-US" sz="240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圓周率通常用</a:t>
            </a:r>
            <a:r>
              <a:rPr lang="en-US" altLang="zh-TW" sz="240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3.14 </a:t>
            </a:r>
            <a:r>
              <a:rPr lang="zh-TW" altLang="en-US" sz="240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來計算</a:t>
            </a:r>
            <a:r>
              <a:rPr lang="en-US" altLang="zh-TW" sz="240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6754814" y="1158876"/>
            <a:ext cx="355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圓面積</a:t>
            </a: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6754814" y="1641476"/>
            <a:ext cx="355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＝長方形面積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6754814" y="2214563"/>
            <a:ext cx="355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＝長</a:t>
            </a:r>
            <a:r>
              <a:rPr lang="en-US" altLang="zh-TW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寬</a:t>
            </a: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6754814" y="2732088"/>
            <a:ext cx="355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圓周長的一半</a:t>
            </a:r>
            <a:r>
              <a:rPr lang="en-US" altLang="zh-TW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)×</a:t>
            </a:r>
            <a:r>
              <a:rPr lang="zh-TW" altLang="en-US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半徑</a:t>
            </a:r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6754813" y="4027488"/>
            <a:ext cx="3846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半徑</a:t>
            </a:r>
            <a:r>
              <a:rPr lang="en-US" altLang="zh-TW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圓周率</a:t>
            </a:r>
            <a:r>
              <a:rPr lang="en-US" altLang="zh-TW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)×</a:t>
            </a:r>
            <a:r>
              <a:rPr lang="zh-TW" altLang="en-US" sz="24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半徑</a:t>
            </a:r>
          </a:p>
        </p:txBody>
      </p: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6754813" y="3187701"/>
            <a:ext cx="3846512" cy="720725"/>
            <a:chOff x="5230813" y="3188420"/>
            <a:chExt cx="3846512" cy="720262"/>
          </a:xfrm>
        </p:grpSpPr>
        <p:sp>
          <p:nvSpPr>
            <p:cNvPr id="44047" name="文字方塊 24"/>
            <p:cNvSpPr txBox="1">
              <a:spLocks noChangeArrowheads="1"/>
            </p:cNvSpPr>
            <p:nvPr/>
          </p:nvSpPr>
          <p:spPr bwMode="auto">
            <a:xfrm>
              <a:off x="5230813" y="3303886"/>
              <a:ext cx="3846512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TW" altLang="en-US" sz="240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＝</a:t>
              </a:r>
              <a:r>
                <a:rPr lang="en-US" altLang="zh-TW" sz="240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   ×</a:t>
              </a:r>
              <a:r>
                <a:rPr lang="zh-TW" altLang="en-US" sz="240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直徑</a:t>
              </a:r>
              <a:r>
                <a:rPr lang="en-US" altLang="zh-TW" sz="240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×</a:t>
              </a:r>
              <a:r>
                <a:rPr lang="zh-TW" altLang="en-US" sz="240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圓周率</a:t>
              </a:r>
              <a:r>
                <a:rPr lang="en-US" altLang="zh-TW" sz="240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)×</a:t>
              </a:r>
              <a:r>
                <a:rPr lang="zh-TW" altLang="en-US" sz="240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半徑</a:t>
              </a:r>
            </a:p>
          </p:txBody>
        </p:sp>
        <p:sp>
          <p:nvSpPr>
            <p:cNvPr id="8" name="文字方塊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877682" y="3188420"/>
              <a:ext cx="250068" cy="720262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>
                  <a:noFill/>
                  <a:latin typeface="Calibri" panose="020F0502020204030204" pitchFamily="34" charset="0"/>
                  <a:ea typeface="新細明體" charset="-12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3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21" grpId="0"/>
      <p:bldP spid="22" grpId="0"/>
      <p:bldP spid="23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面積的定義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endParaRPr lang="en-US" altLang="zh-TW" sz="5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6"/>
          <p:cNvSpPr txBox="1">
            <a:spLocks noGrp="1" noChangeArrowheads="1"/>
          </p:cNvSpPr>
          <p:nvPr>
            <p:ph idx="1"/>
          </p:nvPr>
        </p:nvSpPr>
        <p:spPr bwMode="auto">
          <a:xfrm>
            <a:off x="575241" y="2369127"/>
            <a:ext cx="10422497" cy="180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1963" indent="-461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一個圖形它所占有的平面大小</a:t>
            </a:r>
            <a:endParaRPr lang="en-US" altLang="zh-TW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：長方形、平行四邊形、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三角形、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梯形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和圓形。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1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直線邊圍</a:t>
            </a:r>
            <a:r>
              <a:rPr lang="zh-TW" altLang="en-US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成的圖形</a:t>
            </a:r>
            <a:endParaRPr lang="en-US" altLang="zh-TW" sz="5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6"/>
          <p:cNvSpPr txBox="1">
            <a:spLocks noGrp="1" noChangeArrowheads="1"/>
          </p:cNvSpPr>
          <p:nvPr>
            <p:ph idx="1"/>
          </p:nvPr>
        </p:nvSpPr>
        <p:spPr bwMode="auto">
          <a:xfrm>
            <a:off x="1024128" y="2286000"/>
            <a:ext cx="9720073" cy="16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我們已經學過一些在平面上用直線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邊所圍成的圖形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：長方形、平行四邊形、三角形和梯形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面積的單位</a:t>
            </a:r>
            <a:endParaRPr lang="en-US" altLang="zh-TW" sz="5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6"/>
          <p:cNvSpPr txBox="1">
            <a:spLocks noGrp="1" noChangeArrowheads="1"/>
          </p:cNvSpPr>
          <p:nvPr>
            <p:ph idx="1"/>
          </p:nvPr>
        </p:nvSpPr>
        <p:spPr bwMode="auto">
          <a:xfrm>
            <a:off x="1024128" y="2286000"/>
            <a:ext cx="9720073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平方公分、平方公里。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例如：長方形、平行四邊形、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三角形    和    梯形。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長*寬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底*高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底*高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/2)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上底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下底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)*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/2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6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不是用直線邊圍成的圖形面積</a:t>
            </a:r>
            <a:endParaRPr lang="en-US" altLang="zh-TW" sz="5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6"/>
          <p:cNvSpPr txBox="1">
            <a:spLocks noGrp="1" noChangeArrowheads="1"/>
          </p:cNvSpPr>
          <p:nvPr>
            <p:ph idx="1"/>
          </p:nvPr>
        </p:nvSpPr>
        <p:spPr bwMode="auto">
          <a:xfrm>
            <a:off x="6389717" y="3678682"/>
            <a:ext cx="3394364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1963" indent="-4619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如何估算？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52" y="2211832"/>
            <a:ext cx="355441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6"/>
          <p:cNvSpPr txBox="1">
            <a:spLocks noChangeArrowheads="1"/>
          </p:cNvSpPr>
          <p:nvPr/>
        </p:nvSpPr>
        <p:spPr bwMode="auto">
          <a:xfrm>
            <a:off x="273050" y="536575"/>
            <a:ext cx="892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看圖說看看，葉子的面積大約是多少平方公分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8250"/>
            <a:ext cx="34099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73050" y="4271963"/>
            <a:ext cx="10264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不完整的方格：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imes New Roman" panose="02020603050405020304" pitchFamily="18" charset="0"/>
              </a:rPr>
              <a:t>÷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14(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平方公分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273050" y="4787900"/>
            <a:ext cx="82835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完整的方格：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平方公分</a:t>
            </a:r>
            <a:endParaRPr lang="en-US" altLang="zh-TW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3050" y="5283200"/>
            <a:ext cx="85725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葉子大約的面積：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45(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平方公分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002088" y="5859463"/>
            <a:ext cx="49545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答：約</a:t>
            </a:r>
            <a:r>
              <a:rPr lang="en-US" altLang="zh-TW" sz="3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45</a:t>
            </a:r>
            <a:r>
              <a:rPr lang="zh-TW" altLang="en-US" sz="3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平方公分</a:t>
            </a:r>
          </a:p>
        </p:txBody>
      </p:sp>
    </p:spTree>
    <p:extLst>
      <p:ext uri="{BB962C8B-B14F-4D97-AF65-F5344CB8AC3E}">
        <p14:creationId xmlns:p14="http://schemas.microsoft.com/office/powerpoint/2010/main" val="26229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內容版面配置區 2"/>
          <p:cNvSpPr>
            <a:spLocks noGrp="1"/>
          </p:cNvSpPr>
          <p:nvPr>
            <p:ph idx="4294967295"/>
          </p:nvPr>
        </p:nvSpPr>
        <p:spPr>
          <a:xfrm>
            <a:off x="1763713" y="620714"/>
            <a:ext cx="5643562" cy="12731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想想看，圓滾一圈的長度，是這個圓的什麼？</a:t>
            </a:r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5413376" y="2428876"/>
            <a:ext cx="714375" cy="21431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弧形 12"/>
          <p:cNvSpPr/>
          <p:nvPr/>
        </p:nvSpPr>
        <p:spPr>
          <a:xfrm rot="15240163">
            <a:off x="2322513" y="4281488"/>
            <a:ext cx="785812" cy="1058862"/>
          </a:xfrm>
          <a:prstGeom prst="arc">
            <a:avLst>
              <a:gd name="adj1" fmla="val 15714755"/>
              <a:gd name="adj2" fmla="val 2065895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弧形 11"/>
          <p:cNvSpPr/>
          <p:nvPr/>
        </p:nvSpPr>
        <p:spPr>
          <a:xfrm rot="3677500" flipH="1">
            <a:off x="4974432" y="3021807"/>
            <a:ext cx="785813" cy="1212850"/>
          </a:xfrm>
          <a:prstGeom prst="arc">
            <a:avLst>
              <a:gd name="adj1" fmla="val 16200000"/>
              <a:gd name="adj2" fmla="val 20835446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6524625" y="3071813"/>
            <a:ext cx="3786188" cy="2000250"/>
          </a:xfrm>
          <a:prstGeom prst="roundRect">
            <a:avLst/>
          </a:prstGeom>
          <a:solidFill>
            <a:srgbClr val="CC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2205038" y="3317875"/>
            <a:ext cx="3700462" cy="17145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8" name="文字方塊 4"/>
          <p:cNvSpPr txBox="1">
            <a:spLocks noChangeArrowheads="1"/>
          </p:cNvSpPr>
          <p:nvPr/>
        </p:nvSpPr>
        <p:spPr bwMode="auto">
          <a:xfrm>
            <a:off x="6738938" y="3286125"/>
            <a:ext cx="36433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圓滾一圈的長度，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是圓周的長度，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就叫作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圓周長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0" name="直線接點 19"/>
          <p:cNvCxnSpPr>
            <a:endCxn id="6" idx="4"/>
          </p:cNvCxnSpPr>
          <p:nvPr/>
        </p:nvCxnSpPr>
        <p:spPr>
          <a:xfrm flipH="1" flipV="1">
            <a:off x="4056063" y="4210050"/>
            <a:ext cx="4762" cy="20018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>
            <a:off x="2022476" y="2139951"/>
            <a:ext cx="4067175" cy="4068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rot="16200000" flipH="1">
            <a:off x="4191794" y="4060032"/>
            <a:ext cx="274638" cy="511175"/>
          </a:xfrm>
          <a:prstGeom prst="straightConnector1">
            <a:avLst/>
          </a:prstGeom>
          <a:ln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弧形 20"/>
          <p:cNvSpPr/>
          <p:nvPr/>
        </p:nvSpPr>
        <p:spPr>
          <a:xfrm rot="15675826">
            <a:off x="3867945" y="4088607"/>
            <a:ext cx="625475" cy="804863"/>
          </a:xfrm>
          <a:prstGeom prst="arc">
            <a:avLst>
              <a:gd name="adj1" fmla="val 16119093"/>
              <a:gd name="adj2" fmla="val 2065895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019550" y="4138614"/>
            <a:ext cx="71438" cy="7143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514851" y="4210051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圓心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440114" y="3552826"/>
            <a:ext cx="1000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直徑</a:t>
            </a:r>
          </a:p>
        </p:txBody>
      </p:sp>
      <p:sp>
        <p:nvSpPr>
          <p:cNvPr id="23" name="弧形 22"/>
          <p:cNvSpPr/>
          <p:nvPr/>
        </p:nvSpPr>
        <p:spPr>
          <a:xfrm rot="11425515">
            <a:off x="3824289" y="5395913"/>
            <a:ext cx="625475" cy="806450"/>
          </a:xfrm>
          <a:prstGeom prst="arc">
            <a:avLst>
              <a:gd name="adj1" fmla="val 16200000"/>
              <a:gd name="adj2" fmla="val 2065895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6024563" y="21336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圓周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3484961" y="4838701"/>
            <a:ext cx="61555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半徑</a:t>
            </a:r>
          </a:p>
        </p:txBody>
      </p:sp>
      <p:cxnSp>
        <p:nvCxnSpPr>
          <p:cNvPr id="22" name="直線單箭頭接點 21"/>
          <p:cNvCxnSpPr/>
          <p:nvPr/>
        </p:nvCxnSpPr>
        <p:spPr>
          <a:xfrm flipV="1">
            <a:off x="5413377" y="2428877"/>
            <a:ext cx="714375" cy="21431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弧形 25"/>
          <p:cNvSpPr/>
          <p:nvPr/>
        </p:nvSpPr>
        <p:spPr>
          <a:xfrm rot="15240163">
            <a:off x="2322514" y="4281489"/>
            <a:ext cx="785812" cy="1058862"/>
          </a:xfrm>
          <a:prstGeom prst="arc">
            <a:avLst>
              <a:gd name="adj1" fmla="val 15714755"/>
              <a:gd name="adj2" fmla="val 2065895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7" name="弧形 26"/>
          <p:cNvSpPr/>
          <p:nvPr/>
        </p:nvSpPr>
        <p:spPr>
          <a:xfrm rot="3677500" flipH="1">
            <a:off x="4974433" y="3021808"/>
            <a:ext cx="785813" cy="1212850"/>
          </a:xfrm>
          <a:prstGeom prst="arc">
            <a:avLst>
              <a:gd name="adj1" fmla="val 16200000"/>
              <a:gd name="adj2" fmla="val 20835446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2022477" y="2139952"/>
            <a:ext cx="4067175" cy="4068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9" name="直線單箭頭接點 28"/>
          <p:cNvCxnSpPr/>
          <p:nvPr/>
        </p:nvCxnSpPr>
        <p:spPr>
          <a:xfrm rot="16200000" flipH="1">
            <a:off x="4191795" y="4060033"/>
            <a:ext cx="274638" cy="511175"/>
          </a:xfrm>
          <a:prstGeom prst="straightConnector1">
            <a:avLst/>
          </a:prstGeom>
          <a:ln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弧形 29"/>
          <p:cNvSpPr/>
          <p:nvPr/>
        </p:nvSpPr>
        <p:spPr>
          <a:xfrm rot="15675826">
            <a:off x="3867946" y="4088608"/>
            <a:ext cx="625475" cy="804863"/>
          </a:xfrm>
          <a:prstGeom prst="arc">
            <a:avLst>
              <a:gd name="adj1" fmla="val 16119093"/>
              <a:gd name="adj2" fmla="val 2065895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1" name="文字方塊 30"/>
          <p:cNvSpPr txBox="1">
            <a:spLocks noChangeArrowheads="1"/>
          </p:cNvSpPr>
          <p:nvPr/>
        </p:nvSpPr>
        <p:spPr bwMode="auto">
          <a:xfrm>
            <a:off x="4514852" y="4210052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圓心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440115" y="3552827"/>
            <a:ext cx="1000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直徑</a:t>
            </a: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6024564" y="2133602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圓周</a:t>
            </a:r>
          </a:p>
        </p:txBody>
      </p:sp>
    </p:spTree>
    <p:extLst>
      <p:ext uri="{BB962C8B-B14F-4D97-AF65-F5344CB8AC3E}">
        <p14:creationId xmlns:p14="http://schemas.microsoft.com/office/powerpoint/2010/main" val="17422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148" grpId="0"/>
      <p:bldP spid="5" grpId="0" animBg="1"/>
      <p:bldP spid="6" grpId="0" animBg="1"/>
      <p:bldP spid="9" grpId="0"/>
      <p:bldP spid="14" grpId="0"/>
      <p:bldP spid="18" grpId="0"/>
      <p:bldP spid="24" grpId="0"/>
      <p:bldP spid="28" grpId="0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2"/>
          <p:cNvSpPr>
            <a:spLocks noGrp="1"/>
          </p:cNvSpPr>
          <p:nvPr>
            <p:ph idx="4294967295"/>
          </p:nvPr>
        </p:nvSpPr>
        <p:spPr>
          <a:xfrm>
            <a:off x="1884364" y="714376"/>
            <a:ext cx="8783637" cy="5857875"/>
          </a:xfrm>
        </p:spPr>
        <p:txBody>
          <a:bodyPr/>
          <a:lstStyle/>
          <a:p>
            <a:pPr marL="450850" indent="-450850">
              <a:buNone/>
              <a:defRPr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量各組中的硬幣，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圓周長和直徑各是多少公分？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再算算看，圓周長各是直徑的多少倍？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用四捨五入法，求商到小數第二位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089537"/>
              </p:ext>
            </p:extLst>
          </p:nvPr>
        </p:nvGraphicFramePr>
        <p:xfrm>
          <a:off x="1643063" y="1997076"/>
          <a:ext cx="8858250" cy="264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4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物品名稱</a:t>
                      </a: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圓周長</a:t>
                      </a:r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公分</a:t>
                      </a:r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直徑</a:t>
                      </a:r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公分</a:t>
                      </a:r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圓周長</a:t>
                      </a:r>
                      <a:r>
                        <a:rPr lang="en-US" altLang="zh-TW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÷</a:t>
                      </a:r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直徑</a:t>
                      </a: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7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圓硬幣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7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圓硬幣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7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50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圓硬幣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2" marR="914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4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54480" y="4943511"/>
            <a:ext cx="5245331" cy="1463040"/>
          </a:xfrm>
        </p:spPr>
        <p:txBody>
          <a:bodyPr/>
          <a:lstStyle/>
          <a:p>
            <a:pPr algn="l"/>
            <a:r>
              <a:rPr lang="zh-TW" altLang="en-US" dirty="0" smtClean="0"/>
              <a:t>什麼叫做圓周率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7542" y="4580313"/>
            <a:ext cx="4038600" cy="2169622"/>
          </a:xfrm>
        </p:spPr>
        <p:txBody>
          <a:bodyPr/>
          <a:lstStyle/>
          <a:p>
            <a:r>
              <a:rPr lang="zh-TW" altLang="en-US" dirty="0" smtClean="0"/>
              <a:t>只要是圓形，不管是    </a:t>
            </a:r>
            <a:r>
              <a:rPr lang="zh-TW" altLang="en-US" sz="3200" dirty="0" smtClean="0"/>
              <a:t>大</a:t>
            </a:r>
            <a:r>
              <a:rPr lang="zh-TW" altLang="en-US" dirty="0" smtClean="0"/>
              <a:t>  圓還是  </a:t>
            </a:r>
            <a:r>
              <a:rPr lang="zh-TW" altLang="en-US" sz="3200" dirty="0" smtClean="0"/>
              <a:t>小</a:t>
            </a:r>
            <a:r>
              <a:rPr lang="zh-TW" altLang="en-US" dirty="0" smtClean="0"/>
              <a:t>  圓，都一樣嗎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6930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232</TotalTime>
  <Words>444</Words>
  <Application>Microsoft Office PowerPoint</Application>
  <PresentationFormat>寬螢幕</PresentationFormat>
  <Paragraphs>74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14</vt:i4>
      </vt:variant>
    </vt:vector>
  </HeadingPairs>
  <TitlesOfParts>
    <vt:vector size="30" baseType="lpstr">
      <vt:lpstr>MS Mincho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Tw Cen MT</vt:lpstr>
      <vt:lpstr>Tw Cen MT Condensed</vt:lpstr>
      <vt:lpstr>Wingdings 3</vt:lpstr>
      <vt:lpstr>積分</vt:lpstr>
      <vt:lpstr>Office 佈景主題</vt:lpstr>
      <vt:lpstr>1_Office 佈景主題</vt:lpstr>
      <vt:lpstr>2_Office 佈景主題</vt:lpstr>
      <vt:lpstr>什麼叫做面積?</vt:lpstr>
      <vt:lpstr>面積的定義:</vt:lpstr>
      <vt:lpstr>直線邊圍成的圖形</vt:lpstr>
      <vt:lpstr>面積的單位</vt:lpstr>
      <vt:lpstr>不是用直線邊圍成的圖形面積</vt:lpstr>
      <vt:lpstr>PowerPoint 簡報</vt:lpstr>
      <vt:lpstr>PowerPoint 簡報</vt:lpstr>
      <vt:lpstr>PowerPoint 簡報</vt:lpstr>
      <vt:lpstr>什麼叫做圓周率?</vt:lpstr>
      <vt:lpstr>圓周率就是圓周長與圓直徑間的比值</vt:lpstr>
      <vt:lpstr>不是用直線邊圍成的圖形面積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什麼叫做面積</dc:title>
  <dc:creator>Owner</dc:creator>
  <cp:lastModifiedBy>Owner</cp:lastModifiedBy>
  <cp:revision>12</cp:revision>
  <dcterms:created xsi:type="dcterms:W3CDTF">2023-11-10T03:01:30Z</dcterms:created>
  <dcterms:modified xsi:type="dcterms:W3CDTF">2023-11-10T06:54:08Z</dcterms:modified>
</cp:coreProperties>
</file>