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88825" cy="6858000"/>
  <p:notesSz cx="6858000" cy="9144000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599" autoAdjust="0"/>
  </p:normalViewPr>
  <p:slideViewPr>
    <p:cSldViewPr>
      <p:cViewPr varScale="1">
        <p:scale>
          <a:sx n="70" d="100"/>
          <a:sy n="70" d="100"/>
        </p:scale>
        <p:origin x="460" y="56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7" d="100"/>
          <a:sy n="87" d="100"/>
        </p:scale>
        <p:origin x="3090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預留位置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7A04A64-DD31-4676-815D-A4E5B658E764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2023/9/6</a:t>
            </a:fld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en-US" altLang="zh-TW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en-US" altLang="zh-TW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8C3DF527-CB9F-4451-8853-A61312AC4F28}" type="datetime1">
              <a:rPr lang="zh-TW" altLang="en-US" smtClean="0"/>
              <a:pPr/>
              <a:t>2023/9/6</a:t>
            </a:fld>
            <a:endParaRPr lang="zh-TW" altLang="en-US" dirty="0"/>
          </a:p>
        </p:txBody>
      </p:sp>
      <p:sp>
        <p:nvSpPr>
          <p:cNvPr id="4" name="投影片影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dirty="0"/>
              <a:t>按一下以編輯母片文字樣式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01F2A70B-78F2-4DCF-B53B-C990D2FAFB8A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F2A70B-78F2-4DCF-B53B-C990D2FAFB8A}" type="slidenum">
              <a:rPr lang="en-US" altLang="zh-TW" smtClean="0"/>
              <a:pPr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57622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>
              <a:defRPr sz="54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grpSp>
        <p:nvGrpSpPr>
          <p:cNvPr id="256" name="線條" descr="線條圖形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手繪多邊形​​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58" name="手繪多邊形​​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59" name="手繪多邊形​​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0" name="手繪多邊形​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1" name="手繪多邊形​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2" name="手繪多邊形​​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3" name="手繪多邊形​​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4" name="手繪多邊形​​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5" name="手繪多邊形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6" name="手繪多邊形​​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7" name="手繪多邊形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8" name="手繪多邊形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9" name="手繪多邊形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0" name="手繪多邊形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1" name="手繪多邊形​​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2" name="手繪多邊形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3" name="手繪多邊形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4" name="手繪多邊形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5" name="手繪多邊形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6" name="手繪多邊形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7" name="手繪多邊形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8" name="手繪多邊形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9" name="手繪多邊形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0" name="手繪多邊形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1" name="手繪多邊形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2" name="手繪多邊形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3" name="手繪多邊形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4" name="手繪多邊形​​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5" name="手繪多邊形​​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6" name="手繪多邊形​​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7" name="手繪多邊形​​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8" name="手繪多邊形​​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9" name="手繪多邊形​​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0" name="手繪多邊形​​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1" name="手繪多邊形​​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2" name="手繪多邊形​​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3" name="手繪多邊形​​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4" name="手繪多邊形​​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5" name="手繪多邊形​​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6" name="手繪多邊形​​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7" name="手繪多邊形​​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8" name="手繪多邊形​​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9" name="手繪多邊形​​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0" name="手繪多邊形​​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1" name="手繪多邊形​​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2" name="手繪多邊形​​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3" name="手繪多邊形​​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4" name="手繪多邊形​​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5" name="手繪多邊形​​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6" name="手繪多邊形​​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7" name="手繪多邊形​​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8" name="手繪多邊形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9" name="手繪多邊形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0" name="手繪多邊形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1" name="手繪多邊形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2" name="手繪多邊形​​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3" name="手繪多邊形​​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4" name="手繪多邊形​​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5" name="手繪多邊形​​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6" name="手繪多邊形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7" name="手繪多邊形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8" name="手繪多邊形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9" name="手繪多邊形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0" name="手繪多邊形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1" name="手繪多邊形​​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2" name="手繪多邊形​​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3" name="手繪多邊形​​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4" name="手繪多邊形​​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5" name="手繪多邊形​​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6" name="手繪多邊形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7" name="手繪多邊形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8" name="手繪多邊形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9" name="手繪多邊形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0" name="手繪多邊形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1" name="手繪多邊形​​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2" name="手繪多邊形​​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3" name="手繪多邊形​​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4" name="手繪多邊形​​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5" name="手繪多邊形​​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6" name="手繪多邊形​​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7" name="手繪多邊形​​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8" name="手繪多邊形​​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9" name="手繪多邊形​​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0" name="手繪多邊形​​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1" name="手繪多邊形​​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2" name="手繪多邊形​​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3" name="手繪多邊形​​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4" name="手繪多邊形​​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5" name="手繪多邊形​​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6" name="手繪多邊形​​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7" name="手繪多邊形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8" name="手繪多邊形​​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9" name="手繪多邊形​​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0" name="手繪多邊形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1" name="手繪多邊形​​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2" name="手繪多邊形​​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3" name="手繪多邊形​​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4" name="手繪多邊形​​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5" name="手繪多邊形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6" name="手繪多邊形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7" name="手繪多邊形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8" name="手繪多邊形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9" name="手繪多邊形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0" name="手繪多邊形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1" name="手繪多邊形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2" name="手繪多邊形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3" name="手繪多邊形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4" name="手繪多邊形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5" name="手繪多邊形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6" name="手繪多邊形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7" name="手繪多邊形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8" name="手繪多邊形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9" name="手繪多邊形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0" name="手繪多邊形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1" name="手繪多邊形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2" name="手繪多邊形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3" name="手繪多邊形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4" name="手繪多邊形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5" name="手繪多邊形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6" name="手繪多邊形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7" name="手繪多邊形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8" name="手繪多邊形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9" name="手繪多邊形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</p:grp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zh-TW" altLang="en-US"/>
              <a:t>按一下以編輯母片子標題樣式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grpSp>
        <p:nvGrpSpPr>
          <p:cNvPr id="7" name="線條" descr="線條圖形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手繪多邊形​​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9" name="手繪多邊形​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0" name="手繪多邊形​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1" name="手繪多邊形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2" name="手繪多邊形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3" name="手繪多邊形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4" name="手繪多邊形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5" name="手繪多邊形​​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" name="手繪多邊形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" name="手繪多邊形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" name="手繪多邊形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" name="手繪多邊形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" name="手繪多邊形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" name="手繪多邊形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" name="手繪多邊形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" name="手繪多邊形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4" name="手繪多邊形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5" name="手繪多邊形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" name="手繪多邊形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" name="手繪多邊形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" name="手繪多邊形​​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" name="手繪多邊形​​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" name="手繪多邊形​​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" name="手繪多邊形​​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" name="手繪多邊形​​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" name="手繪多邊形​​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" name="手繪多邊形​​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" name="手繪多邊形​​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" name="手繪多邊形​​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" name="手繪多邊形​​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8" name="手繪多邊形​​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9" name="手繪多邊形​​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0" name="手繪多邊形​​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1" name="手繪多邊形​​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2" name="手繪多邊形​​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3" name="手繪多邊形​​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4" name="手繪多邊形​​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5" name="手繪多邊形​​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6" name="手繪多邊形​​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7" name="手繪多邊形​​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8" name="手繪多邊形​​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9" name="手繪多邊形​​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0" name="手繪多邊形​​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1" name="手繪多邊形​​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2" name="手繪多邊形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3" name="手繪多邊形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4" name="手繪多邊形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5" name="手繪多邊形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6" name="手繪多邊形​​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7" name="手繪多邊形​​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8" name="手繪多邊形​​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9" name="手繪多邊形​​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0" name="手繪多邊形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1" name="手繪多邊形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2" name="手繪多邊形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3" name="手繪多邊形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4" name="手繪多邊形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5" name="手繪多邊形​​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6" name="手繪多邊形​​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7" name="手繪多邊形​​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8" name="手繪多邊形​​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9" name="手繪多邊形​​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0" name="手繪多邊形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1" name="手繪多邊形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2" name="手繪多邊形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3" name="手繪多邊形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4" name="手繪多邊形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5" name="手繪多邊形​​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6" name="手繪多邊形​​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7" name="手繪多邊形​​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8" name="手繪多邊形​​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9" name="手繪多邊形​​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80" name="手繪多邊形​​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81" name="手繪多邊形​​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</p:grp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10B6C6C2-F6CE-4AA6-9624-75AD4CB039C0}" type="datetime1">
              <a:rPr lang="zh-TW" altLang="en-US" smtClean="0"/>
              <a:pPr/>
              <a:t>2023/9/6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5BA54BD-C84D-46CE-8B72-31BFB26ABA43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grpSp>
        <p:nvGrpSpPr>
          <p:cNvPr id="7" name="線條" descr="線條圖形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手繪多邊形​​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9" name="手繪多邊形​​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0" name="手繪多邊形​​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1" name="手繪多邊形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2" name="手繪多邊形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3" name="手繪多邊形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4" name="手繪多邊形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5" name="手繪多邊形​​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" name="手繪多邊形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" name="手繪多邊形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" name="手繪多邊形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" name="手繪多邊形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" name="手繪多邊形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" name="手繪多邊形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" name="手繪多邊形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" name="手繪多邊形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4" name="手繪多邊形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5" name="手繪多邊形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" name="手繪多邊形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" name="手繪多邊形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" name="手繪多邊形​​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" name="手繪多邊形​​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" name="手繪多邊形​​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" name="手繪多邊形​​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" name="手繪多邊形​​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" name="手繪多邊形​​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" name="手繪多邊形​​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" name="手繪多邊形​​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" name="手繪多邊形​​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" name="手繪多邊形​​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8" name="手繪多邊形​​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9" name="手繪多邊形​​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0" name="手繪多邊形​​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1" name="手繪多邊形​​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2" name="手繪多邊形​​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3" name="手繪多邊形​​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4" name="手繪多邊形​​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5" name="手繪多邊形​​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6" name="手繪多邊形​​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7" name="手繪多邊形​​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8" name="手繪多邊形​​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49" name="手繪多邊形​​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0" name="手繪多邊形​​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1" name="手繪多邊形​​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2" name="手繪多邊形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3" name="手繪多邊形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4" name="手繪多邊形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5" name="手繪多邊形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6" name="手繪多邊形​​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7" name="手繪多邊形​​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8" name="手繪多邊形​​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59" name="手繪多邊形​​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0" name="手繪多邊形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1" name="手繪多邊形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2" name="手繪多邊形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3" name="手繪多邊形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4" name="手繪多邊形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5" name="手繪多邊形​​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6" name="手繪多邊形​​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7" name="手繪多邊形​​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8" name="手繪多邊形​​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69" name="手繪多邊形​​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0" name="手繪多邊形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1" name="手繪多邊形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2" name="手繪多邊形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3" name="手繪多邊形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4" name="手繪多邊形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5" name="手繪多邊形​​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6" name="手繪多邊形​​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7" name="手繪多邊形​​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8" name="手繪多邊形​​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79" name="手繪多邊形​​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80" name="手繪多邊形​​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81" name="手繪多邊形​​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</p:grpSp>
      <p:sp>
        <p:nvSpPr>
          <p:cNvPr id="3" name="直排文字預留位置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zh-TW" altLang="en-US" dirty="0"/>
              <a:t>按一下以編輯母片文字樣式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947C8A28-30E6-4A4C-BBD3-5A9966C9174F}" type="datetime1">
              <a:rPr lang="zh-TW" altLang="en-US" smtClean="0"/>
              <a:pPr/>
              <a:t>2023/9/6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5BA54BD-C84D-46CE-8B72-31BFB26ABA43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grpSp>
        <p:nvGrpSpPr>
          <p:cNvPr id="167" name="線條" descr="線條圖形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手繪多邊形​​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9" name="手繪多邊形​​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0" name="手繪多邊形​​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1" name="手繪多邊形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2" name="手繪多邊形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3" name="手繪多邊形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4" name="手繪多邊形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5" name="手繪多邊形​​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6" name="手繪多邊形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7" name="手繪多邊形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8" name="手繪多邊形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9" name="手繪多邊形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0" name="手繪多邊形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1" name="手繪多邊形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2" name="手繪多邊形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3" name="手繪多邊形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4" name="手繪多邊形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5" name="手繪多邊形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6" name="手繪多邊形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7" name="手繪多邊形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8" name="手繪多邊形​​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9" name="手繪多邊形​​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0" name="手繪多邊形​​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1" name="手繪多邊形​​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2" name="手繪多邊形​​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3" name="手繪多邊形​​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4" name="手繪多邊形​​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5" name="手繪多邊形​​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6" name="手繪多邊形​​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7" name="手繪多邊形​​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8" name="手繪多邊形​​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9" name="手繪多邊形​​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0" name="手繪多邊形​​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1" name="手繪多邊形​​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2" name="手繪多邊形​​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3" name="手繪多邊形​​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4" name="手繪多邊形​​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5" name="手繪多邊形​​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6" name="手繪多邊形​​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7" name="手繪多邊形​​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8" name="手繪多邊形​​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9" name="手繪多邊形​​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0" name="手繪多邊形​​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1" name="手繪多邊形​​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2" name="手繪多邊形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3" name="手繪多邊形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4" name="手繪多邊形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5" name="手繪多邊形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6" name="手繪多邊形​​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7" name="手繪多邊形​​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8" name="手繪多邊形​​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9" name="手繪多邊形​​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0" name="手繪多邊形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1" name="手繪多邊形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2" name="手繪多邊形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3" name="手繪多邊形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4" name="手繪多邊形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5" name="手繪多邊形​​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6" name="手繪多邊形​​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7" name="手繪多邊形​​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8" name="手繪多邊形​​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9" name="手繪多邊形​​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0" name="手繪多邊形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1" name="手繪多邊形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2" name="手繪多邊形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3" name="手繪多邊形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4" name="手繪多邊形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5" name="手繪多邊形​​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6" name="手繪多邊形​​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7" name="手繪多邊形​​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8" name="手繪多邊形​​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9" name="手繪多邊形​​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40" name="手繪多邊形​​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41" name="手繪多邊形​​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</p:grp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548640"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 marL="777240"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 marL="1005840"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 marL="1234440"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9294735E-A682-4CD3-802C-AA0FE6DFE8FC}" type="datetime1">
              <a:rPr lang="zh-TW" altLang="en-US" smtClean="0"/>
              <a:pPr/>
              <a:t>2023/9/6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5BA54BD-C84D-46CE-8B72-31BFB26ABA43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>
              <a:defRPr sz="4400" b="0" cap="none" baseline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grpSp>
        <p:nvGrpSpPr>
          <p:cNvPr id="255" name="線條" descr="線條圖形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手繪多邊形​​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57" name="手繪多邊形​​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58" name="手繪多邊形​​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59" name="手繪多邊形​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0" name="手繪多邊形​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1" name="手繪多邊形​​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2" name="手繪多邊形​​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3" name="手繪多邊形​​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4" name="手繪多邊形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5" name="手繪多邊形​​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6" name="手繪多邊形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7" name="手繪多邊形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8" name="手繪多邊形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9" name="手繪多邊形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0" name="手繪多邊形​​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1" name="手繪多邊形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2" name="手繪多邊形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3" name="手繪多邊形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4" name="手繪多邊形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5" name="手繪多邊形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6" name="手繪多邊形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7" name="手繪多邊形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8" name="手繪多邊形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9" name="手繪多邊形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0" name="手繪多邊形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1" name="手繪多邊形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2" name="手繪多邊形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3" name="手繪多邊形​​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4" name="手繪多邊形​​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5" name="手繪多邊形​​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6" name="手繪多邊形​​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7" name="手繪多邊形​​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8" name="手繪多邊形​​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9" name="手繪多邊形​​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0" name="手繪多邊形​​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1" name="手繪多邊形​​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2" name="手繪多邊形​​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3" name="手繪多邊形​​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4" name="手繪多邊形​​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5" name="手繪多邊形​​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6" name="手繪多邊形​​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7" name="手繪多邊形​​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8" name="手繪多邊形​​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9" name="手繪多邊形​​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0" name="手繪多邊形​​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1" name="手繪多邊形​​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2" name="手繪多邊形​​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3" name="手繪多邊形​​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4" name="手繪多邊形​​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5" name="手繪多邊形​​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6" name="手繪多邊形​​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7" name="手繪多邊形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8" name="手繪多邊形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9" name="手繪多邊形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0" name="手繪多邊形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1" name="手繪多邊形​​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2" name="手繪多邊形​​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3" name="手繪多邊形​​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4" name="手繪多邊形​​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5" name="手繪多邊形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6" name="手繪多邊形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7" name="手繪多邊形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8" name="手繪多邊形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9" name="手繪多邊形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0" name="手繪多邊形​​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1" name="手繪多邊形​​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2" name="手繪多邊形​​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3" name="手繪多邊形​​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4" name="手繪多邊形​​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5" name="手繪多邊形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6" name="手繪多邊形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7" name="手繪多邊形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8" name="手繪多邊形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9" name="手繪多邊形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0" name="手繪多邊形​​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1" name="手繪多邊形​​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2" name="手繪多邊形​​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3" name="手繪多邊形​​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4" name="手繪多邊形​​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5" name="手繪多邊形​​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6" name="手繪多邊形​​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7" name="手繪多邊形​​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8" name="手繪多邊形​​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39" name="手繪多邊形​​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0" name="手繪多邊形​​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1" name="手繪多邊形​​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2" name="手繪多邊形​​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3" name="手繪多邊形​​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4" name="手繪多邊形​​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5" name="手繪多邊形​​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6" name="手繪多邊形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7" name="手繪多邊形​​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8" name="手繪多邊形​​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49" name="手繪多邊形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0" name="手繪多邊形​​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1" name="手繪多邊形​​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2" name="手繪多邊形​​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3" name="手繪多邊形​​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4" name="手繪多邊形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5" name="手繪多邊形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6" name="手繪多邊形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7" name="手繪多邊形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8" name="手繪多邊形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59" name="手繪多邊形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0" name="手繪多邊形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1" name="手繪多邊形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2" name="手繪多邊形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3" name="手繪多邊形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4" name="手繪多邊形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5" name="手繪多邊形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6" name="手繪多邊形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7" name="手繪多邊形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8" name="手繪多邊形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69" name="手繪多邊形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0" name="手繪多邊形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1" name="手繪多邊形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2" name="手繪多邊形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3" name="手繪多邊形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4" name="手繪多邊形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5" name="手繪多邊形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6" name="手繪多邊形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7" name="手繪多邊形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78" name="手繪多邊形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</p:grp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3C041CCD-5D37-4F8B-AEE8-7CBE3F87DCBF}" type="datetime1">
              <a:rPr lang="zh-TW" altLang="en-US" smtClean="0"/>
              <a:pPr/>
              <a:t>2023/9/6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5BA54BD-C84D-46CE-8B72-31BFB26ABA43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grpSp>
        <p:nvGrpSpPr>
          <p:cNvPr id="158" name="線條" descr="線條圖形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手繪多邊形​​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0" name="手繪多邊形​​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1" name="手繪多邊形​​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2" name="手繪多邊形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3" name="手繪多邊形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4" name="手繪多邊形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5" name="手繪多邊形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6" name="手繪多邊形​​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7" name="手繪多邊形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8" name="手繪多邊形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9" name="手繪多邊形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0" name="手繪多邊形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1" name="手繪多邊形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2" name="手繪多邊形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3" name="手繪多邊形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4" name="手繪多邊形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5" name="手繪多邊形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6" name="手繪多邊形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7" name="手繪多邊形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8" name="手繪多邊形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9" name="手繪多邊形​​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0" name="手繪多邊形​​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1" name="手繪多邊形​​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2" name="手繪多邊形​​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3" name="手繪多邊形​​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4" name="手繪多邊形​​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5" name="手繪多邊形​​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6" name="手繪多邊形​​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7" name="手繪多邊形​​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8" name="手繪多邊形​​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9" name="手繪多邊形​​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0" name="手繪多邊形​​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1" name="手繪多邊形​​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2" name="手繪多邊形​​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3" name="手繪多邊形​​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4" name="手繪多邊形​​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5" name="手繪多邊形​​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6" name="手繪多邊形​​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7" name="手繪多邊形​​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8" name="手繪多邊形​​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9" name="手繪多邊形​​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0" name="手繪多邊形​​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1" name="手繪多邊形​​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2" name="手繪多邊形​​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3" name="手繪多邊形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4" name="手繪多邊形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5" name="手繪多邊形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6" name="手繪多邊形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7" name="手繪多邊形​​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8" name="手繪多邊形​​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9" name="手繪多邊形​​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0" name="手繪多邊形​​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1" name="手繪多邊形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2" name="手繪多邊形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3" name="手繪多邊形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4" name="手繪多邊形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5" name="手繪多邊形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6" name="手繪多邊形​​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7" name="手繪多邊形​​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8" name="手繪多邊形​​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9" name="手繪多邊形​​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0" name="手繪多邊形​​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1" name="手繪多邊形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2" name="手繪多邊形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3" name="手繪多邊形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4" name="手繪多邊形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5" name="手繪多邊形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6" name="手繪多邊形​​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7" name="手繪多邊形​​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8" name="手繪多邊形​​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9" name="手繪多邊形​​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0" name="手繪多邊形​​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1" name="手繪多邊形​​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2" name="手繪多邊形​​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</p:grp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 sz="20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 sz="1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>
              <a:defRPr sz="24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 sz="20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 sz="1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B3F1FDD0-B62B-463A-A451-F194A3874CD3}" type="datetime1">
              <a:rPr lang="zh-TW" altLang="en-US" smtClean="0"/>
              <a:pPr/>
              <a:t>2023/9/6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5BA54BD-C84D-46CE-8B72-31BFB26ABA43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grpSp>
        <p:nvGrpSpPr>
          <p:cNvPr id="160" name="線條" descr="線條圖形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手繪多邊形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2" name="手繪多邊形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3" name="手繪多邊形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4" name="手繪多邊形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5" name="手繪多邊形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6" name="手繪多邊形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7" name="手繪多邊形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8" name="手繪多邊形​​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9" name="手繪多邊形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0" name="手繪多邊形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1" name="手繪多邊形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2" name="手繪多邊形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3" name="手繪多邊形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4" name="手繪多邊形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5" name="手繪多邊形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6" name="手繪多邊形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7" name="手繪多邊形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8" name="手繪多邊形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9" name="手繪多邊形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0" name="手繪多邊形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1" name="手繪多邊形​​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2" name="手繪多邊形​​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3" name="手繪多邊形​​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4" name="手繪多邊形​​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5" name="手繪多邊形​​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6" name="手繪多邊形​​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7" name="手繪多邊形​​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8" name="手繪多邊形​​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9" name="手繪多邊形​​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0" name="手繪多邊形​​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1" name="手繪多邊形​​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2" name="手繪多邊形​​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3" name="手繪多邊形​​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4" name="手繪多邊形​​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5" name="手繪多邊形​​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6" name="手繪多邊形​​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7" name="手繪多邊形​​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8" name="手繪多邊形​​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9" name="手繪多邊形​​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0" name="手繪多邊形​​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1" name="手繪多邊形​​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2" name="手繪多邊形​​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3" name="手繪多邊形​​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4" name="手繪多邊形​​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5" name="手繪多邊形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6" name="手繪多邊形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7" name="手繪多邊形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8" name="手繪多邊形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9" name="手繪多邊形​​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0" name="手繪多邊形​​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1" name="手繪多邊形​​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2" name="手繪多邊形​​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3" name="手繪多邊形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4" name="手繪多邊形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5" name="手繪多邊形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6" name="手繪多邊形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7" name="手繪多邊形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8" name="手繪多邊形​​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9" name="手繪多邊形​​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0" name="手繪多邊形​​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1" name="手繪多邊形​​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2" name="手繪多邊形​​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3" name="手繪多邊形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4" name="手繪多邊形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5" name="手繪多邊形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6" name="手繪多邊形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7" name="手繪多邊形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8" name="手繪多邊形​​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9" name="手繪多邊形​​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0" name="手繪多邊形​​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1" name="手繪多邊形​​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2" name="手繪多邊形​​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3" name="手繪多邊形​​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4" name="手繪多邊形​​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</p:grp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 sz="20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 sz="1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8" name="頁尾預留位置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日期預留位置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6661F67-92FC-487A-8910-F31C817AFA41}" type="datetime1">
              <a:rPr lang="zh-TW" altLang="en-US" smtClean="0"/>
              <a:pPr/>
              <a:t>2023/9/6</a:t>
            </a:fld>
            <a:endParaRPr lang="zh-TW" altLang="en-US" dirty="0"/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5BA54BD-C84D-46CE-8B72-31BFB26ABA43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  <p:sp>
        <p:nvSpPr>
          <p:cNvPr id="85" name="內容預留位置 3"/>
          <p:cNvSpPr>
            <a:spLocks noGrp="1"/>
          </p:cNvSpPr>
          <p:nvPr>
            <p:ph sz="half" idx="13"/>
          </p:nvPr>
        </p:nvSpPr>
        <p:spPr>
          <a:xfrm>
            <a:off x="6249860" y="2819400"/>
            <a:ext cx="4416552" cy="3352801"/>
          </a:xfrm>
        </p:spPr>
        <p:txBody>
          <a:bodyPr rtlCol="0"/>
          <a:lstStyle>
            <a:lvl1pPr>
              <a:defRPr sz="24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 sz="20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 sz="1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grpSp>
        <p:nvGrpSpPr>
          <p:cNvPr id="156" name="線條" descr="線條圖形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手繪多邊形​​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58" name="手繪多邊形​​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59" name="手繪多邊形​​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0" name="手繪多邊形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1" name="手繪多邊形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2" name="手繪多邊形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3" name="手繪多邊形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4" name="手繪多邊形​​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5" name="手繪多邊形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6" name="手繪多邊形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7" name="手繪多邊形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8" name="手繪多邊形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9" name="手繪多邊形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0" name="手繪多邊形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1" name="手繪多邊形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2" name="手繪多邊形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3" name="手繪多邊形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4" name="手繪多邊形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5" name="手繪多邊形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6" name="手繪多邊形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7" name="手繪多邊形​​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8" name="手繪多邊形​​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9" name="手繪多邊形​​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0" name="手繪多邊形​​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1" name="手繪多邊形​​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2" name="手繪多邊形​​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3" name="手繪多邊形​​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4" name="手繪多邊形​​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5" name="手繪多邊形​​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6" name="手繪多邊形​​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7" name="手繪多邊形​​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8" name="手繪多邊形​​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9" name="手繪多邊形​​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0" name="手繪多邊形​​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1" name="手繪多邊形​​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2" name="手繪多邊形​​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3" name="手繪多邊形​​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4" name="手繪多邊形​​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5" name="手繪多邊形​​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6" name="手繪多邊形​​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7" name="手繪多邊形​​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8" name="手繪多邊形​​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9" name="手繪多邊形​​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0" name="手繪多邊形​​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1" name="手繪多邊形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2" name="手繪多邊形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3" name="手繪多邊形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4" name="手繪多邊形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5" name="手繪多邊形​​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6" name="手繪多邊形​​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7" name="手繪多邊形​​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8" name="手繪多邊形​​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09" name="手繪多邊形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0" name="手繪多邊形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1" name="手繪多邊形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2" name="手繪多邊形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3" name="手繪多邊形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4" name="手繪多邊形​​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5" name="手繪多邊形​​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6" name="手繪多邊形​​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7" name="手繪多邊形​​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8" name="手繪多邊形​​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19" name="手繪多邊形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0" name="手繪多邊形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1" name="手繪多邊形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2" name="手繪多邊形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3" name="手繪多邊形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4" name="手繪多邊形​​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5" name="手繪多邊形​​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6" name="手繪多邊形​​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7" name="手繪多邊形​​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8" name="手繪多邊形​​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29" name="手繪多邊形​​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0" name="手繪多邊形​​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n>
                  <a:noFill/>
                </a:ln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</p:grp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EF82FDFD-18A2-4FA7-913D-8D2BA1111367}" type="datetime1">
              <a:rPr lang="zh-TW" altLang="en-US" smtClean="0"/>
              <a:pPr/>
              <a:t>2023/9/6</a:t>
            </a:fld>
            <a:endParaRPr lang="zh-TW" altLang="en-US" dirty="0"/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5BA54BD-C84D-46CE-8B72-31BFB26ABA43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預留位置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TW" altLang="en-US" dirty="0"/>
          </a:p>
        </p:txBody>
      </p:sp>
      <p:sp>
        <p:nvSpPr>
          <p:cNvPr id="2" name="日期預留位置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161E1E-59DD-4B90-931A-B39E9CA0383F}" type="datetime1">
              <a:rPr lang="zh-TW" altLang="en-US" smtClean="0"/>
              <a:t>2023/9/6</a:t>
            </a:fld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標題和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>
              <a:defRPr sz="3200" b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 sz="20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 sz="18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grpSp>
        <p:nvGrpSpPr>
          <p:cNvPr id="615" name="框架" descr="方塊圖形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群組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群組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手繪多邊形​​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5" name="手繪多邊形​​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6" name="手繪多邊形​​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7" name="手繪多邊形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8" name="手繪多邊形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9" name="手繪多邊形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0" name="手繪多邊形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1" name="手繪多邊形​​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2" name="手繪多邊形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3" name="手繪多邊形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4" name="手繪多邊形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5" name="手繪多邊形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6" name="手繪多邊形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7" name="手繪多邊形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8" name="手繪多邊形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9" name="手繪多邊形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0" name="手繪多邊形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1" name="手繪多邊形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2" name="手繪多邊形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3" name="手繪多邊形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4" name="手繪多邊形​​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5" name="手繪多邊形​​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6" name="手繪多邊形​​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7" name="手繪多邊形​​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8" name="手繪多邊形​​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9" name="手繪多邊形​​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0" name="手繪多邊形​​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1" name="手繪多邊形​​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2" name="手繪多邊形​​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3" name="手繪多邊形​​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4" name="手繪多邊形​​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5" name="手繪多邊形​​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6" name="手繪多邊形​​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7" name="手繪多邊形​​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8" name="手繪多邊形​​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9" name="手繪多邊形​​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0" name="手繪多邊形​​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1" name="手繪多邊形​​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2" name="手繪多邊形​​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3" name="手繪多邊形​​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4" name="手繪多邊形​​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5" name="手繪多邊形​​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6" name="手繪多邊形​​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7" name="手繪多邊形​​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8" name="手繪多邊形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9" name="手繪多邊形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0" name="手繪多邊形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1" name="手繪多邊形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2" name="手繪多邊形​​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3" name="手繪多邊形​​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4" name="手繪多邊形​​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5" name="手繪多邊形​​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6" name="手繪多邊形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7" name="手繪多邊形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8" name="手繪多邊形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9" name="手繪多邊形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0" name="手繪多邊形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1" name="手繪多邊形​​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2" name="手繪多邊形​​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3" name="手繪多邊形​​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4" name="手繪多邊形​​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5" name="手繪多邊形​​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6" name="手繪多邊形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7" name="手繪多邊形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8" name="手繪多邊形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9" name="手繪多邊形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10" name="手繪多邊形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11" name="手繪多邊形​​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12" name="手繪多邊形​​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13" name="手繪多邊形​​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14" name="手繪多邊形​​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15" name="手繪多邊形​​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16" name="手繪多邊形​​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17" name="手繪多邊形​​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  <p:grpSp>
            <p:nvGrpSpPr>
              <p:cNvPr id="769" name="群組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手繪多邊形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1" name="手繪多邊形​​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2" name="手繪多邊形​​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3" name="手繪多邊形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4" name="手繪多邊形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5" name="手繪多邊形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6" name="手繪多邊形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7" name="手繪多邊形​​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8" name="手繪多邊形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9" name="手繪多邊形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0" name="手繪多邊形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1" name="手繪多邊形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2" name="手繪多邊形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3" name="手繪多邊形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4" name="手繪多邊形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5" name="手繪多邊形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6" name="手繪多邊形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7" name="手繪多邊形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8" name="手繪多邊形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9" name="手繪多邊形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0" name="手繪多邊形​​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1" name="手繪多邊形​​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2" name="手繪多邊形​​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3" name="手繪多邊形​​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4" name="手繪多邊形​​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5" name="手繪多邊形​​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6" name="手繪多邊形​​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7" name="手繪多邊形​​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8" name="手繪多邊形​​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9" name="手繪多邊形​​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0" name="手繪多邊形​​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1" name="手繪多邊形​​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2" name="手繪多邊形​​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3" name="手繪多邊形​​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4" name="手繪多邊形​​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5" name="手繪多邊形​​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6" name="手繪多邊形​​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7" name="手繪多邊形​​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8" name="手繪多邊形​​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9" name="手繪多邊形​​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0" name="手繪多邊形​​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1" name="手繪多邊形​​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2" name="手繪多邊形​​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3" name="手繪多邊形​​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4" name="手繪多邊形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5" name="手繪多邊形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6" name="手繪多邊形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7" name="手繪多邊形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8" name="手繪多邊形​​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9" name="手繪多邊形​​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0" name="手繪多邊形​​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1" name="手繪多邊形​​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2" name="手繪多邊形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3" name="手繪多邊形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4" name="手繪多邊形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5" name="手繪多邊形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6" name="手繪多邊形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7" name="手繪多邊形​​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8" name="手繪多邊形​​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9" name="手繪多邊形​​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0" name="手繪多邊形​​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1" name="手繪多邊形​​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2" name="手繪多邊形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3" name="手繪多邊形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4" name="手繪多邊形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5" name="手繪多邊形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6" name="手繪多邊形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7" name="手繪多邊形​​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8" name="手繪多邊形​​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9" name="手繪多邊形​​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0" name="手繪多邊形​​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1" name="手繪多邊形​​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2" name="手繪多邊形​​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3" name="手繪多邊形​​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</p:grpSp>
        <p:grpSp>
          <p:nvGrpSpPr>
            <p:cNvPr id="617" name="群組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群組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手繪多邊形​​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5" name="手繪多邊形​​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6" name="手繪多邊形​​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7" name="手繪多邊形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8" name="手繪多邊形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9" name="手繪多邊形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0" name="手繪多邊形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1" name="手繪多邊形​​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2" name="手繪多邊形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3" name="手繪多邊形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4" name="手繪多邊形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5" name="手繪多邊形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6" name="手繪多邊形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7" name="手繪多邊形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8" name="手繪多邊形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9" name="手繪多邊形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0" name="手繪多邊形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1" name="手繪多邊形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2" name="手繪多邊形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3" name="手繪多邊形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4" name="手繪多邊形​​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5" name="手繪多邊形​​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6" name="手繪多邊形​​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7" name="手繪多邊形​​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8" name="手繪多邊形​​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9" name="手繪多邊形​​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0" name="手繪多邊形​​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1" name="手繪多邊形​​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2" name="手繪多邊形​​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3" name="手繪多邊形​​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4" name="手繪多邊形​​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5" name="手繪多邊形​​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6" name="手繪多邊形​​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7" name="手繪多邊形​​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8" name="手繪多邊形​​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9" name="手繪多邊形​​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0" name="手繪多邊形​​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1" name="手繪多邊形​​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2" name="手繪多邊形​​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3" name="手繪多邊形​​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4" name="手繪多邊形​​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5" name="手繪多邊形​​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6" name="手繪多邊形​​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7" name="手繪多邊形​​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8" name="手繪多邊形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9" name="手繪多邊形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0" name="手繪多邊形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1" name="手繪多邊形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2" name="手繪多邊形​​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3" name="手繪多邊形​​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4" name="手繪多邊形​​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5" name="手繪多邊形​​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6" name="手繪多邊形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7" name="手繪多邊形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8" name="手繪多邊形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9" name="手繪多邊形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0" name="手繪多邊形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1" name="手繪多邊形​​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2" name="手繪多邊形​​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3" name="手繪多邊形​​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4" name="手繪多邊形​​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5" name="手繪多邊形​​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6" name="手繪多邊形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7" name="手繪多邊形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8" name="手繪多邊形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9" name="手繪多邊形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60" name="手繪多邊形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61" name="手繪多邊形​​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62" name="手繪多邊形​​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63" name="手繪多邊形​​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64" name="手繪多邊形​​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65" name="手繪多邊形​​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66" name="手繪多邊形​​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67" name="手繪多邊形​​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  <p:grpSp>
            <p:nvGrpSpPr>
              <p:cNvPr id="619" name="群組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手繪多邊形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1" name="手繪多邊形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2" name="手繪多邊形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3" name="手繪多邊形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4" name="手繪多邊形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5" name="手繪多邊形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6" name="手繪多邊形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7" name="手繪多邊形​​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8" name="手繪多邊形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9" name="手繪多邊形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0" name="手繪多邊形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1" name="手繪多邊形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2" name="手繪多邊形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3" name="手繪多邊形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4" name="手繪多邊形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5" name="手繪多邊形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6" name="手繪多邊形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7" name="手繪多邊形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8" name="手繪多邊形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9" name="手繪多邊形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0" name="手繪多邊形​​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1" name="手繪多邊形​​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2" name="手繪多邊形​​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3" name="手繪多邊形​​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4" name="手繪多邊形​​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5" name="手繪多邊形​​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6" name="手繪多邊形​​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7" name="手繪多邊形​​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8" name="手繪多邊形​​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9" name="手繪多邊形​​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0" name="手繪多邊形​​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1" name="手繪多邊形​​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2" name="手繪多邊形​​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3" name="手繪多邊形​​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4" name="手繪多邊形​​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5" name="手繪多邊形​​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6" name="手繪多邊形​​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7" name="手繪多邊形​​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8" name="手繪多邊形​​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9" name="手繪多邊形​​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0" name="手繪多邊形​​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1" name="手繪多邊形​​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2" name="手繪多邊形​​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3" name="手繪多邊形​​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4" name="手繪多邊形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5" name="手繪多邊形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6" name="手繪多邊形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7" name="手繪多邊形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8" name="手繪多邊形​​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9" name="手繪多邊形​​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0" name="手繪多邊形​​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1" name="手繪多邊形​​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2" name="手繪多邊形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3" name="手繪多邊形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4" name="手繪多邊形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5" name="手繪多邊形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6" name="手繪多邊形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7" name="手繪多邊形​​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8" name="手繪多邊形​​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9" name="手繪多邊形​​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0" name="手繪多邊形​​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1" name="手繪多邊形​​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2" name="手繪多邊形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3" name="手繪多邊形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4" name="手繪多邊形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5" name="手繪多邊形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6" name="手繪多邊形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7" name="手繪多邊形​​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8" name="手繪多邊形​​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9" name="手繪多邊形​​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0" name="手繪多邊形​​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1" name="手繪多邊形​​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2" name="手繪多邊形​​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3" name="手繪多邊形​​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</p:grpSp>
      </p:grp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151BE3ED-10D9-45DE-84C7-332EAE50BBA4}" type="datetime1">
              <a:rPr lang="zh-TW" altLang="en-US" smtClean="0"/>
              <a:pPr/>
              <a:t>2023/9/6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5BA54BD-C84D-46CE-8B72-31BFB26ABA43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標題和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>
              <a:defRPr sz="3200" b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圖片預留位置 2" descr="要新增影像的空白預留位置。按一下預留位置，然後選取您想要新增的影像。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grpSp>
        <p:nvGrpSpPr>
          <p:cNvPr id="614" name="框架" descr="方塊圖形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群組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群組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手繪多邊形​​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4" name="手繪多邊形​​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5" name="手繪多邊形​​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6" name="手繪多邊形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7" name="手繪多邊形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8" name="手繪多邊形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9" name="手繪多邊形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0" name="手繪多邊形​​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1" name="手繪多邊形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2" name="手繪多邊形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3" name="手繪多邊形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4" name="手繪多邊形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5" name="手繪多邊形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6" name="手繪多邊形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7" name="手繪多邊形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8" name="手繪多邊形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59" name="手繪多邊形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0" name="手繪多邊形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1" name="手繪多邊形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2" name="手繪多邊形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3" name="手繪多邊形​​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4" name="手繪多邊形​​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5" name="手繪多邊形​​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6" name="手繪多邊形​​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7" name="手繪多邊形​​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8" name="手繪多邊形​​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69" name="手繪多邊形​​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0" name="手繪多邊形​​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1" name="手繪多邊形​​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2" name="手繪多邊形​​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3" name="手繪多邊形​​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4" name="手繪多邊形​​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5" name="手繪多邊形​​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6" name="手繪多邊形​​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7" name="手繪多邊形​​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8" name="手繪多邊形​​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79" name="手繪多邊形​​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0" name="手繪多邊形​​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1" name="手繪多邊形​​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2" name="手繪多邊形​​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3" name="手繪多邊形​​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4" name="手繪多邊形​​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5" name="手繪多邊形​​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6" name="手繪多邊形​​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7" name="手繪多邊形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8" name="手繪多邊形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89" name="手繪多邊形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0" name="手繪多邊形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1" name="手繪多邊形​​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2" name="手繪多邊形​​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3" name="手繪多邊形​​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4" name="手繪多邊形​​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5" name="手繪多邊形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6" name="手繪多邊形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7" name="手繪多邊形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8" name="手繪多邊形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99" name="手繪多邊形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0" name="手繪多邊形​​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1" name="手繪多邊形​​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2" name="手繪多邊形​​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3" name="手繪多邊形​​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4" name="手繪多邊形​​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5" name="手繪多邊形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6" name="手繪多邊形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7" name="手繪多邊形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8" name="手繪多邊形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09" name="手繪多邊形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10" name="手繪多邊形​​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11" name="手繪多邊形​​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12" name="手繪多邊形​​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13" name="手繪多邊形​​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14" name="手繪多邊形​​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15" name="手繪多邊形​​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916" name="手繪多邊形​​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  <p:grpSp>
            <p:nvGrpSpPr>
              <p:cNvPr id="768" name="群組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手繪多邊形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0" name="手繪多邊形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1" name="手繪多邊形​​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2" name="手繪多邊形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3" name="手繪多邊形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4" name="手繪多邊形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5" name="手繪多邊形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6" name="手繪多邊形​​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7" name="手繪多邊形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8" name="手繪多邊形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79" name="手繪多邊形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0" name="手繪多邊形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1" name="手繪多邊形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2" name="手繪多邊形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3" name="手繪多邊形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4" name="手繪多邊形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5" name="手繪多邊形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6" name="手繪多邊形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7" name="手繪多邊形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8" name="手繪多邊形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89" name="手繪多邊形​​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0" name="手繪多邊形​​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1" name="手繪多邊形​​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2" name="手繪多邊形​​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3" name="手繪多邊形​​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4" name="手繪多邊形​​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5" name="手繪多邊形​​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6" name="手繪多邊形​​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7" name="手繪多邊形​​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8" name="手繪多邊形​​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99" name="手繪多邊形​​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0" name="手繪多邊形​​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1" name="手繪多邊形​​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2" name="手繪多邊形​​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3" name="手繪多邊形​​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4" name="手繪多邊形​​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5" name="手繪多邊形​​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6" name="手繪多邊形​​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7" name="手繪多邊形​​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8" name="手繪多邊形​​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09" name="手繪多邊形​​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0" name="手繪多邊形​​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1" name="手繪多邊形​​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2" name="手繪多邊形​​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3" name="手繪多邊形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4" name="手繪多邊形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5" name="手繪多邊形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6" name="手繪多邊形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7" name="手繪多邊形​​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8" name="手繪多邊形​​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19" name="手繪多邊形​​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0" name="手繪多邊形​​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1" name="手繪多邊形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2" name="手繪多邊形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3" name="手繪多邊形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4" name="手繪多邊形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5" name="手繪多邊形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6" name="手繪多邊形​​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7" name="手繪多邊形​​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8" name="手繪多邊形​​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29" name="手繪多邊形​​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0" name="手繪多邊形​​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1" name="手繪多邊形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2" name="手繪多邊形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3" name="手繪多邊形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4" name="手繪多邊形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5" name="手繪多邊形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6" name="手繪多邊形​​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7" name="手繪多邊形​​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8" name="手繪多邊形​​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39" name="手繪多邊形​​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0" name="手繪多邊形​​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1" name="手繪多邊形​​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842" name="手繪多邊形​​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</p:grpSp>
        <p:grpSp>
          <p:nvGrpSpPr>
            <p:cNvPr id="616" name="群組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群組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手繪多邊形​​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4" name="手繪多邊形​​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5" name="手繪多邊形​​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6" name="手繪多邊形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7" name="手繪多邊形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8" name="手繪多邊形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9" name="手繪多邊形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0" name="手繪多邊形​​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1" name="手繪多邊形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2" name="手繪多邊形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3" name="手繪多邊形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4" name="手繪多邊形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5" name="手繪多邊形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6" name="手繪多邊形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7" name="手繪多邊形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8" name="手繪多邊形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09" name="手繪多邊形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0" name="手繪多邊形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1" name="手繪多邊形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2" name="手繪多邊形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3" name="手繪多邊形​​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4" name="手繪多邊形​​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5" name="手繪多邊形​​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6" name="手繪多邊形​​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7" name="手繪多邊形​​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8" name="手繪多邊形​​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19" name="手繪多邊形​​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0" name="手繪多邊形​​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1" name="手繪多邊形​​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2" name="手繪多邊形​​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3" name="手繪多邊形​​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4" name="手繪多邊形​​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5" name="手繪多邊形​​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6" name="手繪多邊形​​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7" name="手繪多邊形​​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8" name="手繪多邊形​​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29" name="手繪多邊形​​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0" name="手繪多邊形​​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1" name="手繪多邊形​​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2" name="手繪多邊形​​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3" name="手繪多邊形​​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4" name="手繪多邊形​​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5" name="手繪多邊形​​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6" name="手繪多邊形​​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7" name="手繪多邊形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8" name="手繪多邊形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39" name="手繪多邊形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0" name="手繪多邊形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1" name="手繪多邊形​​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2" name="手繪多邊形​​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3" name="手繪多邊形​​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4" name="手繪多邊形​​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5" name="手繪多邊形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6" name="手繪多邊形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7" name="手繪多邊形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8" name="手繪多邊形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49" name="手繪多邊形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0" name="手繪多邊形​​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1" name="手繪多邊形​​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2" name="手繪多邊形​​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3" name="手繪多邊形​​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4" name="手繪多邊形​​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5" name="手繪多邊形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6" name="手繪多邊形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7" name="手繪多邊形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8" name="手繪多邊形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59" name="手繪多邊形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60" name="手繪多邊形​​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61" name="手繪多邊形​​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62" name="手繪多邊形​​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63" name="手繪多邊形​​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64" name="手繪多邊形​​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65" name="手繪多邊形​​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766" name="手繪多邊形​​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  <p:grpSp>
            <p:nvGrpSpPr>
              <p:cNvPr id="618" name="群組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手繪多邊形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0" name="手繪多邊形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1" name="手繪多邊形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2" name="手繪多邊形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3" name="手繪多邊形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4" name="手繪多邊形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5" name="手繪多邊形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6" name="手繪多邊形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7" name="手繪多邊形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8" name="手繪多邊形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29" name="手繪多邊形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0" name="手繪多邊形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1" name="手繪多邊形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2" name="手繪多邊形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3" name="手繪多邊形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4" name="手繪多邊形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5" name="手繪多邊形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6" name="手繪多邊形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7" name="手繪多邊形​​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8" name="手繪多邊形​​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39" name="手繪多邊形​​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0" name="手繪多邊形​​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1" name="手繪多邊形​​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2" name="手繪多邊形​​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3" name="手繪多邊形​​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4" name="手繪多邊形​​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5" name="手繪多邊形​​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6" name="手繪多邊形​​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7" name="手繪多邊形​​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8" name="手繪多邊形​​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49" name="手繪多邊形​​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0" name="手繪多邊形​​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1" name="手繪多邊形​​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2" name="手繪多邊形​​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3" name="手繪多邊形​​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4" name="手繪多邊形​​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5" name="手繪多邊形​​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6" name="手繪多邊形​​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7" name="手繪多邊形​​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8" name="手繪多邊形​​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59" name="手繪多邊形​​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0" name="手繪多邊形​​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1" name="手繪多邊形​​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2" name="手繪多邊形​​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3" name="手繪多邊形​​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4" name="手繪多邊形​​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5" name="手繪多邊形​​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6" name="手繪多邊形​​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7" name="手繪多邊形​​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8" name="手繪多邊形​​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69" name="手繪多邊形​​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0" name="手繪多邊形​​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1" name="手繪多邊形​​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2" name="手繪多邊形​​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3" name="手繪多邊形​​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4" name="手繪多邊形​​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5" name="手繪多邊形​​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6" name="手繪多邊形​​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7" name="手繪多邊形​​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8" name="手繪多邊形​​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79" name="手繪多邊形​​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0" name="手繪多邊形​​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1" name="手繪多邊形​​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2" name="手繪多邊形​​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3" name="手繪多邊形​​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4" name="手繪多邊形​​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5" name="手繪多邊形​​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6" name="手繪多邊形​​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7" name="手繪多邊形​​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8" name="手繪多邊形​​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89" name="手繪多邊形​​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0" name="手繪多邊形​​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1" name="手繪多邊形​​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  <p:sp>
              <p:nvSpPr>
                <p:cNvPr id="692" name="手繪多邊形​​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zh-TW" altLang="en-US" dirty="0">
                    <a:ln>
                      <a:noFill/>
                    </a:ln>
                    <a:latin typeface="Microsoft JhengHei UI" panose="020B0604030504040204" pitchFamily="34" charset="-120"/>
                    <a:ea typeface="Microsoft JhengHei UI" panose="020B0604030504040204" pitchFamily="34" charset="-120"/>
                  </a:endParaRPr>
                </a:p>
              </p:txBody>
            </p:sp>
          </p:grpSp>
        </p:grpSp>
      </p:grp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9461FFCF-406B-44D0-863D-71305923B20B}" type="datetime1">
              <a:rPr lang="zh-TW" altLang="en-US" smtClean="0"/>
              <a:pPr/>
              <a:t>2023/9/6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5BA54BD-C84D-46CE-8B72-31BFB26ABA43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dirty="0"/>
              <a:t>按一下以編輯母片文字樣式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7589E56E-42C2-4E97-8112-DE797D0A7C24}" type="datetime1">
              <a:rPr lang="zh-TW" altLang="en-US" smtClean="0"/>
              <a:t>2023/9/6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25BA54BD-C84D-46CE-8B72-31BFB26ABA43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性別平等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zh-TW" altLang="en-US" sz="3200" dirty="0"/>
              <a:t>                                                          </a:t>
            </a:r>
            <a:r>
              <a:rPr lang="zh-TW" altLang="en-US" sz="3200" dirty="0" smtClean="0"/>
              <a:t>康軒七</a:t>
            </a:r>
            <a:r>
              <a:rPr lang="zh-TW" altLang="en-US" sz="3200" dirty="0"/>
              <a:t>上  </a:t>
            </a:r>
            <a:r>
              <a:rPr lang="zh-TW" altLang="en-US" sz="3200" dirty="0" smtClean="0"/>
              <a:t>第</a:t>
            </a:r>
            <a:r>
              <a:rPr lang="zh-TW" altLang="en-US" sz="3200" dirty="0"/>
              <a:t>二</a:t>
            </a:r>
            <a:r>
              <a:rPr lang="zh-TW" altLang="en-US" sz="3200" dirty="0" smtClean="0"/>
              <a:t>課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9756" y="274638"/>
            <a:ext cx="11449272" cy="1066130"/>
          </a:xfrm>
        </p:spPr>
        <p:txBody>
          <a:bodyPr>
            <a:normAutofit/>
          </a:bodyPr>
          <a:lstStyle/>
          <a:p>
            <a:r>
              <a:rPr lang="en-US" altLang="zh-TW" sz="4400" dirty="0" smtClean="0"/>
              <a:t>1.</a:t>
            </a:r>
            <a:r>
              <a:rPr lang="zh-TW" altLang="en-US" sz="4400" dirty="0" smtClean="0"/>
              <a:t>性別不平等現象及原因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3772" y="1700808"/>
            <a:ext cx="12025336" cy="4896544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(1)</a:t>
            </a:r>
            <a:r>
              <a:rPr lang="zh-TW" altLang="en-US" sz="3200" dirty="0" smtClean="0"/>
              <a:t>生理性別 </a:t>
            </a:r>
            <a:r>
              <a:rPr lang="en-US" altLang="zh-TW" sz="3200" dirty="0" err="1" smtClean="0"/>
              <a:t>v.s</a:t>
            </a:r>
            <a:r>
              <a:rPr lang="en-US" altLang="zh-TW" sz="3200" dirty="0" smtClean="0"/>
              <a:t> </a:t>
            </a:r>
            <a:r>
              <a:rPr lang="zh-TW" altLang="en-US" sz="3200" dirty="0" smtClean="0"/>
              <a:t>社會性別</a:t>
            </a:r>
            <a:endParaRPr lang="en-US" altLang="zh-TW" sz="3200" dirty="0" smtClean="0"/>
          </a:p>
          <a:p>
            <a:r>
              <a:rPr lang="zh-TW" altLang="en-US" sz="3200" dirty="0" smtClean="0"/>
              <a:t>     ↗生理性別：</a:t>
            </a:r>
            <a:r>
              <a:rPr lang="zh-TW" altLang="en-US" sz="3200" dirty="0"/>
              <a:t>性器官、</a:t>
            </a:r>
            <a:r>
              <a:rPr lang="en-US" altLang="zh-TW" sz="3200" dirty="0"/>
              <a:t>XX</a:t>
            </a:r>
            <a:r>
              <a:rPr lang="zh-TW" altLang="en-US" sz="3200" dirty="0"/>
              <a:t>、</a:t>
            </a:r>
            <a:r>
              <a:rPr lang="en-US" altLang="zh-TW" sz="3200" dirty="0" err="1" smtClean="0"/>
              <a:t>XY</a:t>
            </a:r>
            <a:r>
              <a:rPr lang="zh-TW" altLang="en-US" sz="3200" dirty="0"/>
              <a:t> →</a:t>
            </a:r>
            <a:r>
              <a:rPr lang="zh-TW" altLang="en-US" sz="3200" dirty="0" smtClean="0"/>
              <a:t>男生、女生、第三性</a:t>
            </a:r>
            <a:endParaRPr lang="en-US" altLang="zh-TW" sz="3200" dirty="0" smtClean="0"/>
          </a:p>
          <a:p>
            <a:r>
              <a:rPr lang="zh-TW" altLang="en-US" sz="3200" dirty="0" smtClean="0"/>
              <a:t>     ↘</a:t>
            </a:r>
            <a:r>
              <a:rPr lang="zh-TW" altLang="en-US" sz="3200" dirty="0" smtClean="0">
                <a:solidFill>
                  <a:srgbClr val="FFFF00"/>
                </a:solidFill>
              </a:rPr>
              <a:t>社會性別</a:t>
            </a:r>
            <a:r>
              <a:rPr lang="zh-TW" altLang="en-US" sz="3200" dirty="0" smtClean="0"/>
              <a:t>：別人對男生及女生</a:t>
            </a:r>
            <a:r>
              <a:rPr lang="zh-TW" altLang="en-US" sz="3200" dirty="0" smtClean="0">
                <a:solidFill>
                  <a:srgbClr val="FF0000"/>
                </a:solidFill>
              </a:rPr>
              <a:t>行為的要求或期</a:t>
            </a:r>
            <a:r>
              <a:rPr lang="zh-TW" altLang="en-US" sz="3200" dirty="0" smtClean="0"/>
              <a:t>待→</a:t>
            </a:r>
            <a:endParaRPr lang="en-US" altLang="zh-TW" sz="3200" dirty="0" smtClean="0"/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                         男生該勇敢、理科好；女生該溫柔、文科強</a:t>
            </a:r>
            <a:endParaRPr lang="en-US" altLang="zh-TW" sz="3200" dirty="0" smtClean="0"/>
          </a:p>
          <a:p>
            <a:r>
              <a:rPr lang="en-US" altLang="zh-TW" sz="3200" dirty="0" smtClean="0"/>
              <a:t>(2)</a:t>
            </a:r>
            <a:r>
              <a:rPr lang="zh-TW" altLang="en-US" sz="3200" dirty="0" smtClean="0"/>
              <a:t>性別刻板印象</a:t>
            </a:r>
            <a:r>
              <a:rPr lang="en-US" altLang="zh-TW" sz="3200" dirty="0" err="1" smtClean="0"/>
              <a:t>v.s</a:t>
            </a:r>
            <a:r>
              <a:rPr lang="zh-TW" altLang="en-US" sz="3200" dirty="0" smtClean="0"/>
              <a:t>性別偏見</a:t>
            </a:r>
            <a:endParaRPr lang="en-US" altLang="zh-TW" sz="3200" dirty="0" smtClean="0"/>
          </a:p>
          <a:p>
            <a:r>
              <a:rPr lang="zh-TW" altLang="en-US" sz="3200" dirty="0" smtClean="0"/>
              <a:t>     ↗</a:t>
            </a:r>
            <a:r>
              <a:rPr lang="zh-TW" altLang="en-US" sz="3200" dirty="0" smtClean="0">
                <a:solidFill>
                  <a:srgbClr val="FFC000"/>
                </a:solidFill>
              </a:rPr>
              <a:t>性別刻板印象</a:t>
            </a:r>
            <a:r>
              <a:rPr lang="zh-TW" altLang="en-US" sz="3200" dirty="0" smtClean="0"/>
              <a:t>：對於性別行為過於</a:t>
            </a:r>
            <a:r>
              <a:rPr lang="zh-TW" altLang="en-US" sz="3200" dirty="0" smtClean="0">
                <a:solidFill>
                  <a:srgbClr val="FFC000"/>
                </a:solidFill>
              </a:rPr>
              <a:t>簡化的看法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可能部分對</a:t>
            </a:r>
            <a:r>
              <a:rPr lang="en-US" altLang="zh-TW" sz="3200" dirty="0" smtClean="0"/>
              <a:t>)</a:t>
            </a:r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     </a:t>
            </a:r>
            <a:r>
              <a:rPr lang="en-US" altLang="zh-TW" sz="3200" dirty="0" smtClean="0"/>
              <a:t>ex.</a:t>
            </a:r>
            <a:r>
              <a:rPr lang="zh-TW" altLang="en-US" sz="3200" dirty="0" smtClean="0"/>
              <a:t>男生該負責任、該養家、只能勇敢</a:t>
            </a:r>
            <a:r>
              <a:rPr lang="en-US" altLang="zh-TW" sz="3200" dirty="0" smtClean="0"/>
              <a:t>?</a:t>
            </a:r>
            <a:r>
              <a:rPr lang="zh-TW" altLang="en-US" sz="3200" dirty="0" smtClean="0"/>
              <a:t> 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870724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9756" y="274638"/>
            <a:ext cx="11665296" cy="1020762"/>
          </a:xfrm>
        </p:spPr>
        <p:txBody>
          <a:bodyPr>
            <a:normAutofit/>
          </a:bodyPr>
          <a:lstStyle/>
          <a:p>
            <a:r>
              <a:rPr lang="en-US" altLang="zh-TW" sz="4400" dirty="0"/>
              <a:t>1.</a:t>
            </a:r>
            <a:r>
              <a:rPr lang="zh-TW" altLang="en-US" sz="4400" dirty="0"/>
              <a:t>性別不平等現象及原因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1764" y="1628800"/>
            <a:ext cx="12025336" cy="4896544"/>
          </a:xfrm>
        </p:spPr>
        <p:txBody>
          <a:bodyPr>
            <a:normAutofit lnSpcReduction="10000"/>
          </a:bodyPr>
          <a:lstStyle/>
          <a:p>
            <a:r>
              <a:rPr lang="en-US" altLang="zh-TW" sz="3200" dirty="0"/>
              <a:t>(2)</a:t>
            </a:r>
            <a:r>
              <a:rPr lang="zh-TW" altLang="en-US" sz="3200" dirty="0"/>
              <a:t>性別刻板印象</a:t>
            </a:r>
            <a:r>
              <a:rPr lang="en-US" altLang="zh-TW" sz="3200" dirty="0" err="1"/>
              <a:t>v.s</a:t>
            </a:r>
            <a:r>
              <a:rPr lang="zh-TW" altLang="en-US" sz="3200" dirty="0"/>
              <a:t>性別</a:t>
            </a:r>
            <a:r>
              <a:rPr lang="zh-TW" altLang="en-US" sz="3200" dirty="0" smtClean="0"/>
              <a:t>偏見</a:t>
            </a:r>
            <a:endParaRPr lang="en-US" altLang="zh-TW" sz="3200" dirty="0" smtClean="0"/>
          </a:p>
          <a:p>
            <a:r>
              <a:rPr lang="zh-TW" altLang="en-US" sz="3200" dirty="0" smtClean="0"/>
              <a:t>      ↗性別刻板印象：對男生女生行為簡化的看法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不一定對</a:t>
            </a:r>
            <a:r>
              <a:rPr lang="en-US" altLang="zh-TW" sz="3200" dirty="0" smtClean="0"/>
              <a:t>)</a:t>
            </a:r>
            <a:endParaRPr lang="en-US" altLang="zh-TW" sz="3200" dirty="0"/>
          </a:p>
          <a:p>
            <a:r>
              <a:rPr lang="zh-TW" altLang="en-US" sz="3200" dirty="0" smtClean="0"/>
              <a:t>          </a:t>
            </a:r>
            <a:r>
              <a:rPr lang="en-US" altLang="zh-TW" sz="3200" dirty="0" smtClean="0"/>
              <a:t>ex.</a:t>
            </a:r>
            <a:r>
              <a:rPr lang="zh-TW" altLang="en-US" sz="3200" dirty="0" smtClean="0"/>
              <a:t>男生應該勇敢、該養家；女生應該溫柔</a:t>
            </a:r>
            <a:r>
              <a:rPr lang="en-US" altLang="zh-TW" sz="3200" dirty="0" smtClean="0"/>
              <a:t>?</a:t>
            </a:r>
          </a:p>
          <a:p>
            <a:r>
              <a:rPr lang="zh-TW" altLang="en-US" sz="3200" dirty="0" smtClean="0"/>
              <a:t>      ↘</a:t>
            </a:r>
            <a:r>
              <a:rPr lang="zh-TW" altLang="en-US" sz="3200" dirty="0" smtClean="0">
                <a:solidFill>
                  <a:srgbClr val="00B0F0"/>
                </a:solidFill>
              </a:rPr>
              <a:t>性別偏見</a:t>
            </a:r>
            <a:r>
              <a:rPr lang="zh-TW" altLang="en-US" sz="3200" dirty="0" smtClean="0"/>
              <a:t>：對男生女生行為</a:t>
            </a:r>
            <a:r>
              <a:rPr lang="zh-TW" altLang="en-US" sz="3200" dirty="0" smtClean="0">
                <a:solidFill>
                  <a:srgbClr val="00B0F0"/>
                </a:solidFill>
              </a:rPr>
              <a:t>不對的看法</a:t>
            </a:r>
            <a:endParaRPr lang="en-US" altLang="zh-TW" sz="3200" dirty="0" smtClean="0">
              <a:solidFill>
                <a:srgbClr val="00B0F0"/>
              </a:solidFill>
            </a:endParaRPr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       </a:t>
            </a:r>
            <a:r>
              <a:rPr lang="en-US" altLang="zh-TW" sz="3200" dirty="0" smtClean="0"/>
              <a:t>ex.</a:t>
            </a:r>
            <a:r>
              <a:rPr lang="zh-TW" altLang="en-US" sz="3200" dirty="0" smtClean="0"/>
              <a:t>男生負責照顧家庭沒出息、女生應該以家庭為重而辭職</a:t>
            </a:r>
            <a:endParaRPr lang="en-US" altLang="zh-TW" sz="3200" dirty="0" smtClean="0"/>
          </a:p>
          <a:p>
            <a:r>
              <a:rPr lang="en-US" altLang="zh-TW" sz="3200" dirty="0" smtClean="0"/>
              <a:t>(3)</a:t>
            </a:r>
            <a:r>
              <a:rPr lang="zh-TW" altLang="en-US" sz="3200" dirty="0" smtClean="0">
                <a:solidFill>
                  <a:srgbClr val="FF0000"/>
                </a:solidFill>
              </a:rPr>
              <a:t>性別歧視</a:t>
            </a:r>
            <a:r>
              <a:rPr lang="zh-TW" altLang="en-US" sz="3200" dirty="0" smtClean="0"/>
              <a:t>：因為男女性別的原因，做出</a:t>
            </a:r>
            <a:r>
              <a:rPr lang="zh-TW" altLang="en-US" sz="3200" dirty="0" smtClean="0">
                <a:solidFill>
                  <a:srgbClr val="FF0000"/>
                </a:solidFill>
              </a:rPr>
              <a:t>不利</a:t>
            </a:r>
            <a:r>
              <a:rPr lang="zh-TW" altLang="en-US" sz="3200" dirty="0" smtClean="0"/>
              <a:t>他人的</a:t>
            </a:r>
            <a:r>
              <a:rPr lang="zh-TW" altLang="en-US" sz="3200" dirty="0" smtClean="0">
                <a:solidFill>
                  <a:srgbClr val="FF0000"/>
                </a:solidFill>
              </a:rPr>
              <a:t>行為</a:t>
            </a:r>
            <a:endParaRPr lang="en-US" altLang="zh-TW" sz="3200" dirty="0" smtClean="0">
              <a:solidFill>
                <a:srgbClr val="FF0000"/>
              </a:solidFill>
            </a:endParaRPr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 </a:t>
            </a:r>
            <a:r>
              <a:rPr lang="en-US" altLang="zh-TW" sz="3200" dirty="0" smtClean="0"/>
              <a:t>ex.</a:t>
            </a:r>
            <a:r>
              <a:rPr lang="zh-TW" altLang="en-US" sz="3200" dirty="0" smtClean="0"/>
              <a:t>醫院招收護理師只錄取女性、客運公司招募駕駛只錄取男  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           </a:t>
            </a:r>
            <a:r>
              <a:rPr lang="zh-TW" altLang="en-US" sz="3200" dirty="0" smtClean="0"/>
              <a:t>性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654902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33772" y="274638"/>
            <a:ext cx="10332640" cy="1020762"/>
          </a:xfrm>
        </p:spPr>
        <p:txBody>
          <a:bodyPr>
            <a:normAutofit/>
          </a:bodyPr>
          <a:lstStyle/>
          <a:p>
            <a:r>
              <a:rPr lang="en-US" altLang="zh-TW" sz="4400" dirty="0"/>
              <a:t>1.</a:t>
            </a:r>
            <a:r>
              <a:rPr lang="zh-TW" altLang="en-US" sz="4400" dirty="0"/>
              <a:t>性別不平等現象及原因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3772" y="1772816"/>
            <a:ext cx="11665296" cy="4896544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(4)</a:t>
            </a:r>
            <a:r>
              <a:rPr lang="zh-TW" altLang="en-US" sz="3200" dirty="0" smtClean="0">
                <a:solidFill>
                  <a:srgbClr val="FFFF00"/>
                </a:solidFill>
              </a:rPr>
              <a:t>性別歧視</a:t>
            </a:r>
            <a:r>
              <a:rPr lang="en-US" altLang="zh-TW" sz="3200" dirty="0" smtClean="0">
                <a:solidFill>
                  <a:srgbClr val="FFFF00"/>
                </a:solidFill>
              </a:rPr>
              <a:t>=</a:t>
            </a:r>
            <a:r>
              <a:rPr lang="zh-TW" altLang="en-US" sz="3200" dirty="0" smtClean="0">
                <a:solidFill>
                  <a:srgbClr val="FFFF00"/>
                </a:solidFill>
              </a:rPr>
              <a:t>性別不平等</a:t>
            </a:r>
            <a:r>
              <a:rPr lang="en-US" altLang="zh-TW" sz="3200" dirty="0" smtClean="0"/>
              <a:t>=</a:t>
            </a:r>
            <a:r>
              <a:rPr lang="zh-TW" altLang="en-US" sz="3200" dirty="0" smtClean="0"/>
              <a:t>對男生女生不利對待</a:t>
            </a:r>
            <a:r>
              <a:rPr lang="en-US" altLang="zh-TW" sz="3200" dirty="0" smtClean="0"/>
              <a:t>=</a:t>
            </a:r>
            <a:r>
              <a:rPr lang="zh-TW" altLang="en-US" sz="3200" dirty="0" smtClean="0"/>
              <a:t>剝奪其發展及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     選擇</a:t>
            </a:r>
            <a:r>
              <a:rPr lang="en-US" altLang="zh-TW" sz="3200" dirty="0" smtClean="0"/>
              <a:t>=</a:t>
            </a:r>
            <a:r>
              <a:rPr lang="zh-TW" altLang="en-US" sz="3200" dirty="0" smtClean="0">
                <a:solidFill>
                  <a:srgbClr val="FFFF00"/>
                </a:solidFill>
              </a:rPr>
              <a:t>侵害人性尊嚴</a:t>
            </a:r>
            <a:endParaRPr lang="en-US" altLang="zh-TW" sz="3200" dirty="0" smtClean="0">
              <a:solidFill>
                <a:srgbClr val="FFFF00"/>
              </a:solidFill>
            </a:endParaRPr>
          </a:p>
          <a:p>
            <a:r>
              <a:rPr lang="en-US" altLang="zh-TW" sz="3200" dirty="0" smtClean="0"/>
              <a:t>(5)</a:t>
            </a:r>
            <a:r>
              <a:rPr lang="zh-TW" altLang="en-US" sz="3200" dirty="0" smtClean="0"/>
              <a:t>更嚴重的性別不平等→利用權勢、暴力對男女生不利</a:t>
            </a:r>
            <a:endParaRPr lang="en-US" altLang="zh-TW" sz="3200" dirty="0" smtClean="0"/>
          </a:p>
          <a:p>
            <a:r>
              <a:rPr lang="zh-TW" altLang="en-US" sz="3200" dirty="0" smtClean="0"/>
              <a:t>     ↗</a:t>
            </a:r>
            <a:r>
              <a:rPr lang="zh-TW" altLang="en-US" sz="3200" dirty="0" smtClean="0">
                <a:solidFill>
                  <a:srgbClr val="00B0F0"/>
                </a:solidFill>
              </a:rPr>
              <a:t>性騷擾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所謂</a:t>
            </a:r>
            <a:r>
              <a:rPr lang="en-US" altLang="zh-TW" sz="3200" dirty="0" smtClean="0"/>
              <a:t>me too</a:t>
            </a:r>
            <a:r>
              <a:rPr lang="zh-TW" altLang="en-US" sz="3200" dirty="0" smtClean="0"/>
              <a:t>就是反抗性騷擾的運動</a:t>
            </a:r>
            <a:r>
              <a:rPr lang="en-US" altLang="zh-TW" sz="3200" dirty="0" smtClean="0"/>
              <a:t>)</a:t>
            </a:r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      </a:t>
            </a:r>
            <a:r>
              <a:rPr lang="en-US" altLang="zh-TW" sz="3200" dirty="0" smtClean="0"/>
              <a:t>ex.</a:t>
            </a:r>
            <a:r>
              <a:rPr lang="zh-TW" altLang="en-US" sz="3200" dirty="0" smtClean="0">
                <a:solidFill>
                  <a:srgbClr val="00B0F0"/>
                </a:solidFill>
              </a:rPr>
              <a:t>言語</a:t>
            </a:r>
            <a:r>
              <a:rPr lang="en-US" altLang="zh-TW" sz="3200" dirty="0" smtClean="0">
                <a:solidFill>
                  <a:srgbClr val="00B0F0"/>
                </a:solidFill>
              </a:rPr>
              <a:t>(</a:t>
            </a:r>
            <a:r>
              <a:rPr lang="zh-TW" altLang="en-US" sz="3200" dirty="0" smtClean="0">
                <a:solidFill>
                  <a:srgbClr val="00B0F0"/>
                </a:solidFill>
              </a:rPr>
              <a:t>開黃腔</a:t>
            </a:r>
            <a:r>
              <a:rPr lang="en-US" altLang="zh-TW" sz="3200" dirty="0" smtClean="0">
                <a:solidFill>
                  <a:srgbClr val="00B0F0"/>
                </a:solidFill>
              </a:rPr>
              <a:t>)</a:t>
            </a:r>
            <a:r>
              <a:rPr lang="zh-TW" altLang="en-US" sz="3200" dirty="0" smtClean="0">
                <a:solidFill>
                  <a:srgbClr val="00B0F0"/>
                </a:solidFill>
              </a:rPr>
              <a:t>、行為</a:t>
            </a:r>
            <a:r>
              <a:rPr lang="en-US" altLang="zh-TW" sz="3200" dirty="0" smtClean="0">
                <a:solidFill>
                  <a:srgbClr val="00B0F0"/>
                </a:solidFill>
              </a:rPr>
              <a:t>(</a:t>
            </a:r>
            <a:r>
              <a:rPr lang="zh-TW" altLang="en-US" sz="3200" dirty="0" smtClean="0">
                <a:solidFill>
                  <a:srgbClr val="00B0F0"/>
                </a:solidFill>
              </a:rPr>
              <a:t>身體觸碰</a:t>
            </a:r>
            <a:r>
              <a:rPr lang="en-US" altLang="zh-TW" sz="3200" dirty="0" smtClean="0">
                <a:solidFill>
                  <a:srgbClr val="00B0F0"/>
                </a:solidFill>
              </a:rPr>
              <a:t>)</a:t>
            </a:r>
            <a:r>
              <a:rPr lang="zh-TW" altLang="en-US" sz="3200" dirty="0" smtClean="0">
                <a:solidFill>
                  <a:srgbClr val="00B0F0"/>
                </a:solidFill>
              </a:rPr>
              <a:t>、裸露性器官</a:t>
            </a:r>
            <a:endParaRPr lang="en-US" altLang="zh-TW" sz="3200" dirty="0" smtClean="0">
              <a:solidFill>
                <a:srgbClr val="00B0F0"/>
              </a:solidFill>
            </a:endParaRPr>
          </a:p>
          <a:p>
            <a:r>
              <a:rPr lang="zh-TW" altLang="en-US" sz="3200" dirty="0" smtClean="0"/>
              <a:t>     ↘</a:t>
            </a:r>
            <a:r>
              <a:rPr lang="zh-TW" altLang="en-US" sz="3200" dirty="0" smtClean="0">
                <a:solidFill>
                  <a:srgbClr val="00B050"/>
                </a:solidFill>
              </a:rPr>
              <a:t>性侵害</a:t>
            </a:r>
            <a:r>
              <a:rPr lang="zh-TW" altLang="en-US" sz="3200" dirty="0" smtClean="0"/>
              <a:t>：</a:t>
            </a:r>
            <a:r>
              <a:rPr lang="zh-TW" altLang="en-US" sz="3200" dirty="0" smtClean="0">
                <a:solidFill>
                  <a:srgbClr val="92D050"/>
                </a:solidFill>
              </a:rPr>
              <a:t>違反他人意願</a:t>
            </a:r>
            <a:r>
              <a:rPr lang="zh-TW" altLang="en-US" sz="3200" dirty="0" smtClean="0"/>
              <a:t>發生</a:t>
            </a:r>
            <a:r>
              <a:rPr lang="zh-TW" altLang="en-US" sz="3200" dirty="0" smtClean="0">
                <a:solidFill>
                  <a:srgbClr val="92D050"/>
                </a:solidFill>
              </a:rPr>
              <a:t>性行為</a:t>
            </a:r>
            <a:r>
              <a:rPr lang="zh-TW" altLang="en-US" sz="3200" dirty="0" smtClean="0"/>
              <a:t> </a:t>
            </a:r>
            <a:r>
              <a:rPr lang="en-US" altLang="zh-TW" sz="3200" dirty="0" smtClean="0"/>
              <a:t>ex.</a:t>
            </a:r>
            <a:r>
              <a:rPr lang="zh-TW" altLang="en-US" sz="3200" dirty="0" smtClean="0"/>
              <a:t>傑哥不要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77273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9758" y="260648"/>
            <a:ext cx="10476656" cy="1020762"/>
          </a:xfrm>
        </p:spPr>
        <p:txBody>
          <a:bodyPr>
            <a:normAutofit/>
          </a:bodyPr>
          <a:lstStyle/>
          <a:p>
            <a:r>
              <a:rPr lang="en-US" altLang="zh-TW" sz="4400" dirty="0" smtClean="0"/>
              <a:t>2.</a:t>
            </a:r>
            <a:r>
              <a:rPr lang="zh-TW" altLang="en-US" sz="4400" dirty="0" smtClean="0"/>
              <a:t>是否</a:t>
            </a:r>
            <a:r>
              <a:rPr lang="en-US" altLang="zh-TW" sz="4400" dirty="0" smtClean="0"/>
              <a:t>(</a:t>
            </a:r>
            <a:r>
              <a:rPr lang="zh-TW" altLang="en-US" sz="4400" dirty="0" smtClean="0"/>
              <a:t>性別</a:t>
            </a:r>
            <a:r>
              <a:rPr lang="en-US" altLang="zh-TW" sz="4400" dirty="0" smtClean="0"/>
              <a:t>)</a:t>
            </a:r>
            <a:r>
              <a:rPr lang="zh-TW" altLang="en-US" sz="4400" dirty="0" smtClean="0"/>
              <a:t>公平的標準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89758" y="1700808"/>
            <a:ext cx="11665294" cy="4896544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(1)</a:t>
            </a:r>
            <a:r>
              <a:rPr lang="zh-TW" altLang="en-US" sz="3200" dirty="0" smtClean="0">
                <a:solidFill>
                  <a:srgbClr val="FF0000"/>
                </a:solidFill>
              </a:rPr>
              <a:t>責任承擔→家務處理</a:t>
            </a:r>
            <a:endParaRPr lang="en-US" altLang="zh-TW" sz="3200" dirty="0" smtClean="0">
              <a:solidFill>
                <a:srgbClr val="FF0000"/>
              </a:solidFill>
            </a:endParaRPr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 </a:t>
            </a:r>
            <a:r>
              <a:rPr lang="en-US" altLang="zh-TW" sz="3200" dirty="0" smtClean="0"/>
              <a:t>ex.</a:t>
            </a:r>
            <a:r>
              <a:rPr lang="zh-TW" altLang="en-US" sz="3200" dirty="0" smtClean="0"/>
              <a:t>爸媽都有工作養家</a:t>
            </a:r>
            <a:endParaRPr lang="en-US" altLang="zh-TW" sz="3200" dirty="0" smtClean="0"/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      照顧家中老人小孩→是不是媽媽負責較多</a:t>
            </a:r>
            <a:endParaRPr lang="en-US" altLang="zh-TW" sz="3200" dirty="0" smtClean="0"/>
          </a:p>
          <a:p>
            <a:r>
              <a:rPr lang="en-US" altLang="zh-TW" sz="3200" dirty="0" smtClean="0"/>
              <a:t>(2)</a:t>
            </a:r>
            <a:r>
              <a:rPr lang="zh-TW" altLang="en-US" sz="3200" dirty="0" smtClean="0">
                <a:solidFill>
                  <a:srgbClr val="00B0F0"/>
                </a:solidFill>
              </a:rPr>
              <a:t>貢獻肯定→受到尊重感謝</a:t>
            </a:r>
            <a:endParaRPr lang="en-US" altLang="zh-TW" sz="3200" dirty="0" smtClean="0">
              <a:solidFill>
                <a:srgbClr val="00B0F0"/>
              </a:solidFill>
            </a:endParaRPr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 </a:t>
            </a:r>
            <a:r>
              <a:rPr lang="en-US" altLang="zh-TW" sz="3200" dirty="0" smtClean="0"/>
              <a:t>ex.</a:t>
            </a:r>
            <a:r>
              <a:rPr lang="zh-TW" altLang="en-US" sz="3200" dirty="0" smtClean="0"/>
              <a:t>工作養家的貢獻</a:t>
            </a:r>
            <a:r>
              <a:rPr lang="en-US" altLang="zh-TW" sz="3200" dirty="0" smtClean="0"/>
              <a:t>=</a:t>
            </a:r>
            <a:r>
              <a:rPr lang="zh-TW" altLang="en-US" sz="3200" dirty="0" smtClean="0"/>
              <a:t>家庭照顧的貢獻</a:t>
            </a:r>
            <a:endParaRPr lang="en-US" altLang="zh-TW" sz="3200" dirty="0" smtClean="0"/>
          </a:p>
          <a:p>
            <a:r>
              <a:rPr lang="en-US" altLang="zh-TW" sz="3200" dirty="0"/>
              <a:t> </a:t>
            </a:r>
            <a:r>
              <a:rPr lang="en-US" altLang="zh-TW" sz="3200" dirty="0" smtClean="0"/>
              <a:t>    ex.</a:t>
            </a:r>
            <a:r>
              <a:rPr lang="zh-TW" altLang="en-US" sz="3200" dirty="0" smtClean="0"/>
              <a:t>老人照顧：醫生診療病因貢獻</a:t>
            </a:r>
            <a:r>
              <a:rPr lang="en-US" altLang="zh-TW" sz="3200" dirty="0" smtClean="0"/>
              <a:t>=</a:t>
            </a:r>
            <a:r>
              <a:rPr lang="zh-TW" altLang="en-US" sz="3200" dirty="0" smtClean="0"/>
              <a:t>女性外籍看護的照料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03156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33772" y="274638"/>
            <a:ext cx="10332640" cy="1020762"/>
          </a:xfrm>
        </p:spPr>
        <p:txBody>
          <a:bodyPr>
            <a:normAutofit/>
          </a:bodyPr>
          <a:lstStyle/>
          <a:p>
            <a:r>
              <a:rPr lang="en-US" altLang="zh-TW" sz="4400" dirty="0"/>
              <a:t>2.</a:t>
            </a:r>
            <a:r>
              <a:rPr lang="zh-TW" altLang="en-US" sz="4400" dirty="0"/>
              <a:t>是否</a:t>
            </a:r>
            <a:r>
              <a:rPr lang="en-US" altLang="zh-TW" sz="4400" dirty="0"/>
              <a:t>(</a:t>
            </a:r>
            <a:r>
              <a:rPr lang="zh-TW" altLang="en-US" sz="4400" dirty="0"/>
              <a:t>性別</a:t>
            </a:r>
            <a:r>
              <a:rPr lang="en-US" altLang="zh-TW" sz="4400" dirty="0"/>
              <a:t>)</a:t>
            </a:r>
            <a:r>
              <a:rPr lang="zh-TW" altLang="en-US" sz="4400" dirty="0"/>
              <a:t>公平的標準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89756" y="1844824"/>
            <a:ext cx="11809312" cy="4752528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sz="3200" dirty="0" smtClean="0"/>
              <a:t>(3)</a:t>
            </a:r>
            <a:r>
              <a:rPr lang="zh-TW" altLang="en-US" sz="3200" dirty="0" smtClean="0">
                <a:solidFill>
                  <a:srgbClr val="FFC000"/>
                </a:solidFill>
              </a:rPr>
              <a:t>利益分配</a:t>
            </a:r>
            <a:r>
              <a:rPr lang="zh-TW" altLang="en-US" sz="3200" dirty="0" smtClean="0"/>
              <a:t>：男女生</a:t>
            </a:r>
            <a:r>
              <a:rPr lang="zh-TW" altLang="en-US" sz="3200" dirty="0" smtClean="0">
                <a:solidFill>
                  <a:srgbClr val="FFC000"/>
                </a:solidFill>
              </a:rPr>
              <a:t>獲得資源的機會是否一樣</a:t>
            </a:r>
            <a:endParaRPr lang="en-US" altLang="zh-TW" sz="3200" dirty="0" smtClean="0">
              <a:solidFill>
                <a:srgbClr val="FFC000"/>
              </a:solidFill>
            </a:endParaRPr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 ↗工作上：男女是否</a:t>
            </a:r>
            <a:r>
              <a:rPr lang="zh-TW" altLang="en-US" sz="3200" dirty="0" smtClean="0">
                <a:solidFill>
                  <a:srgbClr val="FF0000"/>
                </a:solidFill>
              </a:rPr>
              <a:t>同工同酬</a:t>
            </a:r>
            <a:r>
              <a:rPr lang="zh-TW" altLang="en-US" sz="3200" dirty="0" smtClean="0"/>
              <a:t>、</a:t>
            </a:r>
            <a:r>
              <a:rPr lang="zh-TW" altLang="en-US" sz="3200" dirty="0" smtClean="0">
                <a:solidFill>
                  <a:srgbClr val="00B0F0"/>
                </a:solidFill>
              </a:rPr>
              <a:t>升遷機會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沒有</a:t>
            </a:r>
            <a:r>
              <a:rPr lang="zh-TW" altLang="en-US" sz="3200" dirty="0" smtClean="0">
                <a:solidFill>
                  <a:srgbClr val="00B0F0"/>
                </a:solidFill>
              </a:rPr>
              <a:t>玻璃天花板</a:t>
            </a:r>
            <a:r>
              <a:rPr lang="en-US" altLang="zh-TW" sz="3200" dirty="0" smtClean="0"/>
              <a:t>)</a:t>
            </a:r>
          </a:p>
          <a:p>
            <a:r>
              <a:rPr lang="zh-TW" altLang="en-US" sz="3200" dirty="0" smtClean="0"/>
              <a:t>     ↘家庭上：</a:t>
            </a:r>
            <a:r>
              <a:rPr lang="zh-TW" altLang="en-US" sz="3200" dirty="0" smtClean="0">
                <a:solidFill>
                  <a:srgbClr val="00B0F0"/>
                </a:solidFill>
              </a:rPr>
              <a:t>遺產分配</a:t>
            </a:r>
            <a:r>
              <a:rPr lang="zh-TW" altLang="en-US" sz="3200" dirty="0" smtClean="0"/>
              <a:t>，兒子女兒有同樣的權利</a:t>
            </a:r>
            <a:endParaRPr lang="en-US" altLang="zh-TW" sz="3200" dirty="0" smtClean="0"/>
          </a:p>
          <a:p>
            <a:r>
              <a:rPr lang="en-US" altLang="zh-TW" sz="3200" dirty="0" smtClean="0"/>
              <a:t>(4)</a:t>
            </a:r>
            <a:r>
              <a:rPr lang="zh-TW" altLang="en-US" sz="3200" dirty="0" smtClean="0">
                <a:solidFill>
                  <a:srgbClr val="00B050"/>
                </a:solidFill>
              </a:rPr>
              <a:t>需求滿足：追求幸福的機會</a:t>
            </a:r>
            <a:endParaRPr lang="en-US" altLang="zh-TW" sz="3200" dirty="0" smtClean="0">
              <a:solidFill>
                <a:srgbClr val="00B050"/>
              </a:solidFill>
            </a:endParaRPr>
          </a:p>
          <a:p>
            <a:r>
              <a:rPr lang="zh-TW" altLang="en-US" sz="3200" dirty="0" smtClean="0"/>
              <a:t>    ↗</a:t>
            </a:r>
            <a:r>
              <a:rPr lang="zh-TW" altLang="en-US" sz="3200" dirty="0" smtClean="0">
                <a:solidFill>
                  <a:srgbClr val="FFC000"/>
                </a:solidFill>
              </a:rPr>
              <a:t>教育機會</a:t>
            </a:r>
            <a:r>
              <a:rPr lang="zh-TW" altLang="en-US" sz="3200" dirty="0" smtClean="0"/>
              <a:t>：教育</a:t>
            </a:r>
            <a:r>
              <a:rPr lang="en-US" altLang="zh-TW" sz="3200" dirty="0" smtClean="0"/>
              <a:t>=</a:t>
            </a:r>
            <a:r>
              <a:rPr lang="zh-TW" altLang="en-US" sz="3200" dirty="0" smtClean="0"/>
              <a:t>更好的職業</a:t>
            </a:r>
            <a:r>
              <a:rPr lang="en-US" altLang="zh-TW" sz="3200" dirty="0" smtClean="0"/>
              <a:t>=</a:t>
            </a:r>
            <a:r>
              <a:rPr lang="zh-TW" altLang="en-US" sz="3200" dirty="0" smtClean="0"/>
              <a:t>更好的人生選擇</a:t>
            </a:r>
            <a:endParaRPr lang="en-US" altLang="zh-TW" sz="3200" dirty="0" smtClean="0"/>
          </a:p>
          <a:p>
            <a:r>
              <a:rPr lang="zh-TW" altLang="en-US" sz="3200" dirty="0" smtClean="0"/>
              <a:t>    ↘</a:t>
            </a:r>
            <a:r>
              <a:rPr lang="zh-TW" altLang="en-US" sz="3200" dirty="0" smtClean="0">
                <a:solidFill>
                  <a:srgbClr val="FF0000"/>
                </a:solidFill>
              </a:rPr>
              <a:t>兼顧家庭及工作</a:t>
            </a:r>
            <a:r>
              <a:rPr lang="en-US" altLang="zh-TW" sz="3200" dirty="0" smtClean="0"/>
              <a:t>=</a:t>
            </a:r>
            <a:r>
              <a:rPr lang="zh-TW" altLang="en-US" sz="3200" dirty="0" smtClean="0"/>
              <a:t>育嬰假</a:t>
            </a:r>
            <a:r>
              <a:rPr lang="en-US" altLang="zh-TW" sz="3200" dirty="0" smtClean="0"/>
              <a:t>or</a:t>
            </a:r>
            <a:r>
              <a:rPr lang="zh-TW" altLang="en-US" sz="3200" dirty="0" smtClean="0"/>
              <a:t>家庭照顧家→男女都可以請</a:t>
            </a:r>
            <a:endParaRPr lang="en-US" altLang="zh-TW" sz="3200" dirty="0" smtClean="0"/>
          </a:p>
          <a:p>
            <a:r>
              <a:rPr lang="en-US" altLang="zh-TW" sz="3200" dirty="0" smtClean="0"/>
              <a:t>(5)</a:t>
            </a:r>
            <a:r>
              <a:rPr lang="zh-TW" altLang="en-US" sz="3200" dirty="0" smtClean="0"/>
              <a:t>性別公平與否同時會表現兩個以上的標準 </a:t>
            </a:r>
            <a:r>
              <a:rPr lang="en-US" altLang="zh-TW" sz="3200" dirty="0" smtClean="0"/>
              <a:t>ex.</a:t>
            </a:r>
            <a:r>
              <a:rPr lang="zh-TW" altLang="en-US" sz="3200" dirty="0" smtClean="0"/>
              <a:t>女性負責照顧家</a:t>
            </a:r>
            <a:endParaRPr lang="en-US" altLang="zh-TW" sz="3200" dirty="0" smtClean="0"/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人比例仍高→責任承擔、需求滿足、利益分配</a:t>
            </a:r>
            <a:r>
              <a:rPr lang="en-US" altLang="zh-TW" sz="3200" dirty="0" smtClean="0"/>
              <a:t>?</a:t>
            </a:r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172751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61764" y="274638"/>
            <a:ext cx="10404648" cy="1020762"/>
          </a:xfrm>
        </p:spPr>
        <p:txBody>
          <a:bodyPr>
            <a:normAutofit/>
          </a:bodyPr>
          <a:lstStyle/>
          <a:p>
            <a:r>
              <a:rPr lang="en-US" altLang="zh-TW" sz="4400" dirty="0" smtClean="0"/>
              <a:t>3.</a:t>
            </a:r>
            <a:r>
              <a:rPr lang="zh-TW" altLang="en-US" sz="4400" dirty="0" smtClean="0"/>
              <a:t>如何促進性別平等</a:t>
            </a:r>
            <a:endParaRPr lang="zh-TW" altLang="en-US" sz="44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05780" y="1628800"/>
            <a:ext cx="11521280" cy="4968552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sz="3200" dirty="0" smtClean="0"/>
              <a:t>(1)</a:t>
            </a:r>
            <a:r>
              <a:rPr lang="zh-TW" altLang="en-US" sz="3200" dirty="0" smtClean="0">
                <a:solidFill>
                  <a:srgbClr val="FFFF00"/>
                </a:solidFill>
              </a:rPr>
              <a:t>減少性別偏見</a:t>
            </a:r>
            <a:r>
              <a:rPr lang="zh-TW" altLang="en-US" sz="3200" dirty="0" smtClean="0"/>
              <a:t>→連帶減少性別歧視的機會</a:t>
            </a:r>
            <a:endParaRPr lang="en-US" altLang="zh-TW" sz="3200" dirty="0" smtClean="0"/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 ↗</a:t>
            </a:r>
            <a:r>
              <a:rPr lang="zh-TW" altLang="en-US" sz="3200" dirty="0" smtClean="0">
                <a:solidFill>
                  <a:srgbClr val="FF0000"/>
                </a:solidFill>
              </a:rPr>
              <a:t>教育</a:t>
            </a:r>
            <a:r>
              <a:rPr lang="zh-TW" altLang="en-US" sz="3200" dirty="0" smtClean="0"/>
              <a:t>：教導正確的價值觀</a:t>
            </a:r>
            <a:r>
              <a:rPr lang="zh-TW" altLang="en-US" sz="3200" dirty="0"/>
              <a:t>→</a:t>
            </a:r>
            <a:r>
              <a:rPr lang="zh-TW" altLang="en-US" sz="3200" dirty="0" smtClean="0"/>
              <a:t>學生及大人</a:t>
            </a:r>
            <a:endParaRPr lang="en-US" altLang="zh-TW" sz="3200" dirty="0" smtClean="0"/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 ↘尊重男生女生</a:t>
            </a:r>
            <a:r>
              <a:rPr lang="zh-TW" altLang="en-US" sz="3200" dirty="0" smtClean="0">
                <a:solidFill>
                  <a:srgbClr val="00B0F0"/>
                </a:solidFill>
              </a:rPr>
              <a:t>有不一樣的能力</a:t>
            </a:r>
            <a:r>
              <a:rPr lang="zh-TW" altLang="en-US" sz="3200" dirty="0" smtClean="0"/>
              <a:t>，</a:t>
            </a:r>
            <a:r>
              <a:rPr lang="zh-TW" altLang="en-US" sz="3200" dirty="0" smtClean="0">
                <a:solidFill>
                  <a:srgbClr val="FFFF00"/>
                </a:solidFill>
              </a:rPr>
              <a:t>也能有一樣的能力</a:t>
            </a:r>
            <a:endParaRPr lang="en-US" altLang="zh-TW" sz="3200" dirty="0" smtClean="0">
              <a:solidFill>
                <a:srgbClr val="FFFF00"/>
              </a:solidFill>
            </a:endParaRPr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     </a:t>
            </a:r>
            <a:r>
              <a:rPr lang="en-US" altLang="zh-TW" sz="3200" dirty="0" smtClean="0"/>
              <a:t>ex.</a:t>
            </a:r>
            <a:r>
              <a:rPr lang="zh-TW" altLang="en-US" sz="3200" dirty="0" smtClean="0"/>
              <a:t>台灣早於美國出現女總統</a:t>
            </a:r>
            <a:r>
              <a:rPr lang="en-US" altLang="zh-TW" sz="3200" dirty="0" smtClean="0"/>
              <a:t>=</a:t>
            </a:r>
            <a:r>
              <a:rPr lang="zh-TW" altLang="en-US" sz="3200" dirty="0" smtClean="0"/>
              <a:t>蔡英文總統</a:t>
            </a:r>
            <a:endParaRPr lang="en-US" altLang="zh-TW" sz="3200" dirty="0" smtClean="0"/>
          </a:p>
          <a:p>
            <a:r>
              <a:rPr lang="en-US" altLang="zh-TW" sz="3200" dirty="0" smtClean="0"/>
              <a:t>(2)</a:t>
            </a:r>
            <a:r>
              <a:rPr lang="zh-TW" altLang="en-US" sz="3200" dirty="0" smtClean="0"/>
              <a:t>制定促進性別平等的</a:t>
            </a:r>
            <a:r>
              <a:rPr lang="zh-TW" altLang="en-US" sz="3200" dirty="0" smtClean="0">
                <a:solidFill>
                  <a:srgbClr val="FFC000"/>
                </a:solidFill>
              </a:rPr>
              <a:t>法律</a:t>
            </a:r>
            <a:r>
              <a:rPr lang="zh-TW" altLang="en-US" sz="3200" dirty="0" smtClean="0"/>
              <a:t>→違反處罰：主要針對性騷</a:t>
            </a:r>
            <a:endParaRPr lang="en-US" altLang="zh-TW" sz="3200" dirty="0" smtClean="0"/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 </a:t>
            </a:r>
            <a:r>
              <a:rPr lang="en-US" altLang="zh-TW" sz="3200" dirty="0" smtClean="0"/>
              <a:t>A.</a:t>
            </a:r>
            <a:r>
              <a:rPr lang="zh-TW" altLang="en-US" sz="3200" dirty="0" smtClean="0">
                <a:solidFill>
                  <a:srgbClr val="00B0F0"/>
                </a:solidFill>
              </a:rPr>
              <a:t>性別平等教育法</a:t>
            </a:r>
            <a:r>
              <a:rPr lang="zh-TW" altLang="en-US" sz="3200" dirty="0" smtClean="0"/>
              <a:t>↗</a:t>
            </a:r>
            <a:r>
              <a:rPr lang="zh-TW" altLang="en-US" sz="3200" dirty="0" smtClean="0">
                <a:solidFill>
                  <a:srgbClr val="FF0000"/>
                </a:solidFill>
              </a:rPr>
              <a:t>不允許同學受到性騷擾</a:t>
            </a:r>
            <a:r>
              <a:rPr lang="zh-TW" altLang="en-US" sz="3200" dirty="0" smtClean="0"/>
              <a:t>→加重處罰</a:t>
            </a:r>
            <a:endParaRPr lang="en-US" altLang="zh-TW" sz="3200" dirty="0" smtClean="0"/>
          </a:p>
          <a:p>
            <a:r>
              <a:rPr lang="zh-TW" altLang="en-US" sz="3200" dirty="0" smtClean="0"/>
              <a:t>                                     ↘設置</a:t>
            </a:r>
            <a:r>
              <a:rPr lang="zh-TW" altLang="en-US" sz="3200" dirty="0" smtClean="0">
                <a:solidFill>
                  <a:srgbClr val="FFFF00"/>
                </a:solidFill>
              </a:rPr>
              <a:t>性別友善的校園環境</a:t>
            </a:r>
            <a:r>
              <a:rPr lang="en-US" altLang="zh-TW" sz="3200" dirty="0" smtClean="0"/>
              <a:t>ex.</a:t>
            </a:r>
            <a:r>
              <a:rPr lang="zh-TW" altLang="en-US" sz="3200" dirty="0" smtClean="0"/>
              <a:t>廁所、沒</a:t>
            </a:r>
            <a:endParaRPr lang="en-US" altLang="zh-TW" sz="3200" dirty="0" smtClean="0"/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</a:t>
            </a:r>
            <a:r>
              <a:rPr lang="zh-TW" altLang="en-US" sz="3200" dirty="0"/>
              <a:t> </a:t>
            </a:r>
            <a:r>
              <a:rPr lang="zh-TW" altLang="en-US" sz="3200" dirty="0" smtClean="0"/>
              <a:t>                                     有</a:t>
            </a:r>
            <a:r>
              <a:rPr lang="zh-TW" altLang="en-US" sz="3200" dirty="0" smtClean="0">
                <a:solidFill>
                  <a:srgbClr val="FFC000"/>
                </a:solidFill>
              </a:rPr>
              <a:t>性霸凌</a:t>
            </a:r>
            <a:endParaRPr lang="zh-TW" altLang="en-US" sz="32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781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5780" y="274638"/>
            <a:ext cx="10260632" cy="1020762"/>
          </a:xfrm>
        </p:spPr>
        <p:txBody>
          <a:bodyPr>
            <a:normAutofit/>
          </a:bodyPr>
          <a:lstStyle/>
          <a:p>
            <a:r>
              <a:rPr lang="en-US" altLang="zh-TW" sz="4400" dirty="0"/>
              <a:t>3.</a:t>
            </a:r>
            <a:r>
              <a:rPr lang="zh-TW" altLang="en-US" sz="4400" dirty="0"/>
              <a:t>如何促進性別平等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3772" y="1772816"/>
            <a:ext cx="11449272" cy="4824536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 </a:t>
            </a:r>
            <a:r>
              <a:rPr lang="zh-TW" altLang="en-US" sz="3200" dirty="0" smtClean="0">
                <a:solidFill>
                  <a:srgbClr val="00B0F0"/>
                </a:solidFill>
              </a:rPr>
              <a:t>校園性騷擾處理流程</a:t>
            </a:r>
            <a:r>
              <a:rPr lang="en-US" altLang="zh-TW" sz="3200" dirty="0" smtClean="0">
                <a:solidFill>
                  <a:srgbClr val="00B0F0"/>
                </a:solidFill>
              </a:rPr>
              <a:t>(</a:t>
            </a:r>
            <a:r>
              <a:rPr lang="zh-TW" altLang="en-US" sz="3200" dirty="0" smtClean="0">
                <a:solidFill>
                  <a:srgbClr val="00B0F0"/>
                </a:solidFill>
              </a:rPr>
              <a:t>性平事件</a:t>
            </a:r>
            <a:r>
              <a:rPr lang="en-US" altLang="zh-TW" sz="3200" dirty="0" smtClean="0"/>
              <a:t>)</a:t>
            </a:r>
          </a:p>
          <a:p>
            <a:r>
              <a:rPr lang="zh-TW" altLang="en-US" sz="3200" dirty="0"/>
              <a:t> </a:t>
            </a:r>
            <a:r>
              <a:rPr lang="zh-TW" altLang="en-US" sz="3200" dirty="0" smtClean="0">
                <a:solidFill>
                  <a:srgbClr val="FF0000"/>
                </a:solidFill>
              </a:rPr>
              <a:t>同學</a:t>
            </a:r>
            <a:r>
              <a:rPr lang="en-US" altLang="zh-TW" sz="3200" dirty="0" smtClean="0">
                <a:solidFill>
                  <a:srgbClr val="FF0000"/>
                </a:solidFill>
              </a:rPr>
              <a:t>(</a:t>
            </a:r>
            <a:r>
              <a:rPr lang="zh-TW" altLang="en-US" sz="3200" dirty="0" smtClean="0">
                <a:solidFill>
                  <a:srgbClr val="FF0000"/>
                </a:solidFill>
              </a:rPr>
              <a:t>家人</a:t>
            </a:r>
            <a:r>
              <a:rPr lang="en-US" altLang="zh-TW" sz="3200" dirty="0" smtClean="0">
                <a:solidFill>
                  <a:srgbClr val="FF0000"/>
                </a:solidFill>
              </a:rPr>
              <a:t>)</a:t>
            </a:r>
            <a:r>
              <a:rPr lang="zh-TW" altLang="en-US" sz="3200" dirty="0" smtClean="0"/>
              <a:t>申訴→</a:t>
            </a:r>
            <a:r>
              <a:rPr lang="zh-TW" altLang="en-US" sz="3200" dirty="0" smtClean="0">
                <a:solidFill>
                  <a:srgbClr val="FFFF00"/>
                </a:solidFill>
              </a:rPr>
              <a:t>學務處</a:t>
            </a:r>
            <a:r>
              <a:rPr lang="en-US" altLang="zh-TW" sz="3200" dirty="0" smtClean="0">
                <a:solidFill>
                  <a:srgbClr val="FFFF00"/>
                </a:solidFill>
              </a:rPr>
              <a:t>or</a:t>
            </a:r>
            <a:r>
              <a:rPr lang="zh-TW" altLang="en-US" sz="3200" dirty="0" smtClean="0">
                <a:solidFill>
                  <a:srgbClr val="FFFF00"/>
                </a:solidFill>
              </a:rPr>
              <a:t>教務處</a:t>
            </a:r>
            <a:r>
              <a:rPr lang="zh-TW" altLang="en-US" sz="3200" dirty="0" smtClean="0"/>
              <a:t>受理→</a:t>
            </a:r>
            <a:r>
              <a:rPr lang="zh-TW" altLang="en-US" sz="3200" dirty="0" smtClean="0">
                <a:solidFill>
                  <a:srgbClr val="00B050"/>
                </a:solidFill>
              </a:rPr>
              <a:t>性平會</a:t>
            </a:r>
            <a:r>
              <a:rPr lang="zh-TW" altLang="en-US" sz="3200" dirty="0" smtClean="0"/>
              <a:t>調查</a:t>
            </a:r>
            <a:endParaRPr lang="en-US" altLang="zh-TW" sz="3200" dirty="0" smtClean="0"/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→報告</a:t>
            </a:r>
            <a:r>
              <a:rPr lang="zh-TW" altLang="en-US" sz="3200" dirty="0" smtClean="0">
                <a:solidFill>
                  <a:srgbClr val="FFC000"/>
                </a:solidFill>
              </a:rPr>
              <a:t>基隆市教育處</a:t>
            </a:r>
            <a:endParaRPr lang="en-US" altLang="zh-TW" sz="3200" dirty="0" smtClean="0">
              <a:solidFill>
                <a:srgbClr val="FFC000"/>
              </a:solidFill>
            </a:endParaRPr>
          </a:p>
          <a:p>
            <a:endParaRPr lang="en-US" altLang="zh-TW" sz="3200" dirty="0"/>
          </a:p>
          <a:p>
            <a:pPr marL="0" indent="0">
              <a:buNone/>
            </a:pPr>
            <a:r>
              <a:rPr lang="en-US" altLang="zh-TW" sz="3200" dirty="0" smtClean="0"/>
              <a:t>B.</a:t>
            </a:r>
            <a:r>
              <a:rPr lang="zh-TW" altLang="en-US" sz="3200" dirty="0" smtClean="0">
                <a:solidFill>
                  <a:srgbClr val="00B050"/>
                </a:solidFill>
              </a:rPr>
              <a:t>性別工作平等法</a:t>
            </a:r>
            <a:r>
              <a:rPr lang="zh-TW" altLang="en-US" sz="3200" dirty="0" smtClean="0"/>
              <a:t>↗處理</a:t>
            </a:r>
            <a:r>
              <a:rPr lang="zh-TW" altLang="en-US" sz="3200" dirty="0" smtClean="0">
                <a:solidFill>
                  <a:srgbClr val="00B050"/>
                </a:solidFill>
              </a:rPr>
              <a:t>工作場合的性騷擾</a:t>
            </a:r>
            <a:endParaRPr lang="en-US" altLang="zh-TW" sz="32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zh-TW" altLang="en-US" sz="3200" dirty="0"/>
              <a:t> </a:t>
            </a:r>
            <a:r>
              <a:rPr lang="zh-TW" altLang="en-US" sz="3200" dirty="0" smtClean="0"/>
              <a:t>                              ↘提供</a:t>
            </a:r>
            <a:r>
              <a:rPr lang="zh-TW" altLang="en-US" sz="3200" dirty="0" smtClean="0">
                <a:solidFill>
                  <a:srgbClr val="FFFF00"/>
                </a:solidFill>
              </a:rPr>
              <a:t>性別友善工作的條件 </a:t>
            </a:r>
            <a:r>
              <a:rPr lang="en-US" altLang="zh-TW" sz="3200" dirty="0" smtClean="0"/>
              <a:t>ex.</a:t>
            </a:r>
            <a:r>
              <a:rPr lang="zh-TW" altLang="en-US" sz="3200" dirty="0" smtClean="0">
                <a:solidFill>
                  <a:srgbClr val="FFFF00"/>
                </a:solidFill>
              </a:rPr>
              <a:t>父母都可請育 </a:t>
            </a:r>
            <a:r>
              <a:rPr lang="zh-TW" altLang="en-US" sz="3200" dirty="0">
                <a:solidFill>
                  <a:srgbClr val="FFFF00"/>
                </a:solidFill>
              </a:rPr>
              <a:t> </a:t>
            </a:r>
            <a:r>
              <a:rPr lang="zh-TW" altLang="en-US" sz="3200" dirty="0" smtClean="0">
                <a:solidFill>
                  <a:srgbClr val="FFFF00"/>
                </a:solidFill>
              </a:rPr>
              <a:t>        </a:t>
            </a:r>
            <a:r>
              <a:rPr lang="en-US" altLang="zh-TW" sz="3200" dirty="0">
                <a:solidFill>
                  <a:srgbClr val="FFFF00"/>
                </a:solidFill>
              </a:rPr>
              <a:t> </a:t>
            </a:r>
            <a:r>
              <a:rPr lang="en-US" altLang="zh-TW" sz="3200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altLang="zh-TW" sz="3200" dirty="0">
                <a:solidFill>
                  <a:srgbClr val="FFFF00"/>
                </a:solidFill>
              </a:rPr>
              <a:t> </a:t>
            </a:r>
            <a:r>
              <a:rPr lang="en-US" altLang="zh-TW" sz="3200" dirty="0" smtClean="0">
                <a:solidFill>
                  <a:srgbClr val="FFFF00"/>
                </a:solidFill>
              </a:rPr>
              <a:t>                                  </a:t>
            </a:r>
            <a:r>
              <a:rPr lang="zh-TW" altLang="en-US" sz="3200" dirty="0" smtClean="0">
                <a:solidFill>
                  <a:srgbClr val="FFFF00"/>
                </a:solidFill>
              </a:rPr>
              <a:t>嬰假、媽媽產假，爸爸陪產假、浦乳室</a:t>
            </a:r>
            <a:endParaRPr lang="zh-TW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082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61764" y="274638"/>
            <a:ext cx="10404648" cy="1020762"/>
          </a:xfrm>
        </p:spPr>
        <p:txBody>
          <a:bodyPr>
            <a:normAutofit/>
          </a:bodyPr>
          <a:lstStyle/>
          <a:p>
            <a:r>
              <a:rPr lang="en-US" altLang="zh-TW" sz="4400" dirty="0"/>
              <a:t>3.</a:t>
            </a:r>
            <a:r>
              <a:rPr lang="zh-TW" altLang="en-US" sz="4400" dirty="0"/>
              <a:t>如何促進性別平等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1764" y="1628800"/>
            <a:ext cx="11737304" cy="5040560"/>
          </a:xfrm>
        </p:spPr>
        <p:txBody>
          <a:bodyPr>
            <a:normAutofit/>
          </a:bodyPr>
          <a:lstStyle/>
          <a:p>
            <a:r>
              <a:rPr lang="en-US" altLang="zh-TW" sz="3200" dirty="0" smtClean="0"/>
              <a:t>C.</a:t>
            </a:r>
            <a:r>
              <a:rPr lang="zh-TW" altLang="en-US" sz="3200" dirty="0" smtClean="0">
                <a:solidFill>
                  <a:srgbClr val="FFFF00"/>
                </a:solidFill>
              </a:rPr>
              <a:t>性騷擾防治法</a:t>
            </a:r>
            <a:endParaRPr lang="en-US" altLang="zh-TW" sz="3200" dirty="0" smtClean="0">
              <a:solidFill>
                <a:srgbClr val="FFFF00"/>
              </a:solidFill>
            </a:endParaRPr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↗處理</a:t>
            </a:r>
            <a:r>
              <a:rPr lang="zh-TW" altLang="en-US" sz="3200" dirty="0" smtClean="0">
                <a:solidFill>
                  <a:srgbClr val="FF0000"/>
                </a:solidFill>
              </a:rPr>
              <a:t>公共場合</a:t>
            </a:r>
            <a:r>
              <a:rPr lang="zh-TW" altLang="en-US" sz="3200" dirty="0" smtClean="0"/>
              <a:t>的</a:t>
            </a:r>
            <a:r>
              <a:rPr lang="zh-TW" altLang="en-US" sz="3200" dirty="0" smtClean="0">
                <a:solidFill>
                  <a:srgbClr val="00B050"/>
                </a:solidFill>
              </a:rPr>
              <a:t>陌生人</a:t>
            </a:r>
            <a:r>
              <a:rPr lang="zh-TW" altLang="en-US" sz="3200" dirty="0" smtClean="0"/>
              <a:t>性騷擾</a:t>
            </a:r>
            <a:endParaRPr lang="en-US" altLang="zh-TW" sz="3200" dirty="0" smtClean="0"/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↘捷運、公車、圖書館、餐廳</a:t>
            </a:r>
            <a:endParaRPr lang="en-US" altLang="zh-TW" sz="3200" dirty="0" smtClean="0"/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</a:t>
            </a:r>
            <a:endParaRPr lang="en-US" altLang="zh-TW" sz="3200" dirty="0" smtClean="0"/>
          </a:p>
          <a:p>
            <a:r>
              <a:rPr lang="zh-TW" altLang="en-US" sz="3200" dirty="0"/>
              <a:t> </a:t>
            </a:r>
            <a:r>
              <a:rPr lang="zh-TW" altLang="en-US" sz="3200" dirty="0" smtClean="0"/>
              <a:t>    </a:t>
            </a:r>
            <a:r>
              <a:rPr lang="en-US" altLang="zh-TW" sz="3200" dirty="0" smtClean="0"/>
              <a:t>※</a:t>
            </a:r>
            <a:r>
              <a:rPr lang="zh-TW" altLang="en-US" sz="3200" dirty="0" smtClean="0">
                <a:solidFill>
                  <a:srgbClr val="FF0000"/>
                </a:solidFill>
              </a:rPr>
              <a:t>學生</a:t>
            </a:r>
            <a:r>
              <a:rPr lang="zh-TW" altLang="en-US" sz="3200" dirty="0" smtClean="0"/>
              <a:t>被</a:t>
            </a:r>
            <a:r>
              <a:rPr lang="zh-TW" altLang="en-US" sz="3200" dirty="0" smtClean="0">
                <a:solidFill>
                  <a:srgbClr val="00B0F0"/>
                </a:solidFill>
              </a:rPr>
              <a:t>另一間學校學生</a:t>
            </a:r>
            <a:r>
              <a:rPr lang="zh-TW" altLang="en-US" sz="3200" dirty="0" smtClean="0"/>
              <a:t>在公車上性騷擾→適用</a:t>
            </a:r>
            <a:r>
              <a:rPr lang="zh-TW" altLang="en-US" sz="3200" dirty="0" smtClean="0">
                <a:solidFill>
                  <a:srgbClr val="00B050"/>
                </a:solidFill>
              </a:rPr>
              <a:t>性別平等教</a:t>
            </a:r>
            <a:endParaRPr lang="en-US" altLang="zh-TW" sz="32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zh-TW" altLang="en-US" sz="3200" dirty="0" smtClean="0">
                <a:solidFill>
                  <a:srgbClr val="00B050"/>
                </a:solidFill>
              </a:rPr>
              <a:t>           育法</a:t>
            </a:r>
            <a:endParaRPr lang="en-US" altLang="zh-TW" sz="3200" dirty="0" smtClean="0">
              <a:solidFill>
                <a:srgbClr val="00B050"/>
              </a:solidFill>
            </a:endParaRPr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283997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黑板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66_TF02804846_TF02804846.potx" id="{3FE80767-388A-45D3-A464-874557DCEE83}" vid="{F603BDC4-59DE-46BD-BE43-6B7C1150DAC5}"/>
    </a:ext>
  </a:extLst>
</a:theme>
</file>

<file path=ppt/theme/theme2.xml><?xml version="1.0" encoding="utf-8"?>
<a:theme xmlns:a="http://schemas.openxmlformats.org/drawingml/2006/main" name="Office 佈景主題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黑板教育簡報 (寬螢幕)</Template>
  <TotalTime>572</TotalTime>
  <Words>769</Words>
  <Application>Microsoft Office PowerPoint</Application>
  <PresentationFormat>自訂</PresentationFormat>
  <Paragraphs>67</Paragraphs>
  <Slides>9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3" baseType="lpstr">
      <vt:lpstr>Microsoft JhengHei UI</vt:lpstr>
      <vt:lpstr>Arial</vt:lpstr>
      <vt:lpstr>Consolas</vt:lpstr>
      <vt:lpstr>黑板 16x9</vt:lpstr>
      <vt:lpstr>性別平等</vt:lpstr>
      <vt:lpstr>1.性別不平等現象及原因</vt:lpstr>
      <vt:lpstr>1.性別不平等現象及原因</vt:lpstr>
      <vt:lpstr>1.性別不平等現象及原因</vt:lpstr>
      <vt:lpstr>2.是否(性別)公平的標準</vt:lpstr>
      <vt:lpstr>2.是否(性別)公平的標準</vt:lpstr>
      <vt:lpstr>3.如何促進性別平等</vt:lpstr>
      <vt:lpstr>3.如何促進性別平等</vt:lpstr>
      <vt:lpstr>3.如何促進性別平等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人性尊嚴與人權保障</dc:title>
  <dc:creator>mcjh</dc:creator>
  <cp:lastModifiedBy>施志平</cp:lastModifiedBy>
  <cp:revision>122</cp:revision>
  <dcterms:created xsi:type="dcterms:W3CDTF">2021-09-13T00:14:26Z</dcterms:created>
  <dcterms:modified xsi:type="dcterms:W3CDTF">2023-09-06T02:42:15Z</dcterms:modified>
</cp:coreProperties>
</file>