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301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67" r:id="rId23"/>
    <p:sldId id="292" r:id="rId24"/>
    <p:sldId id="293" r:id="rId25"/>
    <p:sldId id="294" r:id="rId26"/>
    <p:sldId id="295" r:id="rId27"/>
    <p:sldId id="297" r:id="rId28"/>
    <p:sldId id="298" r:id="rId29"/>
    <p:sldId id="299" r:id="rId30"/>
    <p:sldId id="300" r:id="rId31"/>
    <p:sldId id="273" r:id="rId32"/>
    <p:sldId id="272" r:id="rId33"/>
    <p:sldId id="274" r:id="rId34"/>
    <p:sldId id="275" r:id="rId35"/>
    <p:sldId id="276" r:id="rId36"/>
    <p:sldId id="277" r:id="rId37"/>
    <p:sldId id="278" r:id="rId38"/>
    <p:sldId id="283" r:id="rId39"/>
    <p:sldId id="284" r:id="rId40"/>
    <p:sldId id="282" r:id="rId41"/>
    <p:sldId id="280" r:id="rId42"/>
    <p:sldId id="281" r:id="rId43"/>
  </p:sldIdLst>
  <p:sldSz cx="12190413" cy="6859588"/>
  <p:notesSz cx="9928225" cy="6797675"/>
  <p:defaultTextStyle>
    <a:defPPr>
      <a:defRPr lang="zh-TW"/>
    </a:defPPr>
    <a:lvl1pPr marL="0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61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2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8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43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04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6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2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86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68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CA482"/>
    <a:srgbClr val="FFC42F"/>
    <a:srgbClr val="39CB93"/>
    <a:srgbClr val="DBEEF4"/>
    <a:srgbClr val="DDF2F4"/>
    <a:srgbClr val="FFDD88"/>
    <a:srgbClr val="FEEC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4" autoAdjust="0"/>
  </p:normalViewPr>
  <p:slideViewPr>
    <p:cSldViewPr>
      <p:cViewPr varScale="1">
        <p:scale>
          <a:sx n="86" d="100"/>
          <a:sy n="86" d="100"/>
        </p:scale>
        <p:origin x="312" y="96"/>
      </p:cViewPr>
      <p:guideLst>
        <p:guide orient="horz" pos="4156"/>
        <p:guide pos="211"/>
        <p:guide pos="74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9784C-72FF-4484-BA9B-0872CD395ECE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164F8-D703-4992-A166-4ADE3AC2DE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66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F82B-D712-4385-9AA0-A63CF5D93865}" type="datetimeFigureOut">
              <a:rPr lang="zh-TW" altLang="en-US" smtClean="0"/>
              <a:t>2023/9/21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D631-796C-4514-B79B-593D28CCBE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49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27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46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96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5"/>
          <p:cNvSpPr>
            <a:spLocks noGrp="1"/>
          </p:cNvSpPr>
          <p:nvPr>
            <p:ph type="body" sz="quarter" idx="13" hasCustomPrompt="1"/>
          </p:nvPr>
        </p:nvSpPr>
        <p:spPr>
          <a:xfrm>
            <a:off x="-737" y="68645"/>
            <a:ext cx="1127391" cy="1536526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ctr">
              <a:buFontTx/>
              <a:buNone/>
              <a:defRPr kumimoji="0" lang="zh-TW" altLang="en-US" sz="9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-659" y="1626713"/>
            <a:ext cx="6239881" cy="2475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1600"/>
              </a:spcBef>
              <a:buNone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小節：微軟正黑體</a:t>
            </a:r>
            <a:r>
              <a:rPr lang="en-US" altLang="zh-TW" dirty="0" err="1"/>
              <a:t>32pt</a:t>
            </a:r>
            <a:br>
              <a:rPr lang="en-US" altLang="zh-TW" dirty="0"/>
            </a:br>
            <a:r>
              <a:rPr lang="zh-TW" altLang="en-US" dirty="0"/>
              <a:t>實驗：微軟正黑體</a:t>
            </a:r>
            <a:r>
              <a:rPr lang="en-US" altLang="zh-TW" dirty="0" err="1"/>
              <a:t>24pt</a:t>
            </a:r>
            <a:br>
              <a:rPr lang="en-US" altLang="zh-TW" dirty="0"/>
            </a:br>
            <a:r>
              <a:rPr lang="zh-TW" altLang="en-US" dirty="0"/>
              <a:t>章末體例：微軟正黑體</a:t>
            </a:r>
            <a:r>
              <a:rPr lang="en-US" altLang="zh-TW" dirty="0" err="1"/>
              <a:t>32pt</a:t>
            </a:r>
            <a:endParaRPr lang="zh-TW" altLang="en-US" dirty="0"/>
          </a:p>
        </p:txBody>
      </p:sp>
      <p:sp>
        <p:nvSpPr>
          <p:cNvPr id="7" name="文字版面配置區 15"/>
          <p:cNvSpPr>
            <a:spLocks noGrp="1"/>
          </p:cNvSpPr>
          <p:nvPr>
            <p:ph type="body" sz="quarter" idx="19" hasCustomPrompt="1"/>
          </p:nvPr>
        </p:nvSpPr>
        <p:spPr>
          <a:xfrm>
            <a:off x="1126654" y="164678"/>
            <a:ext cx="4536505" cy="1344461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l">
              <a:spcBef>
                <a:spcPts val="0"/>
              </a:spcBef>
              <a:buFontTx/>
              <a:buNone/>
              <a:defRPr kumimoji="0" lang="zh-TW" altLang="en-US" sz="54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zh-TW" altLang="en-US" dirty="0"/>
              <a:t>章名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234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學習小幫手">
    <p:bg>
      <p:bgPr>
        <a:solidFill>
          <a:srgbClr val="D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>
          <a:xfrm>
            <a:off x="354992" y="118517"/>
            <a:ext cx="635000" cy="619200"/>
            <a:chOff x="1983606" y="1815163"/>
            <a:chExt cx="635000" cy="619200"/>
          </a:xfrm>
        </p:grpSpPr>
        <p:sp>
          <p:nvSpPr>
            <p:cNvPr id="14" name="橢圓 13"/>
            <p:cNvSpPr/>
            <p:nvPr userDrawn="1"/>
          </p:nvSpPr>
          <p:spPr>
            <a:xfrm>
              <a:off x="1990750" y="1815163"/>
              <a:ext cx="619200" cy="6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" t="1453" r="3378" b="3164"/>
            <a:stretch/>
          </p:blipFill>
          <p:spPr bwMode="auto">
            <a:xfrm>
              <a:off x="1983606" y="1815163"/>
              <a:ext cx="635000" cy="6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sp>
        <p:nvSpPr>
          <p:cNvPr id="3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solidFill>
                  <a:srgbClr val="87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　</a:t>
            </a:r>
          </a:p>
        </p:txBody>
      </p:sp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題目微軟正黑體，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950400" y="68400"/>
            <a:ext cx="31303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A48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學習小幫手</a:t>
            </a:r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0CA48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5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觀念速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F7964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觀念速記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90" y="135063"/>
            <a:ext cx="626442" cy="626442"/>
          </a:xfrm>
          <a:prstGeom prst="rect">
            <a:avLst/>
          </a:prstGeom>
        </p:spPr>
      </p:pic>
      <p:sp>
        <p:nvSpPr>
          <p:cNvPr id="6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937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知識">
    <p:bg>
      <p:bgPr>
        <a:solidFill>
          <a:srgbClr val="FEE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1236663" y="69156"/>
            <a:ext cx="13301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9" y="44426"/>
            <a:ext cx="1190791" cy="1066949"/>
          </a:xfrm>
          <a:prstGeom prst="rect">
            <a:avLst/>
          </a:prstGeom>
        </p:spPr>
      </p:pic>
      <p:sp>
        <p:nvSpPr>
          <p:cNvPr id="8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982637" y="931742"/>
            <a:ext cx="10852225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970547" y="837506"/>
            <a:ext cx="9716503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52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示範實驗">
    <p:bg>
      <p:bgPr>
        <a:solidFill>
          <a:srgbClr val="FE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F583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示範實驗</a:t>
            </a:r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2970"/>
            <a:ext cx="657446" cy="799136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F5835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04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活動">
    <p:bg>
      <p:bgPr>
        <a:solidFill>
          <a:srgbClr val="CA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3CADA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探索活動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9" y="33841"/>
            <a:ext cx="654006" cy="803665"/>
          </a:xfrm>
          <a:prstGeom prst="rect">
            <a:avLst/>
          </a:prstGeom>
        </p:spPr>
      </p:pic>
      <p:sp>
        <p:nvSpPr>
          <p:cNvPr id="11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8138" y="837506"/>
            <a:ext cx="10348912" cy="0"/>
          </a:xfrm>
          <a:prstGeom prst="line">
            <a:avLst/>
          </a:prstGeom>
          <a:ln w="28575" cap="rnd">
            <a:solidFill>
              <a:srgbClr val="3CAD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949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會考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2426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269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實驗_補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29558" y="978585"/>
            <a:ext cx="293040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4391" y="1701602"/>
            <a:ext cx="11521059" cy="48230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78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內容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 userDrawn="1"/>
        </p:nvSpPr>
        <p:spPr>
          <a:xfrm>
            <a:off x="815657" y="117426"/>
            <a:ext cx="124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" y="142641"/>
            <a:ext cx="781159" cy="78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內容版面配置區 9"/>
          <p:cNvSpPr>
            <a:spLocks noGrp="1"/>
          </p:cNvSpPr>
          <p:nvPr>
            <p:ph sz="quarter" idx="21" hasCustomPrompt="1"/>
          </p:nvPr>
        </p:nvSpPr>
        <p:spPr>
          <a:xfrm>
            <a:off x="622300" y="981075"/>
            <a:ext cx="4752975" cy="64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小標題</a:t>
            </a:r>
            <a:r>
              <a:rPr lang="en-US" altLang="zh-TW" dirty="0" err="1"/>
              <a:t>36pt</a:t>
            </a:r>
            <a:r>
              <a:rPr lang="zh-TW" altLang="en-US" dirty="0"/>
              <a:t>正黑體</a:t>
            </a:r>
          </a:p>
        </p:txBody>
      </p:sp>
    </p:spTree>
    <p:extLst>
      <p:ext uri="{BB962C8B-B14F-4D97-AF65-F5344CB8AC3E}">
        <p14:creationId xmlns:p14="http://schemas.microsoft.com/office/powerpoint/2010/main" val="844001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實驗_步驟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4391" y="981522"/>
            <a:ext cx="11521059" cy="55431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533400" indent="-444500" eaLnBrk="1" latinLnBrk="0" hangingPunct="1">
              <a:spcBef>
                <a:spcPts val="800"/>
              </a:spcBef>
              <a:buClr>
                <a:srgbClr val="00B050"/>
              </a:buClr>
              <a:buFont typeface="Wingdings" panose="05000000000000000000" pitchFamily="2" charset="2"/>
              <a:buChar char="l"/>
              <a:tabLst/>
              <a:defRPr sz="36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內容</a:t>
            </a:r>
            <a:r>
              <a:rPr lang="en-US" altLang="zh-TW" dirty="0"/>
              <a:t>36</a:t>
            </a:r>
            <a:r>
              <a:rPr lang="zh-TW" altLang="en-US" dirty="0"/>
              <a:t>～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  <a:endParaRPr lang="en-US" altLang="zh-TW" dirty="0"/>
          </a:p>
          <a:p>
            <a:pPr lvl="0"/>
            <a:r>
              <a:rPr lang="zh-TW" altLang="en-US" dirty="0"/>
              <a:t>注意事項用深紅字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 userDrawn="1"/>
        </p:nvSpPr>
        <p:spPr>
          <a:xfrm>
            <a:off x="208152" y="189625"/>
            <a:ext cx="630048" cy="630046"/>
          </a:xfrm>
          <a:prstGeom prst="roundRect">
            <a:avLst>
              <a:gd name="adj" fmla="val 22714"/>
            </a:avLst>
          </a:prstGeom>
          <a:solidFill>
            <a:schemeClr val="bg1">
              <a:lumMod val="95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版面配置區 20"/>
          <p:cNvSpPr>
            <a:spLocks noGrp="1"/>
          </p:cNvSpPr>
          <p:nvPr>
            <p:ph type="body" sz="quarter" idx="26" hasCustomPrompt="1"/>
          </p:nvPr>
        </p:nvSpPr>
        <p:spPr>
          <a:xfrm>
            <a:off x="838201" y="189434"/>
            <a:ext cx="9721502" cy="630237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>
                <a:tab pos="4483100" algn="l"/>
              </a:tabLst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小標題</a:t>
            </a:r>
            <a:r>
              <a:rPr lang="en-US" altLang="zh-TW" dirty="0" err="1"/>
              <a:t>36pt</a:t>
            </a:r>
            <a:r>
              <a:rPr lang="zh-TW" altLang="en-US" dirty="0"/>
              <a:t>正黑體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quarter" idx="28" hasCustomPrompt="1"/>
          </p:nvPr>
        </p:nvSpPr>
        <p:spPr>
          <a:xfrm>
            <a:off x="199326" y="203023"/>
            <a:ext cx="647700" cy="6032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Ｘ</a:t>
            </a:r>
          </a:p>
        </p:txBody>
      </p:sp>
    </p:spTree>
    <p:extLst>
      <p:ext uri="{BB962C8B-B14F-4D97-AF65-F5344CB8AC3E}">
        <p14:creationId xmlns:p14="http://schemas.microsoft.com/office/powerpoint/2010/main" val="3430381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實驗_步驟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781323" y="2853730"/>
            <a:ext cx="11074127" cy="367089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889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solidFill>
                  <a:srgbClr val="8D3D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解答</a:t>
            </a:r>
            <a:r>
              <a:rPr lang="en-US" altLang="zh-TW" dirty="0" err="1"/>
              <a:t>36pt</a:t>
            </a:r>
            <a:r>
              <a:rPr lang="zh-TW" altLang="en-US" dirty="0"/>
              <a:t>，微軟正黑體，棕色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17715"/>
            <a:ext cx="1641624" cy="51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版面配置區 2"/>
          <p:cNvSpPr>
            <a:spLocks noGrp="1"/>
          </p:cNvSpPr>
          <p:nvPr>
            <p:ph type="body" sz="quarter" idx="22" hasCustomPrompt="1"/>
          </p:nvPr>
        </p:nvSpPr>
        <p:spPr>
          <a:xfrm>
            <a:off x="334963" y="989013"/>
            <a:ext cx="11520487" cy="173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問題</a:t>
            </a:r>
            <a:r>
              <a:rPr lang="en-US" altLang="zh-TW" dirty="0"/>
              <a:t>36pt</a:t>
            </a:r>
            <a:r>
              <a:rPr lang="zh-TW" altLang="en-US" dirty="0"/>
              <a:t>正黑體</a:t>
            </a:r>
          </a:p>
        </p:txBody>
      </p:sp>
    </p:spTree>
    <p:extLst>
      <p:ext uri="{BB962C8B-B14F-4D97-AF65-F5344CB8AC3E}">
        <p14:creationId xmlns:p14="http://schemas.microsoft.com/office/powerpoint/2010/main" val="1755056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實驗紀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4391" y="981523"/>
            <a:ext cx="11521059" cy="55431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78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內容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習作</a:t>
            </a:r>
            <a:r>
              <a:rPr lang="en-US" altLang="zh-TW" dirty="0" err="1"/>
              <a:t>P.XXX</a:t>
            </a:r>
            <a:endParaRPr lang="zh-TW" altLang="en-US" dirty="0"/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15657" y="129620"/>
            <a:ext cx="2399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實驗紀錄</a:t>
            </a:r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1" y="65785"/>
            <a:ext cx="771633" cy="78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2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節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1" y="0"/>
            <a:ext cx="11521633" cy="9123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err="1"/>
              <a:t>X‧X</a:t>
            </a:r>
            <a:r>
              <a:rPr lang="en-US" altLang="zh-TW" dirty="0"/>
              <a:t> </a:t>
            </a:r>
            <a:r>
              <a:rPr lang="zh-TW" altLang="en-US" dirty="0"/>
              <a:t>節名</a:t>
            </a:r>
            <a:r>
              <a:rPr lang="en-US" altLang="zh-TW" dirty="0"/>
              <a:t>(</a:t>
            </a:r>
            <a:r>
              <a:rPr lang="en-US" altLang="zh-TW" dirty="0" err="1"/>
              <a:t>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1" name="文字版面配置區 20"/>
          <p:cNvSpPr>
            <a:spLocks noGrp="1"/>
          </p:cNvSpPr>
          <p:nvPr>
            <p:ph type="body" sz="quarter" idx="18" hasCustomPrompt="1"/>
          </p:nvPr>
        </p:nvSpPr>
        <p:spPr>
          <a:xfrm>
            <a:off x="334394" y="1125538"/>
            <a:ext cx="11517401" cy="5282998"/>
          </a:xfrm>
          <a:prstGeom prst="rect">
            <a:avLst/>
          </a:prstGeom>
        </p:spPr>
        <p:txBody>
          <a:bodyPr lIns="121912" tIns="0" rIns="0" bIns="0">
            <a:noAutofit/>
          </a:bodyPr>
          <a:lstStyle>
            <a:lvl1pPr marL="474103" indent="-474103">
              <a:spcBef>
                <a:spcPts val="800"/>
              </a:spcBef>
              <a:buClrTx/>
              <a:buFont typeface="+mj-lt"/>
              <a:buAutoNum type="arabicPeriod"/>
              <a:tabLst/>
              <a:defRPr sz="36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083664" marR="0" indent="-368275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98978" algn="l"/>
              </a:tabLst>
              <a:defRPr sz="43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761952" marR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標楷體" pitchFamily="65" charset="-120"/>
                <a:ea typeface="標楷體" pitchFamily="65" charset="-120"/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altLang="zh-TW" dirty="0" err="1"/>
              <a:t>36pt</a:t>
            </a:r>
            <a:r>
              <a:rPr lang="zh-TW" altLang="en-US" dirty="0"/>
              <a:t>，微軟正黑體</a:t>
            </a:r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909514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7493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結果分析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4391" y="981523"/>
            <a:ext cx="11521059" cy="55431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78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內容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  <a:endParaRPr lang="en-US" altLang="zh-TW" dirty="0"/>
          </a:p>
          <a:p>
            <a:pPr lvl="0"/>
            <a:r>
              <a:rPr lang="zh-TW" altLang="en-US" dirty="0"/>
              <a:t>解答請用紅字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習作</a:t>
            </a:r>
            <a:r>
              <a:rPr lang="en-US" altLang="zh-TW" dirty="0" err="1"/>
              <a:t>P.XXX</a:t>
            </a:r>
            <a:endParaRPr lang="zh-TW" altLang="en-US" dirty="0"/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15657" y="129620"/>
            <a:ext cx="2903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結果與討論</a:t>
            </a:r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" y="137948"/>
            <a:ext cx="700186" cy="6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90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觀察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4391" y="981523"/>
            <a:ext cx="11521059" cy="55431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78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內容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15657" y="117426"/>
            <a:ext cx="124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</a:p>
        </p:txBody>
      </p:sp>
      <p:pic>
        <p:nvPicPr>
          <p:cNvPr id="9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50" y="151944"/>
            <a:ext cx="706273" cy="6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段標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0" y="2419350"/>
            <a:ext cx="11521633" cy="8905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段標</a:t>
            </a:r>
            <a:r>
              <a:rPr lang="en-US" altLang="zh-TW" dirty="0"/>
              <a:t>(48pt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3309885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圓角矩形 11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圓角矩形 12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圓角矩形 13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602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190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4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40pt</a:t>
            </a:r>
            <a:r>
              <a:rPr lang="zh-TW" altLang="en-US" dirty="0"/>
              <a:t>，微軟正黑體</a:t>
            </a:r>
            <a:br>
              <a:rPr lang="en-US" altLang="zh-TW" dirty="0"/>
            </a:br>
            <a:r>
              <a:rPr lang="zh-TW" altLang="en-US" dirty="0"/>
              <a:t>圖說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70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25474" y="-26590"/>
            <a:ext cx="12266901" cy="6575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4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40pt</a:t>
            </a:r>
            <a:r>
              <a:rPr lang="zh-TW" altLang="en-US" dirty="0"/>
              <a:t>，微軟正黑體</a:t>
            </a:r>
            <a:br>
              <a:rPr lang="en-US" altLang="zh-TW" dirty="0"/>
            </a:br>
            <a:r>
              <a:rPr lang="zh-TW" altLang="en-US" dirty="0"/>
              <a:t>圖說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 userDrawn="1"/>
        </p:nvGrpSpPr>
        <p:grpSpPr>
          <a:xfrm>
            <a:off x="10487021" y="-5902"/>
            <a:ext cx="2000251" cy="939352"/>
            <a:chOff x="7859942" y="-4425"/>
            <a:chExt cx="1500384" cy="704351"/>
          </a:xfrm>
        </p:grpSpPr>
        <p:sp>
          <p:nvSpPr>
            <p:cNvPr id="10" name="平行四邊形 9"/>
            <p:cNvSpPr/>
            <p:nvPr userDrawn="1"/>
          </p:nvSpPr>
          <p:spPr bwMode="auto">
            <a:xfrm rot="10800000" flipV="1">
              <a:off x="7859942" y="-4425"/>
              <a:ext cx="1500384" cy="704351"/>
            </a:xfrm>
            <a:prstGeom prst="parallelogram">
              <a:avLst>
                <a:gd name="adj" fmla="val 30791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spcBef>
                  <a:spcPts val="800"/>
                </a:spcBef>
                <a:tabLst>
                  <a:tab pos="1430775" algn="l"/>
                </a:tabLst>
                <a:defRPr/>
              </a:pPr>
              <a:endParaRPr lang="zh-TW" altLang="en-US" sz="3500" spc="-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向右箭號 10">
              <a:hlinkClick r:id="" action="ppaction://hlinkshowjump?jump=previousslide"/>
            </p:cNvPr>
            <p:cNvSpPr/>
            <p:nvPr userDrawn="1"/>
          </p:nvSpPr>
          <p:spPr bwMode="auto">
            <a:xfrm rot="10800000">
              <a:off x="8022484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向右箭號 11">
              <a:hlinkClick r:id="" action="ppaction://hlinkshowjump?jump=nextslide"/>
            </p:cNvPr>
            <p:cNvSpPr/>
            <p:nvPr userDrawn="1"/>
          </p:nvSpPr>
          <p:spPr bwMode="auto">
            <a:xfrm rot="10800000" flipH="1">
              <a:off x="8778666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動作按鈕: 首頁 1">
              <a:hlinkClick r:id="rId2" action="ppaction://hlinksldjump" highlightClick="1"/>
            </p:cNvPr>
            <p:cNvSpPr/>
            <p:nvPr userDrawn="1"/>
          </p:nvSpPr>
          <p:spPr bwMode="auto">
            <a:xfrm>
              <a:off x="8402151" y="34055"/>
              <a:ext cx="289851" cy="284831"/>
            </a:xfrm>
            <a:custGeom>
              <a:avLst/>
              <a:gdLst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3" fmla="*/ 0 w 385452"/>
                <a:gd name="connsiteY3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385452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0" fmla="*/ 0 w 385452"/>
                <a:gd name="connsiteY0" fmla="*/ 0 h 537852"/>
                <a:gd name="connsiteX1" fmla="*/ 385452 w 385452"/>
                <a:gd name="connsiteY1" fmla="*/ 0 h 537852"/>
                <a:gd name="connsiteX2" fmla="*/ 385452 w 385452"/>
                <a:gd name="connsiteY2" fmla="*/ 385452 h 537852"/>
                <a:gd name="connsiteX3" fmla="*/ 0 w 385452"/>
                <a:gd name="connsiteY3" fmla="*/ 385452 h 537852"/>
                <a:gd name="connsiteX4" fmla="*/ 0 w 385452"/>
                <a:gd name="connsiteY4" fmla="*/ 0 h 537852"/>
                <a:gd name="connsiteX5" fmla="*/ 192726 w 385452"/>
                <a:gd name="connsiteY5" fmla="*/ 48182 h 537852"/>
                <a:gd name="connsiteX6" fmla="*/ 48182 w 385452"/>
                <a:gd name="connsiteY6" fmla="*/ 192726 h 537852"/>
                <a:gd name="connsiteX7" fmla="*/ 84318 w 385452"/>
                <a:gd name="connsiteY7" fmla="*/ 192726 h 537852"/>
                <a:gd name="connsiteX8" fmla="*/ 84318 w 385452"/>
                <a:gd name="connsiteY8" fmla="*/ 337271 h 537852"/>
                <a:gd name="connsiteX9" fmla="*/ 301134 w 385452"/>
                <a:gd name="connsiteY9" fmla="*/ 337271 h 537852"/>
                <a:gd name="connsiteX10" fmla="*/ 301134 w 385452"/>
                <a:gd name="connsiteY10" fmla="*/ 192726 h 537852"/>
                <a:gd name="connsiteX11" fmla="*/ 337271 w 385452"/>
                <a:gd name="connsiteY11" fmla="*/ 192726 h 537852"/>
                <a:gd name="connsiteX12" fmla="*/ 283066 w 385452"/>
                <a:gd name="connsiteY12" fmla="*/ 138522 h 537852"/>
                <a:gd name="connsiteX13" fmla="*/ 283066 w 385452"/>
                <a:gd name="connsiteY13" fmla="*/ 66250 h 537852"/>
                <a:gd name="connsiteX14" fmla="*/ 246930 w 385452"/>
                <a:gd name="connsiteY14" fmla="*/ 66250 h 537852"/>
                <a:gd name="connsiteX15" fmla="*/ 246930 w 385452"/>
                <a:gd name="connsiteY15" fmla="*/ 102386 h 537852"/>
                <a:gd name="connsiteX16" fmla="*/ 192726 w 385452"/>
                <a:gd name="connsiteY16" fmla="*/ 48182 h 537852"/>
                <a:gd name="connsiteX0" fmla="*/ 283066 w 385452"/>
                <a:gd name="connsiteY0" fmla="*/ 138522 h 537852"/>
                <a:gd name="connsiteX1" fmla="*/ 283066 w 385452"/>
                <a:gd name="connsiteY1" fmla="*/ 66250 h 537852"/>
                <a:gd name="connsiteX2" fmla="*/ 246930 w 385452"/>
                <a:gd name="connsiteY2" fmla="*/ 66250 h 537852"/>
                <a:gd name="connsiteX3" fmla="*/ 246930 w 385452"/>
                <a:gd name="connsiteY3" fmla="*/ 102386 h 537852"/>
                <a:gd name="connsiteX4" fmla="*/ 283066 w 385452"/>
                <a:gd name="connsiteY4" fmla="*/ 138522 h 537852"/>
                <a:gd name="connsiteX5" fmla="*/ 84318 w 385452"/>
                <a:gd name="connsiteY5" fmla="*/ 192726 h 537852"/>
                <a:gd name="connsiteX6" fmla="*/ 84318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9" fmla="*/ 210794 w 385452"/>
                <a:gd name="connsiteY9" fmla="*/ 264998 h 537852"/>
                <a:gd name="connsiteX10" fmla="*/ 210794 w 385452"/>
                <a:gd name="connsiteY10" fmla="*/ 337271 h 537852"/>
                <a:gd name="connsiteX11" fmla="*/ 301134 w 385452"/>
                <a:gd name="connsiteY11" fmla="*/ 337271 h 537852"/>
                <a:gd name="connsiteX12" fmla="*/ 301134 w 385452"/>
                <a:gd name="connsiteY12" fmla="*/ 192726 h 537852"/>
                <a:gd name="connsiteX13" fmla="*/ 84318 w 385452"/>
                <a:gd name="connsiteY13" fmla="*/ 192726 h 537852"/>
                <a:gd name="connsiteX0" fmla="*/ 192726 w 385452"/>
                <a:gd name="connsiteY0" fmla="*/ 48182 h 537852"/>
                <a:gd name="connsiteX1" fmla="*/ 48182 w 385452"/>
                <a:gd name="connsiteY1" fmla="*/ 192726 h 537852"/>
                <a:gd name="connsiteX2" fmla="*/ 337271 w 385452"/>
                <a:gd name="connsiteY2" fmla="*/ 192726 h 537852"/>
                <a:gd name="connsiteX3" fmla="*/ 192726 w 385452"/>
                <a:gd name="connsiteY3" fmla="*/ 48182 h 537852"/>
                <a:gd name="connsiteX4" fmla="*/ 174658 w 385452"/>
                <a:gd name="connsiteY4" fmla="*/ 264998 h 537852"/>
                <a:gd name="connsiteX5" fmla="*/ 210794 w 385452"/>
                <a:gd name="connsiteY5" fmla="*/ 264998 h 537852"/>
                <a:gd name="connsiteX6" fmla="*/ 210794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0" fmla="*/ 192726 w 385452"/>
                <a:gd name="connsiteY0" fmla="*/ 48182 h 537852"/>
                <a:gd name="connsiteX1" fmla="*/ 246930 w 385452"/>
                <a:gd name="connsiteY1" fmla="*/ 102386 h 537852"/>
                <a:gd name="connsiteX2" fmla="*/ 246930 w 385452"/>
                <a:gd name="connsiteY2" fmla="*/ 66250 h 537852"/>
                <a:gd name="connsiteX3" fmla="*/ 283066 w 385452"/>
                <a:gd name="connsiteY3" fmla="*/ 66250 h 537852"/>
                <a:gd name="connsiteX4" fmla="*/ 283066 w 385452"/>
                <a:gd name="connsiteY4" fmla="*/ 138522 h 537852"/>
                <a:gd name="connsiteX5" fmla="*/ 337271 w 385452"/>
                <a:gd name="connsiteY5" fmla="*/ 192726 h 537852"/>
                <a:gd name="connsiteX6" fmla="*/ 301134 w 385452"/>
                <a:gd name="connsiteY6" fmla="*/ 192726 h 537852"/>
                <a:gd name="connsiteX7" fmla="*/ 301134 w 385452"/>
                <a:gd name="connsiteY7" fmla="*/ 337271 h 537852"/>
                <a:gd name="connsiteX8" fmla="*/ 84318 w 385452"/>
                <a:gd name="connsiteY8" fmla="*/ 337271 h 537852"/>
                <a:gd name="connsiteX9" fmla="*/ 84318 w 385452"/>
                <a:gd name="connsiteY9" fmla="*/ 192726 h 537852"/>
                <a:gd name="connsiteX10" fmla="*/ 48182 w 385452"/>
                <a:gd name="connsiteY10" fmla="*/ 192726 h 537852"/>
                <a:gd name="connsiteX11" fmla="*/ 192726 w 385452"/>
                <a:gd name="connsiteY11" fmla="*/ 48182 h 537852"/>
                <a:gd name="connsiteX12" fmla="*/ 246930 w 385452"/>
                <a:gd name="connsiteY12" fmla="*/ 102386 h 537852"/>
                <a:gd name="connsiteX13" fmla="*/ 283066 w 385452"/>
                <a:gd name="connsiteY13" fmla="*/ 138522 h 537852"/>
                <a:gd name="connsiteX14" fmla="*/ 301134 w 385452"/>
                <a:gd name="connsiteY14" fmla="*/ 192726 h 537852"/>
                <a:gd name="connsiteX15" fmla="*/ 84318 w 385452"/>
                <a:gd name="connsiteY15" fmla="*/ 192726 h 537852"/>
                <a:gd name="connsiteX16" fmla="*/ 174658 w 385452"/>
                <a:gd name="connsiteY16" fmla="*/ 337271 h 537852"/>
                <a:gd name="connsiteX17" fmla="*/ 174658 w 385452"/>
                <a:gd name="connsiteY17" fmla="*/ 264998 h 537852"/>
                <a:gd name="connsiteX18" fmla="*/ 210794 w 385452"/>
                <a:gd name="connsiteY18" fmla="*/ 264998 h 537852"/>
                <a:gd name="connsiteX19" fmla="*/ 210794 w 385452"/>
                <a:gd name="connsiteY19" fmla="*/ 337271 h 537852"/>
                <a:gd name="connsiteX0" fmla="*/ 0 w 385452"/>
                <a:gd name="connsiteY0" fmla="*/ 385452 h 537852"/>
                <a:gd name="connsiteX1" fmla="*/ 204477 w 385452"/>
                <a:gd name="connsiteY1" fmla="*/ 537852 h 537852"/>
                <a:gd name="connsiteX2" fmla="*/ 0 w 385452"/>
                <a:gd name="connsiteY2" fmla="*/ 385452 h 537852"/>
                <a:gd name="connsiteX0" fmla="*/ 90798 w 476250"/>
                <a:gd name="connsiteY0" fmla="*/ 0 h 647700"/>
                <a:gd name="connsiteX1" fmla="*/ 0 w 476250"/>
                <a:gd name="connsiteY1" fmla="*/ 647700 h 647700"/>
                <a:gd name="connsiteX2" fmla="*/ 476250 w 476250"/>
                <a:gd name="connsiteY2" fmla="*/ 385452 h 647700"/>
                <a:gd name="connsiteX3" fmla="*/ 90798 w 476250"/>
                <a:gd name="connsiteY3" fmla="*/ 385452 h 647700"/>
                <a:gd name="connsiteX4" fmla="*/ 90798 w 476250"/>
                <a:gd name="connsiteY4" fmla="*/ 0 h 647700"/>
                <a:gd name="connsiteX5" fmla="*/ 283524 w 476250"/>
                <a:gd name="connsiteY5" fmla="*/ 48182 h 647700"/>
                <a:gd name="connsiteX6" fmla="*/ 138980 w 476250"/>
                <a:gd name="connsiteY6" fmla="*/ 192726 h 647700"/>
                <a:gd name="connsiteX7" fmla="*/ 175116 w 476250"/>
                <a:gd name="connsiteY7" fmla="*/ 192726 h 647700"/>
                <a:gd name="connsiteX8" fmla="*/ 175116 w 476250"/>
                <a:gd name="connsiteY8" fmla="*/ 337271 h 647700"/>
                <a:gd name="connsiteX9" fmla="*/ 391932 w 476250"/>
                <a:gd name="connsiteY9" fmla="*/ 337271 h 647700"/>
                <a:gd name="connsiteX10" fmla="*/ 391932 w 476250"/>
                <a:gd name="connsiteY10" fmla="*/ 192726 h 647700"/>
                <a:gd name="connsiteX11" fmla="*/ 428069 w 476250"/>
                <a:gd name="connsiteY11" fmla="*/ 192726 h 647700"/>
                <a:gd name="connsiteX12" fmla="*/ 373864 w 476250"/>
                <a:gd name="connsiteY12" fmla="*/ 138522 h 647700"/>
                <a:gd name="connsiteX13" fmla="*/ 373864 w 476250"/>
                <a:gd name="connsiteY13" fmla="*/ 66250 h 647700"/>
                <a:gd name="connsiteX14" fmla="*/ 337728 w 476250"/>
                <a:gd name="connsiteY14" fmla="*/ 66250 h 647700"/>
                <a:gd name="connsiteX15" fmla="*/ 337728 w 476250"/>
                <a:gd name="connsiteY15" fmla="*/ 102386 h 647700"/>
                <a:gd name="connsiteX16" fmla="*/ 283524 w 476250"/>
                <a:gd name="connsiteY16" fmla="*/ 48182 h 647700"/>
                <a:gd name="connsiteX0" fmla="*/ 373864 w 476250"/>
                <a:gd name="connsiteY0" fmla="*/ 138522 h 647700"/>
                <a:gd name="connsiteX1" fmla="*/ 373864 w 476250"/>
                <a:gd name="connsiteY1" fmla="*/ 66250 h 647700"/>
                <a:gd name="connsiteX2" fmla="*/ 337728 w 476250"/>
                <a:gd name="connsiteY2" fmla="*/ 66250 h 647700"/>
                <a:gd name="connsiteX3" fmla="*/ 337728 w 476250"/>
                <a:gd name="connsiteY3" fmla="*/ 102386 h 647700"/>
                <a:gd name="connsiteX4" fmla="*/ 373864 w 476250"/>
                <a:gd name="connsiteY4" fmla="*/ 138522 h 647700"/>
                <a:gd name="connsiteX5" fmla="*/ 175116 w 476250"/>
                <a:gd name="connsiteY5" fmla="*/ 192726 h 647700"/>
                <a:gd name="connsiteX6" fmla="*/ 175116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9" fmla="*/ 301592 w 476250"/>
                <a:gd name="connsiteY9" fmla="*/ 264998 h 647700"/>
                <a:gd name="connsiteX10" fmla="*/ 301592 w 476250"/>
                <a:gd name="connsiteY10" fmla="*/ 337271 h 647700"/>
                <a:gd name="connsiteX11" fmla="*/ 391932 w 476250"/>
                <a:gd name="connsiteY11" fmla="*/ 337271 h 647700"/>
                <a:gd name="connsiteX12" fmla="*/ 391932 w 476250"/>
                <a:gd name="connsiteY12" fmla="*/ 192726 h 647700"/>
                <a:gd name="connsiteX13" fmla="*/ 175116 w 476250"/>
                <a:gd name="connsiteY13" fmla="*/ 192726 h 647700"/>
                <a:gd name="connsiteX0" fmla="*/ 283524 w 476250"/>
                <a:gd name="connsiteY0" fmla="*/ 48182 h 647700"/>
                <a:gd name="connsiteX1" fmla="*/ 138980 w 476250"/>
                <a:gd name="connsiteY1" fmla="*/ 192726 h 647700"/>
                <a:gd name="connsiteX2" fmla="*/ 428069 w 476250"/>
                <a:gd name="connsiteY2" fmla="*/ 192726 h 647700"/>
                <a:gd name="connsiteX3" fmla="*/ 283524 w 476250"/>
                <a:gd name="connsiteY3" fmla="*/ 48182 h 647700"/>
                <a:gd name="connsiteX4" fmla="*/ 265456 w 476250"/>
                <a:gd name="connsiteY4" fmla="*/ 264998 h 647700"/>
                <a:gd name="connsiteX5" fmla="*/ 301592 w 476250"/>
                <a:gd name="connsiteY5" fmla="*/ 264998 h 647700"/>
                <a:gd name="connsiteX6" fmla="*/ 301592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0" fmla="*/ 283524 w 476250"/>
                <a:gd name="connsiteY0" fmla="*/ 48182 h 647700"/>
                <a:gd name="connsiteX1" fmla="*/ 337728 w 476250"/>
                <a:gd name="connsiteY1" fmla="*/ 102386 h 647700"/>
                <a:gd name="connsiteX2" fmla="*/ 337728 w 476250"/>
                <a:gd name="connsiteY2" fmla="*/ 66250 h 647700"/>
                <a:gd name="connsiteX3" fmla="*/ 373864 w 476250"/>
                <a:gd name="connsiteY3" fmla="*/ 66250 h 647700"/>
                <a:gd name="connsiteX4" fmla="*/ 373864 w 476250"/>
                <a:gd name="connsiteY4" fmla="*/ 138522 h 647700"/>
                <a:gd name="connsiteX5" fmla="*/ 428069 w 476250"/>
                <a:gd name="connsiteY5" fmla="*/ 192726 h 647700"/>
                <a:gd name="connsiteX6" fmla="*/ 391932 w 476250"/>
                <a:gd name="connsiteY6" fmla="*/ 192726 h 647700"/>
                <a:gd name="connsiteX7" fmla="*/ 391932 w 476250"/>
                <a:gd name="connsiteY7" fmla="*/ 337271 h 647700"/>
                <a:gd name="connsiteX8" fmla="*/ 175116 w 476250"/>
                <a:gd name="connsiteY8" fmla="*/ 337271 h 647700"/>
                <a:gd name="connsiteX9" fmla="*/ 175116 w 476250"/>
                <a:gd name="connsiteY9" fmla="*/ 192726 h 647700"/>
                <a:gd name="connsiteX10" fmla="*/ 138980 w 476250"/>
                <a:gd name="connsiteY10" fmla="*/ 192726 h 647700"/>
                <a:gd name="connsiteX11" fmla="*/ 283524 w 476250"/>
                <a:gd name="connsiteY11" fmla="*/ 48182 h 647700"/>
                <a:gd name="connsiteX12" fmla="*/ 337728 w 476250"/>
                <a:gd name="connsiteY12" fmla="*/ 102386 h 647700"/>
                <a:gd name="connsiteX13" fmla="*/ 373864 w 476250"/>
                <a:gd name="connsiteY13" fmla="*/ 138522 h 647700"/>
                <a:gd name="connsiteX14" fmla="*/ 391932 w 476250"/>
                <a:gd name="connsiteY14" fmla="*/ 192726 h 647700"/>
                <a:gd name="connsiteX15" fmla="*/ 175116 w 476250"/>
                <a:gd name="connsiteY15" fmla="*/ 192726 h 647700"/>
                <a:gd name="connsiteX16" fmla="*/ 265456 w 476250"/>
                <a:gd name="connsiteY16" fmla="*/ 337271 h 647700"/>
                <a:gd name="connsiteX17" fmla="*/ 265456 w 476250"/>
                <a:gd name="connsiteY17" fmla="*/ 264998 h 647700"/>
                <a:gd name="connsiteX18" fmla="*/ 301592 w 476250"/>
                <a:gd name="connsiteY18" fmla="*/ 264998 h 647700"/>
                <a:gd name="connsiteX19" fmla="*/ 301592 w 476250"/>
                <a:gd name="connsiteY19" fmla="*/ 337271 h 647700"/>
                <a:gd name="connsiteX0" fmla="*/ 90798 w 476250"/>
                <a:gd name="connsiteY0" fmla="*/ 385452 h 647700"/>
                <a:gd name="connsiteX1" fmla="*/ 295275 w 476250"/>
                <a:gd name="connsiteY1" fmla="*/ 537852 h 647700"/>
                <a:gd name="connsiteX2" fmla="*/ 90798 w 476250"/>
                <a:gd name="connsiteY2" fmla="*/ 385452 h 647700"/>
                <a:gd name="connsiteX0" fmla="*/ 90798 w 428069"/>
                <a:gd name="connsiteY0" fmla="*/ 0 h 647700"/>
                <a:gd name="connsiteX1" fmla="*/ 0 w 428069"/>
                <a:gd name="connsiteY1" fmla="*/ 647700 h 647700"/>
                <a:gd name="connsiteX2" fmla="*/ 204788 w 428069"/>
                <a:gd name="connsiteY2" fmla="*/ 552139 h 647700"/>
                <a:gd name="connsiteX3" fmla="*/ 90798 w 428069"/>
                <a:gd name="connsiteY3" fmla="*/ 385452 h 647700"/>
                <a:gd name="connsiteX4" fmla="*/ 90798 w 428069"/>
                <a:gd name="connsiteY4" fmla="*/ 0 h 647700"/>
                <a:gd name="connsiteX5" fmla="*/ 283524 w 428069"/>
                <a:gd name="connsiteY5" fmla="*/ 48182 h 647700"/>
                <a:gd name="connsiteX6" fmla="*/ 138980 w 428069"/>
                <a:gd name="connsiteY6" fmla="*/ 192726 h 647700"/>
                <a:gd name="connsiteX7" fmla="*/ 175116 w 428069"/>
                <a:gd name="connsiteY7" fmla="*/ 192726 h 647700"/>
                <a:gd name="connsiteX8" fmla="*/ 175116 w 428069"/>
                <a:gd name="connsiteY8" fmla="*/ 337271 h 647700"/>
                <a:gd name="connsiteX9" fmla="*/ 391932 w 428069"/>
                <a:gd name="connsiteY9" fmla="*/ 337271 h 647700"/>
                <a:gd name="connsiteX10" fmla="*/ 391932 w 428069"/>
                <a:gd name="connsiteY10" fmla="*/ 192726 h 647700"/>
                <a:gd name="connsiteX11" fmla="*/ 428069 w 428069"/>
                <a:gd name="connsiteY11" fmla="*/ 192726 h 647700"/>
                <a:gd name="connsiteX12" fmla="*/ 373864 w 428069"/>
                <a:gd name="connsiteY12" fmla="*/ 138522 h 647700"/>
                <a:gd name="connsiteX13" fmla="*/ 373864 w 428069"/>
                <a:gd name="connsiteY13" fmla="*/ 66250 h 647700"/>
                <a:gd name="connsiteX14" fmla="*/ 337728 w 428069"/>
                <a:gd name="connsiteY14" fmla="*/ 66250 h 647700"/>
                <a:gd name="connsiteX15" fmla="*/ 337728 w 428069"/>
                <a:gd name="connsiteY15" fmla="*/ 102386 h 647700"/>
                <a:gd name="connsiteX16" fmla="*/ 283524 w 428069"/>
                <a:gd name="connsiteY16" fmla="*/ 48182 h 647700"/>
                <a:gd name="connsiteX0" fmla="*/ 373864 w 428069"/>
                <a:gd name="connsiteY0" fmla="*/ 138522 h 647700"/>
                <a:gd name="connsiteX1" fmla="*/ 373864 w 428069"/>
                <a:gd name="connsiteY1" fmla="*/ 66250 h 647700"/>
                <a:gd name="connsiteX2" fmla="*/ 337728 w 428069"/>
                <a:gd name="connsiteY2" fmla="*/ 66250 h 647700"/>
                <a:gd name="connsiteX3" fmla="*/ 337728 w 428069"/>
                <a:gd name="connsiteY3" fmla="*/ 102386 h 647700"/>
                <a:gd name="connsiteX4" fmla="*/ 373864 w 428069"/>
                <a:gd name="connsiteY4" fmla="*/ 138522 h 647700"/>
                <a:gd name="connsiteX5" fmla="*/ 175116 w 428069"/>
                <a:gd name="connsiteY5" fmla="*/ 192726 h 647700"/>
                <a:gd name="connsiteX6" fmla="*/ 175116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9" fmla="*/ 301592 w 428069"/>
                <a:gd name="connsiteY9" fmla="*/ 264998 h 647700"/>
                <a:gd name="connsiteX10" fmla="*/ 301592 w 428069"/>
                <a:gd name="connsiteY10" fmla="*/ 337271 h 647700"/>
                <a:gd name="connsiteX11" fmla="*/ 391932 w 428069"/>
                <a:gd name="connsiteY11" fmla="*/ 337271 h 647700"/>
                <a:gd name="connsiteX12" fmla="*/ 391932 w 428069"/>
                <a:gd name="connsiteY12" fmla="*/ 192726 h 647700"/>
                <a:gd name="connsiteX13" fmla="*/ 175116 w 428069"/>
                <a:gd name="connsiteY13" fmla="*/ 192726 h 647700"/>
                <a:gd name="connsiteX0" fmla="*/ 283524 w 428069"/>
                <a:gd name="connsiteY0" fmla="*/ 48182 h 647700"/>
                <a:gd name="connsiteX1" fmla="*/ 138980 w 428069"/>
                <a:gd name="connsiteY1" fmla="*/ 192726 h 647700"/>
                <a:gd name="connsiteX2" fmla="*/ 428069 w 428069"/>
                <a:gd name="connsiteY2" fmla="*/ 192726 h 647700"/>
                <a:gd name="connsiteX3" fmla="*/ 283524 w 428069"/>
                <a:gd name="connsiteY3" fmla="*/ 48182 h 647700"/>
                <a:gd name="connsiteX4" fmla="*/ 265456 w 428069"/>
                <a:gd name="connsiteY4" fmla="*/ 264998 h 647700"/>
                <a:gd name="connsiteX5" fmla="*/ 301592 w 428069"/>
                <a:gd name="connsiteY5" fmla="*/ 264998 h 647700"/>
                <a:gd name="connsiteX6" fmla="*/ 301592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0" fmla="*/ 283524 w 428069"/>
                <a:gd name="connsiteY0" fmla="*/ 48182 h 647700"/>
                <a:gd name="connsiteX1" fmla="*/ 337728 w 428069"/>
                <a:gd name="connsiteY1" fmla="*/ 102386 h 647700"/>
                <a:gd name="connsiteX2" fmla="*/ 337728 w 428069"/>
                <a:gd name="connsiteY2" fmla="*/ 66250 h 647700"/>
                <a:gd name="connsiteX3" fmla="*/ 373864 w 428069"/>
                <a:gd name="connsiteY3" fmla="*/ 66250 h 647700"/>
                <a:gd name="connsiteX4" fmla="*/ 373864 w 428069"/>
                <a:gd name="connsiteY4" fmla="*/ 138522 h 647700"/>
                <a:gd name="connsiteX5" fmla="*/ 428069 w 428069"/>
                <a:gd name="connsiteY5" fmla="*/ 192726 h 647700"/>
                <a:gd name="connsiteX6" fmla="*/ 391932 w 428069"/>
                <a:gd name="connsiteY6" fmla="*/ 192726 h 647700"/>
                <a:gd name="connsiteX7" fmla="*/ 391932 w 428069"/>
                <a:gd name="connsiteY7" fmla="*/ 337271 h 647700"/>
                <a:gd name="connsiteX8" fmla="*/ 175116 w 428069"/>
                <a:gd name="connsiteY8" fmla="*/ 337271 h 647700"/>
                <a:gd name="connsiteX9" fmla="*/ 175116 w 428069"/>
                <a:gd name="connsiteY9" fmla="*/ 192726 h 647700"/>
                <a:gd name="connsiteX10" fmla="*/ 138980 w 428069"/>
                <a:gd name="connsiteY10" fmla="*/ 192726 h 647700"/>
                <a:gd name="connsiteX11" fmla="*/ 283524 w 428069"/>
                <a:gd name="connsiteY11" fmla="*/ 48182 h 647700"/>
                <a:gd name="connsiteX12" fmla="*/ 337728 w 428069"/>
                <a:gd name="connsiteY12" fmla="*/ 102386 h 647700"/>
                <a:gd name="connsiteX13" fmla="*/ 373864 w 428069"/>
                <a:gd name="connsiteY13" fmla="*/ 138522 h 647700"/>
                <a:gd name="connsiteX14" fmla="*/ 391932 w 428069"/>
                <a:gd name="connsiteY14" fmla="*/ 192726 h 647700"/>
                <a:gd name="connsiteX15" fmla="*/ 175116 w 428069"/>
                <a:gd name="connsiteY15" fmla="*/ 192726 h 647700"/>
                <a:gd name="connsiteX16" fmla="*/ 265456 w 428069"/>
                <a:gd name="connsiteY16" fmla="*/ 337271 h 647700"/>
                <a:gd name="connsiteX17" fmla="*/ 265456 w 428069"/>
                <a:gd name="connsiteY17" fmla="*/ 264998 h 647700"/>
                <a:gd name="connsiteX18" fmla="*/ 301592 w 428069"/>
                <a:gd name="connsiteY18" fmla="*/ 264998 h 647700"/>
                <a:gd name="connsiteX19" fmla="*/ 301592 w 428069"/>
                <a:gd name="connsiteY19" fmla="*/ 337271 h 647700"/>
                <a:gd name="connsiteX0" fmla="*/ 90798 w 428069"/>
                <a:gd name="connsiteY0" fmla="*/ 385452 h 647700"/>
                <a:gd name="connsiteX1" fmla="*/ 295275 w 428069"/>
                <a:gd name="connsiteY1" fmla="*/ 537852 h 647700"/>
                <a:gd name="connsiteX2" fmla="*/ 90798 w 428069"/>
                <a:gd name="connsiteY2" fmla="*/ 385452 h 647700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204788 w 428069"/>
                <a:gd name="connsiteY2" fmla="*/ 503957 h 599518"/>
                <a:gd name="connsiteX3" fmla="*/ 90798 w 428069"/>
                <a:gd name="connsiteY3" fmla="*/ 337270 h 599518"/>
                <a:gd name="connsiteX4" fmla="*/ 66985 w 428069"/>
                <a:gd name="connsiteY4" fmla="*/ 470931 h 599518"/>
                <a:gd name="connsiteX5" fmla="*/ 283524 w 428069"/>
                <a:gd name="connsiteY5" fmla="*/ 0 h 599518"/>
                <a:gd name="connsiteX6" fmla="*/ 138980 w 428069"/>
                <a:gd name="connsiteY6" fmla="*/ 144544 h 599518"/>
                <a:gd name="connsiteX7" fmla="*/ 175116 w 428069"/>
                <a:gd name="connsiteY7" fmla="*/ 144544 h 599518"/>
                <a:gd name="connsiteX8" fmla="*/ 175116 w 428069"/>
                <a:gd name="connsiteY8" fmla="*/ 289089 h 599518"/>
                <a:gd name="connsiteX9" fmla="*/ 391932 w 428069"/>
                <a:gd name="connsiteY9" fmla="*/ 289089 h 599518"/>
                <a:gd name="connsiteX10" fmla="*/ 391932 w 428069"/>
                <a:gd name="connsiteY10" fmla="*/ 144544 h 599518"/>
                <a:gd name="connsiteX11" fmla="*/ 428069 w 428069"/>
                <a:gd name="connsiteY11" fmla="*/ 144544 h 599518"/>
                <a:gd name="connsiteX12" fmla="*/ 373864 w 428069"/>
                <a:gd name="connsiteY12" fmla="*/ 90340 h 599518"/>
                <a:gd name="connsiteX13" fmla="*/ 373864 w 428069"/>
                <a:gd name="connsiteY13" fmla="*/ 18068 h 599518"/>
                <a:gd name="connsiteX14" fmla="*/ 337728 w 428069"/>
                <a:gd name="connsiteY14" fmla="*/ 18068 h 599518"/>
                <a:gd name="connsiteX15" fmla="*/ 337728 w 428069"/>
                <a:gd name="connsiteY15" fmla="*/ 54204 h 599518"/>
                <a:gd name="connsiteX16" fmla="*/ 283524 w 428069"/>
                <a:gd name="connsiteY16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90798 w 428069"/>
                <a:gd name="connsiteY2" fmla="*/ 337270 h 599518"/>
                <a:gd name="connsiteX3" fmla="*/ 66985 w 428069"/>
                <a:gd name="connsiteY3" fmla="*/ 470931 h 599518"/>
                <a:gd name="connsiteX4" fmla="*/ 283524 w 428069"/>
                <a:gd name="connsiteY4" fmla="*/ 0 h 599518"/>
                <a:gd name="connsiteX5" fmla="*/ 138980 w 428069"/>
                <a:gd name="connsiteY5" fmla="*/ 144544 h 599518"/>
                <a:gd name="connsiteX6" fmla="*/ 175116 w 428069"/>
                <a:gd name="connsiteY6" fmla="*/ 144544 h 599518"/>
                <a:gd name="connsiteX7" fmla="*/ 175116 w 428069"/>
                <a:gd name="connsiteY7" fmla="*/ 289089 h 599518"/>
                <a:gd name="connsiteX8" fmla="*/ 391932 w 428069"/>
                <a:gd name="connsiteY8" fmla="*/ 289089 h 599518"/>
                <a:gd name="connsiteX9" fmla="*/ 391932 w 428069"/>
                <a:gd name="connsiteY9" fmla="*/ 144544 h 599518"/>
                <a:gd name="connsiteX10" fmla="*/ 428069 w 428069"/>
                <a:gd name="connsiteY10" fmla="*/ 144544 h 599518"/>
                <a:gd name="connsiteX11" fmla="*/ 373864 w 428069"/>
                <a:gd name="connsiteY11" fmla="*/ 90340 h 599518"/>
                <a:gd name="connsiteX12" fmla="*/ 373864 w 428069"/>
                <a:gd name="connsiteY12" fmla="*/ 18068 h 599518"/>
                <a:gd name="connsiteX13" fmla="*/ 337728 w 428069"/>
                <a:gd name="connsiteY13" fmla="*/ 18068 h 599518"/>
                <a:gd name="connsiteX14" fmla="*/ 337728 w 428069"/>
                <a:gd name="connsiteY14" fmla="*/ 54204 h 599518"/>
                <a:gd name="connsiteX15" fmla="*/ 283524 w 428069"/>
                <a:gd name="connsiteY15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0 w 361084"/>
                <a:gd name="connsiteY0" fmla="*/ 470931 h 489670"/>
                <a:gd name="connsiteX1" fmla="*/ 23813 w 361084"/>
                <a:gd name="connsiteY1" fmla="*/ 337270 h 489670"/>
                <a:gd name="connsiteX2" fmla="*/ 0 w 361084"/>
                <a:gd name="connsiteY2" fmla="*/ 470931 h 489670"/>
                <a:gd name="connsiteX3" fmla="*/ 216539 w 361084"/>
                <a:gd name="connsiteY3" fmla="*/ 0 h 489670"/>
                <a:gd name="connsiteX4" fmla="*/ 71995 w 361084"/>
                <a:gd name="connsiteY4" fmla="*/ 144544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324947 w 361084"/>
                <a:gd name="connsiteY7" fmla="*/ 289089 h 489670"/>
                <a:gd name="connsiteX8" fmla="*/ 324947 w 361084"/>
                <a:gd name="connsiteY8" fmla="*/ 144544 h 489670"/>
                <a:gd name="connsiteX9" fmla="*/ 361084 w 361084"/>
                <a:gd name="connsiteY9" fmla="*/ 144544 h 489670"/>
                <a:gd name="connsiteX10" fmla="*/ 306879 w 361084"/>
                <a:gd name="connsiteY10" fmla="*/ 90340 h 489670"/>
                <a:gd name="connsiteX11" fmla="*/ 306879 w 361084"/>
                <a:gd name="connsiteY11" fmla="*/ 18068 h 489670"/>
                <a:gd name="connsiteX12" fmla="*/ 270743 w 361084"/>
                <a:gd name="connsiteY12" fmla="*/ 18068 h 489670"/>
                <a:gd name="connsiteX13" fmla="*/ 270743 w 361084"/>
                <a:gd name="connsiteY13" fmla="*/ 54204 h 489670"/>
                <a:gd name="connsiteX14" fmla="*/ 216539 w 361084"/>
                <a:gd name="connsiteY14" fmla="*/ 0 h 489670"/>
                <a:gd name="connsiteX0" fmla="*/ 306879 w 361084"/>
                <a:gd name="connsiteY0" fmla="*/ 90340 h 489670"/>
                <a:gd name="connsiteX1" fmla="*/ 306879 w 361084"/>
                <a:gd name="connsiteY1" fmla="*/ 18068 h 489670"/>
                <a:gd name="connsiteX2" fmla="*/ 270743 w 361084"/>
                <a:gd name="connsiteY2" fmla="*/ 18068 h 489670"/>
                <a:gd name="connsiteX3" fmla="*/ 270743 w 361084"/>
                <a:gd name="connsiteY3" fmla="*/ 54204 h 489670"/>
                <a:gd name="connsiteX4" fmla="*/ 306879 w 361084"/>
                <a:gd name="connsiteY4" fmla="*/ 90340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9" fmla="*/ 234607 w 361084"/>
                <a:gd name="connsiteY9" fmla="*/ 216816 h 489670"/>
                <a:gd name="connsiteX10" fmla="*/ 234607 w 361084"/>
                <a:gd name="connsiteY10" fmla="*/ 289089 h 489670"/>
                <a:gd name="connsiteX11" fmla="*/ 324947 w 361084"/>
                <a:gd name="connsiteY11" fmla="*/ 289089 h 489670"/>
                <a:gd name="connsiteX12" fmla="*/ 324947 w 361084"/>
                <a:gd name="connsiteY12" fmla="*/ 144544 h 489670"/>
                <a:gd name="connsiteX13" fmla="*/ 108131 w 361084"/>
                <a:gd name="connsiteY13" fmla="*/ 144544 h 489670"/>
                <a:gd name="connsiteX0" fmla="*/ 216539 w 361084"/>
                <a:gd name="connsiteY0" fmla="*/ 0 h 489670"/>
                <a:gd name="connsiteX1" fmla="*/ 71995 w 361084"/>
                <a:gd name="connsiteY1" fmla="*/ 144544 h 489670"/>
                <a:gd name="connsiteX2" fmla="*/ 361084 w 361084"/>
                <a:gd name="connsiteY2" fmla="*/ 144544 h 489670"/>
                <a:gd name="connsiteX3" fmla="*/ 216539 w 361084"/>
                <a:gd name="connsiteY3" fmla="*/ 0 h 489670"/>
                <a:gd name="connsiteX4" fmla="*/ 198471 w 361084"/>
                <a:gd name="connsiteY4" fmla="*/ 216816 h 489670"/>
                <a:gd name="connsiteX5" fmla="*/ 234607 w 361084"/>
                <a:gd name="connsiteY5" fmla="*/ 216816 h 489670"/>
                <a:gd name="connsiteX6" fmla="*/ 234607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0" fmla="*/ 216539 w 361084"/>
                <a:gd name="connsiteY0" fmla="*/ 0 h 489670"/>
                <a:gd name="connsiteX1" fmla="*/ 270743 w 361084"/>
                <a:gd name="connsiteY1" fmla="*/ 54204 h 489670"/>
                <a:gd name="connsiteX2" fmla="*/ 270743 w 361084"/>
                <a:gd name="connsiteY2" fmla="*/ 18068 h 489670"/>
                <a:gd name="connsiteX3" fmla="*/ 306879 w 361084"/>
                <a:gd name="connsiteY3" fmla="*/ 18068 h 489670"/>
                <a:gd name="connsiteX4" fmla="*/ 306879 w 361084"/>
                <a:gd name="connsiteY4" fmla="*/ 90340 h 489670"/>
                <a:gd name="connsiteX5" fmla="*/ 361084 w 361084"/>
                <a:gd name="connsiteY5" fmla="*/ 144544 h 489670"/>
                <a:gd name="connsiteX6" fmla="*/ 324947 w 361084"/>
                <a:gd name="connsiteY6" fmla="*/ 144544 h 489670"/>
                <a:gd name="connsiteX7" fmla="*/ 324947 w 361084"/>
                <a:gd name="connsiteY7" fmla="*/ 289089 h 489670"/>
                <a:gd name="connsiteX8" fmla="*/ 108131 w 361084"/>
                <a:gd name="connsiteY8" fmla="*/ 289089 h 489670"/>
                <a:gd name="connsiteX9" fmla="*/ 108131 w 361084"/>
                <a:gd name="connsiteY9" fmla="*/ 144544 h 489670"/>
                <a:gd name="connsiteX10" fmla="*/ 71995 w 361084"/>
                <a:gd name="connsiteY10" fmla="*/ 144544 h 489670"/>
                <a:gd name="connsiteX11" fmla="*/ 216539 w 361084"/>
                <a:gd name="connsiteY11" fmla="*/ 0 h 489670"/>
                <a:gd name="connsiteX12" fmla="*/ 270743 w 361084"/>
                <a:gd name="connsiteY12" fmla="*/ 54204 h 489670"/>
                <a:gd name="connsiteX13" fmla="*/ 306879 w 361084"/>
                <a:gd name="connsiteY13" fmla="*/ 90340 h 489670"/>
                <a:gd name="connsiteX14" fmla="*/ 324947 w 361084"/>
                <a:gd name="connsiteY14" fmla="*/ 144544 h 489670"/>
                <a:gd name="connsiteX15" fmla="*/ 108131 w 361084"/>
                <a:gd name="connsiteY15" fmla="*/ 144544 h 489670"/>
                <a:gd name="connsiteX16" fmla="*/ 198471 w 361084"/>
                <a:gd name="connsiteY16" fmla="*/ 289089 h 489670"/>
                <a:gd name="connsiteX17" fmla="*/ 198471 w 361084"/>
                <a:gd name="connsiteY17" fmla="*/ 216816 h 489670"/>
                <a:gd name="connsiteX18" fmla="*/ 234607 w 361084"/>
                <a:gd name="connsiteY18" fmla="*/ 216816 h 489670"/>
                <a:gd name="connsiteX19" fmla="*/ 234607 w 361084"/>
                <a:gd name="connsiteY19" fmla="*/ 289089 h 489670"/>
                <a:gd name="connsiteX0" fmla="*/ 23813 w 361084"/>
                <a:gd name="connsiteY0" fmla="*/ 337270 h 489670"/>
                <a:gd name="connsiteX1" fmla="*/ 228290 w 361084"/>
                <a:gd name="connsiteY1" fmla="*/ 489670 h 489670"/>
                <a:gd name="connsiteX2" fmla="*/ 23813 w 361084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0 w 337271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91440 w 337271"/>
                <a:gd name="connsiteY2" fmla="*/ 428710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43258 w 289089"/>
                <a:gd name="connsiteY1" fmla="*/ 428710 h 48967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36136 w 289089"/>
                <a:gd name="connsiteY2" fmla="*/ 144544 h 560500"/>
                <a:gd name="connsiteX3" fmla="*/ 36136 w 289089"/>
                <a:gd name="connsiteY3" fmla="*/ 289089 h 560500"/>
                <a:gd name="connsiteX4" fmla="*/ 252952 w 289089"/>
                <a:gd name="connsiteY4" fmla="*/ 289089 h 560500"/>
                <a:gd name="connsiteX5" fmla="*/ 252952 w 289089"/>
                <a:gd name="connsiteY5" fmla="*/ 144544 h 560500"/>
                <a:gd name="connsiteX6" fmla="*/ 289089 w 289089"/>
                <a:gd name="connsiteY6" fmla="*/ 144544 h 560500"/>
                <a:gd name="connsiteX7" fmla="*/ 234884 w 289089"/>
                <a:gd name="connsiteY7" fmla="*/ 90340 h 560500"/>
                <a:gd name="connsiteX8" fmla="*/ 234884 w 289089"/>
                <a:gd name="connsiteY8" fmla="*/ 18068 h 560500"/>
                <a:gd name="connsiteX9" fmla="*/ 198748 w 289089"/>
                <a:gd name="connsiteY9" fmla="*/ 18068 h 560500"/>
                <a:gd name="connsiteX10" fmla="*/ 198748 w 289089"/>
                <a:gd name="connsiteY10" fmla="*/ 54204 h 560500"/>
                <a:gd name="connsiteX11" fmla="*/ 144544 w 289089"/>
                <a:gd name="connsiteY11" fmla="*/ 0 h 560500"/>
                <a:gd name="connsiteX0" fmla="*/ 234884 w 289089"/>
                <a:gd name="connsiteY0" fmla="*/ 90340 h 560500"/>
                <a:gd name="connsiteX1" fmla="*/ 234884 w 289089"/>
                <a:gd name="connsiteY1" fmla="*/ 18068 h 560500"/>
                <a:gd name="connsiteX2" fmla="*/ 198748 w 289089"/>
                <a:gd name="connsiteY2" fmla="*/ 18068 h 560500"/>
                <a:gd name="connsiteX3" fmla="*/ 198748 w 289089"/>
                <a:gd name="connsiteY3" fmla="*/ 54204 h 560500"/>
                <a:gd name="connsiteX4" fmla="*/ 234884 w 289089"/>
                <a:gd name="connsiteY4" fmla="*/ 90340 h 560500"/>
                <a:gd name="connsiteX5" fmla="*/ 36136 w 289089"/>
                <a:gd name="connsiteY5" fmla="*/ 144544 h 560500"/>
                <a:gd name="connsiteX6" fmla="*/ 36136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9" fmla="*/ 162612 w 289089"/>
                <a:gd name="connsiteY9" fmla="*/ 216816 h 560500"/>
                <a:gd name="connsiteX10" fmla="*/ 162612 w 289089"/>
                <a:gd name="connsiteY10" fmla="*/ 289089 h 560500"/>
                <a:gd name="connsiteX11" fmla="*/ 252952 w 289089"/>
                <a:gd name="connsiteY11" fmla="*/ 289089 h 560500"/>
                <a:gd name="connsiteX12" fmla="*/ 252952 w 289089"/>
                <a:gd name="connsiteY12" fmla="*/ 144544 h 560500"/>
                <a:gd name="connsiteX13" fmla="*/ 36136 w 289089"/>
                <a:gd name="connsiteY13" fmla="*/ 144544 h 56050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289089 w 289089"/>
                <a:gd name="connsiteY2" fmla="*/ 144544 h 560500"/>
                <a:gd name="connsiteX3" fmla="*/ 144544 w 289089"/>
                <a:gd name="connsiteY3" fmla="*/ 0 h 560500"/>
                <a:gd name="connsiteX4" fmla="*/ 126476 w 289089"/>
                <a:gd name="connsiteY4" fmla="*/ 216816 h 560500"/>
                <a:gd name="connsiteX5" fmla="*/ 162612 w 289089"/>
                <a:gd name="connsiteY5" fmla="*/ 216816 h 560500"/>
                <a:gd name="connsiteX6" fmla="*/ 162612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0" fmla="*/ 144544 w 289089"/>
                <a:gd name="connsiteY0" fmla="*/ 0 h 560500"/>
                <a:gd name="connsiteX1" fmla="*/ 198748 w 289089"/>
                <a:gd name="connsiteY1" fmla="*/ 54204 h 560500"/>
                <a:gd name="connsiteX2" fmla="*/ 198748 w 289089"/>
                <a:gd name="connsiteY2" fmla="*/ 18068 h 560500"/>
                <a:gd name="connsiteX3" fmla="*/ 234884 w 289089"/>
                <a:gd name="connsiteY3" fmla="*/ 18068 h 560500"/>
                <a:gd name="connsiteX4" fmla="*/ 234884 w 289089"/>
                <a:gd name="connsiteY4" fmla="*/ 90340 h 560500"/>
                <a:gd name="connsiteX5" fmla="*/ 289089 w 289089"/>
                <a:gd name="connsiteY5" fmla="*/ 144544 h 560500"/>
                <a:gd name="connsiteX6" fmla="*/ 252952 w 289089"/>
                <a:gd name="connsiteY6" fmla="*/ 144544 h 560500"/>
                <a:gd name="connsiteX7" fmla="*/ 252952 w 289089"/>
                <a:gd name="connsiteY7" fmla="*/ 289089 h 560500"/>
                <a:gd name="connsiteX8" fmla="*/ 36136 w 289089"/>
                <a:gd name="connsiteY8" fmla="*/ 289089 h 560500"/>
                <a:gd name="connsiteX9" fmla="*/ 36136 w 289089"/>
                <a:gd name="connsiteY9" fmla="*/ 144544 h 560500"/>
                <a:gd name="connsiteX10" fmla="*/ 0 w 289089"/>
                <a:gd name="connsiteY10" fmla="*/ 144544 h 560500"/>
                <a:gd name="connsiteX11" fmla="*/ 144544 w 289089"/>
                <a:gd name="connsiteY11" fmla="*/ 0 h 560500"/>
                <a:gd name="connsiteX12" fmla="*/ 198748 w 289089"/>
                <a:gd name="connsiteY12" fmla="*/ 54204 h 560500"/>
                <a:gd name="connsiteX13" fmla="*/ 234884 w 289089"/>
                <a:gd name="connsiteY13" fmla="*/ 90340 h 560500"/>
                <a:gd name="connsiteX14" fmla="*/ 252952 w 289089"/>
                <a:gd name="connsiteY14" fmla="*/ 144544 h 560500"/>
                <a:gd name="connsiteX15" fmla="*/ 36136 w 289089"/>
                <a:gd name="connsiteY15" fmla="*/ 144544 h 560500"/>
                <a:gd name="connsiteX16" fmla="*/ 126476 w 289089"/>
                <a:gd name="connsiteY16" fmla="*/ 289089 h 560500"/>
                <a:gd name="connsiteX17" fmla="*/ 126476 w 289089"/>
                <a:gd name="connsiteY17" fmla="*/ 216816 h 560500"/>
                <a:gd name="connsiteX18" fmla="*/ 162612 w 289089"/>
                <a:gd name="connsiteY18" fmla="*/ 216816 h 560500"/>
                <a:gd name="connsiteX19" fmla="*/ 162612 w 289089"/>
                <a:gd name="connsiteY19" fmla="*/ 289089 h 560500"/>
                <a:gd name="connsiteX0" fmla="*/ 156295 w 289089"/>
                <a:gd name="connsiteY0" fmla="*/ 489670 h 560500"/>
                <a:gd name="connsiteX1" fmla="*/ 276276 w 289089"/>
                <a:gd name="connsiteY1" fmla="*/ 560500 h 56050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1238 w 289089"/>
                <a:gd name="connsiteY1" fmla="*/ 144123 h 489670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814" h="289089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36136" y="144544"/>
                  </a:lnTo>
                  <a:lnTo>
                    <a:pt x="36136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289089" y="144544"/>
                  </a:lnTo>
                  <a:lnTo>
                    <a:pt x="234884" y="90340"/>
                  </a:ln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144544" y="0"/>
                  </a:lnTo>
                  <a:close/>
                </a:path>
                <a:path w="293814" h="289089" fill="darkenLess" stroke="0" extrusionOk="0">
                  <a:moveTo>
                    <a:pt x="234884" y="90340"/>
                  </a:move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234884" y="90340"/>
                  </a:lnTo>
                  <a:close/>
                  <a:moveTo>
                    <a:pt x="36136" y="144544"/>
                  </a:moveTo>
                  <a:lnTo>
                    <a:pt x="36136" y="289089"/>
                  </a:lnTo>
                  <a:lnTo>
                    <a:pt x="126476" y="289089"/>
                  </a:ln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36136" y="144544"/>
                  </a:lnTo>
                  <a:close/>
                </a:path>
                <a:path w="293814" h="289089" fill="darken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289089" y="144544"/>
                  </a:lnTo>
                  <a:lnTo>
                    <a:pt x="144544" y="0"/>
                  </a:lnTo>
                  <a:close/>
                  <a:moveTo>
                    <a:pt x="126476" y="216816"/>
                  </a:moveTo>
                  <a:lnTo>
                    <a:pt x="162612" y="216816"/>
                  </a:lnTo>
                  <a:lnTo>
                    <a:pt x="162612" y="289089"/>
                  </a:lnTo>
                  <a:lnTo>
                    <a:pt x="126476" y="289089"/>
                  </a:lnTo>
                  <a:lnTo>
                    <a:pt x="126476" y="216816"/>
                  </a:lnTo>
                  <a:close/>
                </a:path>
                <a:path w="293814" h="289089" fill="none" extrusionOk="0">
                  <a:moveTo>
                    <a:pt x="144544" y="0"/>
                  </a:moveTo>
                  <a:lnTo>
                    <a:pt x="198748" y="54204"/>
                  </a:lnTo>
                  <a:lnTo>
                    <a:pt x="198748" y="18068"/>
                  </a:lnTo>
                  <a:lnTo>
                    <a:pt x="234884" y="18068"/>
                  </a:lnTo>
                  <a:lnTo>
                    <a:pt x="234884" y="90340"/>
                  </a:lnTo>
                  <a:lnTo>
                    <a:pt x="289089" y="144544"/>
                  </a:lnTo>
                  <a:lnTo>
                    <a:pt x="252952" y="144544"/>
                  </a:lnTo>
                  <a:lnTo>
                    <a:pt x="252952" y="289089"/>
                  </a:lnTo>
                  <a:lnTo>
                    <a:pt x="36136" y="289089"/>
                  </a:lnTo>
                  <a:lnTo>
                    <a:pt x="36136" y="144544"/>
                  </a:lnTo>
                  <a:lnTo>
                    <a:pt x="0" y="144544"/>
                  </a:lnTo>
                  <a:lnTo>
                    <a:pt x="144544" y="0"/>
                  </a:lnTo>
                  <a:close/>
                  <a:moveTo>
                    <a:pt x="198748" y="54204"/>
                  </a:moveTo>
                  <a:lnTo>
                    <a:pt x="234884" y="90340"/>
                  </a:lnTo>
                  <a:moveTo>
                    <a:pt x="252952" y="144544"/>
                  </a:moveTo>
                  <a:lnTo>
                    <a:pt x="36136" y="144544"/>
                  </a:lnTo>
                  <a:moveTo>
                    <a:pt x="126476" y="289089"/>
                  </a:move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</a:path>
                <a:path w="293814" h="289089" fill="none">
                  <a:moveTo>
                    <a:pt x="293814" y="143963"/>
                  </a:moveTo>
                  <a:cubicBezTo>
                    <a:pt x="154986" y="140913"/>
                    <a:pt x="1238" y="144123"/>
                    <a:pt x="1238" y="14412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173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然暖身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 userDrawn="1"/>
        </p:nvSpPr>
        <p:spPr>
          <a:xfrm>
            <a:off x="622598" y="68065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自然暖身操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" y="45418"/>
            <a:ext cx="610062" cy="97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75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識快遞">
    <p:bg>
      <p:bgPr>
        <a:solidFill>
          <a:srgbClr val="E2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2DAC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知識快遞</a:t>
            </a: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196120"/>
            <a:ext cx="619211" cy="514422"/>
          </a:xfrm>
          <a:prstGeom prst="rect">
            <a:avLst/>
          </a:prstGeom>
        </p:spPr>
      </p:pic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en-US" altLang="zh-TW" dirty="0" err="1"/>
              <a:t>40pt</a:t>
            </a:r>
            <a:r>
              <a:rPr lang="zh-TW" altLang="en-US" dirty="0"/>
              <a:t>，微軟正黑體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DACD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02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腦時間">
    <p:bg>
      <p:bgPr>
        <a:solidFill>
          <a:srgbClr val="E1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604A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動腦時間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題目微軟正黑體，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18702"/>
            <a:ext cx="705396" cy="7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版面配置區 20"/>
          <p:cNvSpPr>
            <a:spLocks noGrp="1"/>
          </p:cNvSpPr>
          <p:nvPr>
            <p:ph type="body" sz="quarter" idx="16" hasCustomPrompt="1"/>
          </p:nvPr>
        </p:nvSpPr>
        <p:spPr>
          <a:xfrm>
            <a:off x="334566" y="4064696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解答微軟正黑體，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604A7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03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" Target="../slides/slid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 userDrawn="1"/>
        </p:nvGrpSpPr>
        <p:grpSpPr>
          <a:xfrm>
            <a:off x="10487021" y="-5902"/>
            <a:ext cx="2000251" cy="939352"/>
            <a:chOff x="7859942" y="-4425"/>
            <a:chExt cx="1500384" cy="704351"/>
          </a:xfrm>
        </p:grpSpPr>
        <p:sp>
          <p:nvSpPr>
            <p:cNvPr id="9" name="平行四邊形 8"/>
            <p:cNvSpPr/>
            <p:nvPr userDrawn="1"/>
          </p:nvSpPr>
          <p:spPr bwMode="auto">
            <a:xfrm rot="10800000" flipV="1">
              <a:off x="7859942" y="-4425"/>
              <a:ext cx="1500384" cy="704351"/>
            </a:xfrm>
            <a:prstGeom prst="parallelogram">
              <a:avLst>
                <a:gd name="adj" fmla="val 30791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spcBef>
                  <a:spcPts val="800"/>
                </a:spcBef>
                <a:tabLst>
                  <a:tab pos="1430775" algn="l"/>
                </a:tabLst>
                <a:defRPr/>
              </a:pPr>
              <a:endParaRPr lang="zh-TW" altLang="en-US" sz="3500" spc="-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向右箭號 9">
              <a:hlinkClick r:id="" action="ppaction://hlinkshowjump?jump=previousslide"/>
            </p:cNvPr>
            <p:cNvSpPr/>
            <p:nvPr userDrawn="1"/>
          </p:nvSpPr>
          <p:spPr bwMode="auto">
            <a:xfrm rot="10800000">
              <a:off x="8022484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向右箭號 10">
              <a:hlinkClick r:id="" action="ppaction://hlinkshowjump?jump=nextslide"/>
            </p:cNvPr>
            <p:cNvSpPr/>
            <p:nvPr userDrawn="1"/>
          </p:nvSpPr>
          <p:spPr bwMode="auto">
            <a:xfrm rot="10800000" flipH="1">
              <a:off x="8778666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動作按鈕: 首頁 1">
              <a:hlinkClick r:id="rId24" action="ppaction://hlinksldjump" highlightClick="1"/>
            </p:cNvPr>
            <p:cNvSpPr/>
            <p:nvPr userDrawn="1"/>
          </p:nvSpPr>
          <p:spPr bwMode="auto">
            <a:xfrm>
              <a:off x="8402151" y="34055"/>
              <a:ext cx="289851" cy="284831"/>
            </a:xfrm>
            <a:custGeom>
              <a:avLst/>
              <a:gdLst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3" fmla="*/ 0 w 385452"/>
                <a:gd name="connsiteY3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385452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0" fmla="*/ 0 w 385452"/>
                <a:gd name="connsiteY0" fmla="*/ 0 h 537852"/>
                <a:gd name="connsiteX1" fmla="*/ 385452 w 385452"/>
                <a:gd name="connsiteY1" fmla="*/ 0 h 537852"/>
                <a:gd name="connsiteX2" fmla="*/ 385452 w 385452"/>
                <a:gd name="connsiteY2" fmla="*/ 385452 h 537852"/>
                <a:gd name="connsiteX3" fmla="*/ 0 w 385452"/>
                <a:gd name="connsiteY3" fmla="*/ 385452 h 537852"/>
                <a:gd name="connsiteX4" fmla="*/ 0 w 385452"/>
                <a:gd name="connsiteY4" fmla="*/ 0 h 537852"/>
                <a:gd name="connsiteX5" fmla="*/ 192726 w 385452"/>
                <a:gd name="connsiteY5" fmla="*/ 48182 h 537852"/>
                <a:gd name="connsiteX6" fmla="*/ 48182 w 385452"/>
                <a:gd name="connsiteY6" fmla="*/ 192726 h 537852"/>
                <a:gd name="connsiteX7" fmla="*/ 84318 w 385452"/>
                <a:gd name="connsiteY7" fmla="*/ 192726 h 537852"/>
                <a:gd name="connsiteX8" fmla="*/ 84318 w 385452"/>
                <a:gd name="connsiteY8" fmla="*/ 337271 h 537852"/>
                <a:gd name="connsiteX9" fmla="*/ 301134 w 385452"/>
                <a:gd name="connsiteY9" fmla="*/ 337271 h 537852"/>
                <a:gd name="connsiteX10" fmla="*/ 301134 w 385452"/>
                <a:gd name="connsiteY10" fmla="*/ 192726 h 537852"/>
                <a:gd name="connsiteX11" fmla="*/ 337271 w 385452"/>
                <a:gd name="connsiteY11" fmla="*/ 192726 h 537852"/>
                <a:gd name="connsiteX12" fmla="*/ 283066 w 385452"/>
                <a:gd name="connsiteY12" fmla="*/ 138522 h 537852"/>
                <a:gd name="connsiteX13" fmla="*/ 283066 w 385452"/>
                <a:gd name="connsiteY13" fmla="*/ 66250 h 537852"/>
                <a:gd name="connsiteX14" fmla="*/ 246930 w 385452"/>
                <a:gd name="connsiteY14" fmla="*/ 66250 h 537852"/>
                <a:gd name="connsiteX15" fmla="*/ 246930 w 385452"/>
                <a:gd name="connsiteY15" fmla="*/ 102386 h 537852"/>
                <a:gd name="connsiteX16" fmla="*/ 192726 w 385452"/>
                <a:gd name="connsiteY16" fmla="*/ 48182 h 537852"/>
                <a:gd name="connsiteX0" fmla="*/ 283066 w 385452"/>
                <a:gd name="connsiteY0" fmla="*/ 138522 h 537852"/>
                <a:gd name="connsiteX1" fmla="*/ 283066 w 385452"/>
                <a:gd name="connsiteY1" fmla="*/ 66250 h 537852"/>
                <a:gd name="connsiteX2" fmla="*/ 246930 w 385452"/>
                <a:gd name="connsiteY2" fmla="*/ 66250 h 537852"/>
                <a:gd name="connsiteX3" fmla="*/ 246930 w 385452"/>
                <a:gd name="connsiteY3" fmla="*/ 102386 h 537852"/>
                <a:gd name="connsiteX4" fmla="*/ 283066 w 385452"/>
                <a:gd name="connsiteY4" fmla="*/ 138522 h 537852"/>
                <a:gd name="connsiteX5" fmla="*/ 84318 w 385452"/>
                <a:gd name="connsiteY5" fmla="*/ 192726 h 537852"/>
                <a:gd name="connsiteX6" fmla="*/ 84318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9" fmla="*/ 210794 w 385452"/>
                <a:gd name="connsiteY9" fmla="*/ 264998 h 537852"/>
                <a:gd name="connsiteX10" fmla="*/ 210794 w 385452"/>
                <a:gd name="connsiteY10" fmla="*/ 337271 h 537852"/>
                <a:gd name="connsiteX11" fmla="*/ 301134 w 385452"/>
                <a:gd name="connsiteY11" fmla="*/ 337271 h 537852"/>
                <a:gd name="connsiteX12" fmla="*/ 301134 w 385452"/>
                <a:gd name="connsiteY12" fmla="*/ 192726 h 537852"/>
                <a:gd name="connsiteX13" fmla="*/ 84318 w 385452"/>
                <a:gd name="connsiteY13" fmla="*/ 192726 h 537852"/>
                <a:gd name="connsiteX0" fmla="*/ 192726 w 385452"/>
                <a:gd name="connsiteY0" fmla="*/ 48182 h 537852"/>
                <a:gd name="connsiteX1" fmla="*/ 48182 w 385452"/>
                <a:gd name="connsiteY1" fmla="*/ 192726 h 537852"/>
                <a:gd name="connsiteX2" fmla="*/ 337271 w 385452"/>
                <a:gd name="connsiteY2" fmla="*/ 192726 h 537852"/>
                <a:gd name="connsiteX3" fmla="*/ 192726 w 385452"/>
                <a:gd name="connsiteY3" fmla="*/ 48182 h 537852"/>
                <a:gd name="connsiteX4" fmla="*/ 174658 w 385452"/>
                <a:gd name="connsiteY4" fmla="*/ 264998 h 537852"/>
                <a:gd name="connsiteX5" fmla="*/ 210794 w 385452"/>
                <a:gd name="connsiteY5" fmla="*/ 264998 h 537852"/>
                <a:gd name="connsiteX6" fmla="*/ 210794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0" fmla="*/ 192726 w 385452"/>
                <a:gd name="connsiteY0" fmla="*/ 48182 h 537852"/>
                <a:gd name="connsiteX1" fmla="*/ 246930 w 385452"/>
                <a:gd name="connsiteY1" fmla="*/ 102386 h 537852"/>
                <a:gd name="connsiteX2" fmla="*/ 246930 w 385452"/>
                <a:gd name="connsiteY2" fmla="*/ 66250 h 537852"/>
                <a:gd name="connsiteX3" fmla="*/ 283066 w 385452"/>
                <a:gd name="connsiteY3" fmla="*/ 66250 h 537852"/>
                <a:gd name="connsiteX4" fmla="*/ 283066 w 385452"/>
                <a:gd name="connsiteY4" fmla="*/ 138522 h 537852"/>
                <a:gd name="connsiteX5" fmla="*/ 337271 w 385452"/>
                <a:gd name="connsiteY5" fmla="*/ 192726 h 537852"/>
                <a:gd name="connsiteX6" fmla="*/ 301134 w 385452"/>
                <a:gd name="connsiteY6" fmla="*/ 192726 h 537852"/>
                <a:gd name="connsiteX7" fmla="*/ 301134 w 385452"/>
                <a:gd name="connsiteY7" fmla="*/ 337271 h 537852"/>
                <a:gd name="connsiteX8" fmla="*/ 84318 w 385452"/>
                <a:gd name="connsiteY8" fmla="*/ 337271 h 537852"/>
                <a:gd name="connsiteX9" fmla="*/ 84318 w 385452"/>
                <a:gd name="connsiteY9" fmla="*/ 192726 h 537852"/>
                <a:gd name="connsiteX10" fmla="*/ 48182 w 385452"/>
                <a:gd name="connsiteY10" fmla="*/ 192726 h 537852"/>
                <a:gd name="connsiteX11" fmla="*/ 192726 w 385452"/>
                <a:gd name="connsiteY11" fmla="*/ 48182 h 537852"/>
                <a:gd name="connsiteX12" fmla="*/ 246930 w 385452"/>
                <a:gd name="connsiteY12" fmla="*/ 102386 h 537852"/>
                <a:gd name="connsiteX13" fmla="*/ 283066 w 385452"/>
                <a:gd name="connsiteY13" fmla="*/ 138522 h 537852"/>
                <a:gd name="connsiteX14" fmla="*/ 301134 w 385452"/>
                <a:gd name="connsiteY14" fmla="*/ 192726 h 537852"/>
                <a:gd name="connsiteX15" fmla="*/ 84318 w 385452"/>
                <a:gd name="connsiteY15" fmla="*/ 192726 h 537852"/>
                <a:gd name="connsiteX16" fmla="*/ 174658 w 385452"/>
                <a:gd name="connsiteY16" fmla="*/ 337271 h 537852"/>
                <a:gd name="connsiteX17" fmla="*/ 174658 w 385452"/>
                <a:gd name="connsiteY17" fmla="*/ 264998 h 537852"/>
                <a:gd name="connsiteX18" fmla="*/ 210794 w 385452"/>
                <a:gd name="connsiteY18" fmla="*/ 264998 h 537852"/>
                <a:gd name="connsiteX19" fmla="*/ 210794 w 385452"/>
                <a:gd name="connsiteY19" fmla="*/ 337271 h 537852"/>
                <a:gd name="connsiteX0" fmla="*/ 0 w 385452"/>
                <a:gd name="connsiteY0" fmla="*/ 385452 h 537852"/>
                <a:gd name="connsiteX1" fmla="*/ 204477 w 385452"/>
                <a:gd name="connsiteY1" fmla="*/ 537852 h 537852"/>
                <a:gd name="connsiteX2" fmla="*/ 0 w 385452"/>
                <a:gd name="connsiteY2" fmla="*/ 385452 h 537852"/>
                <a:gd name="connsiteX0" fmla="*/ 90798 w 476250"/>
                <a:gd name="connsiteY0" fmla="*/ 0 h 647700"/>
                <a:gd name="connsiteX1" fmla="*/ 0 w 476250"/>
                <a:gd name="connsiteY1" fmla="*/ 647700 h 647700"/>
                <a:gd name="connsiteX2" fmla="*/ 476250 w 476250"/>
                <a:gd name="connsiteY2" fmla="*/ 385452 h 647700"/>
                <a:gd name="connsiteX3" fmla="*/ 90798 w 476250"/>
                <a:gd name="connsiteY3" fmla="*/ 385452 h 647700"/>
                <a:gd name="connsiteX4" fmla="*/ 90798 w 476250"/>
                <a:gd name="connsiteY4" fmla="*/ 0 h 647700"/>
                <a:gd name="connsiteX5" fmla="*/ 283524 w 476250"/>
                <a:gd name="connsiteY5" fmla="*/ 48182 h 647700"/>
                <a:gd name="connsiteX6" fmla="*/ 138980 w 476250"/>
                <a:gd name="connsiteY6" fmla="*/ 192726 h 647700"/>
                <a:gd name="connsiteX7" fmla="*/ 175116 w 476250"/>
                <a:gd name="connsiteY7" fmla="*/ 192726 h 647700"/>
                <a:gd name="connsiteX8" fmla="*/ 175116 w 476250"/>
                <a:gd name="connsiteY8" fmla="*/ 337271 h 647700"/>
                <a:gd name="connsiteX9" fmla="*/ 391932 w 476250"/>
                <a:gd name="connsiteY9" fmla="*/ 337271 h 647700"/>
                <a:gd name="connsiteX10" fmla="*/ 391932 w 476250"/>
                <a:gd name="connsiteY10" fmla="*/ 192726 h 647700"/>
                <a:gd name="connsiteX11" fmla="*/ 428069 w 476250"/>
                <a:gd name="connsiteY11" fmla="*/ 192726 h 647700"/>
                <a:gd name="connsiteX12" fmla="*/ 373864 w 476250"/>
                <a:gd name="connsiteY12" fmla="*/ 138522 h 647700"/>
                <a:gd name="connsiteX13" fmla="*/ 373864 w 476250"/>
                <a:gd name="connsiteY13" fmla="*/ 66250 h 647700"/>
                <a:gd name="connsiteX14" fmla="*/ 337728 w 476250"/>
                <a:gd name="connsiteY14" fmla="*/ 66250 h 647700"/>
                <a:gd name="connsiteX15" fmla="*/ 337728 w 476250"/>
                <a:gd name="connsiteY15" fmla="*/ 102386 h 647700"/>
                <a:gd name="connsiteX16" fmla="*/ 283524 w 476250"/>
                <a:gd name="connsiteY16" fmla="*/ 48182 h 647700"/>
                <a:gd name="connsiteX0" fmla="*/ 373864 w 476250"/>
                <a:gd name="connsiteY0" fmla="*/ 138522 h 647700"/>
                <a:gd name="connsiteX1" fmla="*/ 373864 w 476250"/>
                <a:gd name="connsiteY1" fmla="*/ 66250 h 647700"/>
                <a:gd name="connsiteX2" fmla="*/ 337728 w 476250"/>
                <a:gd name="connsiteY2" fmla="*/ 66250 h 647700"/>
                <a:gd name="connsiteX3" fmla="*/ 337728 w 476250"/>
                <a:gd name="connsiteY3" fmla="*/ 102386 h 647700"/>
                <a:gd name="connsiteX4" fmla="*/ 373864 w 476250"/>
                <a:gd name="connsiteY4" fmla="*/ 138522 h 647700"/>
                <a:gd name="connsiteX5" fmla="*/ 175116 w 476250"/>
                <a:gd name="connsiteY5" fmla="*/ 192726 h 647700"/>
                <a:gd name="connsiteX6" fmla="*/ 175116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9" fmla="*/ 301592 w 476250"/>
                <a:gd name="connsiteY9" fmla="*/ 264998 h 647700"/>
                <a:gd name="connsiteX10" fmla="*/ 301592 w 476250"/>
                <a:gd name="connsiteY10" fmla="*/ 337271 h 647700"/>
                <a:gd name="connsiteX11" fmla="*/ 391932 w 476250"/>
                <a:gd name="connsiteY11" fmla="*/ 337271 h 647700"/>
                <a:gd name="connsiteX12" fmla="*/ 391932 w 476250"/>
                <a:gd name="connsiteY12" fmla="*/ 192726 h 647700"/>
                <a:gd name="connsiteX13" fmla="*/ 175116 w 476250"/>
                <a:gd name="connsiteY13" fmla="*/ 192726 h 647700"/>
                <a:gd name="connsiteX0" fmla="*/ 283524 w 476250"/>
                <a:gd name="connsiteY0" fmla="*/ 48182 h 647700"/>
                <a:gd name="connsiteX1" fmla="*/ 138980 w 476250"/>
                <a:gd name="connsiteY1" fmla="*/ 192726 h 647700"/>
                <a:gd name="connsiteX2" fmla="*/ 428069 w 476250"/>
                <a:gd name="connsiteY2" fmla="*/ 192726 h 647700"/>
                <a:gd name="connsiteX3" fmla="*/ 283524 w 476250"/>
                <a:gd name="connsiteY3" fmla="*/ 48182 h 647700"/>
                <a:gd name="connsiteX4" fmla="*/ 265456 w 476250"/>
                <a:gd name="connsiteY4" fmla="*/ 264998 h 647700"/>
                <a:gd name="connsiteX5" fmla="*/ 301592 w 476250"/>
                <a:gd name="connsiteY5" fmla="*/ 264998 h 647700"/>
                <a:gd name="connsiteX6" fmla="*/ 301592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0" fmla="*/ 283524 w 476250"/>
                <a:gd name="connsiteY0" fmla="*/ 48182 h 647700"/>
                <a:gd name="connsiteX1" fmla="*/ 337728 w 476250"/>
                <a:gd name="connsiteY1" fmla="*/ 102386 h 647700"/>
                <a:gd name="connsiteX2" fmla="*/ 337728 w 476250"/>
                <a:gd name="connsiteY2" fmla="*/ 66250 h 647700"/>
                <a:gd name="connsiteX3" fmla="*/ 373864 w 476250"/>
                <a:gd name="connsiteY3" fmla="*/ 66250 h 647700"/>
                <a:gd name="connsiteX4" fmla="*/ 373864 w 476250"/>
                <a:gd name="connsiteY4" fmla="*/ 138522 h 647700"/>
                <a:gd name="connsiteX5" fmla="*/ 428069 w 476250"/>
                <a:gd name="connsiteY5" fmla="*/ 192726 h 647700"/>
                <a:gd name="connsiteX6" fmla="*/ 391932 w 476250"/>
                <a:gd name="connsiteY6" fmla="*/ 192726 h 647700"/>
                <a:gd name="connsiteX7" fmla="*/ 391932 w 476250"/>
                <a:gd name="connsiteY7" fmla="*/ 337271 h 647700"/>
                <a:gd name="connsiteX8" fmla="*/ 175116 w 476250"/>
                <a:gd name="connsiteY8" fmla="*/ 337271 h 647700"/>
                <a:gd name="connsiteX9" fmla="*/ 175116 w 476250"/>
                <a:gd name="connsiteY9" fmla="*/ 192726 h 647700"/>
                <a:gd name="connsiteX10" fmla="*/ 138980 w 476250"/>
                <a:gd name="connsiteY10" fmla="*/ 192726 h 647700"/>
                <a:gd name="connsiteX11" fmla="*/ 283524 w 476250"/>
                <a:gd name="connsiteY11" fmla="*/ 48182 h 647700"/>
                <a:gd name="connsiteX12" fmla="*/ 337728 w 476250"/>
                <a:gd name="connsiteY12" fmla="*/ 102386 h 647700"/>
                <a:gd name="connsiteX13" fmla="*/ 373864 w 476250"/>
                <a:gd name="connsiteY13" fmla="*/ 138522 h 647700"/>
                <a:gd name="connsiteX14" fmla="*/ 391932 w 476250"/>
                <a:gd name="connsiteY14" fmla="*/ 192726 h 647700"/>
                <a:gd name="connsiteX15" fmla="*/ 175116 w 476250"/>
                <a:gd name="connsiteY15" fmla="*/ 192726 h 647700"/>
                <a:gd name="connsiteX16" fmla="*/ 265456 w 476250"/>
                <a:gd name="connsiteY16" fmla="*/ 337271 h 647700"/>
                <a:gd name="connsiteX17" fmla="*/ 265456 w 476250"/>
                <a:gd name="connsiteY17" fmla="*/ 264998 h 647700"/>
                <a:gd name="connsiteX18" fmla="*/ 301592 w 476250"/>
                <a:gd name="connsiteY18" fmla="*/ 264998 h 647700"/>
                <a:gd name="connsiteX19" fmla="*/ 301592 w 476250"/>
                <a:gd name="connsiteY19" fmla="*/ 337271 h 647700"/>
                <a:gd name="connsiteX0" fmla="*/ 90798 w 476250"/>
                <a:gd name="connsiteY0" fmla="*/ 385452 h 647700"/>
                <a:gd name="connsiteX1" fmla="*/ 295275 w 476250"/>
                <a:gd name="connsiteY1" fmla="*/ 537852 h 647700"/>
                <a:gd name="connsiteX2" fmla="*/ 90798 w 476250"/>
                <a:gd name="connsiteY2" fmla="*/ 385452 h 647700"/>
                <a:gd name="connsiteX0" fmla="*/ 90798 w 428069"/>
                <a:gd name="connsiteY0" fmla="*/ 0 h 647700"/>
                <a:gd name="connsiteX1" fmla="*/ 0 w 428069"/>
                <a:gd name="connsiteY1" fmla="*/ 647700 h 647700"/>
                <a:gd name="connsiteX2" fmla="*/ 204788 w 428069"/>
                <a:gd name="connsiteY2" fmla="*/ 552139 h 647700"/>
                <a:gd name="connsiteX3" fmla="*/ 90798 w 428069"/>
                <a:gd name="connsiteY3" fmla="*/ 385452 h 647700"/>
                <a:gd name="connsiteX4" fmla="*/ 90798 w 428069"/>
                <a:gd name="connsiteY4" fmla="*/ 0 h 647700"/>
                <a:gd name="connsiteX5" fmla="*/ 283524 w 428069"/>
                <a:gd name="connsiteY5" fmla="*/ 48182 h 647700"/>
                <a:gd name="connsiteX6" fmla="*/ 138980 w 428069"/>
                <a:gd name="connsiteY6" fmla="*/ 192726 h 647700"/>
                <a:gd name="connsiteX7" fmla="*/ 175116 w 428069"/>
                <a:gd name="connsiteY7" fmla="*/ 192726 h 647700"/>
                <a:gd name="connsiteX8" fmla="*/ 175116 w 428069"/>
                <a:gd name="connsiteY8" fmla="*/ 337271 h 647700"/>
                <a:gd name="connsiteX9" fmla="*/ 391932 w 428069"/>
                <a:gd name="connsiteY9" fmla="*/ 337271 h 647700"/>
                <a:gd name="connsiteX10" fmla="*/ 391932 w 428069"/>
                <a:gd name="connsiteY10" fmla="*/ 192726 h 647700"/>
                <a:gd name="connsiteX11" fmla="*/ 428069 w 428069"/>
                <a:gd name="connsiteY11" fmla="*/ 192726 h 647700"/>
                <a:gd name="connsiteX12" fmla="*/ 373864 w 428069"/>
                <a:gd name="connsiteY12" fmla="*/ 138522 h 647700"/>
                <a:gd name="connsiteX13" fmla="*/ 373864 w 428069"/>
                <a:gd name="connsiteY13" fmla="*/ 66250 h 647700"/>
                <a:gd name="connsiteX14" fmla="*/ 337728 w 428069"/>
                <a:gd name="connsiteY14" fmla="*/ 66250 h 647700"/>
                <a:gd name="connsiteX15" fmla="*/ 337728 w 428069"/>
                <a:gd name="connsiteY15" fmla="*/ 102386 h 647700"/>
                <a:gd name="connsiteX16" fmla="*/ 283524 w 428069"/>
                <a:gd name="connsiteY16" fmla="*/ 48182 h 647700"/>
                <a:gd name="connsiteX0" fmla="*/ 373864 w 428069"/>
                <a:gd name="connsiteY0" fmla="*/ 138522 h 647700"/>
                <a:gd name="connsiteX1" fmla="*/ 373864 w 428069"/>
                <a:gd name="connsiteY1" fmla="*/ 66250 h 647700"/>
                <a:gd name="connsiteX2" fmla="*/ 337728 w 428069"/>
                <a:gd name="connsiteY2" fmla="*/ 66250 h 647700"/>
                <a:gd name="connsiteX3" fmla="*/ 337728 w 428069"/>
                <a:gd name="connsiteY3" fmla="*/ 102386 h 647700"/>
                <a:gd name="connsiteX4" fmla="*/ 373864 w 428069"/>
                <a:gd name="connsiteY4" fmla="*/ 138522 h 647700"/>
                <a:gd name="connsiteX5" fmla="*/ 175116 w 428069"/>
                <a:gd name="connsiteY5" fmla="*/ 192726 h 647700"/>
                <a:gd name="connsiteX6" fmla="*/ 175116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9" fmla="*/ 301592 w 428069"/>
                <a:gd name="connsiteY9" fmla="*/ 264998 h 647700"/>
                <a:gd name="connsiteX10" fmla="*/ 301592 w 428069"/>
                <a:gd name="connsiteY10" fmla="*/ 337271 h 647700"/>
                <a:gd name="connsiteX11" fmla="*/ 391932 w 428069"/>
                <a:gd name="connsiteY11" fmla="*/ 337271 h 647700"/>
                <a:gd name="connsiteX12" fmla="*/ 391932 w 428069"/>
                <a:gd name="connsiteY12" fmla="*/ 192726 h 647700"/>
                <a:gd name="connsiteX13" fmla="*/ 175116 w 428069"/>
                <a:gd name="connsiteY13" fmla="*/ 192726 h 647700"/>
                <a:gd name="connsiteX0" fmla="*/ 283524 w 428069"/>
                <a:gd name="connsiteY0" fmla="*/ 48182 h 647700"/>
                <a:gd name="connsiteX1" fmla="*/ 138980 w 428069"/>
                <a:gd name="connsiteY1" fmla="*/ 192726 h 647700"/>
                <a:gd name="connsiteX2" fmla="*/ 428069 w 428069"/>
                <a:gd name="connsiteY2" fmla="*/ 192726 h 647700"/>
                <a:gd name="connsiteX3" fmla="*/ 283524 w 428069"/>
                <a:gd name="connsiteY3" fmla="*/ 48182 h 647700"/>
                <a:gd name="connsiteX4" fmla="*/ 265456 w 428069"/>
                <a:gd name="connsiteY4" fmla="*/ 264998 h 647700"/>
                <a:gd name="connsiteX5" fmla="*/ 301592 w 428069"/>
                <a:gd name="connsiteY5" fmla="*/ 264998 h 647700"/>
                <a:gd name="connsiteX6" fmla="*/ 301592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0" fmla="*/ 283524 w 428069"/>
                <a:gd name="connsiteY0" fmla="*/ 48182 h 647700"/>
                <a:gd name="connsiteX1" fmla="*/ 337728 w 428069"/>
                <a:gd name="connsiteY1" fmla="*/ 102386 h 647700"/>
                <a:gd name="connsiteX2" fmla="*/ 337728 w 428069"/>
                <a:gd name="connsiteY2" fmla="*/ 66250 h 647700"/>
                <a:gd name="connsiteX3" fmla="*/ 373864 w 428069"/>
                <a:gd name="connsiteY3" fmla="*/ 66250 h 647700"/>
                <a:gd name="connsiteX4" fmla="*/ 373864 w 428069"/>
                <a:gd name="connsiteY4" fmla="*/ 138522 h 647700"/>
                <a:gd name="connsiteX5" fmla="*/ 428069 w 428069"/>
                <a:gd name="connsiteY5" fmla="*/ 192726 h 647700"/>
                <a:gd name="connsiteX6" fmla="*/ 391932 w 428069"/>
                <a:gd name="connsiteY6" fmla="*/ 192726 h 647700"/>
                <a:gd name="connsiteX7" fmla="*/ 391932 w 428069"/>
                <a:gd name="connsiteY7" fmla="*/ 337271 h 647700"/>
                <a:gd name="connsiteX8" fmla="*/ 175116 w 428069"/>
                <a:gd name="connsiteY8" fmla="*/ 337271 h 647700"/>
                <a:gd name="connsiteX9" fmla="*/ 175116 w 428069"/>
                <a:gd name="connsiteY9" fmla="*/ 192726 h 647700"/>
                <a:gd name="connsiteX10" fmla="*/ 138980 w 428069"/>
                <a:gd name="connsiteY10" fmla="*/ 192726 h 647700"/>
                <a:gd name="connsiteX11" fmla="*/ 283524 w 428069"/>
                <a:gd name="connsiteY11" fmla="*/ 48182 h 647700"/>
                <a:gd name="connsiteX12" fmla="*/ 337728 w 428069"/>
                <a:gd name="connsiteY12" fmla="*/ 102386 h 647700"/>
                <a:gd name="connsiteX13" fmla="*/ 373864 w 428069"/>
                <a:gd name="connsiteY13" fmla="*/ 138522 h 647700"/>
                <a:gd name="connsiteX14" fmla="*/ 391932 w 428069"/>
                <a:gd name="connsiteY14" fmla="*/ 192726 h 647700"/>
                <a:gd name="connsiteX15" fmla="*/ 175116 w 428069"/>
                <a:gd name="connsiteY15" fmla="*/ 192726 h 647700"/>
                <a:gd name="connsiteX16" fmla="*/ 265456 w 428069"/>
                <a:gd name="connsiteY16" fmla="*/ 337271 h 647700"/>
                <a:gd name="connsiteX17" fmla="*/ 265456 w 428069"/>
                <a:gd name="connsiteY17" fmla="*/ 264998 h 647700"/>
                <a:gd name="connsiteX18" fmla="*/ 301592 w 428069"/>
                <a:gd name="connsiteY18" fmla="*/ 264998 h 647700"/>
                <a:gd name="connsiteX19" fmla="*/ 301592 w 428069"/>
                <a:gd name="connsiteY19" fmla="*/ 337271 h 647700"/>
                <a:gd name="connsiteX0" fmla="*/ 90798 w 428069"/>
                <a:gd name="connsiteY0" fmla="*/ 385452 h 647700"/>
                <a:gd name="connsiteX1" fmla="*/ 295275 w 428069"/>
                <a:gd name="connsiteY1" fmla="*/ 537852 h 647700"/>
                <a:gd name="connsiteX2" fmla="*/ 90798 w 428069"/>
                <a:gd name="connsiteY2" fmla="*/ 385452 h 647700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204788 w 428069"/>
                <a:gd name="connsiteY2" fmla="*/ 503957 h 599518"/>
                <a:gd name="connsiteX3" fmla="*/ 90798 w 428069"/>
                <a:gd name="connsiteY3" fmla="*/ 337270 h 599518"/>
                <a:gd name="connsiteX4" fmla="*/ 66985 w 428069"/>
                <a:gd name="connsiteY4" fmla="*/ 470931 h 599518"/>
                <a:gd name="connsiteX5" fmla="*/ 283524 w 428069"/>
                <a:gd name="connsiteY5" fmla="*/ 0 h 599518"/>
                <a:gd name="connsiteX6" fmla="*/ 138980 w 428069"/>
                <a:gd name="connsiteY6" fmla="*/ 144544 h 599518"/>
                <a:gd name="connsiteX7" fmla="*/ 175116 w 428069"/>
                <a:gd name="connsiteY7" fmla="*/ 144544 h 599518"/>
                <a:gd name="connsiteX8" fmla="*/ 175116 w 428069"/>
                <a:gd name="connsiteY8" fmla="*/ 289089 h 599518"/>
                <a:gd name="connsiteX9" fmla="*/ 391932 w 428069"/>
                <a:gd name="connsiteY9" fmla="*/ 289089 h 599518"/>
                <a:gd name="connsiteX10" fmla="*/ 391932 w 428069"/>
                <a:gd name="connsiteY10" fmla="*/ 144544 h 599518"/>
                <a:gd name="connsiteX11" fmla="*/ 428069 w 428069"/>
                <a:gd name="connsiteY11" fmla="*/ 144544 h 599518"/>
                <a:gd name="connsiteX12" fmla="*/ 373864 w 428069"/>
                <a:gd name="connsiteY12" fmla="*/ 90340 h 599518"/>
                <a:gd name="connsiteX13" fmla="*/ 373864 w 428069"/>
                <a:gd name="connsiteY13" fmla="*/ 18068 h 599518"/>
                <a:gd name="connsiteX14" fmla="*/ 337728 w 428069"/>
                <a:gd name="connsiteY14" fmla="*/ 18068 h 599518"/>
                <a:gd name="connsiteX15" fmla="*/ 337728 w 428069"/>
                <a:gd name="connsiteY15" fmla="*/ 54204 h 599518"/>
                <a:gd name="connsiteX16" fmla="*/ 283524 w 428069"/>
                <a:gd name="connsiteY16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90798 w 428069"/>
                <a:gd name="connsiteY2" fmla="*/ 337270 h 599518"/>
                <a:gd name="connsiteX3" fmla="*/ 66985 w 428069"/>
                <a:gd name="connsiteY3" fmla="*/ 470931 h 599518"/>
                <a:gd name="connsiteX4" fmla="*/ 283524 w 428069"/>
                <a:gd name="connsiteY4" fmla="*/ 0 h 599518"/>
                <a:gd name="connsiteX5" fmla="*/ 138980 w 428069"/>
                <a:gd name="connsiteY5" fmla="*/ 144544 h 599518"/>
                <a:gd name="connsiteX6" fmla="*/ 175116 w 428069"/>
                <a:gd name="connsiteY6" fmla="*/ 144544 h 599518"/>
                <a:gd name="connsiteX7" fmla="*/ 175116 w 428069"/>
                <a:gd name="connsiteY7" fmla="*/ 289089 h 599518"/>
                <a:gd name="connsiteX8" fmla="*/ 391932 w 428069"/>
                <a:gd name="connsiteY8" fmla="*/ 289089 h 599518"/>
                <a:gd name="connsiteX9" fmla="*/ 391932 w 428069"/>
                <a:gd name="connsiteY9" fmla="*/ 144544 h 599518"/>
                <a:gd name="connsiteX10" fmla="*/ 428069 w 428069"/>
                <a:gd name="connsiteY10" fmla="*/ 144544 h 599518"/>
                <a:gd name="connsiteX11" fmla="*/ 373864 w 428069"/>
                <a:gd name="connsiteY11" fmla="*/ 90340 h 599518"/>
                <a:gd name="connsiteX12" fmla="*/ 373864 w 428069"/>
                <a:gd name="connsiteY12" fmla="*/ 18068 h 599518"/>
                <a:gd name="connsiteX13" fmla="*/ 337728 w 428069"/>
                <a:gd name="connsiteY13" fmla="*/ 18068 h 599518"/>
                <a:gd name="connsiteX14" fmla="*/ 337728 w 428069"/>
                <a:gd name="connsiteY14" fmla="*/ 54204 h 599518"/>
                <a:gd name="connsiteX15" fmla="*/ 283524 w 428069"/>
                <a:gd name="connsiteY15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0 w 361084"/>
                <a:gd name="connsiteY0" fmla="*/ 470931 h 489670"/>
                <a:gd name="connsiteX1" fmla="*/ 23813 w 361084"/>
                <a:gd name="connsiteY1" fmla="*/ 337270 h 489670"/>
                <a:gd name="connsiteX2" fmla="*/ 0 w 361084"/>
                <a:gd name="connsiteY2" fmla="*/ 470931 h 489670"/>
                <a:gd name="connsiteX3" fmla="*/ 216539 w 361084"/>
                <a:gd name="connsiteY3" fmla="*/ 0 h 489670"/>
                <a:gd name="connsiteX4" fmla="*/ 71995 w 361084"/>
                <a:gd name="connsiteY4" fmla="*/ 144544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324947 w 361084"/>
                <a:gd name="connsiteY7" fmla="*/ 289089 h 489670"/>
                <a:gd name="connsiteX8" fmla="*/ 324947 w 361084"/>
                <a:gd name="connsiteY8" fmla="*/ 144544 h 489670"/>
                <a:gd name="connsiteX9" fmla="*/ 361084 w 361084"/>
                <a:gd name="connsiteY9" fmla="*/ 144544 h 489670"/>
                <a:gd name="connsiteX10" fmla="*/ 306879 w 361084"/>
                <a:gd name="connsiteY10" fmla="*/ 90340 h 489670"/>
                <a:gd name="connsiteX11" fmla="*/ 306879 w 361084"/>
                <a:gd name="connsiteY11" fmla="*/ 18068 h 489670"/>
                <a:gd name="connsiteX12" fmla="*/ 270743 w 361084"/>
                <a:gd name="connsiteY12" fmla="*/ 18068 h 489670"/>
                <a:gd name="connsiteX13" fmla="*/ 270743 w 361084"/>
                <a:gd name="connsiteY13" fmla="*/ 54204 h 489670"/>
                <a:gd name="connsiteX14" fmla="*/ 216539 w 361084"/>
                <a:gd name="connsiteY14" fmla="*/ 0 h 489670"/>
                <a:gd name="connsiteX0" fmla="*/ 306879 w 361084"/>
                <a:gd name="connsiteY0" fmla="*/ 90340 h 489670"/>
                <a:gd name="connsiteX1" fmla="*/ 306879 w 361084"/>
                <a:gd name="connsiteY1" fmla="*/ 18068 h 489670"/>
                <a:gd name="connsiteX2" fmla="*/ 270743 w 361084"/>
                <a:gd name="connsiteY2" fmla="*/ 18068 h 489670"/>
                <a:gd name="connsiteX3" fmla="*/ 270743 w 361084"/>
                <a:gd name="connsiteY3" fmla="*/ 54204 h 489670"/>
                <a:gd name="connsiteX4" fmla="*/ 306879 w 361084"/>
                <a:gd name="connsiteY4" fmla="*/ 90340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9" fmla="*/ 234607 w 361084"/>
                <a:gd name="connsiteY9" fmla="*/ 216816 h 489670"/>
                <a:gd name="connsiteX10" fmla="*/ 234607 w 361084"/>
                <a:gd name="connsiteY10" fmla="*/ 289089 h 489670"/>
                <a:gd name="connsiteX11" fmla="*/ 324947 w 361084"/>
                <a:gd name="connsiteY11" fmla="*/ 289089 h 489670"/>
                <a:gd name="connsiteX12" fmla="*/ 324947 w 361084"/>
                <a:gd name="connsiteY12" fmla="*/ 144544 h 489670"/>
                <a:gd name="connsiteX13" fmla="*/ 108131 w 361084"/>
                <a:gd name="connsiteY13" fmla="*/ 144544 h 489670"/>
                <a:gd name="connsiteX0" fmla="*/ 216539 w 361084"/>
                <a:gd name="connsiteY0" fmla="*/ 0 h 489670"/>
                <a:gd name="connsiteX1" fmla="*/ 71995 w 361084"/>
                <a:gd name="connsiteY1" fmla="*/ 144544 h 489670"/>
                <a:gd name="connsiteX2" fmla="*/ 361084 w 361084"/>
                <a:gd name="connsiteY2" fmla="*/ 144544 h 489670"/>
                <a:gd name="connsiteX3" fmla="*/ 216539 w 361084"/>
                <a:gd name="connsiteY3" fmla="*/ 0 h 489670"/>
                <a:gd name="connsiteX4" fmla="*/ 198471 w 361084"/>
                <a:gd name="connsiteY4" fmla="*/ 216816 h 489670"/>
                <a:gd name="connsiteX5" fmla="*/ 234607 w 361084"/>
                <a:gd name="connsiteY5" fmla="*/ 216816 h 489670"/>
                <a:gd name="connsiteX6" fmla="*/ 234607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0" fmla="*/ 216539 w 361084"/>
                <a:gd name="connsiteY0" fmla="*/ 0 h 489670"/>
                <a:gd name="connsiteX1" fmla="*/ 270743 w 361084"/>
                <a:gd name="connsiteY1" fmla="*/ 54204 h 489670"/>
                <a:gd name="connsiteX2" fmla="*/ 270743 w 361084"/>
                <a:gd name="connsiteY2" fmla="*/ 18068 h 489670"/>
                <a:gd name="connsiteX3" fmla="*/ 306879 w 361084"/>
                <a:gd name="connsiteY3" fmla="*/ 18068 h 489670"/>
                <a:gd name="connsiteX4" fmla="*/ 306879 w 361084"/>
                <a:gd name="connsiteY4" fmla="*/ 90340 h 489670"/>
                <a:gd name="connsiteX5" fmla="*/ 361084 w 361084"/>
                <a:gd name="connsiteY5" fmla="*/ 144544 h 489670"/>
                <a:gd name="connsiteX6" fmla="*/ 324947 w 361084"/>
                <a:gd name="connsiteY6" fmla="*/ 144544 h 489670"/>
                <a:gd name="connsiteX7" fmla="*/ 324947 w 361084"/>
                <a:gd name="connsiteY7" fmla="*/ 289089 h 489670"/>
                <a:gd name="connsiteX8" fmla="*/ 108131 w 361084"/>
                <a:gd name="connsiteY8" fmla="*/ 289089 h 489670"/>
                <a:gd name="connsiteX9" fmla="*/ 108131 w 361084"/>
                <a:gd name="connsiteY9" fmla="*/ 144544 h 489670"/>
                <a:gd name="connsiteX10" fmla="*/ 71995 w 361084"/>
                <a:gd name="connsiteY10" fmla="*/ 144544 h 489670"/>
                <a:gd name="connsiteX11" fmla="*/ 216539 w 361084"/>
                <a:gd name="connsiteY11" fmla="*/ 0 h 489670"/>
                <a:gd name="connsiteX12" fmla="*/ 270743 w 361084"/>
                <a:gd name="connsiteY12" fmla="*/ 54204 h 489670"/>
                <a:gd name="connsiteX13" fmla="*/ 306879 w 361084"/>
                <a:gd name="connsiteY13" fmla="*/ 90340 h 489670"/>
                <a:gd name="connsiteX14" fmla="*/ 324947 w 361084"/>
                <a:gd name="connsiteY14" fmla="*/ 144544 h 489670"/>
                <a:gd name="connsiteX15" fmla="*/ 108131 w 361084"/>
                <a:gd name="connsiteY15" fmla="*/ 144544 h 489670"/>
                <a:gd name="connsiteX16" fmla="*/ 198471 w 361084"/>
                <a:gd name="connsiteY16" fmla="*/ 289089 h 489670"/>
                <a:gd name="connsiteX17" fmla="*/ 198471 w 361084"/>
                <a:gd name="connsiteY17" fmla="*/ 216816 h 489670"/>
                <a:gd name="connsiteX18" fmla="*/ 234607 w 361084"/>
                <a:gd name="connsiteY18" fmla="*/ 216816 h 489670"/>
                <a:gd name="connsiteX19" fmla="*/ 234607 w 361084"/>
                <a:gd name="connsiteY19" fmla="*/ 289089 h 489670"/>
                <a:gd name="connsiteX0" fmla="*/ 23813 w 361084"/>
                <a:gd name="connsiteY0" fmla="*/ 337270 h 489670"/>
                <a:gd name="connsiteX1" fmla="*/ 228290 w 361084"/>
                <a:gd name="connsiteY1" fmla="*/ 489670 h 489670"/>
                <a:gd name="connsiteX2" fmla="*/ 23813 w 361084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0 w 337271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91440 w 337271"/>
                <a:gd name="connsiteY2" fmla="*/ 428710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43258 w 289089"/>
                <a:gd name="connsiteY1" fmla="*/ 428710 h 48967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36136 w 289089"/>
                <a:gd name="connsiteY2" fmla="*/ 144544 h 560500"/>
                <a:gd name="connsiteX3" fmla="*/ 36136 w 289089"/>
                <a:gd name="connsiteY3" fmla="*/ 289089 h 560500"/>
                <a:gd name="connsiteX4" fmla="*/ 252952 w 289089"/>
                <a:gd name="connsiteY4" fmla="*/ 289089 h 560500"/>
                <a:gd name="connsiteX5" fmla="*/ 252952 w 289089"/>
                <a:gd name="connsiteY5" fmla="*/ 144544 h 560500"/>
                <a:gd name="connsiteX6" fmla="*/ 289089 w 289089"/>
                <a:gd name="connsiteY6" fmla="*/ 144544 h 560500"/>
                <a:gd name="connsiteX7" fmla="*/ 234884 w 289089"/>
                <a:gd name="connsiteY7" fmla="*/ 90340 h 560500"/>
                <a:gd name="connsiteX8" fmla="*/ 234884 w 289089"/>
                <a:gd name="connsiteY8" fmla="*/ 18068 h 560500"/>
                <a:gd name="connsiteX9" fmla="*/ 198748 w 289089"/>
                <a:gd name="connsiteY9" fmla="*/ 18068 h 560500"/>
                <a:gd name="connsiteX10" fmla="*/ 198748 w 289089"/>
                <a:gd name="connsiteY10" fmla="*/ 54204 h 560500"/>
                <a:gd name="connsiteX11" fmla="*/ 144544 w 289089"/>
                <a:gd name="connsiteY11" fmla="*/ 0 h 560500"/>
                <a:gd name="connsiteX0" fmla="*/ 234884 w 289089"/>
                <a:gd name="connsiteY0" fmla="*/ 90340 h 560500"/>
                <a:gd name="connsiteX1" fmla="*/ 234884 w 289089"/>
                <a:gd name="connsiteY1" fmla="*/ 18068 h 560500"/>
                <a:gd name="connsiteX2" fmla="*/ 198748 w 289089"/>
                <a:gd name="connsiteY2" fmla="*/ 18068 h 560500"/>
                <a:gd name="connsiteX3" fmla="*/ 198748 w 289089"/>
                <a:gd name="connsiteY3" fmla="*/ 54204 h 560500"/>
                <a:gd name="connsiteX4" fmla="*/ 234884 w 289089"/>
                <a:gd name="connsiteY4" fmla="*/ 90340 h 560500"/>
                <a:gd name="connsiteX5" fmla="*/ 36136 w 289089"/>
                <a:gd name="connsiteY5" fmla="*/ 144544 h 560500"/>
                <a:gd name="connsiteX6" fmla="*/ 36136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9" fmla="*/ 162612 w 289089"/>
                <a:gd name="connsiteY9" fmla="*/ 216816 h 560500"/>
                <a:gd name="connsiteX10" fmla="*/ 162612 w 289089"/>
                <a:gd name="connsiteY10" fmla="*/ 289089 h 560500"/>
                <a:gd name="connsiteX11" fmla="*/ 252952 w 289089"/>
                <a:gd name="connsiteY11" fmla="*/ 289089 h 560500"/>
                <a:gd name="connsiteX12" fmla="*/ 252952 w 289089"/>
                <a:gd name="connsiteY12" fmla="*/ 144544 h 560500"/>
                <a:gd name="connsiteX13" fmla="*/ 36136 w 289089"/>
                <a:gd name="connsiteY13" fmla="*/ 144544 h 56050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289089 w 289089"/>
                <a:gd name="connsiteY2" fmla="*/ 144544 h 560500"/>
                <a:gd name="connsiteX3" fmla="*/ 144544 w 289089"/>
                <a:gd name="connsiteY3" fmla="*/ 0 h 560500"/>
                <a:gd name="connsiteX4" fmla="*/ 126476 w 289089"/>
                <a:gd name="connsiteY4" fmla="*/ 216816 h 560500"/>
                <a:gd name="connsiteX5" fmla="*/ 162612 w 289089"/>
                <a:gd name="connsiteY5" fmla="*/ 216816 h 560500"/>
                <a:gd name="connsiteX6" fmla="*/ 162612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0" fmla="*/ 144544 w 289089"/>
                <a:gd name="connsiteY0" fmla="*/ 0 h 560500"/>
                <a:gd name="connsiteX1" fmla="*/ 198748 w 289089"/>
                <a:gd name="connsiteY1" fmla="*/ 54204 h 560500"/>
                <a:gd name="connsiteX2" fmla="*/ 198748 w 289089"/>
                <a:gd name="connsiteY2" fmla="*/ 18068 h 560500"/>
                <a:gd name="connsiteX3" fmla="*/ 234884 w 289089"/>
                <a:gd name="connsiteY3" fmla="*/ 18068 h 560500"/>
                <a:gd name="connsiteX4" fmla="*/ 234884 w 289089"/>
                <a:gd name="connsiteY4" fmla="*/ 90340 h 560500"/>
                <a:gd name="connsiteX5" fmla="*/ 289089 w 289089"/>
                <a:gd name="connsiteY5" fmla="*/ 144544 h 560500"/>
                <a:gd name="connsiteX6" fmla="*/ 252952 w 289089"/>
                <a:gd name="connsiteY6" fmla="*/ 144544 h 560500"/>
                <a:gd name="connsiteX7" fmla="*/ 252952 w 289089"/>
                <a:gd name="connsiteY7" fmla="*/ 289089 h 560500"/>
                <a:gd name="connsiteX8" fmla="*/ 36136 w 289089"/>
                <a:gd name="connsiteY8" fmla="*/ 289089 h 560500"/>
                <a:gd name="connsiteX9" fmla="*/ 36136 w 289089"/>
                <a:gd name="connsiteY9" fmla="*/ 144544 h 560500"/>
                <a:gd name="connsiteX10" fmla="*/ 0 w 289089"/>
                <a:gd name="connsiteY10" fmla="*/ 144544 h 560500"/>
                <a:gd name="connsiteX11" fmla="*/ 144544 w 289089"/>
                <a:gd name="connsiteY11" fmla="*/ 0 h 560500"/>
                <a:gd name="connsiteX12" fmla="*/ 198748 w 289089"/>
                <a:gd name="connsiteY12" fmla="*/ 54204 h 560500"/>
                <a:gd name="connsiteX13" fmla="*/ 234884 w 289089"/>
                <a:gd name="connsiteY13" fmla="*/ 90340 h 560500"/>
                <a:gd name="connsiteX14" fmla="*/ 252952 w 289089"/>
                <a:gd name="connsiteY14" fmla="*/ 144544 h 560500"/>
                <a:gd name="connsiteX15" fmla="*/ 36136 w 289089"/>
                <a:gd name="connsiteY15" fmla="*/ 144544 h 560500"/>
                <a:gd name="connsiteX16" fmla="*/ 126476 w 289089"/>
                <a:gd name="connsiteY16" fmla="*/ 289089 h 560500"/>
                <a:gd name="connsiteX17" fmla="*/ 126476 w 289089"/>
                <a:gd name="connsiteY17" fmla="*/ 216816 h 560500"/>
                <a:gd name="connsiteX18" fmla="*/ 162612 w 289089"/>
                <a:gd name="connsiteY18" fmla="*/ 216816 h 560500"/>
                <a:gd name="connsiteX19" fmla="*/ 162612 w 289089"/>
                <a:gd name="connsiteY19" fmla="*/ 289089 h 560500"/>
                <a:gd name="connsiteX0" fmla="*/ 156295 w 289089"/>
                <a:gd name="connsiteY0" fmla="*/ 489670 h 560500"/>
                <a:gd name="connsiteX1" fmla="*/ 276276 w 289089"/>
                <a:gd name="connsiteY1" fmla="*/ 560500 h 56050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1238 w 289089"/>
                <a:gd name="connsiteY1" fmla="*/ 144123 h 489670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814" h="289089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36136" y="144544"/>
                  </a:lnTo>
                  <a:lnTo>
                    <a:pt x="36136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289089" y="144544"/>
                  </a:lnTo>
                  <a:lnTo>
                    <a:pt x="234884" y="90340"/>
                  </a:ln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144544" y="0"/>
                  </a:lnTo>
                  <a:close/>
                </a:path>
                <a:path w="293814" h="289089" fill="darkenLess" stroke="0" extrusionOk="0">
                  <a:moveTo>
                    <a:pt x="234884" y="90340"/>
                  </a:move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234884" y="90340"/>
                  </a:lnTo>
                  <a:close/>
                  <a:moveTo>
                    <a:pt x="36136" y="144544"/>
                  </a:moveTo>
                  <a:lnTo>
                    <a:pt x="36136" y="289089"/>
                  </a:lnTo>
                  <a:lnTo>
                    <a:pt x="126476" y="289089"/>
                  </a:ln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36136" y="144544"/>
                  </a:lnTo>
                  <a:close/>
                </a:path>
                <a:path w="293814" h="289089" fill="darken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289089" y="144544"/>
                  </a:lnTo>
                  <a:lnTo>
                    <a:pt x="144544" y="0"/>
                  </a:lnTo>
                  <a:close/>
                  <a:moveTo>
                    <a:pt x="126476" y="216816"/>
                  </a:moveTo>
                  <a:lnTo>
                    <a:pt x="162612" y="216816"/>
                  </a:lnTo>
                  <a:lnTo>
                    <a:pt x="162612" y="289089"/>
                  </a:lnTo>
                  <a:lnTo>
                    <a:pt x="126476" y="289089"/>
                  </a:lnTo>
                  <a:lnTo>
                    <a:pt x="126476" y="216816"/>
                  </a:lnTo>
                  <a:close/>
                </a:path>
                <a:path w="293814" h="289089" fill="none" extrusionOk="0">
                  <a:moveTo>
                    <a:pt x="144544" y="0"/>
                  </a:moveTo>
                  <a:lnTo>
                    <a:pt x="198748" y="54204"/>
                  </a:lnTo>
                  <a:lnTo>
                    <a:pt x="198748" y="18068"/>
                  </a:lnTo>
                  <a:lnTo>
                    <a:pt x="234884" y="18068"/>
                  </a:lnTo>
                  <a:lnTo>
                    <a:pt x="234884" y="90340"/>
                  </a:lnTo>
                  <a:lnTo>
                    <a:pt x="289089" y="144544"/>
                  </a:lnTo>
                  <a:lnTo>
                    <a:pt x="252952" y="144544"/>
                  </a:lnTo>
                  <a:lnTo>
                    <a:pt x="252952" y="289089"/>
                  </a:lnTo>
                  <a:lnTo>
                    <a:pt x="36136" y="289089"/>
                  </a:lnTo>
                  <a:lnTo>
                    <a:pt x="36136" y="144544"/>
                  </a:lnTo>
                  <a:lnTo>
                    <a:pt x="0" y="144544"/>
                  </a:lnTo>
                  <a:lnTo>
                    <a:pt x="144544" y="0"/>
                  </a:lnTo>
                  <a:close/>
                  <a:moveTo>
                    <a:pt x="198748" y="54204"/>
                  </a:moveTo>
                  <a:lnTo>
                    <a:pt x="234884" y="90340"/>
                  </a:lnTo>
                  <a:moveTo>
                    <a:pt x="252952" y="144544"/>
                  </a:moveTo>
                  <a:lnTo>
                    <a:pt x="36136" y="144544"/>
                  </a:lnTo>
                  <a:moveTo>
                    <a:pt x="126476" y="289089"/>
                  </a:move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</a:path>
                <a:path w="293814" h="289089" fill="none">
                  <a:moveTo>
                    <a:pt x="293814" y="143963"/>
                  </a:moveTo>
                  <a:cubicBezTo>
                    <a:pt x="154986" y="140913"/>
                    <a:pt x="1238" y="144123"/>
                    <a:pt x="1238" y="14412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5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84" r:id="rId6"/>
    <p:sldLayoutId id="2147483675" r:id="rId7"/>
    <p:sldLayoutId id="2147483676" r:id="rId8"/>
    <p:sldLayoutId id="2147483677" r:id="rId9"/>
    <p:sldLayoutId id="2147483683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xStyles>
    <p:titleStyle>
      <a:lvl1pPr algn="ctr" defTabSz="121912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1" indent="-457171" algn="l" defTabSz="121912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35" indent="-380974" algn="l" defTabSz="121912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01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63" indent="-304780" algn="l" defTabSz="121912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23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3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4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6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0013;&#33258;2&#19978;&#23526;&#39511;Ch2-3PPT&#32147;&#20856;&#29256;_111(1).pptx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hyperlink" Target="&#23186;&#39636;&#27284;&#26696;/3-2-3-&#23526;&#39511;-&#27687;&#27683;&#30340;&#35069;&#20633;&#21450;&#24615;&#36074;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23186;&#39636;&#27284;&#26696;/3-2-3-&#23526;&#39511;-&#27687;&#27683;&#30340;&#35069;&#20633;&#21450;&#24615;&#36074;.mp4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hyperlink" Target="&#23186;&#39636;&#27284;&#26696;/3-2-3-&#22522;&#26412;&#25805;&#20316;-&#20108;&#27687;&#21270;&#37683;.mp4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4" Type="http://schemas.openxmlformats.org/officeDocument/2006/relationships/hyperlink" Target="&#23186;&#39636;&#27284;&#26696;/3-2-3-&#21205;&#35506;&#25991;-&#20108;&#27687;&#21270;&#30899;&#30340;&#35069;&#20633;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Relationship Id="rId5" Type="http://schemas.openxmlformats.org/officeDocument/2006/relationships/hyperlink" Target="&#23186;&#39636;&#27284;&#26696;/3-2-3-&#21205;&#35506;&#25991;-&#20108;&#27687;&#21270;&#30899;&#30340;&#29305;&#24615;.mp4" TargetMode="Externa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z7Dnm26uDEA&amp;list=PL1o0kvM9dawg6Iqonj-aoFc45cOAkBRYN&amp;index=6&amp;t=0s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tW5LfFxoClM&amp;list=PL1o0kvM9dawg6Iqonj-aoFc45cOAkBRYN&amp;index=7&amp;t=0s" TargetMode="External"/><Relationship Id="rId5" Type="http://schemas.openxmlformats.org/officeDocument/2006/relationships/hyperlink" Target="&#23186;&#39636;&#27284;&#26696;/2-3%20&#31354;&#27683;&#30340;&#32068;&#25104;/&#21363;&#21051;&#23601;&#32244;.exe" TargetMode="External"/><Relationship Id="rId4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watch?v=mYE3o-5j_bM&amp;list=PL1o0kvM9dawg6Iqonj-aoFc45cOAkBRYN&amp;index=7&amp;t=0s" TargetMode="Externa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2‧3</a:t>
            </a:r>
            <a:r>
              <a:rPr lang="zh-TW" altLang="en-US" dirty="0"/>
              <a:t> 空氣的組成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FFCCFF"/>
                </a:solidFill>
              </a:rPr>
              <a:t>空氣中主要氣體成分</a:t>
            </a:r>
            <a:endParaRPr lang="en-US" altLang="zh-TW" sz="4000" b="1" dirty="0">
              <a:solidFill>
                <a:srgbClr val="FFCCFF"/>
              </a:solidFill>
            </a:endParaRPr>
          </a:p>
          <a:p>
            <a:r>
              <a:rPr lang="zh-TW" altLang="en-US" sz="4000" dirty="0"/>
              <a:t>氣體的製備及性質</a:t>
            </a:r>
            <a:endParaRPr lang="en-US" altLang="zh-TW" sz="4000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71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氧氣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625844"/>
          </a:xfrm>
        </p:spPr>
        <p:txBody>
          <a:bodyPr/>
          <a:lstStyle/>
          <a:p>
            <a:pPr marL="114295" indent="0">
              <a:buNone/>
            </a:pPr>
            <a:r>
              <a:rPr lang="zh-TW" altLang="en-US" dirty="0"/>
              <a:t>氧氣是無色無味的氣體，不易溶於水，具助燃性。</a:t>
            </a:r>
            <a:endParaRPr lang="en-US" altLang="zh-TW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026120" y="1680674"/>
            <a:ext cx="3527580" cy="4722282"/>
            <a:chOff x="7895406" y="1504739"/>
            <a:chExt cx="3240360" cy="4337788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406" y="1522047"/>
              <a:ext cx="3240360" cy="4320480"/>
            </a:xfrm>
            <a:prstGeom prst="rect">
              <a:avLst/>
            </a:prstGeom>
            <a:grpFill/>
          </p:spPr>
        </p:pic>
        <p:sp>
          <p:nvSpPr>
            <p:cNvPr id="9" name="矩形 8"/>
            <p:cNvSpPr/>
            <p:nvPr/>
          </p:nvSpPr>
          <p:spPr>
            <a:xfrm>
              <a:off x="10498420" y="1504739"/>
              <a:ext cx="486215" cy="2827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rick 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" name="圖片 9" descr="88x3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9555" y="1566244"/>
              <a:ext cx="699097" cy="246273"/>
            </a:xfrm>
            <a:prstGeom prst="rect">
              <a:avLst/>
            </a:prstGeom>
            <a:grpFill/>
          </p:spPr>
        </p:pic>
      </p:grpSp>
      <p:sp>
        <p:nvSpPr>
          <p:cNvPr id="12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P.53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572245" y="1747631"/>
            <a:ext cx="6084000" cy="4634492"/>
            <a:chOff x="521569" y="1699516"/>
            <a:chExt cx="6084000" cy="463449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/>
            <a:srcRect l="3043" r="24930"/>
            <a:stretch/>
          </p:blipFill>
          <p:spPr>
            <a:xfrm>
              <a:off x="521569" y="1699516"/>
              <a:ext cx="6084000" cy="424024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21569" y="5256790"/>
              <a:ext cx="6084000" cy="10772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潛水使用的氣瓶含有人呼吸所需要的氧氣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7026120" y="5302002"/>
            <a:ext cx="25469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氧氣可應用在醫療方面</a:t>
            </a:r>
          </a:p>
        </p:txBody>
      </p:sp>
    </p:spTree>
    <p:extLst>
      <p:ext uri="{BB962C8B-B14F-4D97-AF65-F5344CB8AC3E}">
        <p14:creationId xmlns:p14="http://schemas.microsoft.com/office/powerpoint/2010/main" val="175175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2.</a:t>
            </a:r>
            <a:r>
              <a:rPr lang="zh-TW" altLang="en-US" dirty="0"/>
              <a:t>氣體的製備及性質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59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氧氣的製備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5000492"/>
            <a:ext cx="11499542" cy="1309622"/>
          </a:xfrm>
        </p:spPr>
        <p:txBody>
          <a:bodyPr/>
          <a:lstStyle/>
          <a:p>
            <a:r>
              <a:rPr lang="zh-TW" altLang="en-US" dirty="0"/>
              <a:t>空氣和氧氣都是無色透明的氣體。讓我們透過實驗了解氧氣的製備及性質。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P.53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31" y="1125537"/>
            <a:ext cx="5557491" cy="3823833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524148" y="1125538"/>
            <a:ext cx="5256584" cy="2592288"/>
          </a:xfrm>
          <a:prstGeom prst="wedgeRoundRectCallout">
            <a:avLst>
              <a:gd name="adj1" fmla="val 61195"/>
              <a:gd name="adj2" fmla="val -264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4000" b="1" dirty="0">
                <a:solidFill>
                  <a:srgbClr val="0CA48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發現問題</a:t>
            </a:r>
            <a:endParaRPr lang="en-US" altLang="zh-TW" sz="4000" b="1" dirty="0">
              <a:solidFill>
                <a:srgbClr val="0CA48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這兩瓶無色透明氣體，有什麼方法可區分哪瓶是空氣？哪瓶是氧氣？</a:t>
            </a:r>
          </a:p>
        </p:txBody>
      </p:sp>
    </p:spTree>
    <p:extLst>
      <p:ext uri="{BB962C8B-B14F-4D97-AF65-F5344CB8AC3E}">
        <p14:creationId xmlns:p14="http://schemas.microsoft.com/office/powerpoint/2010/main" val="29965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334390" y="1765300"/>
            <a:ext cx="11521633" cy="1544586"/>
          </a:xfrm>
        </p:spPr>
        <p:txBody>
          <a:bodyPr/>
          <a:lstStyle/>
          <a:p>
            <a:r>
              <a:rPr lang="zh-TW" altLang="en-US" dirty="0"/>
              <a:t>實驗</a:t>
            </a:r>
            <a:r>
              <a:rPr lang="en-US" altLang="zh-TW" dirty="0"/>
              <a:t>2·3</a:t>
            </a:r>
            <a:br>
              <a:rPr lang="en-US" altLang="zh-TW" dirty="0"/>
            </a:br>
            <a:r>
              <a:rPr lang="zh-TW" altLang="en-US" dirty="0"/>
              <a:t>氧氣的製備及性質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P.53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765300"/>
            <a:ext cx="1311969" cy="1549341"/>
          </a:xfrm>
          <a:prstGeom prst="rect">
            <a:avLst/>
          </a:prstGeom>
        </p:spPr>
      </p:pic>
      <p:sp>
        <p:nvSpPr>
          <p:cNvPr id="8" name="文字方塊 7">
            <a:hlinkClick r:id="rId3" action="ppaction://hlinkpres?slideindex=1&amp;slidetitle="/>
          </p:cNvPr>
          <p:cNvSpPr txBox="1"/>
          <p:nvPr/>
        </p:nvSpPr>
        <p:spPr bwMode="auto">
          <a:xfrm>
            <a:off x="4871070" y="3499449"/>
            <a:ext cx="9174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1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3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4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6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PPT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hlinkClick r:id="rId4" action="ppaction://hlinkfile"/>
          </p:cNvPr>
          <p:cNvSpPr txBox="1"/>
          <p:nvPr/>
        </p:nvSpPr>
        <p:spPr bwMode="auto">
          <a:xfrm>
            <a:off x="6333810" y="3499449"/>
            <a:ext cx="9174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1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3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4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6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</a:p>
        </p:txBody>
      </p:sp>
    </p:spTree>
    <p:extLst>
      <p:ext uri="{BB962C8B-B14F-4D97-AF65-F5344CB8AC3E}">
        <p14:creationId xmlns:p14="http://schemas.microsoft.com/office/powerpoint/2010/main" val="162832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學習以排水集氣法收集氧氣，並探討氧氣的性質，以分辨空氣和氧氣的不同。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P.53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334391" y="2709714"/>
            <a:ext cx="11521455" cy="2808312"/>
          </a:xfrm>
          <a:prstGeom prst="roundRect">
            <a:avLst>
              <a:gd name="adj" fmla="val 98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603228" y="2997746"/>
            <a:ext cx="1315513" cy="646331"/>
          </a:xfrm>
          <a:prstGeom prst="roundRect">
            <a:avLst/>
          </a:prstGeom>
          <a:solidFill>
            <a:srgbClr val="78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04900" y="299774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zh-TW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73578" y="3823814"/>
            <a:ext cx="992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如果分別將燃燒的線香，放入空氣瓶和氧氣瓶中，則線香在　　　瓶中會燃燒得較為旺盛。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84" y="3345563"/>
            <a:ext cx="1265455" cy="2160000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>
            <a:off x="2544941" y="4925336"/>
            <a:ext cx="1296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638822" y="4372152"/>
            <a:ext cx="11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氧氣</a:t>
            </a:r>
          </a:p>
        </p:txBody>
      </p:sp>
      <p:sp>
        <p:nvSpPr>
          <p:cNvPr id="12" name="文字方塊 14">
            <a:hlinkClick r:id="rId3" action="ppaction://hlinkfile"/>
          </p:cNvPr>
          <p:cNvSpPr txBox="1"/>
          <p:nvPr/>
        </p:nvSpPr>
        <p:spPr bwMode="auto">
          <a:xfrm>
            <a:off x="2180104" y="189434"/>
            <a:ext cx="9174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1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3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4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6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</a:p>
        </p:txBody>
      </p:sp>
    </p:spTree>
    <p:extLst>
      <p:ext uri="{BB962C8B-B14F-4D97-AF65-F5344CB8AC3E}">
        <p14:creationId xmlns:p14="http://schemas.microsoft.com/office/powerpoint/2010/main" val="18582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4392" y="1701602"/>
            <a:ext cx="5729474" cy="4823022"/>
          </a:xfrm>
        </p:spPr>
        <p:txBody>
          <a:bodyPr/>
          <a:lstStyle/>
          <a:p>
            <a:r>
              <a:rPr lang="zh-TW" altLang="en-US" dirty="0"/>
              <a:t>雙氧水所含的溶質在室溫下會緩慢的自行分解，產生氧氣和水；而在雙氧水中加入少量</a:t>
            </a:r>
            <a:r>
              <a:rPr lang="zh-TW" altLang="en-US" dirty="0">
                <a:solidFill>
                  <a:srgbClr val="FF0000"/>
                </a:solidFill>
              </a:rPr>
              <a:t>二氧化錳</a:t>
            </a:r>
            <a:r>
              <a:rPr lang="zh-TW" altLang="en-US" dirty="0"/>
              <a:t>則可以</a:t>
            </a:r>
            <a:r>
              <a:rPr lang="zh-TW" altLang="en-US" dirty="0">
                <a:solidFill>
                  <a:srgbClr val="FF0000"/>
                </a:solidFill>
              </a:rPr>
              <a:t>加速雙氧水分解</a:t>
            </a:r>
            <a:r>
              <a:rPr lang="zh-TW" altLang="en-US" dirty="0"/>
              <a:t>。</a:t>
            </a:r>
          </a:p>
        </p:txBody>
      </p:sp>
      <p:sp>
        <p:nvSpPr>
          <p:cNvPr id="10" name="文字版面配置區 2"/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P.54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zh-TW" altLang="en-US" dirty="0"/>
              <a:t>二氧化錳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990675" y="928972"/>
            <a:ext cx="5974124" cy="5703656"/>
            <a:chOff x="4769468" y="1330611"/>
            <a:chExt cx="5974124" cy="5703656"/>
          </a:xfrm>
        </p:grpSpPr>
        <p:grpSp>
          <p:nvGrpSpPr>
            <p:cNvPr id="38" name="群組 37"/>
            <p:cNvGrpSpPr/>
            <p:nvPr/>
          </p:nvGrpSpPr>
          <p:grpSpPr>
            <a:xfrm>
              <a:off x="4769468" y="1330611"/>
              <a:ext cx="5974124" cy="5703656"/>
              <a:chOff x="4769468" y="1258603"/>
              <a:chExt cx="5974124" cy="5703656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12" t="10641" b="1951"/>
              <a:stretch/>
            </p:blipFill>
            <p:spPr>
              <a:xfrm>
                <a:off x="7919314" y="2546804"/>
                <a:ext cx="2326539" cy="3461348"/>
              </a:xfrm>
              <a:prstGeom prst="rect">
                <a:avLst/>
              </a:prstGeom>
            </p:spPr>
          </p:pic>
          <p:grpSp>
            <p:nvGrpSpPr>
              <p:cNvPr id="37" name="群組 36"/>
              <p:cNvGrpSpPr/>
              <p:nvPr/>
            </p:nvGrpSpPr>
            <p:grpSpPr>
              <a:xfrm>
                <a:off x="4955493" y="2989733"/>
                <a:ext cx="3406996" cy="2674352"/>
                <a:chOff x="4955493" y="2989733"/>
                <a:chExt cx="3406996" cy="2674352"/>
              </a:xfrm>
            </p:grpSpPr>
            <p:grpSp>
              <p:nvGrpSpPr>
                <p:cNvPr id="8" name="群組 7"/>
                <p:cNvGrpSpPr/>
                <p:nvPr/>
              </p:nvGrpSpPr>
              <p:grpSpPr>
                <a:xfrm>
                  <a:off x="4955493" y="2989733"/>
                  <a:ext cx="2656841" cy="2642320"/>
                  <a:chOff x="6215001" y="3973666"/>
                  <a:chExt cx="1921721" cy="1911218"/>
                </a:xfrm>
              </p:grpSpPr>
              <p:pic>
                <p:nvPicPr>
                  <p:cNvPr id="3" name="圖片 2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15001" y="3973666"/>
                    <a:ext cx="1911217" cy="1911217"/>
                  </a:xfrm>
                  <a:prstGeom prst="rect">
                    <a:avLst/>
                  </a:prstGeom>
                </p:spPr>
              </p:pic>
              <p:sp>
                <p:nvSpPr>
                  <p:cNvPr id="6" name="橢圓 5"/>
                  <p:cNvSpPr/>
                  <p:nvPr/>
                </p:nvSpPr>
                <p:spPr>
                  <a:xfrm>
                    <a:off x="6216211" y="3973667"/>
                    <a:ext cx="1920511" cy="1911217"/>
                  </a:xfrm>
                  <a:prstGeom prst="ellipse">
                    <a:avLst/>
                  </a:prstGeom>
                  <a:noFill/>
                  <a:ln w="762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cxnSp>
              <p:nvCxnSpPr>
                <p:cNvPr id="13" name="直線單箭頭接點 12"/>
                <p:cNvCxnSpPr/>
                <p:nvPr/>
              </p:nvCxnSpPr>
              <p:spPr>
                <a:xfrm>
                  <a:off x="7391350" y="5011850"/>
                  <a:ext cx="971139" cy="652235"/>
                </a:xfrm>
                <a:prstGeom prst="straightConnector1">
                  <a:avLst/>
                </a:prstGeom>
                <a:ln w="762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群組 18"/>
              <p:cNvGrpSpPr/>
              <p:nvPr/>
            </p:nvGrpSpPr>
            <p:grpSpPr>
              <a:xfrm>
                <a:off x="8517102" y="1258603"/>
                <a:ext cx="2205262" cy="2203119"/>
                <a:chOff x="8482950" y="1114872"/>
                <a:chExt cx="2205262" cy="2203119"/>
              </a:xfrm>
            </p:grpSpPr>
            <p:sp>
              <p:nvSpPr>
                <p:cNvPr id="14" name="文字方塊 13"/>
                <p:cNvSpPr txBox="1"/>
                <p:nvPr/>
              </p:nvSpPr>
              <p:spPr>
                <a:xfrm>
                  <a:off x="9057156" y="1114872"/>
                  <a:ext cx="1631056" cy="95410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800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雙氧水</a:t>
                  </a:r>
                  <a:br>
                    <a:rPr lang="en-US" altLang="zh-TW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</a:br>
                  <a:r>
                    <a:rPr lang="zh-TW" altLang="en-US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由此加入</a:t>
                  </a:r>
                </a:p>
              </p:txBody>
            </p:sp>
            <p:sp>
              <p:nvSpPr>
                <p:cNvPr id="18" name="弧形 17"/>
                <p:cNvSpPr/>
                <p:nvPr/>
              </p:nvSpPr>
              <p:spPr>
                <a:xfrm rot="1069890" flipH="1">
                  <a:off x="8482950" y="1788417"/>
                  <a:ext cx="822992" cy="1529574"/>
                </a:xfrm>
                <a:prstGeom prst="arc">
                  <a:avLst/>
                </a:prstGeom>
                <a:ln w="57150">
                  <a:solidFill>
                    <a:srgbClr val="0000FF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31" name="群組 30"/>
              <p:cNvGrpSpPr/>
              <p:nvPr/>
            </p:nvGrpSpPr>
            <p:grpSpPr>
              <a:xfrm>
                <a:off x="4769468" y="5781544"/>
                <a:ext cx="3734773" cy="546181"/>
                <a:chOff x="4632206" y="5636643"/>
                <a:chExt cx="3734773" cy="546181"/>
              </a:xfrm>
            </p:grpSpPr>
            <p:sp>
              <p:nvSpPr>
                <p:cNvPr id="15" name="文字方塊 14"/>
                <p:cNvSpPr txBox="1"/>
                <p:nvPr/>
              </p:nvSpPr>
              <p:spPr>
                <a:xfrm>
                  <a:off x="4632206" y="5659604"/>
                  <a:ext cx="303056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800" b="1" dirty="0">
                      <a:solidFill>
                        <a:srgbClr val="0000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長管需沒入液面下</a:t>
                  </a:r>
                </a:p>
              </p:txBody>
            </p:sp>
            <p:cxnSp>
              <p:nvCxnSpPr>
                <p:cNvPr id="20" name="直線接點 19"/>
                <p:cNvCxnSpPr>
                  <a:cxnSpLocks/>
                </p:cNvCxnSpPr>
                <p:nvPr/>
              </p:nvCxnSpPr>
              <p:spPr>
                <a:xfrm flipV="1">
                  <a:off x="7603845" y="5636643"/>
                  <a:ext cx="763134" cy="18798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7943174" y="5878576"/>
                <a:ext cx="2800418" cy="1083683"/>
                <a:chOff x="7805912" y="5733675"/>
                <a:chExt cx="2800418" cy="1083683"/>
              </a:xfrm>
            </p:grpSpPr>
            <p:cxnSp>
              <p:nvCxnSpPr>
                <p:cNvPr id="25" name="直線接點 24"/>
                <p:cNvCxnSpPr/>
                <p:nvPr/>
              </p:nvCxnSpPr>
              <p:spPr>
                <a:xfrm>
                  <a:off x="8398319" y="5733675"/>
                  <a:ext cx="23182" cy="37507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字方塊 25"/>
                <p:cNvSpPr txBox="1"/>
                <p:nvPr/>
              </p:nvSpPr>
              <p:spPr>
                <a:xfrm>
                  <a:off x="7805912" y="5863251"/>
                  <a:ext cx="2800418" cy="95410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800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二氧化錳</a:t>
                  </a:r>
                  <a:br>
                    <a:rPr lang="en-US" altLang="zh-TW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</a:br>
                  <a:r>
                    <a:rPr lang="zh-TW" altLang="en-US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置入瓶中並加水</a:t>
                  </a:r>
                </a:p>
              </p:txBody>
            </p:sp>
          </p:grpSp>
        </p:grpSp>
        <p:sp>
          <p:nvSpPr>
            <p:cNvPr id="22" name="文字方塊 21"/>
            <p:cNvSpPr txBox="1"/>
            <p:nvPr/>
          </p:nvSpPr>
          <p:spPr>
            <a:xfrm>
              <a:off x="8708861" y="3121009"/>
              <a:ext cx="176784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薊頭漏斗</a:t>
              </a:r>
            </a:p>
          </p:txBody>
        </p:sp>
        <p:cxnSp>
          <p:nvCxnSpPr>
            <p:cNvPr id="23" name="直線接點 22"/>
            <p:cNvCxnSpPr/>
            <p:nvPr/>
          </p:nvCxnSpPr>
          <p:spPr>
            <a:xfrm flipH="1" flipV="1">
              <a:off x="8586418" y="2904957"/>
              <a:ext cx="274949" cy="4700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字方塊 14">
            <a:hlinkClick r:id="rId5" action="ppaction://hlinkfile"/>
          </p:cNvPr>
          <p:cNvSpPr txBox="1"/>
          <p:nvPr/>
        </p:nvSpPr>
        <p:spPr bwMode="auto">
          <a:xfrm>
            <a:off x="2710830" y="1029696"/>
            <a:ext cx="91743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61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2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82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43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04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6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25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86" algn="l" defTabSz="1219122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</a:p>
        </p:txBody>
      </p:sp>
    </p:spTree>
    <p:extLst>
      <p:ext uri="{BB962C8B-B14F-4D97-AF65-F5344CB8AC3E}">
        <p14:creationId xmlns:p14="http://schemas.microsoft.com/office/powerpoint/2010/main" val="300484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水槽裝水約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i="1" dirty="0">
                            <a:latin typeface="Cambria Math" panose="02040503050406030204" pitchFamily="18" charset="0"/>
                          </a:rPr>
                          <m:t> 3 </m:t>
                        </m:r>
                      </m:den>
                    </m:f>
                  </m:oMath>
                </a14:m>
                <a:r>
                  <a:rPr lang="zh-TW" altLang="en-US" dirty="0"/>
                  <a:t>滿。</a:t>
                </a:r>
                <a:endParaRPr lang="en-US" altLang="zh-TW" dirty="0"/>
              </a:p>
              <a:p>
                <a:r>
                  <a:rPr lang="zh-TW" altLang="en-US" dirty="0"/>
                  <a:t>將廣口瓶裝滿水，以玻璃片蓋緊瓶口後，倒立放入</a:t>
                </a:r>
                <a:br>
                  <a:rPr lang="en-US" altLang="zh-TW"/>
                </a:br>
                <a:r>
                  <a:rPr lang="zh-TW" altLang="en-US"/>
                  <a:t>水槽</a:t>
                </a:r>
                <a:r>
                  <a:rPr lang="zh-TW" altLang="en-US" dirty="0"/>
                  <a:t>中。</a:t>
                </a:r>
              </a:p>
              <a:p>
                <a:pPr marL="8890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29" t="-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P.54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設置氧氣收集瓶及水槽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grpSp>
        <p:nvGrpSpPr>
          <p:cNvPr id="23" name="群組 22"/>
          <p:cNvGrpSpPr/>
          <p:nvPr/>
        </p:nvGrpSpPr>
        <p:grpSpPr>
          <a:xfrm>
            <a:off x="1797393" y="3429794"/>
            <a:ext cx="7803118" cy="2520000"/>
            <a:chOff x="2900786" y="3886806"/>
            <a:chExt cx="7803118" cy="2520000"/>
          </a:xfrm>
        </p:grpSpPr>
        <p:grpSp>
          <p:nvGrpSpPr>
            <p:cNvPr id="18" name="群組 17"/>
            <p:cNvGrpSpPr/>
            <p:nvPr/>
          </p:nvGrpSpPr>
          <p:grpSpPr>
            <a:xfrm>
              <a:off x="2900786" y="3886806"/>
              <a:ext cx="3528392" cy="2520000"/>
              <a:chOff x="3214886" y="3886806"/>
              <a:chExt cx="3528392" cy="2520000"/>
            </a:xfrm>
          </p:grpSpPr>
          <p:sp>
            <p:nvSpPr>
              <p:cNvPr id="8" name="文字方塊 7"/>
              <p:cNvSpPr txBox="1"/>
              <p:nvPr/>
            </p:nvSpPr>
            <p:spPr>
              <a:xfrm>
                <a:off x="3214886" y="3886806"/>
                <a:ext cx="14592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玻璃片</a:t>
                </a:r>
              </a:p>
            </p:txBody>
          </p:sp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3886806"/>
                <a:ext cx="1152626" cy="2520000"/>
              </a:xfrm>
              <a:prstGeom prst="rect">
                <a:avLst/>
              </a:prstGeom>
            </p:spPr>
          </p:pic>
          <p:grpSp>
            <p:nvGrpSpPr>
              <p:cNvPr id="15" name="群組 14"/>
              <p:cNvGrpSpPr/>
              <p:nvPr/>
            </p:nvGrpSpPr>
            <p:grpSpPr>
              <a:xfrm>
                <a:off x="5231110" y="4509914"/>
                <a:ext cx="1512168" cy="523220"/>
                <a:chOff x="5231110" y="4509914"/>
                <a:chExt cx="1512168" cy="523220"/>
              </a:xfrm>
            </p:grpSpPr>
            <p:sp>
              <p:nvSpPr>
                <p:cNvPr id="10" name="文字方塊 9"/>
                <p:cNvSpPr txBox="1"/>
                <p:nvPr/>
              </p:nvSpPr>
              <p:spPr>
                <a:xfrm>
                  <a:off x="5447134" y="4509914"/>
                  <a:ext cx="129614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裝滿水</a:t>
                  </a:r>
                </a:p>
              </p:txBody>
            </p:sp>
            <p:cxnSp>
              <p:nvCxnSpPr>
                <p:cNvPr id="13" name="直線接點 12"/>
                <p:cNvCxnSpPr/>
                <p:nvPr/>
              </p:nvCxnSpPr>
              <p:spPr>
                <a:xfrm>
                  <a:off x="5231110" y="4725938"/>
                  <a:ext cx="33597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群組 16"/>
              <p:cNvGrpSpPr/>
              <p:nvPr/>
            </p:nvGrpSpPr>
            <p:grpSpPr>
              <a:xfrm>
                <a:off x="3387268" y="4379902"/>
                <a:ext cx="1695842" cy="751506"/>
                <a:chOff x="3387268" y="4379902"/>
                <a:chExt cx="1695842" cy="751506"/>
              </a:xfrm>
            </p:grpSpPr>
            <p:sp>
              <p:nvSpPr>
                <p:cNvPr id="9" name="文字方塊 8"/>
                <p:cNvSpPr txBox="1"/>
                <p:nvPr/>
              </p:nvSpPr>
              <p:spPr>
                <a:xfrm>
                  <a:off x="3387268" y="4608188"/>
                  <a:ext cx="11521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蓋緊</a:t>
                  </a:r>
                </a:p>
              </p:txBody>
            </p:sp>
            <p:sp>
              <p:nvSpPr>
                <p:cNvPr id="16" name="弧形 15"/>
                <p:cNvSpPr/>
                <p:nvPr/>
              </p:nvSpPr>
              <p:spPr>
                <a:xfrm rot="16200000" flipH="1">
                  <a:off x="4505993" y="4153639"/>
                  <a:ext cx="350853" cy="803380"/>
                </a:xfrm>
                <a:prstGeom prst="arc">
                  <a:avLst>
                    <a:gd name="adj1" fmla="val 13680080"/>
                    <a:gd name="adj2" fmla="val 92094"/>
                  </a:avLst>
                </a:prstGeom>
                <a:ln w="57150">
                  <a:solidFill>
                    <a:srgbClr val="FF33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916" y="3886806"/>
              <a:ext cx="3366988" cy="2520000"/>
            </a:xfrm>
            <a:prstGeom prst="rect">
              <a:avLst/>
            </a:prstGeom>
          </p:spPr>
        </p:pic>
        <p:cxnSp>
          <p:nvCxnSpPr>
            <p:cNvPr id="20" name="直線單箭頭接點 19"/>
            <p:cNvCxnSpPr/>
            <p:nvPr/>
          </p:nvCxnSpPr>
          <p:spPr>
            <a:xfrm flipV="1">
              <a:off x="6257294" y="5302002"/>
              <a:ext cx="698269" cy="8311"/>
            </a:xfrm>
            <a:prstGeom prst="straightConnector1">
              <a:avLst/>
            </a:prstGeom>
            <a:ln w="76200">
              <a:solidFill>
                <a:srgbClr val="92D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183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</a:t>
            </a:r>
            <a:r>
              <a:rPr lang="zh-TW" altLang="en-US" dirty="0">
                <a:solidFill>
                  <a:srgbClr val="FF0000"/>
                </a:solidFill>
              </a:rPr>
              <a:t>吸濾瓶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側支錐形瓶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/>
              <a:t>中，</a:t>
            </a:r>
            <a:endParaRPr lang="en-US" altLang="zh-TW" dirty="0"/>
          </a:p>
          <a:p>
            <a:pPr marL="88900" indent="0">
              <a:buNone/>
            </a:pPr>
            <a:r>
              <a:rPr lang="zh-TW" altLang="en-US" dirty="0"/>
              <a:t>   放入約</a:t>
            </a:r>
            <a:r>
              <a:rPr lang="en-US" altLang="zh-TW" dirty="0"/>
              <a:t>0.5 g</a:t>
            </a:r>
            <a:r>
              <a:rPr lang="zh-TW" altLang="en-US" dirty="0"/>
              <a:t>的二氧化錳及少許水。</a:t>
            </a:r>
          </a:p>
          <a:p>
            <a:pPr marL="88900" indent="0">
              <a:buNone/>
            </a:pP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P.54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架設製備氧氣的裝置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2675442" y="2709714"/>
            <a:ext cx="6047019" cy="2520000"/>
            <a:chOff x="3821595" y="2925738"/>
            <a:chExt cx="6047019" cy="252000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126" y="2925738"/>
              <a:ext cx="3121592" cy="252000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3821595" y="3861842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吸濾瓶</a:t>
              </a: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5039149" y="4123452"/>
              <a:ext cx="552001" cy="5304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7231702" y="4557757"/>
              <a:ext cx="26369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0.5 g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二氧化錳</a:t>
              </a: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6747022" y="4185738"/>
              <a:ext cx="552001" cy="5304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11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4391" y="981522"/>
            <a:ext cx="6840935" cy="5543102"/>
          </a:xfrm>
        </p:spPr>
        <p:txBody>
          <a:bodyPr/>
          <a:lstStyle/>
          <a:p>
            <a:r>
              <a:rPr lang="zh-TW" altLang="en-US" dirty="0"/>
              <a:t>以鐵架與廣用夾固定吸濾瓶。</a:t>
            </a:r>
            <a:endParaRPr lang="en-US" altLang="zh-TW" dirty="0"/>
          </a:p>
          <a:p>
            <a:r>
              <a:rPr lang="zh-TW" altLang="en-US" dirty="0"/>
              <a:t>把橡皮管的一端連接吸濾瓶的側管，並將薊頭漏斗穿過單孔橡皮塞，直到</a:t>
            </a:r>
            <a:r>
              <a:rPr lang="zh-TW" altLang="en-US" dirty="0">
                <a:solidFill>
                  <a:srgbClr val="0000FF"/>
                </a:solidFill>
              </a:rPr>
              <a:t>長管沒入液面下</a:t>
            </a:r>
            <a:r>
              <a:rPr lang="zh-TW" altLang="en-US" dirty="0"/>
              <a:t>。</a:t>
            </a:r>
          </a:p>
          <a:p>
            <a:pPr marL="88900" indent="0">
              <a:buNone/>
            </a:pPr>
            <a:endParaRPr lang="zh-TW" altLang="en-US" dirty="0"/>
          </a:p>
          <a:p>
            <a:pPr marL="88900" indent="0">
              <a:buNone/>
            </a:pP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P.54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架設製備氧氣的裝置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881573" y="268143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鐵架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7103318" y="1376695"/>
            <a:ext cx="3699293" cy="4808567"/>
            <a:chOff x="7103318" y="1376695"/>
            <a:chExt cx="3699293" cy="480856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318" y="1376695"/>
              <a:ext cx="3324187" cy="4320000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7319342" y="2736136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橡皮管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697883" y="5662042"/>
              <a:ext cx="3104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長管需沒入液面下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C18318DB-8BA1-4969-81AD-D510D729D19D}"/>
              </a:ext>
            </a:extLst>
          </p:cNvPr>
          <p:cNvSpPr txBox="1"/>
          <p:nvPr/>
        </p:nvSpPr>
        <p:spPr>
          <a:xfrm>
            <a:off x="838201" y="3753073"/>
            <a:ext cx="5519460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避免氧氣從薊頭漏斗衝出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造成雙氧水從薊頭漏斗噴出，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發生危險。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4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34391" y="981522"/>
            <a:ext cx="6967333" cy="5543102"/>
          </a:xfrm>
        </p:spPr>
        <p:txBody>
          <a:bodyPr/>
          <a:lstStyle/>
          <a:p>
            <a:r>
              <a:rPr lang="zh-TW" altLang="en-US" dirty="0"/>
              <a:t>以滴管由薊頭漏斗上方緩慢加入約</a:t>
            </a:r>
            <a:r>
              <a:rPr lang="en-US" altLang="zh-TW" dirty="0"/>
              <a:t>2 mL</a:t>
            </a:r>
            <a:r>
              <a:rPr lang="zh-TW" altLang="en-US" dirty="0"/>
              <a:t>純水。</a:t>
            </a:r>
            <a:endParaRPr lang="en-US" altLang="zh-TW" dirty="0"/>
          </a:p>
          <a:p>
            <a:r>
              <a:rPr lang="zh-TW" altLang="en-US" dirty="0"/>
              <a:t>以滴管由薊頭漏斗上方</a:t>
            </a:r>
            <a:r>
              <a:rPr lang="zh-TW" altLang="en-US" dirty="0">
                <a:solidFill>
                  <a:srgbClr val="0000FF"/>
                </a:solidFill>
              </a:rPr>
              <a:t>緩慢加入雙氧水</a:t>
            </a:r>
            <a:r>
              <a:rPr lang="en-US" altLang="zh-TW" dirty="0">
                <a:solidFill>
                  <a:srgbClr val="0000FF"/>
                </a:solidFill>
              </a:rPr>
              <a:t>(10%)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製備氧氣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535366" y="1132145"/>
            <a:ext cx="3946667" cy="5236285"/>
            <a:chOff x="7319342" y="1132145"/>
            <a:chExt cx="3946667" cy="523628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0" t="9059" r="5720" b="5912"/>
            <a:stretch/>
          </p:blipFill>
          <p:spPr>
            <a:xfrm>
              <a:off x="7319342" y="1629594"/>
              <a:ext cx="3946667" cy="4320000"/>
            </a:xfrm>
            <a:prstGeom prst="rect">
              <a:avLst/>
            </a:prstGeom>
          </p:spPr>
        </p:pic>
        <p:cxnSp>
          <p:nvCxnSpPr>
            <p:cNvPr id="14" name="直線單箭頭接點 13"/>
            <p:cNvCxnSpPr/>
            <p:nvPr/>
          </p:nvCxnSpPr>
          <p:spPr>
            <a:xfrm flipH="1">
              <a:off x="7823399" y="4085500"/>
              <a:ext cx="360039" cy="1340874"/>
            </a:xfrm>
            <a:prstGeom prst="straightConnector1">
              <a:avLst/>
            </a:prstGeom>
            <a:ln w="76200">
              <a:solidFill>
                <a:srgbClr val="00CC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/>
            <p:cNvSpPr txBox="1"/>
            <p:nvPr/>
          </p:nvSpPr>
          <p:spPr>
            <a:xfrm>
              <a:off x="7823398" y="1132145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滴入雙氧水</a:t>
              </a:r>
            </a:p>
          </p:txBody>
        </p:sp>
        <p:cxnSp>
          <p:nvCxnSpPr>
            <p:cNvPr id="18" name="直線接點 17"/>
            <p:cNvCxnSpPr/>
            <p:nvPr/>
          </p:nvCxnSpPr>
          <p:spPr>
            <a:xfrm>
              <a:off x="9770146" y="1472368"/>
              <a:ext cx="473411" cy="1478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7463358" y="5845210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排水集氣法</a:t>
              </a:r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7518752" y="2275924"/>
              <a:ext cx="1822106" cy="1822106"/>
              <a:chOff x="5065188" y="4149594"/>
              <a:chExt cx="1822106" cy="1822106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188" y="4159170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10" name="橢圓 9"/>
              <p:cNvSpPr/>
              <p:nvPr/>
            </p:nvSpPr>
            <p:spPr>
              <a:xfrm>
                <a:off x="5065188" y="4149594"/>
                <a:ext cx="1822106" cy="1822106"/>
              </a:xfrm>
              <a:prstGeom prst="ellipse">
                <a:avLst/>
              </a:prstGeom>
              <a:noFill/>
              <a:ln w="76200"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5923608" y="4927346"/>
                <a:ext cx="92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氧氣</a:t>
                </a:r>
              </a:p>
            </p:txBody>
          </p:sp>
          <p:cxnSp>
            <p:nvCxnSpPr>
              <p:cNvPr id="23" name="直線接點 22"/>
              <p:cNvCxnSpPr/>
              <p:nvPr/>
            </p:nvCxnSpPr>
            <p:spPr>
              <a:xfrm>
                <a:off x="5838752" y="4869954"/>
                <a:ext cx="184446" cy="18921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125EB32-F037-45AA-9BDA-CA7113E311CB}"/>
              </a:ext>
            </a:extLst>
          </p:cNvPr>
          <p:cNvSpPr txBox="1"/>
          <p:nvPr/>
        </p:nvSpPr>
        <p:spPr>
          <a:xfrm>
            <a:off x="838201" y="3753073"/>
            <a:ext cx="5519460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避免氧氣產生太快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造成雙氧水從薊頭漏斗噴出，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發生危險。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1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85" y="981523"/>
            <a:ext cx="9360643" cy="57101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500" y="981523"/>
            <a:ext cx="7863413" cy="5474210"/>
          </a:xfrm>
          <a:prstGeom prst="rect">
            <a:avLst/>
          </a:prstGeom>
        </p:spPr>
      </p:pic>
      <p:sp>
        <p:nvSpPr>
          <p:cNvPr id="5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9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34391" y="981522"/>
            <a:ext cx="7151497" cy="5543102"/>
          </a:xfrm>
        </p:spPr>
        <p:txBody>
          <a:bodyPr/>
          <a:lstStyle/>
          <a:p>
            <a:r>
              <a:rPr lang="zh-TW" altLang="en-US" dirty="0"/>
              <a:t>待</a:t>
            </a:r>
            <a:r>
              <a:rPr lang="zh-TW" altLang="en-US" dirty="0">
                <a:solidFill>
                  <a:srgbClr val="0000FF"/>
                </a:solidFill>
              </a:rPr>
              <a:t>水槽內產生氣泡一段時間後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0000FF"/>
                </a:solidFill>
              </a:rPr>
              <a:t>將橡皮管移入廣口瓶內</a:t>
            </a:r>
            <a:r>
              <a:rPr lang="zh-TW" altLang="en-US" dirty="0"/>
              <a:t>。</a:t>
            </a:r>
            <a:endParaRPr lang="en-US" altLang="zh-TW" dirty="0"/>
          </a:p>
          <a:p>
            <a:pPr marL="88900" indent="0">
              <a:buNone/>
            </a:pPr>
            <a:r>
              <a:rPr lang="zh-TW" altLang="en-US" dirty="0"/>
              <a:t>　觀察並記錄吸濾瓶內變化情形。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製備氧氣</a:t>
            </a:r>
            <a:endParaRPr lang="en-US" altLang="zh-TW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1" y="2211589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群組 27"/>
          <p:cNvGrpSpPr/>
          <p:nvPr/>
        </p:nvGrpSpPr>
        <p:grpSpPr>
          <a:xfrm>
            <a:off x="7535366" y="1132145"/>
            <a:ext cx="3946667" cy="5236285"/>
            <a:chOff x="7319342" y="1132145"/>
            <a:chExt cx="3946667" cy="5236285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0" t="9059" r="5720" b="5912"/>
            <a:stretch/>
          </p:blipFill>
          <p:spPr>
            <a:xfrm>
              <a:off x="7319342" y="1629594"/>
              <a:ext cx="3946667" cy="4320000"/>
            </a:xfrm>
            <a:prstGeom prst="rect">
              <a:avLst/>
            </a:prstGeom>
          </p:spPr>
        </p:pic>
        <p:cxnSp>
          <p:nvCxnSpPr>
            <p:cNvPr id="30" name="直線單箭頭接點 29"/>
            <p:cNvCxnSpPr/>
            <p:nvPr/>
          </p:nvCxnSpPr>
          <p:spPr>
            <a:xfrm flipH="1">
              <a:off x="7823399" y="4085500"/>
              <a:ext cx="360039" cy="1340874"/>
            </a:xfrm>
            <a:prstGeom prst="straightConnector1">
              <a:avLst/>
            </a:prstGeom>
            <a:ln w="76200">
              <a:solidFill>
                <a:srgbClr val="00CC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字方塊 30"/>
            <p:cNvSpPr txBox="1"/>
            <p:nvPr/>
          </p:nvSpPr>
          <p:spPr>
            <a:xfrm>
              <a:off x="7823398" y="1132145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滴入雙氧水</a:t>
              </a:r>
            </a:p>
          </p:txBody>
        </p:sp>
        <p:cxnSp>
          <p:nvCxnSpPr>
            <p:cNvPr id="32" name="直線接點 31"/>
            <p:cNvCxnSpPr/>
            <p:nvPr/>
          </p:nvCxnSpPr>
          <p:spPr>
            <a:xfrm>
              <a:off x="9770146" y="1472368"/>
              <a:ext cx="473411" cy="1478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>
              <a:off x="7463358" y="5845210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排水集氣法</a:t>
              </a:r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7518752" y="2275924"/>
              <a:ext cx="1822106" cy="1822106"/>
              <a:chOff x="5065188" y="4149594"/>
              <a:chExt cx="1822106" cy="1822106"/>
            </a:xfrm>
          </p:grpSpPr>
          <p:pic>
            <p:nvPicPr>
              <p:cNvPr id="35" name="圖片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188" y="4159170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36" name="橢圓 35"/>
              <p:cNvSpPr/>
              <p:nvPr/>
            </p:nvSpPr>
            <p:spPr>
              <a:xfrm>
                <a:off x="5065188" y="4149594"/>
                <a:ext cx="1822106" cy="1822106"/>
              </a:xfrm>
              <a:prstGeom prst="ellipse">
                <a:avLst/>
              </a:prstGeom>
              <a:noFill/>
              <a:ln w="76200"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5923608" y="4927346"/>
                <a:ext cx="927720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氧氣</a:t>
                </a:r>
              </a:p>
            </p:txBody>
          </p:sp>
          <p:cxnSp>
            <p:nvCxnSpPr>
              <p:cNvPr id="38" name="直線接點 37"/>
              <p:cNvCxnSpPr/>
              <p:nvPr/>
            </p:nvCxnSpPr>
            <p:spPr>
              <a:xfrm>
                <a:off x="5838752" y="4869954"/>
                <a:ext cx="184446" cy="18921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7628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裡面含有原本存在於吸濾瓶與橡皮管中的</a:t>
            </a:r>
            <a:r>
              <a:rPr lang="zh-TW" altLang="en-US" dirty="0">
                <a:solidFill>
                  <a:srgbClr val="FF0000"/>
                </a:solidFill>
              </a:rPr>
              <a:t>空氣</a:t>
            </a:r>
            <a:r>
              <a:rPr lang="zh-TW" altLang="en-US" dirty="0"/>
              <a:t>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TW" altLang="en-US" dirty="0"/>
              <a:t>為何</a:t>
            </a:r>
            <a:r>
              <a:rPr lang="zh-TW" altLang="en-US" dirty="0">
                <a:solidFill>
                  <a:srgbClr val="0000FF"/>
                </a:solidFill>
              </a:rPr>
              <a:t>不收集剛產生的氣體</a:t>
            </a:r>
            <a:r>
              <a:rPr lang="zh-TW" altLang="en-US" dirty="0"/>
              <a:t>？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3" y="2869285"/>
            <a:ext cx="494308" cy="49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34391" y="981522"/>
            <a:ext cx="7151497" cy="5543102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雙氧水會傷害皮膚，應小心操作。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若氣泡的生成速率過快，則應將水槽中的橡皮管拉出水面，以避免雙氧水從薊頭漏斗上方溢出。</a:t>
            </a:r>
          </a:p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製備氧氣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endParaRPr lang="zh-TW" altLang="en-US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7" y="1647617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1" y="967543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7535366" y="1132145"/>
            <a:ext cx="3946667" cy="5236285"/>
            <a:chOff x="7319342" y="1132145"/>
            <a:chExt cx="3946667" cy="5236285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0" t="9059" r="5720" b="5912"/>
            <a:stretch/>
          </p:blipFill>
          <p:spPr>
            <a:xfrm>
              <a:off x="7319342" y="1629594"/>
              <a:ext cx="3946667" cy="4320000"/>
            </a:xfrm>
            <a:prstGeom prst="rect">
              <a:avLst/>
            </a:prstGeom>
          </p:spPr>
        </p:pic>
        <p:cxnSp>
          <p:nvCxnSpPr>
            <p:cNvPr id="28" name="直線單箭頭接點 27"/>
            <p:cNvCxnSpPr/>
            <p:nvPr/>
          </p:nvCxnSpPr>
          <p:spPr>
            <a:xfrm flipH="1">
              <a:off x="7823399" y="4085500"/>
              <a:ext cx="360039" cy="1340874"/>
            </a:xfrm>
            <a:prstGeom prst="straightConnector1">
              <a:avLst/>
            </a:prstGeom>
            <a:ln w="76200">
              <a:solidFill>
                <a:srgbClr val="00CC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/>
            <p:cNvSpPr txBox="1"/>
            <p:nvPr/>
          </p:nvSpPr>
          <p:spPr>
            <a:xfrm>
              <a:off x="7823398" y="1132145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滴入雙氧水</a:t>
              </a:r>
            </a:p>
          </p:txBody>
        </p:sp>
        <p:cxnSp>
          <p:nvCxnSpPr>
            <p:cNvPr id="30" name="直線接點 29"/>
            <p:cNvCxnSpPr/>
            <p:nvPr/>
          </p:nvCxnSpPr>
          <p:spPr>
            <a:xfrm>
              <a:off x="9770146" y="1472368"/>
              <a:ext cx="473411" cy="14784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字方塊 30"/>
            <p:cNvSpPr txBox="1"/>
            <p:nvPr/>
          </p:nvSpPr>
          <p:spPr>
            <a:xfrm>
              <a:off x="7463358" y="5845210"/>
              <a:ext cx="1987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排水集氣法</a:t>
              </a:r>
            </a:p>
          </p:txBody>
        </p:sp>
        <p:grpSp>
          <p:nvGrpSpPr>
            <p:cNvPr id="32" name="群組 31"/>
            <p:cNvGrpSpPr/>
            <p:nvPr/>
          </p:nvGrpSpPr>
          <p:grpSpPr>
            <a:xfrm>
              <a:off x="7518752" y="2275924"/>
              <a:ext cx="1822106" cy="1822106"/>
              <a:chOff x="5065188" y="4149594"/>
              <a:chExt cx="1822106" cy="1822106"/>
            </a:xfrm>
          </p:grpSpPr>
          <p:pic>
            <p:nvPicPr>
              <p:cNvPr id="33" name="圖片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188" y="4159170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34" name="橢圓 33"/>
              <p:cNvSpPr/>
              <p:nvPr/>
            </p:nvSpPr>
            <p:spPr>
              <a:xfrm>
                <a:off x="5065188" y="4149594"/>
                <a:ext cx="1822106" cy="1822106"/>
              </a:xfrm>
              <a:prstGeom prst="ellipse">
                <a:avLst/>
              </a:prstGeom>
              <a:noFill/>
              <a:ln w="76200">
                <a:solidFill>
                  <a:srgbClr val="00CC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5923608" y="4927346"/>
                <a:ext cx="92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氧氣</a:t>
                </a:r>
              </a:p>
            </p:txBody>
          </p:sp>
          <p:cxnSp>
            <p:nvCxnSpPr>
              <p:cNvPr id="36" name="直線接點 35"/>
              <p:cNvCxnSpPr/>
              <p:nvPr/>
            </p:nvCxnSpPr>
            <p:spPr>
              <a:xfrm>
                <a:off x="5838752" y="4869954"/>
                <a:ext cx="184446" cy="18921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5AED789A-A68B-428B-BFB9-EF54D17ABD44}"/>
              </a:ext>
            </a:extLst>
          </p:cNvPr>
          <p:cNvSpPr/>
          <p:nvPr/>
        </p:nvSpPr>
        <p:spPr>
          <a:xfrm>
            <a:off x="424575" y="3429794"/>
            <a:ext cx="60928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/>
            <a:r>
              <a:rPr lang="en-US" altLang="zh-TW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低濃度（如</a:t>
            </a:r>
            <a:r>
              <a:rPr lang="zh-TW" altLang="en-US" dirty="0">
                <a:solidFill>
                  <a:srgbClr val="333333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rgbClr val="333333"/>
                </a:solidFill>
                <a:latin typeface="Times New Roman" panose="02020603050405020304" pitchFamily="18" charset="0"/>
              </a:rPr>
              <a:t>3%</a:t>
            </a:r>
            <a:r>
              <a:rPr lang="zh-TW" altLang="en-US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）的過氧化氫，主要用於殺菌及其他醫療用途，接觸到身體時，可因酵素作用，分解為氧氣及水。</a:t>
            </a:r>
            <a:endParaRPr lang="en-US" altLang="zh-TW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7800" indent="-177800"/>
            <a:r>
              <a:rPr lang="en-US" altLang="zh-TW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高濃度（大於</a:t>
            </a:r>
            <a:r>
              <a:rPr lang="en-US" altLang="zh-TW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10%</a:t>
            </a:r>
            <a:r>
              <a:rPr lang="zh-TW" altLang="en-US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），具有強氧化力，可造成皮膚、眼睛及腸胃道的腐蝕性傷害。可用於紡織品、皮革、紙張、木材製造工業，作為漂白及去味劑。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8841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待廣口瓶中的水即將完全被排出時，在水中以玻璃片蓋好瓶口後移出水面。</a:t>
            </a:r>
            <a:endParaRPr lang="en-US" altLang="zh-TW" dirty="0"/>
          </a:p>
          <a:p>
            <a:r>
              <a:rPr lang="zh-TW" altLang="en-US" dirty="0"/>
              <a:t>瓶口向上置於桌面，以保存氧氣。</a:t>
            </a:r>
          </a:p>
          <a:p>
            <a:pPr marL="88900" indent="0">
              <a:buNone/>
            </a:pP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收集氧氣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01"/>
          <a:stretch/>
        </p:blipFill>
        <p:spPr>
          <a:xfrm>
            <a:off x="1918742" y="3069754"/>
            <a:ext cx="3024336" cy="2880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7679382" y="3069754"/>
            <a:ext cx="2740651" cy="2880000"/>
            <a:chOff x="7535366" y="2565698"/>
            <a:chExt cx="2740651" cy="288000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38" t="16002" r="-877" b="21991"/>
            <a:stretch/>
          </p:blipFill>
          <p:spPr>
            <a:xfrm>
              <a:off x="7535366" y="2565698"/>
              <a:ext cx="1950968" cy="288000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9297022" y="4199541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氧氣</a:t>
              </a:r>
            </a:p>
          </p:txBody>
        </p:sp>
      </p:grpSp>
      <p:cxnSp>
        <p:nvCxnSpPr>
          <p:cNvPr id="13" name="直線單箭頭接點 12"/>
          <p:cNvCxnSpPr/>
          <p:nvPr/>
        </p:nvCxnSpPr>
        <p:spPr>
          <a:xfrm>
            <a:off x="5710445" y="4699596"/>
            <a:ext cx="1201570" cy="4001"/>
          </a:xfrm>
          <a:prstGeom prst="straightConnector1">
            <a:avLst/>
          </a:prstGeom>
          <a:ln w="76200">
            <a:solidFill>
              <a:srgbClr val="00CC9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0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另取一瓶底留少許水、內部裝空氣的廣口瓶。</a:t>
            </a:r>
            <a:endParaRPr lang="en-US" altLang="zh-TW" dirty="0"/>
          </a:p>
          <a:p>
            <a:r>
              <a:rPr lang="zh-TW" altLang="en-US" dirty="0"/>
              <a:t>取點燃的線香，分別放入氧氣瓶及空氣瓶中。</a:t>
            </a:r>
            <a:endParaRPr lang="en-US" altLang="zh-TW" dirty="0"/>
          </a:p>
          <a:p>
            <a:pPr marL="88900" indent="0">
              <a:buNone/>
            </a:pP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檢驗氧氣性質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3554813" y="2637706"/>
            <a:ext cx="5080214" cy="3325147"/>
            <a:chOff x="6653467" y="1845618"/>
            <a:chExt cx="5080214" cy="332514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318" y="1845618"/>
              <a:ext cx="3948152" cy="28800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6653467" y="2949612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線香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8426849" y="3966536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氧氣</a:t>
              </a: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0754686" y="3966536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空氣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7490555" y="4647545"/>
              <a:ext cx="1283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少量水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9818117" y="4647545"/>
              <a:ext cx="1283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少量水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938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zh-TW" altLang="en-US" dirty="0"/>
              <a:t>　觀察並記錄燃燒情形。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進行觀察時，不可太靠近。</a:t>
            </a:r>
          </a:p>
          <a:p>
            <a:pPr marL="88900" indent="0">
              <a:buNone/>
            </a:pP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/>
              <a:t>檢驗氧氣性質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altLang="zh-TW" dirty="0"/>
              <a:t>5</a:t>
            </a:r>
            <a:endParaRPr lang="zh-TW" alt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1" y="994920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4" y="1674994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群組 21"/>
          <p:cNvGrpSpPr/>
          <p:nvPr/>
        </p:nvGrpSpPr>
        <p:grpSpPr>
          <a:xfrm>
            <a:off x="3554813" y="2637706"/>
            <a:ext cx="5080214" cy="3325147"/>
            <a:chOff x="6653467" y="1845618"/>
            <a:chExt cx="5080214" cy="3325147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318" y="1845618"/>
              <a:ext cx="3948152" cy="2880000"/>
            </a:xfrm>
            <a:prstGeom prst="rect">
              <a:avLst/>
            </a:prstGeom>
          </p:spPr>
        </p:pic>
        <p:sp>
          <p:nvSpPr>
            <p:cNvPr id="32" name="文字方塊 31"/>
            <p:cNvSpPr txBox="1"/>
            <p:nvPr/>
          </p:nvSpPr>
          <p:spPr>
            <a:xfrm>
              <a:off x="6653467" y="2949612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線香</a:t>
              </a: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8426849" y="3966536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氧氣</a:t>
              </a: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0754686" y="3966536"/>
              <a:ext cx="978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空氣</a:t>
              </a: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490555" y="4647545"/>
              <a:ext cx="1283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少量水</a:t>
              </a: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818117" y="4647545"/>
              <a:ext cx="12833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少量水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4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避免進行氧氣性質檢驗時，突然升溫使廣口瓶破裂。</a:t>
            </a:r>
            <a:endParaRPr lang="en-US" alt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P.55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TW" altLang="en-US" dirty="0"/>
              <a:t>為何瓶內仍需保留少量水？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3" y="2869285"/>
            <a:ext cx="494308" cy="49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1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r>
              <a:rPr lang="zh-TW" altLang="en-US" dirty="0"/>
              <a:t>檢驗氧氣的性質：記錄線香放入氧氣瓶及空氣瓶中的</a:t>
            </a:r>
            <a:br>
              <a:rPr lang="en-US" altLang="zh-TW" dirty="0"/>
            </a:br>
            <a:r>
              <a:rPr lang="zh-TW" altLang="en-US" dirty="0"/>
              <a:t>　燃燒情形。</a:t>
            </a:r>
          </a:p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P.20</a:t>
            </a:r>
            <a:endParaRPr lang="zh-TW" altLang="en-US" dirty="0"/>
          </a:p>
        </p:txBody>
      </p:sp>
      <p:sp>
        <p:nvSpPr>
          <p:cNvPr id="12" name="內容版面配置區 5"/>
          <p:cNvSpPr txBox="1">
            <a:spLocks/>
          </p:cNvSpPr>
          <p:nvPr/>
        </p:nvSpPr>
        <p:spPr>
          <a:xfrm>
            <a:off x="2416126" y="2787912"/>
            <a:ext cx="9439324" cy="1368351"/>
          </a:xfrm>
          <a:prstGeom prst="rect">
            <a:avLst/>
          </a:prstGeom>
        </p:spPr>
        <p:txBody>
          <a:bodyPr/>
          <a:lstStyle>
            <a:lvl1pPr marL="457171" indent="-457171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35" indent="-380974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01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054646" y="2421682"/>
          <a:ext cx="10081120" cy="3102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81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在氧氣瓶的燃燒情形（實驗組）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在空氣瓶的燃燒情形（對照組）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384">
                <a:tc>
                  <a:txBody>
                    <a:bodyPr/>
                    <a:lstStyle/>
                    <a:p>
                      <a:pPr algn="ctr"/>
                      <a:endParaRPr lang="zh-TW" altLang="en-US" sz="3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158175" y="3965547"/>
            <a:ext cx="352839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燃燒劇烈，</a:t>
            </a:r>
            <a:b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產生火花。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048047" y="3979017"/>
            <a:ext cx="352839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燃燒不劇烈，</a:t>
            </a:r>
            <a:b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呈現紅熱狀態。</a:t>
            </a:r>
          </a:p>
        </p:txBody>
      </p:sp>
    </p:spTree>
    <p:extLst>
      <p:ext uri="{BB962C8B-B14F-4D97-AF65-F5344CB8AC3E}">
        <p14:creationId xmlns:p14="http://schemas.microsoft.com/office/powerpoint/2010/main" val="107167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在步驟  　 中，分別依序加入純水與雙氧水的目的為何？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P.21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4294967295"/>
          </p:nvPr>
        </p:nvSpPr>
        <p:spPr>
          <a:xfrm>
            <a:off x="982638" y="2462126"/>
            <a:ext cx="9424988" cy="13684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雙氧水所含的溶質分解可以產生氧氣和水，</a:t>
            </a:r>
            <a:b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而純水不可以，即加入純水是作為對照組。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073341" y="2997746"/>
            <a:ext cx="9438458" cy="588548"/>
            <a:chOff x="2424080" y="2997746"/>
            <a:chExt cx="9438458" cy="588548"/>
          </a:xfrm>
        </p:grpSpPr>
        <p:cxnSp>
          <p:nvCxnSpPr>
            <p:cNvPr id="6" name="直線接點 5"/>
            <p:cNvCxnSpPr/>
            <p:nvPr/>
          </p:nvCxnSpPr>
          <p:spPr>
            <a:xfrm flipV="1">
              <a:off x="2424080" y="2997746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 flipV="1">
              <a:off x="2431168" y="3574938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25" y="101365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2.</a:t>
            </a:r>
            <a:r>
              <a:rPr lang="zh-TW" altLang="en-US" dirty="0"/>
              <a:t> 以排水集氣法收集氧氣，是利用氧氣的何種性質？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P.21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4294967295"/>
          </p:nvPr>
        </p:nvSpPr>
        <p:spPr>
          <a:xfrm>
            <a:off x="1064273" y="2460625"/>
            <a:ext cx="9504363" cy="13684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氧氣不易溶於水，且用排水集氣法可以收集到較純的氣體。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1080708" y="2997746"/>
            <a:ext cx="9438458" cy="588548"/>
            <a:chOff x="2424080" y="2997746"/>
            <a:chExt cx="9438458" cy="588548"/>
          </a:xfrm>
        </p:grpSpPr>
        <p:cxnSp>
          <p:nvCxnSpPr>
            <p:cNvPr id="9" name="直線接點 8"/>
            <p:cNvCxnSpPr/>
            <p:nvPr/>
          </p:nvCxnSpPr>
          <p:spPr>
            <a:xfrm flipV="1">
              <a:off x="2424080" y="2997746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V="1">
              <a:off x="2431168" y="3574938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55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空氣中主要氣體成分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31742"/>
            <a:ext cx="5497405" cy="4082228"/>
          </a:xfrm>
        </p:spPr>
        <p:txBody>
          <a:bodyPr/>
          <a:lstStyle/>
          <a:p>
            <a:r>
              <a:rPr lang="zh-TW" altLang="en-US" dirty="0"/>
              <a:t>空氣含有很多種氣體，</a:t>
            </a:r>
            <a:br>
              <a:rPr lang="en-US" altLang="zh-TW" dirty="0"/>
            </a:br>
            <a:r>
              <a:rPr lang="zh-TW" altLang="en-US" dirty="0"/>
              <a:t>屬於</a:t>
            </a:r>
            <a:r>
              <a:rPr lang="zh-TW" altLang="en-US" b="1" dirty="0">
                <a:solidFill>
                  <a:srgbClr val="0070C0"/>
                </a:solidFill>
              </a:rPr>
              <a:t>混合物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buClr>
                <a:schemeClr val="tx1"/>
              </a:buClr>
            </a:pPr>
            <a:r>
              <a:rPr lang="zh-TW" altLang="en-US" b="1" dirty="0">
                <a:solidFill>
                  <a:srgbClr val="0070C0"/>
                </a:solidFill>
              </a:rPr>
              <a:t>氮氣</a:t>
            </a:r>
            <a:r>
              <a:rPr lang="zh-TW" altLang="en-US" dirty="0"/>
              <a:t>、</a:t>
            </a:r>
            <a:r>
              <a:rPr lang="zh-TW" altLang="en-US" b="1" dirty="0">
                <a:solidFill>
                  <a:srgbClr val="0070C0"/>
                </a:solidFill>
              </a:rPr>
              <a:t>氧氣</a:t>
            </a:r>
            <a:r>
              <a:rPr lang="zh-TW" altLang="en-US" dirty="0"/>
              <a:t>和</a:t>
            </a:r>
            <a:r>
              <a:rPr lang="zh-TW" altLang="en-US" b="1" dirty="0">
                <a:solidFill>
                  <a:srgbClr val="0070C0"/>
                </a:solidFill>
              </a:rPr>
              <a:t>氬氣</a:t>
            </a:r>
            <a:r>
              <a:rPr lang="zh-TW" altLang="en-US" dirty="0"/>
              <a:t>的體積占了大部分</a:t>
            </a:r>
            <a:r>
              <a:rPr lang="en-US" altLang="zh-TW" dirty="0"/>
              <a:t>(</a:t>
            </a:r>
            <a:r>
              <a:rPr lang="zh-TW" altLang="en-US" dirty="0"/>
              <a:t>共約</a:t>
            </a:r>
            <a:r>
              <a:rPr lang="en-US" altLang="zh-TW" dirty="0"/>
              <a:t>99.9%)</a:t>
            </a:r>
            <a:r>
              <a:rPr lang="zh-TW" altLang="en-US" dirty="0"/>
              <a:t>，三者所占比例較固定。</a:t>
            </a:r>
            <a:endParaRPr lang="en-US" altLang="zh-TW" dirty="0"/>
          </a:p>
        </p:txBody>
      </p:sp>
      <p:sp>
        <p:nvSpPr>
          <p:cNvPr id="16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P.51</a:t>
            </a:r>
            <a:endParaRPr lang="zh-TW" altLang="en-US" dirty="0"/>
          </a:p>
        </p:txBody>
      </p:sp>
      <p:grpSp>
        <p:nvGrpSpPr>
          <p:cNvPr id="25" name="群組 24"/>
          <p:cNvGrpSpPr/>
          <p:nvPr/>
        </p:nvGrpSpPr>
        <p:grpSpPr>
          <a:xfrm>
            <a:off x="5015086" y="927492"/>
            <a:ext cx="7212132" cy="5755102"/>
            <a:chOff x="5316407" y="927492"/>
            <a:chExt cx="7212132" cy="5755102"/>
          </a:xfrm>
        </p:grpSpPr>
        <p:sp>
          <p:nvSpPr>
            <p:cNvPr id="19" name="矩形 18"/>
            <p:cNvSpPr/>
            <p:nvPr/>
          </p:nvSpPr>
          <p:spPr>
            <a:xfrm>
              <a:off x="5316407" y="6097819"/>
              <a:ext cx="66102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乾燥空氣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不含水氣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的氣體組成比例</a:t>
              </a:r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6095206" y="927492"/>
              <a:ext cx="6433333" cy="5166078"/>
              <a:chOff x="6095206" y="927492"/>
              <a:chExt cx="6433333" cy="5166078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3993" y="1413570"/>
                <a:ext cx="4699845" cy="4680000"/>
              </a:xfrm>
              <a:prstGeom prst="rect">
                <a:avLst/>
              </a:prstGeom>
            </p:spPr>
          </p:pic>
          <p:grpSp>
            <p:nvGrpSpPr>
              <p:cNvPr id="23" name="群組 22"/>
              <p:cNvGrpSpPr/>
              <p:nvPr/>
            </p:nvGrpSpPr>
            <p:grpSpPr>
              <a:xfrm>
                <a:off x="6095206" y="927492"/>
                <a:ext cx="6433333" cy="4675879"/>
                <a:chOff x="6095206" y="927492"/>
                <a:chExt cx="6433333" cy="4675879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8391200" y="4403042"/>
                  <a:ext cx="1822855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氮氣</a:t>
                  </a:r>
                </a:p>
                <a:p>
                  <a:pPr algn="ctr"/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約</a:t>
                  </a:r>
                  <a:r>
                    <a:rPr lang="en-US" altLang="zh-TW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78</a:t>
                  </a:r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％</a:t>
                  </a:r>
                </a:p>
              </p:txBody>
            </p:sp>
            <p:grpSp>
              <p:nvGrpSpPr>
                <p:cNvPr id="21" name="群組 20"/>
                <p:cNvGrpSpPr/>
                <p:nvPr/>
              </p:nvGrpSpPr>
              <p:grpSpPr>
                <a:xfrm>
                  <a:off x="6095206" y="927492"/>
                  <a:ext cx="3047853" cy="1200329"/>
                  <a:chOff x="6095206" y="927492"/>
                  <a:chExt cx="3047853" cy="1200329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6095206" y="927492"/>
                    <a:ext cx="2001734" cy="120032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zh-TW" altLang="en-US" sz="3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氬氣</a:t>
                    </a:r>
                  </a:p>
                  <a:p>
                    <a:pPr algn="r"/>
                    <a:r>
                      <a:rPr lang="zh-TW" altLang="en-US" sz="3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約</a:t>
                    </a:r>
                    <a:r>
                      <a:rPr lang="en-US" altLang="zh-TW" sz="3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0.9</a:t>
                    </a:r>
                    <a:r>
                      <a:rPr lang="zh-TW" altLang="en-US" sz="3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％</a:t>
                    </a:r>
                  </a:p>
                </p:txBody>
              </p:sp>
              <p:grpSp>
                <p:nvGrpSpPr>
                  <p:cNvPr id="18" name="群組 17"/>
                  <p:cNvGrpSpPr/>
                  <p:nvPr/>
                </p:nvGrpSpPr>
                <p:grpSpPr>
                  <a:xfrm>
                    <a:off x="8096657" y="1319336"/>
                    <a:ext cx="1046402" cy="292182"/>
                    <a:chOff x="7532414" y="1888621"/>
                    <a:chExt cx="1440160" cy="245029"/>
                  </a:xfrm>
                </p:grpSpPr>
                <p:cxnSp>
                  <p:nvCxnSpPr>
                    <p:cNvPr id="11" name="直線接點 10"/>
                    <p:cNvCxnSpPr/>
                    <p:nvPr/>
                  </p:nvCxnSpPr>
                  <p:spPr>
                    <a:xfrm flipV="1">
                      <a:off x="8972574" y="1888621"/>
                      <a:ext cx="0" cy="245029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直線接點 12"/>
                    <p:cNvCxnSpPr/>
                    <p:nvPr/>
                  </p:nvCxnSpPr>
                  <p:spPr>
                    <a:xfrm flipH="1" flipV="1">
                      <a:off x="7532414" y="1888621"/>
                      <a:ext cx="1440160" cy="1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" name="群組 21"/>
                <p:cNvGrpSpPr/>
                <p:nvPr/>
              </p:nvGrpSpPr>
              <p:grpSpPr>
                <a:xfrm>
                  <a:off x="9299772" y="927493"/>
                  <a:ext cx="3228767" cy="1015663"/>
                  <a:chOff x="9299772" y="927493"/>
                  <a:chExt cx="3228767" cy="1015663"/>
                </a:xfrm>
              </p:grpSpPr>
              <p:sp>
                <p:nvSpPr>
                  <p:cNvPr id="9" name="矩形 8"/>
                  <p:cNvSpPr/>
                  <p:nvPr/>
                </p:nvSpPr>
                <p:spPr>
                  <a:xfrm>
                    <a:off x="10574797" y="927493"/>
                    <a:ext cx="1953742" cy="10156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其他</a:t>
                    </a:r>
                  </a:p>
                  <a:p>
                    <a:r>
                      <a: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約</a:t>
                    </a:r>
                    <a:r>
                      <a:rPr lang="en-US" altLang="zh-TW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0.1</a:t>
                    </a:r>
                    <a:r>
                      <a: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％</a:t>
                    </a:r>
                  </a:p>
                </p:txBody>
              </p:sp>
              <p:grpSp>
                <p:nvGrpSpPr>
                  <p:cNvPr id="17" name="群組 16"/>
                  <p:cNvGrpSpPr/>
                  <p:nvPr/>
                </p:nvGrpSpPr>
                <p:grpSpPr>
                  <a:xfrm>
                    <a:off x="9299772" y="1319335"/>
                    <a:ext cx="1328996" cy="276852"/>
                    <a:chOff x="8159501" y="1888621"/>
                    <a:chExt cx="2078361" cy="245029"/>
                  </a:xfrm>
                </p:grpSpPr>
                <p:cxnSp>
                  <p:nvCxnSpPr>
                    <p:cNvPr id="12" name="直線接點 11"/>
                    <p:cNvCxnSpPr/>
                    <p:nvPr/>
                  </p:nvCxnSpPr>
                  <p:spPr>
                    <a:xfrm flipV="1">
                      <a:off x="8163967" y="1888621"/>
                      <a:ext cx="0" cy="245029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直線接點 14"/>
                    <p:cNvCxnSpPr/>
                    <p:nvPr/>
                  </p:nvCxnSpPr>
                  <p:spPr>
                    <a:xfrm flipH="1">
                      <a:off x="8159501" y="1888621"/>
                      <a:ext cx="2078361" cy="1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" name="矩形 6"/>
                <p:cNvSpPr/>
                <p:nvPr/>
              </p:nvSpPr>
              <p:spPr>
                <a:xfrm>
                  <a:off x="7103318" y="2373481"/>
                  <a:ext cx="1673088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氧氣</a:t>
                  </a:r>
                </a:p>
                <a:p>
                  <a:pPr algn="r"/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約</a:t>
                  </a:r>
                  <a:r>
                    <a:rPr lang="en-US" altLang="zh-TW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21</a:t>
                  </a:r>
                  <a:r>
                    <a:rPr lang="zh-TW" altLang="en-US" sz="36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％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611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3. </a:t>
            </a:r>
            <a:r>
              <a:rPr lang="zh-TW" altLang="en-US" dirty="0"/>
              <a:t>線香在氧氣瓶和空氣瓶中的燃燒狀況不同，其原因</a:t>
            </a:r>
            <a:br>
              <a:rPr lang="en-US" altLang="zh-TW" dirty="0"/>
            </a:br>
            <a:r>
              <a:rPr lang="zh-TW" altLang="en-US" dirty="0"/>
              <a:t>　為何？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P.21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4294967295"/>
          </p:nvPr>
        </p:nvSpPr>
        <p:spPr>
          <a:xfrm>
            <a:off x="1075493" y="2468563"/>
            <a:ext cx="9431338" cy="13684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因為氧氣有助燃性，而氧氣瓶中的氧氣濃度比空氣瓶中的氧氣濃度高，因此燃燒更為劇烈。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1079691" y="2997746"/>
            <a:ext cx="9438458" cy="588548"/>
            <a:chOff x="2424080" y="2997746"/>
            <a:chExt cx="9438458" cy="588548"/>
          </a:xfrm>
        </p:grpSpPr>
        <p:cxnSp>
          <p:nvCxnSpPr>
            <p:cNvPr id="9" name="直線接點 8"/>
            <p:cNvCxnSpPr/>
            <p:nvPr/>
          </p:nvCxnSpPr>
          <p:spPr>
            <a:xfrm flipV="1">
              <a:off x="2424080" y="2997746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V="1">
              <a:off x="2431168" y="3574938"/>
              <a:ext cx="9431370" cy="113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08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6484409" y="956264"/>
            <a:ext cx="5688236" cy="56312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</a:t>
            </a:r>
            <a:r>
              <a:rPr lang="en-US" altLang="zh-TW" dirty="0"/>
              <a:t>2‧3</a:t>
            </a:r>
            <a:r>
              <a:rPr lang="zh-TW" altLang="en-US" dirty="0"/>
              <a:t> 分析與結論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5831893" cy="35286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 dirty="0"/>
              <a:t>將氧氣導入裝滿水的廣口瓶內時，水會被排出。</a:t>
            </a:r>
            <a:endParaRPr lang="en-US" altLang="zh-TW" dirty="0"/>
          </a:p>
          <a:p>
            <a:r>
              <a:rPr lang="zh-TW" altLang="en-US" dirty="0"/>
              <a:t>代表</a:t>
            </a:r>
            <a:r>
              <a:rPr lang="zh-TW" altLang="en-US" b="1" dirty="0"/>
              <a:t>氧氣不易溶於水</a:t>
            </a:r>
            <a:r>
              <a:rPr lang="zh-TW" altLang="en-US" dirty="0"/>
              <a:t>，因此可利用</a:t>
            </a:r>
            <a:r>
              <a:rPr lang="zh-TW" altLang="en-US" b="1" dirty="0">
                <a:solidFill>
                  <a:srgbClr val="0070C0"/>
                </a:solidFill>
              </a:rPr>
              <a:t>排水集氣法</a:t>
            </a:r>
            <a:r>
              <a:rPr lang="zh-TW" altLang="en-US" dirty="0"/>
              <a:t>收集。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P.56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6743278" y="1341562"/>
            <a:ext cx="3094027" cy="4320480"/>
            <a:chOff x="6662596" y="1385219"/>
            <a:chExt cx="3094027" cy="432048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lum contrast="40000"/>
            </a:blip>
            <a:srcRect l="1" t="61633" r="66750" b="4779"/>
            <a:stretch/>
          </p:blipFill>
          <p:spPr>
            <a:xfrm>
              <a:off x="6662596" y="1385219"/>
              <a:ext cx="3094027" cy="3094027"/>
            </a:xfrm>
            <a:prstGeom prst="ellips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</p:pic>
        <p:cxnSp>
          <p:nvCxnSpPr>
            <p:cNvPr id="9" name="直線單箭頭接點 8"/>
            <p:cNvCxnSpPr/>
            <p:nvPr/>
          </p:nvCxnSpPr>
          <p:spPr>
            <a:xfrm flipH="1">
              <a:off x="7454684" y="4504043"/>
              <a:ext cx="397546" cy="1201656"/>
            </a:xfrm>
            <a:prstGeom prst="straightConnector1">
              <a:avLst/>
            </a:prstGeom>
            <a:ln w="57150" cap="rnd">
              <a:solidFill>
                <a:schemeClr val="accent5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/>
          <p:cNvGrpSpPr/>
          <p:nvPr/>
        </p:nvGrpSpPr>
        <p:grpSpPr>
          <a:xfrm>
            <a:off x="10084413" y="5806058"/>
            <a:ext cx="1656184" cy="851977"/>
            <a:chOff x="10127654" y="5806058"/>
            <a:chExt cx="1656184" cy="851977"/>
          </a:xfrm>
        </p:grpSpPr>
        <p:cxnSp>
          <p:nvCxnSpPr>
            <p:cNvPr id="13" name="直線接點 12"/>
            <p:cNvCxnSpPr/>
            <p:nvPr/>
          </p:nvCxnSpPr>
          <p:spPr>
            <a:xfrm>
              <a:off x="10351494" y="5806058"/>
              <a:ext cx="0" cy="362513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4"/>
            <p:cNvSpPr txBox="1"/>
            <p:nvPr/>
          </p:nvSpPr>
          <p:spPr>
            <a:xfrm>
              <a:off x="10127654" y="6134815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二氧化錳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0308253" y="3225600"/>
            <a:ext cx="1708876" cy="807902"/>
            <a:chOff x="9391079" y="6743913"/>
            <a:chExt cx="1708876" cy="807902"/>
          </a:xfrm>
        </p:grpSpPr>
        <p:cxnSp>
          <p:nvCxnSpPr>
            <p:cNvPr id="20" name="直線接點 19"/>
            <p:cNvCxnSpPr/>
            <p:nvPr/>
          </p:nvCxnSpPr>
          <p:spPr>
            <a:xfrm>
              <a:off x="9391079" y="6743913"/>
              <a:ext cx="352224" cy="28468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9443771" y="7028595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雙氧水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8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/>
          <p:cNvGrpSpPr/>
          <p:nvPr/>
        </p:nvGrpSpPr>
        <p:grpSpPr>
          <a:xfrm>
            <a:off x="478582" y="1701602"/>
            <a:ext cx="2592288" cy="720080"/>
            <a:chOff x="478582" y="1701602"/>
            <a:chExt cx="2592288" cy="720080"/>
          </a:xfrm>
        </p:grpSpPr>
        <p:sp>
          <p:nvSpPr>
            <p:cNvPr id="18" name="圓角矩形 17"/>
            <p:cNvSpPr/>
            <p:nvPr/>
          </p:nvSpPr>
          <p:spPr>
            <a:xfrm>
              <a:off x="478582" y="1701602"/>
              <a:ext cx="2592288" cy="720080"/>
            </a:xfrm>
            <a:prstGeom prst="round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566184" y="1769254"/>
              <a:ext cx="583200" cy="58477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</a:rPr>
                <a:t>A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337611" y="176925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236986" y="1769255"/>
              <a:ext cx="1185812" cy="547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版面配置區 2"/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553836"/>
          </a:xfrm>
        </p:spPr>
        <p:txBody>
          <a:bodyPr/>
          <a:lstStyle/>
          <a:p>
            <a:r>
              <a:rPr lang="zh-TW" altLang="en-US" dirty="0"/>
              <a:t>觀察燃燒情形，哪一瓶是空氣，哪一瓶是氧氣？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46" t="11934" r="3203" b="1932"/>
          <a:stretch/>
        </p:blipFill>
        <p:spPr>
          <a:xfrm>
            <a:off x="2964874" y="1701601"/>
            <a:ext cx="2916754" cy="52191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78582" y="3827577"/>
            <a:ext cx="23986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將點燃的線香放入裝有不同氣體的廣口瓶中檢驗。</a:t>
            </a:r>
            <a:endParaRPr lang="zh-TW" altLang="en-US" sz="32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8975526" y="1644108"/>
            <a:ext cx="2702412" cy="720080"/>
            <a:chOff x="368458" y="1701602"/>
            <a:chExt cx="2702412" cy="720080"/>
          </a:xfrm>
        </p:grpSpPr>
        <p:sp>
          <p:nvSpPr>
            <p:cNvPr id="24" name="圓角矩形 23"/>
            <p:cNvSpPr/>
            <p:nvPr/>
          </p:nvSpPr>
          <p:spPr>
            <a:xfrm>
              <a:off x="368458" y="1701602"/>
              <a:ext cx="2702412" cy="720080"/>
            </a:xfrm>
            <a:prstGeom prst="round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569156" y="1769254"/>
              <a:ext cx="583200" cy="58477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</a:rPr>
                <a:t>B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2337611" y="176925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236986" y="1769255"/>
              <a:ext cx="1185812" cy="547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334" t="11988" r="2334" b="1489"/>
          <a:stretch/>
        </p:blipFill>
        <p:spPr>
          <a:xfrm>
            <a:off x="6180236" y="1640475"/>
            <a:ext cx="2916754" cy="5219113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1325061" y="174677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9911630" y="170160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氧氣</a:t>
            </a:r>
          </a:p>
        </p:txBody>
      </p:sp>
      <p:sp>
        <p:nvSpPr>
          <p:cNvPr id="30" name="圓角矩形圖說文字 29"/>
          <p:cNvSpPr/>
          <p:nvPr/>
        </p:nvSpPr>
        <p:spPr>
          <a:xfrm>
            <a:off x="6583429" y="5229994"/>
            <a:ext cx="2248081" cy="1108643"/>
          </a:xfrm>
          <a:prstGeom prst="wedgeRoundRectCallout">
            <a:avLst>
              <a:gd name="adj1" fmla="val -14343"/>
              <a:gd name="adj2" fmla="val -864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線香燃燒變劇烈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67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</a:t>
            </a:r>
            <a:r>
              <a:rPr lang="en-US" altLang="zh-TW" dirty="0"/>
              <a:t>2‧3</a:t>
            </a:r>
            <a:r>
              <a:rPr lang="zh-TW" altLang="en-US" dirty="0"/>
              <a:t> 分析與結論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5615869" cy="39382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zh-TW" altLang="en-US" dirty="0"/>
              <a:t>將點燃後的線香放入氧氣瓶中，會燃燒得比在空氣瓶中更激烈，表示氧氣具有</a:t>
            </a:r>
            <a:r>
              <a:rPr lang="zh-TW" altLang="en-US" b="1" dirty="0">
                <a:solidFill>
                  <a:srgbClr val="0070C0"/>
                </a:solidFill>
              </a:rPr>
              <a:t>助燃性</a:t>
            </a:r>
            <a:r>
              <a:rPr lang="zh-TW" altLang="en-US" dirty="0"/>
              <a:t>。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P.56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2746" t="11934" r="3203" b="1932"/>
          <a:stretch/>
        </p:blipFill>
        <p:spPr>
          <a:xfrm>
            <a:off x="6383239" y="1055260"/>
            <a:ext cx="2782108" cy="497818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2334" t="11988" r="2334" b="1489"/>
          <a:stretch/>
        </p:blipFill>
        <p:spPr>
          <a:xfrm>
            <a:off x="9249033" y="1068167"/>
            <a:ext cx="2750829" cy="4922213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9263558" y="1053529"/>
            <a:ext cx="2073716" cy="677100"/>
            <a:chOff x="525222" y="1741996"/>
            <a:chExt cx="1947289" cy="635820"/>
          </a:xfrm>
        </p:grpSpPr>
        <p:sp>
          <p:nvSpPr>
            <p:cNvPr id="14" name="文字方塊 13"/>
            <p:cNvSpPr txBox="1"/>
            <p:nvPr/>
          </p:nvSpPr>
          <p:spPr>
            <a:xfrm>
              <a:off x="525222" y="1741996"/>
              <a:ext cx="494968" cy="5491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</a:rPr>
                <a:t>B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056739" y="1793041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氧氣中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418937" y="1053532"/>
            <a:ext cx="2048056" cy="651768"/>
            <a:chOff x="566184" y="1782271"/>
            <a:chExt cx="1923193" cy="612032"/>
          </a:xfrm>
        </p:grpSpPr>
        <p:sp>
          <p:nvSpPr>
            <p:cNvPr id="8" name="文字方塊 7"/>
            <p:cNvSpPr txBox="1"/>
            <p:nvPr/>
          </p:nvSpPr>
          <p:spPr>
            <a:xfrm>
              <a:off x="566184" y="1782271"/>
              <a:ext cx="548727" cy="55020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</a:rPr>
                <a:t>A</a:t>
              </a:r>
              <a:endParaRPr lang="zh-TW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073605" y="1809528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空氣中</a:t>
              </a:r>
            </a:p>
          </p:txBody>
        </p:sp>
      </p:grpSp>
      <p:sp>
        <p:nvSpPr>
          <p:cNvPr id="19" name="圓角矩形圖說文字 18"/>
          <p:cNvSpPr/>
          <p:nvPr/>
        </p:nvSpPr>
        <p:spPr>
          <a:xfrm>
            <a:off x="9527110" y="4653930"/>
            <a:ext cx="2248081" cy="1224136"/>
          </a:xfrm>
          <a:prstGeom prst="wedgeRoundRectCallout">
            <a:avLst>
              <a:gd name="adj1" fmla="val -14343"/>
              <a:gd name="adj2" fmla="val -864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氧氣可幫助燃燒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97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二氧化碳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1"/>
            <a:ext cx="11499542" cy="1128775"/>
          </a:xfrm>
        </p:spPr>
        <p:txBody>
          <a:bodyPr/>
          <a:lstStyle/>
          <a:p>
            <a:r>
              <a:rPr lang="zh-TW" altLang="en-US" dirty="0"/>
              <a:t>二氧化碳是</a:t>
            </a:r>
            <a:r>
              <a:rPr lang="zh-TW" altLang="en-US"/>
              <a:t>無色無味、微</a:t>
            </a:r>
            <a:r>
              <a:rPr lang="zh-TW" altLang="en-US" dirty="0"/>
              <a:t>溶於水的氣體。</a:t>
            </a:r>
          </a:p>
          <a:p>
            <a:r>
              <a:rPr lang="zh-TW" altLang="en-US" dirty="0"/>
              <a:t>實驗室常以大理石與稀鹽酸反應來製備，可以用排水集氣法收集。</a:t>
            </a:r>
          </a:p>
        </p:txBody>
      </p:sp>
      <p:sp>
        <p:nvSpPr>
          <p:cNvPr id="20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P.57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987278" y="2781721"/>
            <a:ext cx="5510783" cy="3851307"/>
            <a:chOff x="6447077" y="2781721"/>
            <a:chExt cx="5510783" cy="385130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31276" t="2771" r="8485" b="12269"/>
            <a:stretch/>
          </p:blipFill>
          <p:spPr>
            <a:xfrm>
              <a:off x="6447077" y="2781721"/>
              <a:ext cx="5510783" cy="3851307"/>
            </a:xfrm>
            <a:prstGeom prst="rect">
              <a:avLst/>
            </a:prstGeom>
          </p:spPr>
        </p:pic>
        <p:grpSp>
          <p:nvGrpSpPr>
            <p:cNvPr id="5" name="群組 4"/>
            <p:cNvGrpSpPr/>
            <p:nvPr/>
          </p:nvGrpSpPr>
          <p:grpSpPr>
            <a:xfrm>
              <a:off x="8138119" y="3077030"/>
              <a:ext cx="2128697" cy="584775"/>
              <a:chOff x="8060721" y="2091293"/>
              <a:chExt cx="2128697" cy="584775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060721" y="2091293"/>
                <a:ext cx="17897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稀鹽酸</a:t>
                </a:r>
              </a:p>
            </p:txBody>
          </p:sp>
          <p:cxnSp>
            <p:nvCxnSpPr>
              <p:cNvPr id="6" name="直線接點 5"/>
              <p:cNvCxnSpPr/>
              <p:nvPr/>
            </p:nvCxnSpPr>
            <p:spPr>
              <a:xfrm>
                <a:off x="9583066" y="2383681"/>
                <a:ext cx="606352" cy="0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群組 28"/>
            <p:cNvGrpSpPr/>
            <p:nvPr/>
          </p:nvGrpSpPr>
          <p:grpSpPr>
            <a:xfrm>
              <a:off x="8183438" y="4414985"/>
              <a:ext cx="1774726" cy="1844185"/>
              <a:chOff x="7633078" y="4140601"/>
              <a:chExt cx="1774726" cy="1844185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633078" y="4140601"/>
                <a:ext cx="17747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大理石</a:t>
                </a:r>
              </a:p>
            </p:txBody>
          </p:sp>
          <p:cxnSp>
            <p:nvCxnSpPr>
              <p:cNvPr id="23" name="直線接點 22"/>
              <p:cNvCxnSpPr/>
              <p:nvPr/>
            </p:nvCxnSpPr>
            <p:spPr>
              <a:xfrm flipH="1" flipV="1">
                <a:off x="8652108" y="4725377"/>
                <a:ext cx="725410" cy="1259409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矩形 26"/>
            <p:cNvSpPr/>
            <p:nvPr/>
          </p:nvSpPr>
          <p:spPr>
            <a:xfrm>
              <a:off x="8183438" y="3709115"/>
              <a:ext cx="17897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endPara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278782" y="2966640"/>
            <a:ext cx="4355848" cy="3541000"/>
            <a:chOff x="2738581" y="3077030"/>
            <a:chExt cx="4355848" cy="3541000"/>
          </a:xfrm>
        </p:grpSpPr>
        <p:grpSp>
          <p:nvGrpSpPr>
            <p:cNvPr id="17" name="群組 16"/>
            <p:cNvGrpSpPr/>
            <p:nvPr/>
          </p:nvGrpSpPr>
          <p:grpSpPr>
            <a:xfrm>
              <a:off x="2738581" y="3077030"/>
              <a:ext cx="4355848" cy="3541000"/>
              <a:chOff x="2322743" y="2604104"/>
              <a:chExt cx="4079662" cy="3316478"/>
            </a:xfrm>
          </p:grpSpPr>
          <p:cxnSp>
            <p:nvCxnSpPr>
              <p:cNvPr id="16" name="直線單箭頭接點 15"/>
              <p:cNvCxnSpPr/>
              <p:nvPr/>
            </p:nvCxnSpPr>
            <p:spPr>
              <a:xfrm>
                <a:off x="5331654" y="4687999"/>
                <a:ext cx="1070751" cy="748679"/>
              </a:xfrm>
              <a:prstGeom prst="straightConnector1">
                <a:avLst/>
              </a:prstGeom>
              <a:ln w="57150" cap="rnd">
                <a:solidFill>
                  <a:srgbClr val="0CA48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2743" y="2604104"/>
                <a:ext cx="3320345" cy="3316478"/>
              </a:xfrm>
              <a:prstGeom prst="ellipse">
                <a:avLst/>
              </a:prstGeom>
              <a:ln w="57150">
                <a:solidFill>
                  <a:srgbClr val="0CA482"/>
                </a:solidFill>
              </a:ln>
            </p:spPr>
          </p:pic>
        </p:grpSp>
        <p:grpSp>
          <p:nvGrpSpPr>
            <p:cNvPr id="30" name="群組 29"/>
            <p:cNvGrpSpPr/>
            <p:nvPr/>
          </p:nvGrpSpPr>
          <p:grpSpPr>
            <a:xfrm>
              <a:off x="4046143" y="4236197"/>
              <a:ext cx="2237565" cy="785304"/>
              <a:chOff x="3208300" y="3861842"/>
              <a:chExt cx="2237565" cy="78530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3208300" y="4062371"/>
                <a:ext cx="22375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二氧化碳</a:t>
                </a:r>
              </a:p>
            </p:txBody>
          </p:sp>
          <p:cxnSp>
            <p:nvCxnSpPr>
              <p:cNvPr id="21" name="直線接點 20"/>
              <p:cNvCxnSpPr/>
              <p:nvPr/>
            </p:nvCxnSpPr>
            <p:spPr>
              <a:xfrm>
                <a:off x="3502918" y="3861842"/>
                <a:ext cx="216024" cy="200529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群組 21"/>
          <p:cNvGrpSpPr/>
          <p:nvPr/>
        </p:nvGrpSpPr>
        <p:grpSpPr>
          <a:xfrm>
            <a:off x="2782838" y="177544"/>
            <a:ext cx="3643055" cy="523220"/>
            <a:chOff x="6103778" y="58544"/>
            <a:chExt cx="3643055" cy="523220"/>
          </a:xfrm>
        </p:grpSpPr>
        <p:sp>
          <p:nvSpPr>
            <p:cNvPr id="24" name="文字方塊 13">
              <a:hlinkClick r:id="rId4" action="ppaction://hlinkfile"/>
            </p:cNvPr>
            <p:cNvSpPr txBox="1"/>
            <p:nvPr/>
          </p:nvSpPr>
          <p:spPr bwMode="auto">
            <a:xfrm>
              <a:off x="7021214" y="58544"/>
              <a:ext cx="2725619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二氧化碳的製備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14">
              <a:hlinkClick r:id="rId4" action="ppaction://hlinkfile"/>
            </p:cNvPr>
            <p:cNvSpPr txBox="1"/>
            <p:nvPr/>
          </p:nvSpPr>
          <p:spPr bwMode="auto">
            <a:xfrm>
              <a:off x="6103778" y="58544"/>
              <a:ext cx="917435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42534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二氧化碳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1"/>
            <a:ext cx="11499542" cy="625845"/>
          </a:xfrm>
        </p:spPr>
        <p:txBody>
          <a:bodyPr/>
          <a:lstStyle/>
          <a:p>
            <a:r>
              <a:rPr lang="zh-TW" altLang="en-US" dirty="0"/>
              <a:t>二氧化碳具有</a:t>
            </a:r>
            <a:r>
              <a:rPr lang="zh-TW" altLang="en-US" b="1" dirty="0"/>
              <a:t>不可燃</a:t>
            </a:r>
            <a:r>
              <a:rPr lang="zh-TW" altLang="en-US" dirty="0"/>
              <a:t>、</a:t>
            </a:r>
            <a:r>
              <a:rPr lang="zh-TW" altLang="en-US" b="1" dirty="0"/>
              <a:t>不助燃</a:t>
            </a:r>
            <a:r>
              <a:rPr lang="zh-TW" altLang="en-US" dirty="0"/>
              <a:t>的性質。</a:t>
            </a:r>
            <a:endParaRPr lang="en-US" altLang="zh-TW" dirty="0"/>
          </a:p>
        </p:txBody>
      </p:sp>
      <p:grpSp>
        <p:nvGrpSpPr>
          <p:cNvPr id="6" name="群組 5"/>
          <p:cNvGrpSpPr/>
          <p:nvPr/>
        </p:nvGrpSpPr>
        <p:grpSpPr>
          <a:xfrm>
            <a:off x="829511" y="1698171"/>
            <a:ext cx="4997872" cy="4740940"/>
            <a:chOff x="829511" y="1698171"/>
            <a:chExt cx="4997872" cy="474094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10870" t="9545" r="2899" b="1008"/>
            <a:stretch/>
          </p:blipFill>
          <p:spPr>
            <a:xfrm>
              <a:off x="838622" y="1698171"/>
              <a:ext cx="4763892" cy="474094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829511" y="5748972"/>
              <a:ext cx="49978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800"/>
                </a:spcBef>
              </a:pPr>
              <a:r>
                <a:rPr lang="zh-TW" altLang="en-US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線香在二氧化碳中會熄滅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735166" y="1701602"/>
            <a:ext cx="5966503" cy="4722995"/>
            <a:chOff x="5735166" y="1701602"/>
            <a:chExt cx="5966503" cy="4722995"/>
          </a:xfrm>
        </p:grpSpPr>
        <p:sp>
          <p:nvSpPr>
            <p:cNvPr id="4" name="矩形 3"/>
            <p:cNvSpPr/>
            <p:nvPr/>
          </p:nvSpPr>
          <p:spPr>
            <a:xfrm>
              <a:off x="5808419" y="5731565"/>
              <a:ext cx="5893250" cy="6930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5808419" y="1701602"/>
              <a:ext cx="5893250" cy="4031178"/>
              <a:chOff x="5892329" y="1527205"/>
              <a:chExt cx="6330820" cy="4330489"/>
            </a:xfrm>
          </p:grpSpPr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6" r="5244" b="18236"/>
              <a:stretch/>
            </p:blipFill>
            <p:spPr>
              <a:xfrm>
                <a:off x="5892329" y="1527205"/>
                <a:ext cx="6330820" cy="4330489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6896601" y="5580694"/>
                <a:ext cx="81304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 dirty="0"/>
                  <a:t>Conscious</a:t>
                </a:r>
                <a:endParaRPr lang="zh-TW" altLang="en-US" sz="1200" dirty="0"/>
              </a:p>
            </p:txBody>
          </p:sp>
          <p:pic>
            <p:nvPicPr>
              <p:cNvPr id="20" name="Picture 2" descr="88x31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6125" y="5562417"/>
                <a:ext cx="838200" cy="295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矩形 20"/>
            <p:cNvSpPr/>
            <p:nvPr/>
          </p:nvSpPr>
          <p:spPr>
            <a:xfrm>
              <a:off x="5735166" y="5797347"/>
              <a:ext cx="53103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800"/>
                </a:spcBef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二氧化碳滅火器可用來滅火</a:t>
              </a:r>
            </a:p>
          </p:txBody>
        </p:sp>
      </p:grpSp>
      <p:sp>
        <p:nvSpPr>
          <p:cNvPr id="16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P.57</a:t>
            </a:r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2795168" y="166379"/>
            <a:ext cx="3643055" cy="523220"/>
            <a:chOff x="6103778" y="58544"/>
            <a:chExt cx="3643055" cy="523220"/>
          </a:xfrm>
        </p:grpSpPr>
        <p:sp>
          <p:nvSpPr>
            <p:cNvPr id="19" name="文字方塊 13">
              <a:hlinkClick r:id="rId5" action="ppaction://hlinkfile"/>
            </p:cNvPr>
            <p:cNvSpPr txBox="1"/>
            <p:nvPr/>
          </p:nvSpPr>
          <p:spPr bwMode="auto">
            <a:xfrm>
              <a:off x="7021214" y="58544"/>
              <a:ext cx="2725619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二氧化碳的特性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14">
              <a:hlinkClick r:id="rId5" action="ppaction://hlinkfile"/>
            </p:cNvPr>
            <p:cNvSpPr txBox="1"/>
            <p:nvPr/>
          </p:nvSpPr>
          <p:spPr bwMode="auto">
            <a:xfrm>
              <a:off x="6103778" y="58544"/>
              <a:ext cx="917435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75982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5735166" y="1125538"/>
            <a:ext cx="6408712" cy="5400000"/>
            <a:chOff x="5785530" y="1125538"/>
            <a:chExt cx="6408712" cy="540000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8527" y="1125538"/>
              <a:ext cx="2735715" cy="5400000"/>
            </a:xfrm>
            <a:prstGeom prst="rect">
              <a:avLst/>
            </a:prstGeom>
          </p:spPr>
        </p:pic>
        <p:sp>
          <p:nvSpPr>
            <p:cNvPr id="13" name="向右箭號 12"/>
            <p:cNvSpPr/>
            <p:nvPr/>
          </p:nvSpPr>
          <p:spPr>
            <a:xfrm>
              <a:off x="5785530" y="3991843"/>
              <a:ext cx="1008112" cy="792088"/>
            </a:xfrm>
            <a:prstGeom prst="rightArrow">
              <a:avLst/>
            </a:prstGeom>
            <a:solidFill>
              <a:srgbClr val="0CA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二氧化碳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1"/>
            <a:ext cx="5615869" cy="1849981"/>
          </a:xfrm>
        </p:spPr>
        <p:txBody>
          <a:bodyPr/>
          <a:lstStyle/>
          <a:p>
            <a:r>
              <a:rPr lang="zh-TW" altLang="en-US" b="1" dirty="0"/>
              <a:t>石灰水</a:t>
            </a:r>
            <a:r>
              <a:rPr lang="zh-TW" altLang="en-US" dirty="0"/>
              <a:t>與二氧化碳反應</a:t>
            </a:r>
            <a:br>
              <a:rPr lang="en-US" altLang="zh-TW" dirty="0"/>
            </a:br>
            <a:r>
              <a:rPr lang="zh-TW" altLang="en-US" dirty="0"/>
              <a:t>會產生白色沉澱物，</a:t>
            </a:r>
            <a:br>
              <a:rPr lang="en-US" altLang="zh-TW" dirty="0"/>
            </a:br>
            <a:r>
              <a:rPr lang="zh-TW" altLang="en-US" b="1" dirty="0"/>
              <a:t>可用來檢驗二氧化碳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16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P.57</a:t>
            </a:r>
            <a:endParaRPr lang="zh-TW" altLang="en-US" dirty="0"/>
          </a:p>
        </p:txBody>
      </p:sp>
      <p:grpSp>
        <p:nvGrpSpPr>
          <p:cNvPr id="29" name="群組 28"/>
          <p:cNvGrpSpPr/>
          <p:nvPr/>
        </p:nvGrpSpPr>
        <p:grpSpPr>
          <a:xfrm>
            <a:off x="6611440" y="1056432"/>
            <a:ext cx="4214944" cy="1077218"/>
            <a:chOff x="1347484" y="2933575"/>
            <a:chExt cx="4214944" cy="1077218"/>
          </a:xfrm>
        </p:grpSpPr>
        <p:sp>
          <p:nvSpPr>
            <p:cNvPr id="30" name="矩形 29"/>
            <p:cNvSpPr/>
            <p:nvPr/>
          </p:nvSpPr>
          <p:spPr>
            <a:xfrm>
              <a:off x="1347484" y="2933575"/>
              <a:ext cx="29889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人呼出的氣體含有二氧化碳</a:t>
              </a:r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4194571" y="3346752"/>
              <a:ext cx="1367857" cy="123111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/>
          <p:cNvSpPr/>
          <p:nvPr/>
        </p:nvSpPr>
        <p:spPr>
          <a:xfrm>
            <a:off x="7175326" y="5374010"/>
            <a:ext cx="19399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白色沉澱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891082" y="2925738"/>
            <a:ext cx="4599928" cy="3622209"/>
            <a:chOff x="891082" y="2781722"/>
            <a:chExt cx="4599928" cy="362220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2" y="3163931"/>
              <a:ext cx="2107780" cy="3240000"/>
            </a:xfrm>
            <a:prstGeom prst="rect">
              <a:avLst/>
            </a:prstGeom>
          </p:spPr>
        </p:pic>
        <p:grpSp>
          <p:nvGrpSpPr>
            <p:cNvPr id="10" name="群組 9"/>
            <p:cNvGrpSpPr/>
            <p:nvPr/>
          </p:nvGrpSpPr>
          <p:grpSpPr>
            <a:xfrm>
              <a:off x="3013564" y="2940440"/>
              <a:ext cx="2304000" cy="2304000"/>
              <a:chOff x="2360229" y="3973682"/>
              <a:chExt cx="2304000" cy="2304000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0229" y="3973682"/>
                <a:ext cx="2304000" cy="2304000"/>
              </a:xfrm>
              <a:prstGeom prst="rect">
                <a:avLst/>
              </a:prstGeom>
            </p:spPr>
          </p:pic>
          <p:sp>
            <p:nvSpPr>
              <p:cNvPr id="8" name="橢圓 7"/>
              <p:cNvSpPr/>
              <p:nvPr/>
            </p:nvSpPr>
            <p:spPr>
              <a:xfrm>
                <a:off x="2360229" y="3995283"/>
                <a:ext cx="2267953" cy="2267953"/>
              </a:xfrm>
              <a:prstGeom prst="ellipse">
                <a:avLst/>
              </a:prstGeom>
              <a:noFill/>
              <a:ln w="57150">
                <a:solidFill>
                  <a:srgbClr val="0CA4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3129503" y="5232896"/>
              <a:ext cx="193997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澄清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石灰水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91082" y="2781722"/>
              <a:ext cx="4599928" cy="3622209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 descr="F:\圖片素材\課本圖片\Ch2\02-圖2-35(2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0" t="83546" r="47000" b="5515"/>
          <a:stretch/>
        </p:blipFill>
        <p:spPr bwMode="auto">
          <a:xfrm>
            <a:off x="6953905" y="3034748"/>
            <a:ext cx="2304000" cy="2304000"/>
          </a:xfrm>
          <a:prstGeom prst="ellipse">
            <a:avLst/>
          </a:prstGeom>
          <a:noFill/>
          <a:ln w="57150">
            <a:solidFill>
              <a:srgbClr val="0CA48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2710830" y="189434"/>
            <a:ext cx="8002570" cy="523220"/>
            <a:chOff x="4302787" y="98262"/>
            <a:chExt cx="4639171" cy="523220"/>
          </a:xfrm>
        </p:grpSpPr>
        <p:sp>
          <p:nvSpPr>
            <p:cNvPr id="22" name="文字方塊 21">
              <a:hlinkClick r:id="rId6"/>
            </p:cNvPr>
            <p:cNvSpPr txBox="1"/>
            <p:nvPr/>
          </p:nvSpPr>
          <p:spPr bwMode="auto">
            <a:xfrm>
              <a:off x="5687163" y="98262"/>
              <a:ext cx="3254795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躺著玩坐著玩趴著玩還是乾冰好玩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>
              <a:hlinkClick r:id="rId6"/>
            </p:cNvPr>
            <p:cNvSpPr txBox="1"/>
            <p:nvPr/>
          </p:nvSpPr>
          <p:spPr bwMode="auto">
            <a:xfrm>
              <a:off x="4302787" y="98262"/>
              <a:ext cx="1384374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YouTube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35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二氧化碳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564573"/>
          </a:xfrm>
        </p:spPr>
        <p:txBody>
          <a:bodyPr/>
          <a:lstStyle/>
          <a:p>
            <a:r>
              <a:rPr lang="zh-TW" altLang="en-US" dirty="0"/>
              <a:t>生活中常聽到的乾冰其實就是固態的二氧化碳。</a:t>
            </a:r>
          </a:p>
        </p:txBody>
      </p:sp>
      <p:sp>
        <p:nvSpPr>
          <p:cNvPr id="24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P.57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8026659" y="1701602"/>
            <a:ext cx="3916097" cy="4732425"/>
            <a:chOff x="8026659" y="1701602"/>
            <a:chExt cx="3916097" cy="473242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9" r="33935" b="8341"/>
            <a:stretch/>
          </p:blipFill>
          <p:spPr>
            <a:xfrm>
              <a:off x="8029537" y="1701602"/>
              <a:ext cx="3913219" cy="373451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8026659" y="5356809"/>
              <a:ext cx="3913218" cy="10772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spcBef>
                  <a:spcPts val="800"/>
                </a:spcBef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有些疫苗可用乾冰來低溫保存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164899" y="1716116"/>
            <a:ext cx="3746864" cy="4720646"/>
            <a:chOff x="4165504" y="1716116"/>
            <a:chExt cx="3746864" cy="4720646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3"/>
            <a:srcRect l="1" r="37850" b="-1206"/>
            <a:stretch/>
          </p:blipFill>
          <p:spPr>
            <a:xfrm>
              <a:off x="4165504" y="1716116"/>
              <a:ext cx="3746864" cy="3737141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4165504" y="5359544"/>
              <a:ext cx="3746864" cy="10772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lvl="0">
                <a:spcBef>
                  <a:spcPts val="800"/>
                </a:spcBef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乾冰可製造舞台白色煙霧效果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06574" y="1730582"/>
            <a:ext cx="3643429" cy="4703445"/>
            <a:chOff x="406574" y="1730582"/>
            <a:chExt cx="3643429" cy="4703445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/>
            <a:srcRect l="275" r="6576" b="6300"/>
            <a:stretch/>
          </p:blipFill>
          <p:spPr>
            <a:xfrm>
              <a:off x="406575" y="1730582"/>
              <a:ext cx="3643428" cy="364342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8" name="矩形 17"/>
            <p:cNvSpPr/>
            <p:nvPr/>
          </p:nvSpPr>
          <p:spPr>
            <a:xfrm>
              <a:off x="406574" y="5356809"/>
              <a:ext cx="3643429" cy="10772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白色的乾冰是固態的二氧化碳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63196" y="2922843"/>
              <a:ext cx="10801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乾冰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795168" y="166379"/>
            <a:ext cx="2579959" cy="523220"/>
            <a:chOff x="6103778" y="58544"/>
            <a:chExt cx="2579959" cy="523220"/>
          </a:xfrm>
        </p:grpSpPr>
        <p:sp>
          <p:nvSpPr>
            <p:cNvPr id="16" name="文字方塊 13">
              <a:hlinkClick r:id="rId5" action="ppaction://hlinkfile"/>
            </p:cNvPr>
            <p:cNvSpPr txBox="1"/>
            <p:nvPr/>
          </p:nvSpPr>
          <p:spPr bwMode="auto">
            <a:xfrm>
              <a:off x="7021215" y="58544"/>
              <a:ext cx="1662522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氣體特性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4">
              <a:hlinkClick r:id="rId5" action="ppaction://hlinkfile"/>
            </p:cNvPr>
            <p:cNvSpPr txBox="1"/>
            <p:nvPr/>
          </p:nvSpPr>
          <p:spPr bwMode="auto">
            <a:xfrm>
              <a:off x="6103778" y="58544"/>
              <a:ext cx="917435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評量</a:t>
              </a: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584423" y="172936"/>
            <a:ext cx="4752529" cy="523220"/>
            <a:chOff x="4309617" y="98262"/>
            <a:chExt cx="2755089" cy="523220"/>
          </a:xfrm>
        </p:grpSpPr>
        <p:sp>
          <p:nvSpPr>
            <p:cNvPr id="21" name="文字方塊 20">
              <a:hlinkClick r:id="rId6"/>
            </p:cNvPr>
            <p:cNvSpPr txBox="1"/>
            <p:nvPr/>
          </p:nvSpPr>
          <p:spPr bwMode="auto">
            <a:xfrm>
              <a:off x="5687162" y="98262"/>
              <a:ext cx="1377544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滅火器的種類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hlinkClick r:id="rId6"/>
            </p:cNvPr>
            <p:cNvSpPr txBox="1"/>
            <p:nvPr/>
          </p:nvSpPr>
          <p:spPr bwMode="auto">
            <a:xfrm>
              <a:off x="4309617" y="98262"/>
              <a:ext cx="1377544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YouTube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29561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【112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2426044"/>
          </a:xfrm>
        </p:spPr>
        <p:txBody>
          <a:bodyPr/>
          <a:lstStyle/>
          <a:p>
            <a:pPr>
              <a:tabLst>
                <a:tab pos="2871788" algn="l"/>
                <a:tab pos="3224213" algn="l"/>
              </a:tabLst>
            </a:pPr>
            <a:r>
              <a:rPr lang="zh-TW" altLang="en-US" dirty="0"/>
              <a:t>在超市買到的蘋果可能是幾個月前就已經採摘下來了。為了長時間保存，會在蘋果表面塗上食用蠟，減少與氧氣接觸。蘋果熟化過程會將澱粉轉成糖，過程中會需要氧氣並產生二氧化碳，所以可藉由調整蘋果存放環境的氣體比例，減緩蘋果的熟化過程，延長保存期限。上述提及調整存放環境的氣體比例，其示意圖最可能為下列何者？</a:t>
            </a:r>
            <a:br>
              <a:rPr lang="en-US" altLang="zh-TW" dirty="0"/>
            </a:br>
            <a:r>
              <a:rPr lang="en-US" altLang="zh-TW" dirty="0"/>
              <a:t>(A)	(B) 	</a:t>
            </a:r>
            <a:r>
              <a:rPr lang="zh-TW" altLang="en-US" dirty="0"/>
              <a:t>　　　　　</a:t>
            </a:r>
            <a:r>
              <a:rPr lang="en-US" altLang="zh-TW" dirty="0"/>
              <a:t>(C)	</a:t>
            </a:r>
            <a:r>
              <a:rPr lang="zh-TW" altLang="en-US" dirty="0"/>
              <a:t>　　　</a:t>
            </a:r>
            <a:r>
              <a:rPr lang="en-US" altLang="zh-TW" dirty="0"/>
              <a:t>(D)</a:t>
            </a:r>
            <a:endParaRPr lang="zh-TW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BD36EF-0364-20D1-DC52-39171ECB1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3933850"/>
            <a:ext cx="2168648" cy="22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A070F64-DBD6-24C8-E34A-BE908A16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3933850"/>
            <a:ext cx="2232187" cy="21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698ADF-50B2-AB44-1E5A-B94800C5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01" y="3933850"/>
            <a:ext cx="2167253" cy="21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F742B6B-708E-CD0A-65EC-DC70F0A7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32" y="3933850"/>
            <a:ext cx="2134906" cy="21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91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【112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982663" y="837506"/>
            <a:ext cx="10872787" cy="2160588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Ｄ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由文可知，蘋果在熟化過程中會消耗氧氣，故可藉由降低存放環境中的氧氣比例（原</a:t>
            </a:r>
            <a:r>
              <a:rPr lang="en-US" altLang="zh-TW" dirty="0"/>
              <a:t>21</a:t>
            </a:r>
            <a:r>
              <a:rPr lang="zh-TW" altLang="en-US" dirty="0"/>
              <a:t>％）來減緩蘋果的熟化過程，且蘋果在熟化過程中會產生二氧化碳，故選</a:t>
            </a:r>
            <a:r>
              <a:rPr lang="en-US" altLang="zh-TW" dirty="0"/>
              <a:t>(D)</a:t>
            </a:r>
            <a:r>
              <a:rPr lang="zh-TW" altLang="en-US" dirty="0"/>
              <a:t>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37506"/>
            <a:ext cx="647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4E2BCB0-E201-371F-6F76-2FC21574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494" y="3158302"/>
            <a:ext cx="2887644" cy="297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92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空氣中主要氣體成分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31742"/>
            <a:ext cx="5255829" cy="4082228"/>
          </a:xfrm>
        </p:spPr>
        <p:txBody>
          <a:bodyPr/>
          <a:lstStyle/>
          <a:p>
            <a:r>
              <a:rPr lang="zh-TW" altLang="en-US" dirty="0"/>
              <a:t>其他氣體</a:t>
            </a:r>
            <a:r>
              <a:rPr lang="zh-TW" altLang="en-US" dirty="0">
                <a:latin typeface="新細明體"/>
                <a:ea typeface="新細明體"/>
              </a:rPr>
              <a:t>，</a:t>
            </a:r>
            <a:r>
              <a:rPr lang="zh-TW" altLang="en-US" dirty="0"/>
              <a:t>如二氧化碳、水蒸氣和臭氧等，在空氣中所占比例會因地點、時間和氣候的不同而改變。</a:t>
            </a:r>
            <a:endParaRPr lang="en-US" altLang="zh-TW" dirty="0"/>
          </a:p>
        </p:txBody>
      </p:sp>
      <p:sp>
        <p:nvSpPr>
          <p:cNvPr id="16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P.51</a:t>
            </a:r>
            <a:endParaRPr lang="zh-TW" altLang="en-US" dirty="0"/>
          </a:p>
        </p:txBody>
      </p:sp>
      <p:grpSp>
        <p:nvGrpSpPr>
          <p:cNvPr id="26" name="群組 25"/>
          <p:cNvGrpSpPr/>
          <p:nvPr/>
        </p:nvGrpSpPr>
        <p:grpSpPr>
          <a:xfrm>
            <a:off x="5015086" y="927492"/>
            <a:ext cx="7212132" cy="5755102"/>
            <a:chOff x="5316407" y="927492"/>
            <a:chExt cx="7212132" cy="5755102"/>
          </a:xfrm>
        </p:grpSpPr>
        <p:sp>
          <p:nvSpPr>
            <p:cNvPr id="27" name="矩形 26"/>
            <p:cNvSpPr/>
            <p:nvPr/>
          </p:nvSpPr>
          <p:spPr>
            <a:xfrm>
              <a:off x="5316407" y="6097819"/>
              <a:ext cx="66102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乾燥空氣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不含水氣</a:t>
              </a:r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的氣體組成比例</a:t>
              </a:r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6095206" y="927492"/>
              <a:ext cx="6433333" cy="5166078"/>
              <a:chOff x="6095206" y="927492"/>
              <a:chExt cx="6433333" cy="5166078"/>
            </a:xfrm>
          </p:grpSpPr>
          <p:pic>
            <p:nvPicPr>
              <p:cNvPr id="29" name="圖片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3993" y="1413570"/>
                <a:ext cx="4699845" cy="4680000"/>
              </a:xfrm>
              <a:prstGeom prst="rect">
                <a:avLst/>
              </a:prstGeom>
            </p:spPr>
          </p:pic>
          <p:grpSp>
            <p:nvGrpSpPr>
              <p:cNvPr id="30" name="群組 29"/>
              <p:cNvGrpSpPr/>
              <p:nvPr/>
            </p:nvGrpSpPr>
            <p:grpSpPr>
              <a:xfrm>
                <a:off x="6095206" y="927492"/>
                <a:ext cx="6433333" cy="4491213"/>
                <a:chOff x="6095206" y="927492"/>
                <a:chExt cx="6433333" cy="4491213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8391200" y="4403042"/>
                  <a:ext cx="1822855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氮氣</a:t>
                  </a:r>
                </a:p>
                <a:p>
                  <a:pPr algn="ctr"/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約</a:t>
                  </a:r>
                  <a:r>
                    <a:rPr lang="en-US" altLang="zh-TW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78</a:t>
                  </a:r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％</a:t>
                  </a:r>
                </a:p>
              </p:txBody>
            </p:sp>
            <p:grpSp>
              <p:nvGrpSpPr>
                <p:cNvPr id="32" name="群組 31"/>
                <p:cNvGrpSpPr/>
                <p:nvPr/>
              </p:nvGrpSpPr>
              <p:grpSpPr>
                <a:xfrm>
                  <a:off x="6095206" y="927492"/>
                  <a:ext cx="3047853" cy="1015663"/>
                  <a:chOff x="6095206" y="927492"/>
                  <a:chExt cx="3047853" cy="1015663"/>
                </a:xfrm>
              </p:grpSpPr>
              <p:sp>
                <p:nvSpPr>
                  <p:cNvPr id="39" name="矩形 38"/>
                  <p:cNvSpPr/>
                  <p:nvPr/>
                </p:nvSpPr>
                <p:spPr>
                  <a:xfrm>
                    <a:off x="6095206" y="927492"/>
                    <a:ext cx="2001734" cy="101566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r"/>
                    <a:r>
                      <a:rPr lang="zh-TW" altLang="en-US" sz="3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氬氣</a:t>
                    </a:r>
                  </a:p>
                  <a:p>
                    <a:pPr algn="r"/>
                    <a:r>
                      <a:rPr lang="zh-TW" altLang="en-US" sz="3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約</a:t>
                    </a:r>
                    <a:r>
                      <a:rPr lang="en-US" altLang="zh-TW" sz="3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0.9</a:t>
                    </a:r>
                    <a:r>
                      <a:rPr lang="zh-TW" altLang="en-US" sz="3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％</a:t>
                    </a:r>
                  </a:p>
                </p:txBody>
              </p:sp>
              <p:grpSp>
                <p:nvGrpSpPr>
                  <p:cNvPr id="40" name="群組 39"/>
                  <p:cNvGrpSpPr/>
                  <p:nvPr/>
                </p:nvGrpSpPr>
                <p:grpSpPr>
                  <a:xfrm>
                    <a:off x="8096657" y="1319336"/>
                    <a:ext cx="1046402" cy="292182"/>
                    <a:chOff x="7532414" y="1888621"/>
                    <a:chExt cx="1440160" cy="245029"/>
                  </a:xfrm>
                </p:grpSpPr>
                <p:cxnSp>
                  <p:nvCxnSpPr>
                    <p:cNvPr id="41" name="直線接點 40"/>
                    <p:cNvCxnSpPr/>
                    <p:nvPr/>
                  </p:nvCxnSpPr>
                  <p:spPr>
                    <a:xfrm flipV="1">
                      <a:off x="8972574" y="1888621"/>
                      <a:ext cx="0" cy="245029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線接點 41"/>
                    <p:cNvCxnSpPr/>
                    <p:nvPr/>
                  </p:nvCxnSpPr>
                  <p:spPr>
                    <a:xfrm flipH="1" flipV="1">
                      <a:off x="7532414" y="1888621"/>
                      <a:ext cx="1440160" cy="1"/>
                    </a:xfrm>
                    <a:prstGeom prst="line">
                      <a:avLst/>
                    </a:prstGeom>
                    <a:ln w="28575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" name="群組 32"/>
                <p:cNvGrpSpPr/>
                <p:nvPr/>
              </p:nvGrpSpPr>
              <p:grpSpPr>
                <a:xfrm>
                  <a:off x="9299772" y="927493"/>
                  <a:ext cx="3228767" cy="1200329"/>
                  <a:chOff x="9299772" y="927493"/>
                  <a:chExt cx="3228767" cy="1200329"/>
                </a:xfrm>
              </p:grpSpPr>
              <p:sp>
                <p:nvSpPr>
                  <p:cNvPr id="35" name="矩形 34"/>
                  <p:cNvSpPr/>
                  <p:nvPr/>
                </p:nvSpPr>
                <p:spPr>
                  <a:xfrm>
                    <a:off x="10574797" y="927493"/>
                    <a:ext cx="1953742" cy="120032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zh-TW" altLang="en-US" sz="3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其他</a:t>
                    </a:r>
                  </a:p>
                  <a:p>
                    <a:r>
                      <a:rPr lang="zh-TW" altLang="en-US" sz="3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約</a:t>
                    </a:r>
                    <a:r>
                      <a:rPr lang="en-US" altLang="zh-TW" sz="3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0.1</a:t>
                    </a:r>
                    <a:r>
                      <a:rPr lang="zh-TW" altLang="en-US" sz="360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％</a:t>
                    </a:r>
                  </a:p>
                </p:txBody>
              </p:sp>
              <p:grpSp>
                <p:nvGrpSpPr>
                  <p:cNvPr id="36" name="群組 35"/>
                  <p:cNvGrpSpPr/>
                  <p:nvPr/>
                </p:nvGrpSpPr>
                <p:grpSpPr>
                  <a:xfrm>
                    <a:off x="9299772" y="1319335"/>
                    <a:ext cx="1328996" cy="276852"/>
                    <a:chOff x="8159501" y="1888621"/>
                    <a:chExt cx="2078361" cy="245029"/>
                  </a:xfrm>
                </p:grpSpPr>
                <p:cxnSp>
                  <p:nvCxnSpPr>
                    <p:cNvPr id="37" name="直線接點 36"/>
                    <p:cNvCxnSpPr/>
                    <p:nvPr/>
                  </p:nvCxnSpPr>
                  <p:spPr>
                    <a:xfrm flipV="1">
                      <a:off x="8163967" y="1888621"/>
                      <a:ext cx="0" cy="245029"/>
                    </a:xfrm>
                    <a:prstGeom prst="line">
                      <a:avLst/>
                    </a:prstGeom>
                    <a:ln w="28575" cap="rnd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線接點 37"/>
                    <p:cNvCxnSpPr/>
                    <p:nvPr/>
                  </p:nvCxnSpPr>
                  <p:spPr>
                    <a:xfrm flipH="1">
                      <a:off x="8159501" y="1888621"/>
                      <a:ext cx="2078361" cy="1"/>
                    </a:xfrm>
                    <a:prstGeom prst="line">
                      <a:avLst/>
                    </a:prstGeom>
                    <a:ln w="28575" cap="rnd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4" name="矩形 33"/>
                <p:cNvSpPr/>
                <p:nvPr/>
              </p:nvSpPr>
              <p:spPr>
                <a:xfrm>
                  <a:off x="7103318" y="2373481"/>
                  <a:ext cx="1673088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氧氣</a:t>
                  </a:r>
                </a:p>
                <a:p>
                  <a:pPr algn="r"/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約</a:t>
                  </a:r>
                  <a:r>
                    <a:rPr lang="en-US" altLang="zh-TW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21</a:t>
                  </a:r>
                  <a:r>
                    <a:rPr lang="zh-TW" altLang="en-US" sz="30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％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35822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【108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7200045" cy="2426044"/>
          </a:xfrm>
        </p:spPr>
        <p:txBody>
          <a:bodyPr/>
          <a:lstStyle/>
          <a:p>
            <a:pPr>
              <a:tabLst>
                <a:tab pos="2871788" algn="l"/>
                <a:tab pos="3224213" algn="l"/>
              </a:tabLst>
            </a:pPr>
            <a:r>
              <a:rPr lang="zh-TW" altLang="en-US" dirty="0"/>
              <a:t>附圖為地球地表附近乾燥空氣的組成百分率圖，此圖中，所有能與點燃的線香發生化學反應的氣體百分率之總和，約為多少？</a:t>
            </a:r>
            <a:br>
              <a:rPr lang="en-US" altLang="zh-TW" dirty="0"/>
            </a:br>
            <a:r>
              <a:rPr lang="en-US" altLang="zh-TW" dirty="0"/>
              <a:t>(A) 20.9%	(B) 21.8%</a:t>
            </a:r>
            <a:br>
              <a:rPr lang="en-US" altLang="zh-TW" dirty="0"/>
            </a:br>
            <a:r>
              <a:rPr lang="en-US" altLang="zh-TW" dirty="0"/>
              <a:t>(C) 78.1%	(D) 79.0%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982663" y="4219525"/>
            <a:ext cx="10872787" cy="2160588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Ａ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地表附近的乾燥空氣中，氮氣占</a:t>
            </a:r>
            <a:r>
              <a:rPr lang="en-US" altLang="zh-TW" dirty="0"/>
              <a:t>78.1%</a:t>
            </a:r>
            <a:r>
              <a:rPr lang="zh-TW" altLang="en-US" dirty="0"/>
              <a:t>，氧氣占</a:t>
            </a:r>
            <a:r>
              <a:rPr lang="en-US" altLang="zh-TW" dirty="0"/>
              <a:t>20.9%</a:t>
            </a:r>
            <a:r>
              <a:rPr lang="zh-TW" altLang="en-US" dirty="0"/>
              <a:t>，氬氣占</a:t>
            </a:r>
            <a:r>
              <a:rPr lang="en-US" altLang="zh-TW" dirty="0"/>
              <a:t>0.9%</a:t>
            </a:r>
            <a:r>
              <a:rPr lang="zh-TW" altLang="en-US" dirty="0"/>
              <a:t>，其他氣體占</a:t>
            </a:r>
            <a:r>
              <a:rPr lang="en-US" altLang="zh-TW" dirty="0"/>
              <a:t>0.1%</a:t>
            </a:r>
            <a:r>
              <a:rPr lang="zh-TW" altLang="en-US" dirty="0"/>
              <a:t>，而氧氣可與點燃的線香發生化學反應，氮氣與氬氣則否，故選</a:t>
            </a:r>
            <a:r>
              <a:rPr lang="en-US" altLang="zh-TW" dirty="0"/>
              <a:t>(A)</a:t>
            </a:r>
            <a:r>
              <a:rPr lang="zh-TW" altLang="en-US" dirty="0"/>
              <a:t>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82" y="909513"/>
            <a:ext cx="4176068" cy="322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219525"/>
            <a:ext cx="647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8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6732084" y="1197546"/>
            <a:ext cx="5123366" cy="3553916"/>
          </a:xfrm>
          <a:prstGeom prst="roundRect">
            <a:avLst>
              <a:gd name="adj" fmla="val 410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732084" y="1875076"/>
            <a:ext cx="5123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空氣中還有氮氣、氬氣、臭氧等，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氮氣約占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78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％最多，其次是氧氣。因含有多種氣體，所以空氣是混合物。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4" y="1279848"/>
            <a:ext cx="870478" cy="5952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89" y="1052003"/>
            <a:ext cx="6323781" cy="4402377"/>
          </a:xfrm>
          <a:prstGeom prst="rect">
            <a:avLst/>
          </a:prstGeom>
        </p:spPr>
      </p:pic>
      <p:sp>
        <p:nvSpPr>
          <p:cNvPr id="8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934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34390" y="2419350"/>
            <a:ext cx="11521633" cy="1730524"/>
          </a:xfrm>
        </p:spPr>
        <p:txBody>
          <a:bodyPr/>
          <a:lstStyle/>
          <a:p>
            <a:r>
              <a:rPr lang="en-US" altLang="zh-TW" dirty="0"/>
              <a:t>2‧3</a:t>
            </a:r>
            <a:r>
              <a:rPr lang="zh-TW" altLang="en-US" dirty="0"/>
              <a:t> 空氣的組成</a:t>
            </a:r>
            <a:br>
              <a:rPr lang="en-US" altLang="zh-TW" dirty="0"/>
            </a:br>
            <a:r>
              <a:rPr lang="zh-TW" altLang="en-US" dirty="0"/>
              <a:t>結束</a:t>
            </a:r>
          </a:p>
        </p:txBody>
      </p:sp>
    </p:spTree>
    <p:extLst>
      <p:ext uri="{BB962C8B-B14F-4D97-AF65-F5344CB8AC3E}">
        <p14:creationId xmlns:p14="http://schemas.microsoft.com/office/powerpoint/2010/main" val="3879608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982637" y="931742"/>
            <a:ext cx="10852225" cy="1273916"/>
          </a:xfrm>
        </p:spPr>
        <p:txBody>
          <a:bodyPr/>
          <a:lstStyle/>
          <a:p>
            <a:r>
              <a:rPr lang="zh-TW" altLang="en-US" sz="4000" dirty="0"/>
              <a:t>跳跳糖的原理是把二氧化碳混入糖果原料中，</a:t>
            </a:r>
            <a:br>
              <a:rPr lang="en-US" altLang="zh-TW" sz="4000" dirty="0"/>
            </a:br>
            <a:r>
              <a:rPr lang="zh-TW" altLang="en-US" sz="4000" dirty="0"/>
              <a:t>形成一個個小氣泡。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6" b="91373" l="4375" r="94511">
                        <a14:foregroundMark x1="51630" y1="14118" x2="53529" y2="15451"/>
                        <a14:foregroundMark x1="24474" y1="19059" x2="24144" y2="22431"/>
                        <a14:foregroundMark x1="21420" y1="22902" x2="22575" y2="23294"/>
                        <a14:foregroundMark x1="80933" y1="64863" x2="82171" y2="65569"/>
                        <a14:foregroundMark x1="82707" y1="62353" x2="83492" y2="62980"/>
                        <a14:foregroundMark x1="6397" y1="49725" x2="7635" y2="4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4" t="8017" r="6707" b="7690"/>
          <a:stretch/>
        </p:blipFill>
        <p:spPr>
          <a:xfrm>
            <a:off x="2566814" y="4437906"/>
            <a:ext cx="4372637" cy="2186319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6599262" y="1904048"/>
            <a:ext cx="4824536" cy="4504268"/>
            <a:chOff x="6959302" y="1715911"/>
            <a:chExt cx="4824536" cy="45042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9" b="8597"/>
            <a:stretch/>
          </p:blipFill>
          <p:spPr>
            <a:xfrm>
              <a:off x="6959302" y="1715911"/>
              <a:ext cx="3810000" cy="4504268"/>
            </a:xfrm>
            <a:prstGeom prst="rect">
              <a:avLst/>
            </a:prstGeom>
          </p:spPr>
        </p:pic>
        <p:pic>
          <p:nvPicPr>
            <p:cNvPr id="5" name="Picture 2" descr="88x3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088" y="5491038"/>
              <a:ext cx="8382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9911630" y="5786313"/>
              <a:ext cx="1872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Town Dragon Limited</a:t>
              </a:r>
              <a:endParaRPr lang="zh-TW" altLang="en-US" sz="1400" dirty="0"/>
            </a:p>
          </p:txBody>
        </p:sp>
      </p:grpSp>
      <p:sp>
        <p:nvSpPr>
          <p:cNvPr id="8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P.51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66546" y="3379086"/>
            <a:ext cx="5189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跳跳糖會刺激舌頭，使舌頭產生糖果像在跳動的感覺</a:t>
            </a:r>
            <a:r>
              <a:rPr lang="zh-TW" altLang="en-US" sz="3200" dirty="0">
                <a:latin typeface="新細明體"/>
                <a:ea typeface="新細明體"/>
              </a:rPr>
              <a:t>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781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氮氣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2714076"/>
          </a:xfrm>
        </p:spPr>
        <p:txBody>
          <a:bodyPr/>
          <a:lstStyle/>
          <a:p>
            <a:r>
              <a:rPr lang="zh-TW" altLang="en-US" dirty="0"/>
              <a:t>空氣中含量最多的氣體。不可燃、不助燃，在室溫下幾乎不與其他物質發生反應。</a:t>
            </a:r>
            <a:endParaRPr lang="en-US" altLang="zh-TW" dirty="0"/>
          </a:p>
          <a:p>
            <a:r>
              <a:rPr lang="zh-TW" altLang="en-US" dirty="0"/>
              <a:t>液態氮的溫度極低（約</a:t>
            </a:r>
            <a:r>
              <a:rPr lang="en-US" altLang="zh-TW" dirty="0"/>
              <a:t>—196℃</a:t>
            </a:r>
            <a:r>
              <a:rPr lang="zh-TW" altLang="en-US" dirty="0"/>
              <a:t>以下），可用來保存臍帶血。</a:t>
            </a:r>
          </a:p>
          <a:p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910630" y="5448920"/>
            <a:ext cx="504056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氮氣充填在食品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包裝內可防止食品變質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P.52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932376" y="2927086"/>
            <a:ext cx="5306846" cy="3151082"/>
            <a:chOff x="1028649" y="2745699"/>
            <a:chExt cx="5306846" cy="315108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9259" y="2745699"/>
              <a:ext cx="2226236" cy="3151082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1028649" y="3802050"/>
              <a:ext cx="3434638" cy="1088511"/>
              <a:chOff x="380974" y="4175778"/>
              <a:chExt cx="3434638" cy="1088511"/>
            </a:xfrm>
          </p:grpSpPr>
          <p:cxnSp>
            <p:nvCxnSpPr>
              <p:cNvPr id="10" name="直線單箭頭接點 9"/>
              <p:cNvCxnSpPr/>
              <p:nvPr/>
            </p:nvCxnSpPr>
            <p:spPr>
              <a:xfrm flipV="1">
                <a:off x="3029461" y="4328812"/>
                <a:ext cx="786151" cy="391222"/>
              </a:xfrm>
              <a:prstGeom prst="straightConnector1">
                <a:avLst/>
              </a:prstGeom>
              <a:ln w="57150" cap="rnd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圖片 6"/>
              <p:cNvPicPr>
                <a:picLocks noChangeAspect="1"/>
              </p:cNvPicPr>
              <p:nvPr/>
            </p:nvPicPr>
            <p:blipFill rotWithShape="1">
              <a:blip r:embed="rId3"/>
              <a:srcRect l="6788" t="35087" r="18250" b="33768"/>
              <a:stretch/>
            </p:blipFill>
            <p:spPr>
              <a:xfrm>
                <a:off x="380974" y="4175778"/>
                <a:ext cx="2648487" cy="1088511"/>
              </a:xfrm>
              <a:prstGeom prst="roundRect">
                <a:avLst/>
              </a:prstGeom>
              <a:ln w="57150">
                <a:solidFill>
                  <a:srgbClr val="00B0F0"/>
                </a:solidFill>
              </a:ln>
            </p:spPr>
          </p:pic>
        </p:grpSp>
      </p:grpSp>
      <p:cxnSp>
        <p:nvCxnSpPr>
          <p:cNvPr id="18" name="直線接點 17"/>
          <p:cNvCxnSpPr/>
          <p:nvPr/>
        </p:nvCxnSpPr>
        <p:spPr>
          <a:xfrm>
            <a:off x="1198662" y="4437906"/>
            <a:ext cx="1875494" cy="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254" y="2947283"/>
            <a:ext cx="4902746" cy="391230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903518" y="5581323"/>
            <a:ext cx="1503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液態氮</a:t>
            </a:r>
          </a:p>
        </p:txBody>
      </p:sp>
      <p:cxnSp>
        <p:nvCxnSpPr>
          <p:cNvPr id="23" name="直線接點 22"/>
          <p:cNvCxnSpPr/>
          <p:nvPr/>
        </p:nvCxnSpPr>
        <p:spPr>
          <a:xfrm flipV="1">
            <a:off x="9655278" y="4752959"/>
            <a:ext cx="0" cy="828364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/>
          <p:cNvGrpSpPr/>
          <p:nvPr/>
        </p:nvGrpSpPr>
        <p:grpSpPr>
          <a:xfrm>
            <a:off x="4150990" y="189434"/>
            <a:ext cx="6256049" cy="523220"/>
            <a:chOff x="4293705" y="98262"/>
            <a:chExt cx="3626695" cy="523220"/>
          </a:xfrm>
        </p:grpSpPr>
        <p:sp>
          <p:nvSpPr>
            <p:cNvPr id="16" name="文字方塊 15">
              <a:hlinkClick r:id="rId5"/>
            </p:cNvPr>
            <p:cNvSpPr txBox="1"/>
            <p:nvPr/>
          </p:nvSpPr>
          <p:spPr bwMode="auto">
            <a:xfrm>
              <a:off x="5687162" y="98262"/>
              <a:ext cx="2233238" cy="523220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有趣實驗：液態氮爆發</a:t>
              </a:r>
              <a:endParaRPr lang="zh-TW" altLang="en-US" sz="2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>
              <a:hlinkClick r:id="rId5"/>
            </p:cNvPr>
            <p:cNvSpPr txBox="1"/>
            <p:nvPr/>
          </p:nvSpPr>
          <p:spPr bwMode="auto">
            <a:xfrm>
              <a:off x="4293705" y="98262"/>
              <a:ext cx="1393456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61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2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682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243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804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36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925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486" algn="l" defTabSz="121912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YouTube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氬氣</a:t>
            </a:r>
          </a:p>
        </p:txBody>
      </p:sp>
      <p:sp>
        <p:nvSpPr>
          <p:cNvPr id="6" name="文字版面配置區 2"/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P.52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390" y="1485578"/>
            <a:ext cx="3960439" cy="493023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8503090" y="1114726"/>
            <a:ext cx="2232248" cy="1183609"/>
            <a:chOff x="766614" y="1019909"/>
            <a:chExt cx="2232248" cy="1183609"/>
          </a:xfrm>
        </p:grpSpPr>
        <p:cxnSp>
          <p:nvCxnSpPr>
            <p:cNvPr id="9" name="直線接點 8"/>
            <p:cNvCxnSpPr/>
            <p:nvPr/>
          </p:nvCxnSpPr>
          <p:spPr>
            <a:xfrm flipV="1">
              <a:off x="1923698" y="1604885"/>
              <a:ext cx="0" cy="598633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766614" y="1019909"/>
              <a:ext cx="22322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填充氬氣</a:t>
              </a: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2558" y="1114726"/>
            <a:ext cx="7820055" cy="5461192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乾燥空氣中含量第三多的氣體，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為</a:t>
            </a:r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鈍氣</a:t>
            </a:r>
            <a:r>
              <a:rPr lang="zh-TW" altLang="en-US" dirty="0">
                <a:solidFill>
                  <a:schemeClr val="bg1"/>
                </a:solidFill>
              </a:rPr>
              <a:t>的一種。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氬氣在高溫下不易與金屬反應，可用於填充燈泡，防止燈絲與氧氣反應以延長燈泡壽命。</a:t>
            </a:r>
          </a:p>
        </p:txBody>
      </p:sp>
    </p:spTree>
    <p:extLst>
      <p:ext uri="{BB962C8B-B14F-4D97-AF65-F5344CB8AC3E}">
        <p14:creationId xmlns:p14="http://schemas.microsoft.com/office/powerpoint/2010/main" val="29081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氬氣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2558" y="1053530"/>
            <a:ext cx="6171705" cy="5450380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氬氣也可用在焊接金屬時防止金屬與氧氣反應。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6" name="文字版面配置區 2"/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P.52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6567897" y="1086080"/>
            <a:ext cx="4830188" cy="3600000"/>
            <a:chOff x="6527254" y="1926021"/>
            <a:chExt cx="4830188" cy="3600000"/>
          </a:xfrm>
        </p:grpSpPr>
        <p:grpSp>
          <p:nvGrpSpPr>
            <p:cNvPr id="4" name="群組 3"/>
            <p:cNvGrpSpPr/>
            <p:nvPr/>
          </p:nvGrpSpPr>
          <p:grpSpPr>
            <a:xfrm>
              <a:off x="6527254" y="1926021"/>
              <a:ext cx="4830188" cy="3600000"/>
              <a:chOff x="6527254" y="1926021"/>
              <a:chExt cx="4830188" cy="3600000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7254" y="1926021"/>
                <a:ext cx="4830188" cy="3600000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10559702" y="5241346"/>
                <a:ext cx="7120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 dirty="0" err="1">
                    <a:solidFill>
                      <a:schemeClr val="bg1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pixabay</a:t>
                </a:r>
                <a:endParaRPr lang="zh-TW" altLang="en-US" sz="1200" dirty="0">
                  <a:solidFill>
                    <a:schemeClr val="bg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9095537" y="3773319"/>
              <a:ext cx="1224223" cy="1148340"/>
              <a:chOff x="-1249829" y="1613125"/>
              <a:chExt cx="1224223" cy="1148340"/>
            </a:xfrm>
          </p:grpSpPr>
          <p:cxnSp>
            <p:nvCxnSpPr>
              <p:cNvPr id="9" name="直線接點 8"/>
              <p:cNvCxnSpPr/>
              <p:nvPr/>
            </p:nvCxnSpPr>
            <p:spPr>
              <a:xfrm flipV="1">
                <a:off x="-473420" y="1613125"/>
                <a:ext cx="239942" cy="536873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矩形 9"/>
              <p:cNvSpPr/>
              <p:nvPr/>
            </p:nvSpPr>
            <p:spPr>
              <a:xfrm>
                <a:off x="-1249829" y="2115134"/>
                <a:ext cx="122422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sz="36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氬氣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58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334566" y="996590"/>
            <a:ext cx="6696744" cy="2505212"/>
          </a:xfrm>
        </p:spPr>
        <p:txBody>
          <a:bodyPr/>
          <a:lstStyle/>
          <a:p>
            <a:r>
              <a:rPr lang="zh-TW" altLang="en-US" dirty="0"/>
              <a:t>鈍氣在常溫或高溫下極不易與其他物質發生反應，氦氣、氖氣等也屬於鈍氣。</a:t>
            </a:r>
            <a:endParaRPr lang="en-US" altLang="zh-TW" dirty="0"/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P.52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7115338" y="1032562"/>
            <a:ext cx="4669363" cy="4413456"/>
            <a:chOff x="466208" y="2421682"/>
            <a:chExt cx="4669363" cy="441345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208" y="2421682"/>
              <a:ext cx="4669363" cy="4413456"/>
            </a:xfrm>
            <a:prstGeom prst="rect">
              <a:avLst/>
            </a:prstGeom>
          </p:spPr>
        </p:pic>
        <p:grpSp>
          <p:nvGrpSpPr>
            <p:cNvPr id="2" name="群組 1"/>
            <p:cNvGrpSpPr/>
            <p:nvPr/>
          </p:nvGrpSpPr>
          <p:grpSpPr>
            <a:xfrm>
              <a:off x="3316074" y="3461296"/>
              <a:ext cx="1765059" cy="999046"/>
              <a:chOff x="3316074" y="3461296"/>
              <a:chExt cx="1765059" cy="999046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3316074" y="3461296"/>
                <a:ext cx="176505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sz="3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填充氦氣</a:t>
                </a:r>
              </a:p>
            </p:txBody>
          </p:sp>
          <p:cxnSp>
            <p:nvCxnSpPr>
              <p:cNvPr id="11" name="直線接點 10"/>
              <p:cNvCxnSpPr/>
              <p:nvPr/>
            </p:nvCxnSpPr>
            <p:spPr>
              <a:xfrm flipV="1">
                <a:off x="4054588" y="4015754"/>
                <a:ext cx="1" cy="444588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矩形 7"/>
          <p:cNvSpPr/>
          <p:nvPr/>
        </p:nvSpPr>
        <p:spPr>
          <a:xfrm>
            <a:off x="6887294" y="5520928"/>
            <a:ext cx="5184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氦氣的密度小，僅大於氫氣，可代替氫氣填充氣球與飛船</a:t>
            </a:r>
          </a:p>
        </p:txBody>
      </p:sp>
      <p:sp>
        <p:nvSpPr>
          <p:cNvPr id="13" name="矩形 12"/>
          <p:cNvSpPr/>
          <p:nvPr/>
        </p:nvSpPr>
        <p:spPr>
          <a:xfrm>
            <a:off x="627018" y="5520928"/>
            <a:ext cx="5900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填入氖氣的燈管通電時會發出紅光，可做成霓虹燈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685559" y="2853730"/>
            <a:ext cx="5697679" cy="2616765"/>
            <a:chOff x="330042" y="2914855"/>
            <a:chExt cx="5697679" cy="261676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/>
            <a:srcRect l="4585" t="8205" r="10429" b="17104"/>
            <a:stretch/>
          </p:blipFill>
          <p:spPr>
            <a:xfrm>
              <a:off x="330042" y="2928858"/>
              <a:ext cx="5697679" cy="2602762"/>
            </a:xfrm>
            <a:prstGeom prst="rect">
              <a:avLst/>
            </a:prstGeom>
          </p:spPr>
        </p:pic>
        <p:grpSp>
          <p:nvGrpSpPr>
            <p:cNvPr id="16" name="群組 15"/>
            <p:cNvGrpSpPr/>
            <p:nvPr/>
          </p:nvGrpSpPr>
          <p:grpSpPr>
            <a:xfrm>
              <a:off x="2413854" y="2914855"/>
              <a:ext cx="2317672" cy="609514"/>
              <a:chOff x="2413854" y="2914855"/>
              <a:chExt cx="2317672" cy="609514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59318" y="2914855"/>
                <a:ext cx="18722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填入氖氣</a:t>
                </a:r>
              </a:p>
            </p:txBody>
          </p:sp>
          <p:cxnSp>
            <p:nvCxnSpPr>
              <p:cNvPr id="20" name="直線接點 19"/>
              <p:cNvCxnSpPr/>
              <p:nvPr/>
            </p:nvCxnSpPr>
            <p:spPr>
              <a:xfrm flipV="1">
                <a:off x="2413854" y="3141314"/>
                <a:ext cx="476996" cy="383055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841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10使用版式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</TotalTime>
  <Words>2062</Words>
  <Application>Microsoft Office PowerPoint</Application>
  <PresentationFormat>自訂</PresentationFormat>
  <Paragraphs>266</Paragraphs>
  <Slides>42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2" baseType="lpstr">
      <vt:lpstr>Arial Unicode MS</vt:lpstr>
      <vt:lpstr>微軟正黑體</vt:lpstr>
      <vt:lpstr>新細明體</vt:lpstr>
      <vt:lpstr>標楷體</vt:lpstr>
      <vt:lpstr>Arial</vt:lpstr>
      <vt:lpstr>Calibri</vt:lpstr>
      <vt:lpstr>Cambria Math</vt:lpstr>
      <vt:lpstr>Times New Roman</vt:lpstr>
      <vt:lpstr>Wingdings</vt:lpstr>
      <vt:lpstr>110使用版式</vt:lpstr>
      <vt:lpstr>2‧3 空氣的組成</vt:lpstr>
      <vt:lpstr>PowerPoint 簡報</vt:lpstr>
      <vt:lpstr>空氣中主要氣體成分</vt:lpstr>
      <vt:lpstr>空氣中主要氣體成分</vt:lpstr>
      <vt:lpstr>PowerPoint 簡報</vt:lpstr>
      <vt:lpstr>氮氣</vt:lpstr>
      <vt:lpstr>氬氣</vt:lpstr>
      <vt:lpstr>氬氣</vt:lpstr>
      <vt:lpstr>PowerPoint 簡報</vt:lpstr>
      <vt:lpstr>氧氣</vt:lpstr>
      <vt:lpstr>2.氣體的製備及性質</vt:lpstr>
      <vt:lpstr>氧氣的製備</vt:lpstr>
      <vt:lpstr>實驗2·3 氧氣的製備及性質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實驗2‧3 分析與結論</vt:lpstr>
      <vt:lpstr>PowerPoint 簡報</vt:lpstr>
      <vt:lpstr>實驗2‧3 分析與結論</vt:lpstr>
      <vt:lpstr>二氧化碳</vt:lpstr>
      <vt:lpstr>二氧化碳</vt:lpstr>
      <vt:lpstr>二氧化碳</vt:lpstr>
      <vt:lpstr>二氧化碳</vt:lpstr>
      <vt:lpstr>【112會考】</vt:lpstr>
      <vt:lpstr>【112會考】</vt:lpstr>
      <vt:lpstr>【108會考】</vt:lpstr>
      <vt:lpstr>PowerPoint 簡報</vt:lpstr>
      <vt:lpstr>2‧3 空氣的組成 結束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bruce</dc:creator>
  <cp:lastModifiedBy>mcjh</cp:lastModifiedBy>
  <cp:revision>235</cp:revision>
  <cp:lastPrinted>2022-06-17T03:59:49Z</cp:lastPrinted>
  <dcterms:created xsi:type="dcterms:W3CDTF">2019-04-23T05:53:25Z</dcterms:created>
  <dcterms:modified xsi:type="dcterms:W3CDTF">2023-09-21T06:29:52Z</dcterms:modified>
</cp:coreProperties>
</file>