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7254875" cx="10383825"/>
  <p:notesSz cx="9947275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iq9Zv0gn+0FnCymTXF7KwZxrqQ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658200" y="514350"/>
            <a:ext cx="66318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94725" y="3257550"/>
            <a:ext cx="79578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994725" y="3257550"/>
            <a:ext cx="7957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658200" y="514350"/>
            <a:ext cx="66318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994725" y="3257550"/>
            <a:ext cx="7957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658200" y="514350"/>
            <a:ext cx="66318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:notes"/>
          <p:cNvSpPr txBox="1"/>
          <p:nvPr>
            <p:ph idx="1" type="body"/>
          </p:nvPr>
        </p:nvSpPr>
        <p:spPr>
          <a:xfrm>
            <a:off x="994725" y="3257550"/>
            <a:ext cx="7957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:notes"/>
          <p:cNvSpPr/>
          <p:nvPr>
            <p:ph idx="2" type="sldImg"/>
          </p:nvPr>
        </p:nvSpPr>
        <p:spPr>
          <a:xfrm>
            <a:off x="1658200" y="514350"/>
            <a:ext cx="66318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 txBox="1"/>
          <p:nvPr>
            <p:ph idx="1" type="body"/>
          </p:nvPr>
        </p:nvSpPr>
        <p:spPr>
          <a:xfrm>
            <a:off x="994725" y="3257550"/>
            <a:ext cx="7957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:notes"/>
          <p:cNvSpPr/>
          <p:nvPr>
            <p:ph idx="2" type="sldImg"/>
          </p:nvPr>
        </p:nvSpPr>
        <p:spPr>
          <a:xfrm>
            <a:off x="1658200" y="514350"/>
            <a:ext cx="66318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:notes"/>
          <p:cNvSpPr txBox="1"/>
          <p:nvPr>
            <p:ph idx="1" type="body"/>
          </p:nvPr>
        </p:nvSpPr>
        <p:spPr>
          <a:xfrm>
            <a:off x="994725" y="3257550"/>
            <a:ext cx="7957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5:notes"/>
          <p:cNvSpPr/>
          <p:nvPr>
            <p:ph idx="2" type="sldImg"/>
          </p:nvPr>
        </p:nvSpPr>
        <p:spPr>
          <a:xfrm>
            <a:off x="1658200" y="514350"/>
            <a:ext cx="66318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:notes"/>
          <p:cNvSpPr txBox="1"/>
          <p:nvPr>
            <p:ph idx="1" type="body"/>
          </p:nvPr>
        </p:nvSpPr>
        <p:spPr>
          <a:xfrm>
            <a:off x="994725" y="3257550"/>
            <a:ext cx="7957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6:notes"/>
          <p:cNvSpPr/>
          <p:nvPr>
            <p:ph idx="2" type="sldImg"/>
          </p:nvPr>
        </p:nvSpPr>
        <p:spPr>
          <a:xfrm>
            <a:off x="1658200" y="514350"/>
            <a:ext cx="66318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title"/>
          </p:nvPr>
        </p:nvSpPr>
        <p:spPr>
          <a:xfrm>
            <a:off x="713889" y="386256"/>
            <a:ext cx="8956060" cy="1402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body"/>
          </p:nvPr>
        </p:nvSpPr>
        <p:spPr>
          <a:xfrm>
            <a:off x="713889" y="1931274"/>
            <a:ext cx="8956060" cy="4603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713889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3439647" y="6724196"/>
            <a:ext cx="3504545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7333585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713889" y="386256"/>
            <a:ext cx="8956060" cy="1402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2890343" y="-245180"/>
            <a:ext cx="4603152" cy="8956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713889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3439647" y="6724196"/>
            <a:ext cx="3504545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7333585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5476357" y="2340833"/>
            <a:ext cx="6148171" cy="22390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933428" y="166717"/>
            <a:ext cx="6148171" cy="6587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713889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439647" y="6724196"/>
            <a:ext cx="3504545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7333585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ctrTitle"/>
          </p:nvPr>
        </p:nvSpPr>
        <p:spPr>
          <a:xfrm>
            <a:off x="778788" y="1187315"/>
            <a:ext cx="8826262" cy="25257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47"/>
              <a:buFont typeface="Calibri"/>
              <a:buNone/>
              <a:defRPr sz="634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subTitle"/>
          </p:nvPr>
        </p:nvSpPr>
        <p:spPr>
          <a:xfrm>
            <a:off x="1297980" y="3810489"/>
            <a:ext cx="7787879" cy="1751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58"/>
              </a:spcBef>
              <a:spcAft>
                <a:spcPts val="0"/>
              </a:spcAft>
              <a:buClr>
                <a:schemeClr val="dk1"/>
              </a:buClr>
              <a:buSzPts val="2539"/>
              <a:buNone/>
              <a:defRPr sz="2539"/>
            </a:lvl1pPr>
            <a:lvl2pPr lvl="1" algn="ctr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116"/>
              <a:buNone/>
              <a:defRPr sz="2116"/>
            </a:lvl2pPr>
            <a:lvl3pPr lvl="2" algn="ctr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904"/>
              <a:buNone/>
              <a:defRPr sz="1904"/>
            </a:lvl3pPr>
            <a:lvl4pPr lvl="3" algn="ctr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693"/>
              <a:buNone/>
              <a:defRPr sz="1693"/>
            </a:lvl4pPr>
            <a:lvl5pPr lvl="4" algn="ctr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693"/>
              <a:buNone/>
              <a:defRPr sz="1693"/>
            </a:lvl5pPr>
            <a:lvl6pPr lvl="5" algn="ctr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693"/>
              <a:buNone/>
              <a:defRPr sz="1693"/>
            </a:lvl6pPr>
            <a:lvl7pPr lvl="6" algn="ctr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693"/>
              <a:buNone/>
              <a:defRPr sz="1693"/>
            </a:lvl7pPr>
            <a:lvl8pPr lvl="7" algn="ctr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693"/>
              <a:buNone/>
              <a:defRPr sz="1693"/>
            </a:lvl8pPr>
            <a:lvl9pPr lvl="8" algn="ctr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693"/>
              <a:buNone/>
              <a:defRPr sz="1693"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713889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3439647" y="6724196"/>
            <a:ext cx="3504545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7333585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idx="10" type="dt"/>
          </p:nvPr>
        </p:nvSpPr>
        <p:spPr>
          <a:xfrm>
            <a:off x="713889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3439647" y="6724196"/>
            <a:ext cx="3504545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7333585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708481" y="1808683"/>
            <a:ext cx="8956060" cy="30178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47"/>
              <a:buFont typeface="Calibri"/>
              <a:buNone/>
              <a:defRPr sz="634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708481" y="4855059"/>
            <a:ext cx="8956060" cy="158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58"/>
              </a:spcBef>
              <a:spcAft>
                <a:spcPts val="0"/>
              </a:spcAft>
              <a:buClr>
                <a:schemeClr val="dk1"/>
              </a:buClr>
              <a:buSzPts val="2539"/>
              <a:buNone/>
              <a:defRPr sz="2539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rgbClr val="888888"/>
              </a:buClr>
              <a:buSzPts val="2116"/>
              <a:buNone/>
              <a:defRPr sz="2116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rgbClr val="888888"/>
              </a:buClr>
              <a:buSzPts val="1904"/>
              <a:buNone/>
              <a:defRPr sz="1904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rgbClr val="888888"/>
              </a:buClr>
              <a:buSzPts val="1693"/>
              <a:buNone/>
              <a:defRPr sz="169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rgbClr val="888888"/>
              </a:buClr>
              <a:buSzPts val="1693"/>
              <a:buNone/>
              <a:defRPr sz="169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rgbClr val="888888"/>
              </a:buClr>
              <a:buSzPts val="1693"/>
              <a:buNone/>
              <a:defRPr sz="169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rgbClr val="888888"/>
              </a:buClr>
              <a:buSzPts val="1693"/>
              <a:buNone/>
              <a:defRPr sz="169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rgbClr val="888888"/>
              </a:buClr>
              <a:buSzPts val="1693"/>
              <a:buNone/>
              <a:defRPr sz="169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rgbClr val="888888"/>
              </a:buClr>
              <a:buSzPts val="1693"/>
              <a:buNone/>
              <a:defRPr sz="169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713889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3439647" y="6724196"/>
            <a:ext cx="3504545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7333585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713889" y="386256"/>
            <a:ext cx="8956060" cy="1402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713889" y="1931274"/>
            <a:ext cx="4413131" cy="4603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5256818" y="1931274"/>
            <a:ext cx="4413131" cy="4603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713889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439647" y="6724196"/>
            <a:ext cx="3504545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7333585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715241" y="386256"/>
            <a:ext cx="8956060" cy="1402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715242" y="1778453"/>
            <a:ext cx="4392850" cy="8715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58"/>
              </a:spcBef>
              <a:spcAft>
                <a:spcPts val="0"/>
              </a:spcAft>
              <a:buClr>
                <a:schemeClr val="dk1"/>
              </a:buClr>
              <a:buSzPts val="2539"/>
              <a:buNone/>
              <a:defRPr b="1" sz="2539"/>
            </a:lvl1pPr>
            <a:lvl2pPr indent="-228600" lvl="1" marL="914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116"/>
              <a:buNone/>
              <a:defRPr b="1" sz="2116"/>
            </a:lvl2pPr>
            <a:lvl3pPr indent="-228600" lvl="2" marL="1371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904"/>
              <a:buNone/>
              <a:defRPr b="1" sz="1904"/>
            </a:lvl3pPr>
            <a:lvl4pPr indent="-228600" lvl="3" marL="1828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693"/>
              <a:buNone/>
              <a:defRPr b="1" sz="1693"/>
            </a:lvl4pPr>
            <a:lvl5pPr indent="-228600" lvl="4" marL="22860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693"/>
              <a:buNone/>
              <a:defRPr b="1" sz="1693"/>
            </a:lvl5pPr>
            <a:lvl6pPr indent="-228600" lvl="5" marL="27432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693"/>
              <a:buNone/>
              <a:defRPr b="1" sz="1693"/>
            </a:lvl6pPr>
            <a:lvl7pPr indent="-228600" lvl="6" marL="3200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693"/>
              <a:buNone/>
              <a:defRPr b="1" sz="1693"/>
            </a:lvl7pPr>
            <a:lvl8pPr indent="-228600" lvl="7" marL="3657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693"/>
              <a:buNone/>
              <a:defRPr b="1" sz="1693"/>
            </a:lvl8pPr>
            <a:lvl9pPr indent="-228600" lvl="8" marL="4114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693"/>
              <a:buNone/>
              <a:defRPr b="1" sz="1693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715242" y="2650045"/>
            <a:ext cx="4392850" cy="3897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5256818" y="1778453"/>
            <a:ext cx="4414484" cy="8715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58"/>
              </a:spcBef>
              <a:spcAft>
                <a:spcPts val="0"/>
              </a:spcAft>
              <a:buClr>
                <a:schemeClr val="dk1"/>
              </a:buClr>
              <a:buSzPts val="2539"/>
              <a:buNone/>
              <a:defRPr b="1" sz="2539"/>
            </a:lvl1pPr>
            <a:lvl2pPr indent="-228600" lvl="1" marL="914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116"/>
              <a:buNone/>
              <a:defRPr b="1" sz="2116"/>
            </a:lvl2pPr>
            <a:lvl3pPr indent="-228600" lvl="2" marL="1371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904"/>
              <a:buNone/>
              <a:defRPr b="1" sz="1904"/>
            </a:lvl3pPr>
            <a:lvl4pPr indent="-228600" lvl="3" marL="1828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693"/>
              <a:buNone/>
              <a:defRPr b="1" sz="1693"/>
            </a:lvl4pPr>
            <a:lvl5pPr indent="-228600" lvl="4" marL="22860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693"/>
              <a:buNone/>
              <a:defRPr b="1" sz="1693"/>
            </a:lvl5pPr>
            <a:lvl6pPr indent="-228600" lvl="5" marL="27432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693"/>
              <a:buNone/>
              <a:defRPr b="1" sz="1693"/>
            </a:lvl6pPr>
            <a:lvl7pPr indent="-228600" lvl="6" marL="3200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693"/>
              <a:buNone/>
              <a:defRPr b="1" sz="1693"/>
            </a:lvl7pPr>
            <a:lvl8pPr indent="-228600" lvl="7" marL="3657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693"/>
              <a:buNone/>
              <a:defRPr b="1" sz="1693"/>
            </a:lvl8pPr>
            <a:lvl9pPr indent="-228600" lvl="8" marL="4114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693"/>
              <a:buNone/>
              <a:defRPr b="1" sz="1693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5256818" y="2650045"/>
            <a:ext cx="4414484" cy="3897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713889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3439647" y="6724196"/>
            <a:ext cx="3504545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7333585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713889" y="386256"/>
            <a:ext cx="8956060" cy="1402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713889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3439647" y="6724196"/>
            <a:ext cx="3504545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7333585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715241" y="483658"/>
            <a:ext cx="3349058" cy="16928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85"/>
              <a:buFont typeface="Calibri"/>
              <a:buNone/>
              <a:defRPr sz="338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4414484" y="1044569"/>
            <a:ext cx="5256818" cy="515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43547" lvl="0" marL="457200" algn="l">
              <a:lnSpc>
                <a:spcPct val="90000"/>
              </a:lnSpc>
              <a:spcBef>
                <a:spcPts val="1058"/>
              </a:spcBef>
              <a:spcAft>
                <a:spcPts val="0"/>
              </a:spcAft>
              <a:buClr>
                <a:schemeClr val="dk1"/>
              </a:buClr>
              <a:buSzPts val="3385"/>
              <a:buChar char="•"/>
              <a:defRPr sz="3384"/>
            </a:lvl1pPr>
            <a:lvl2pPr indent="-416687" lvl="1" marL="914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962"/>
              <a:buChar char="•"/>
              <a:defRPr sz="2962"/>
            </a:lvl2pPr>
            <a:lvl3pPr indent="-389826" lvl="2" marL="1371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539"/>
              <a:buChar char="•"/>
              <a:defRPr sz="2539"/>
            </a:lvl3pPr>
            <a:lvl4pPr indent="-362966" lvl="3" marL="1828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116"/>
              <a:buChar char="•"/>
              <a:defRPr sz="2116"/>
            </a:lvl4pPr>
            <a:lvl5pPr indent="-362966" lvl="4" marL="22860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116"/>
              <a:buChar char="•"/>
              <a:defRPr sz="2116"/>
            </a:lvl5pPr>
            <a:lvl6pPr indent="-362966" lvl="5" marL="27432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116"/>
              <a:buChar char="•"/>
              <a:defRPr sz="2116"/>
            </a:lvl6pPr>
            <a:lvl7pPr indent="-362966" lvl="6" marL="3200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116"/>
              <a:buChar char="•"/>
              <a:defRPr sz="2116"/>
            </a:lvl7pPr>
            <a:lvl8pPr indent="-362965" lvl="7" marL="3657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116"/>
              <a:buChar char="•"/>
              <a:defRPr sz="2116"/>
            </a:lvl8pPr>
            <a:lvl9pPr indent="-362965" lvl="8" marL="4114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116"/>
              <a:buChar char="•"/>
              <a:defRPr sz="2116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715241" y="2176463"/>
            <a:ext cx="3349058" cy="4032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58"/>
              </a:spcBef>
              <a:spcAft>
                <a:spcPts val="0"/>
              </a:spcAft>
              <a:buClr>
                <a:schemeClr val="dk1"/>
              </a:buClr>
              <a:buSzPts val="1693"/>
              <a:buNone/>
              <a:defRPr sz="1693"/>
            </a:lvl1pPr>
            <a:lvl2pPr indent="-228600" lvl="1" marL="914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/>
            </a:lvl2pPr>
            <a:lvl3pPr indent="-228600" lvl="2" marL="1371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269"/>
              <a:buNone/>
              <a:defRPr sz="1269"/>
            </a:lvl3pPr>
            <a:lvl4pPr indent="-228600" lvl="3" marL="1828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058"/>
              <a:buNone/>
              <a:defRPr sz="1058"/>
            </a:lvl4pPr>
            <a:lvl5pPr indent="-228600" lvl="4" marL="22860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058"/>
              <a:buNone/>
              <a:defRPr sz="1058"/>
            </a:lvl5pPr>
            <a:lvl6pPr indent="-228600" lvl="5" marL="27432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058"/>
              <a:buNone/>
              <a:defRPr sz="1058"/>
            </a:lvl6pPr>
            <a:lvl7pPr indent="-228600" lvl="6" marL="3200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058"/>
              <a:buNone/>
              <a:defRPr sz="1058"/>
            </a:lvl7pPr>
            <a:lvl8pPr indent="-228600" lvl="7" marL="3657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058"/>
              <a:buNone/>
              <a:defRPr sz="1058"/>
            </a:lvl8pPr>
            <a:lvl9pPr indent="-228600" lvl="8" marL="4114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058"/>
              <a:buNone/>
              <a:defRPr sz="1058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713889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439647" y="6724196"/>
            <a:ext cx="3504545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7333585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715241" y="483658"/>
            <a:ext cx="3349058" cy="16928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85"/>
              <a:buFont typeface="Calibri"/>
              <a:buNone/>
              <a:defRPr sz="338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4414484" y="1044569"/>
            <a:ext cx="5256818" cy="515566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715241" y="2176463"/>
            <a:ext cx="3349058" cy="4032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58"/>
              </a:spcBef>
              <a:spcAft>
                <a:spcPts val="0"/>
              </a:spcAft>
              <a:buClr>
                <a:schemeClr val="dk1"/>
              </a:buClr>
              <a:buSzPts val="1693"/>
              <a:buNone/>
              <a:defRPr sz="1693"/>
            </a:lvl1pPr>
            <a:lvl2pPr indent="-228600" lvl="1" marL="914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81"/>
              <a:buNone/>
              <a:defRPr sz="1481"/>
            </a:lvl2pPr>
            <a:lvl3pPr indent="-228600" lvl="2" marL="1371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269"/>
              <a:buNone/>
              <a:defRPr sz="1269"/>
            </a:lvl3pPr>
            <a:lvl4pPr indent="-228600" lvl="3" marL="1828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058"/>
              <a:buNone/>
              <a:defRPr sz="1058"/>
            </a:lvl4pPr>
            <a:lvl5pPr indent="-228600" lvl="4" marL="22860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058"/>
              <a:buNone/>
              <a:defRPr sz="1058"/>
            </a:lvl5pPr>
            <a:lvl6pPr indent="-228600" lvl="5" marL="27432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058"/>
              <a:buNone/>
              <a:defRPr sz="1058"/>
            </a:lvl6pPr>
            <a:lvl7pPr indent="-228600" lvl="6" marL="32004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058"/>
              <a:buNone/>
              <a:defRPr sz="1058"/>
            </a:lvl7pPr>
            <a:lvl8pPr indent="-228600" lvl="7" marL="36576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058"/>
              <a:buNone/>
              <a:defRPr sz="1058"/>
            </a:lvl8pPr>
            <a:lvl9pPr indent="-228600" lvl="8" marL="411480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058"/>
              <a:buNone/>
              <a:defRPr sz="1058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713889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3439647" y="6724196"/>
            <a:ext cx="3504545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7333585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713889" y="386256"/>
            <a:ext cx="8956060" cy="1402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55"/>
              <a:buFont typeface="Calibri"/>
              <a:buNone/>
              <a:defRPr b="0" i="0" sz="46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713889" y="1931274"/>
            <a:ext cx="8956060" cy="4603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6687" lvl="0" marL="457200" marR="0" rtl="0" algn="l">
              <a:lnSpc>
                <a:spcPct val="90000"/>
              </a:lnSpc>
              <a:spcBef>
                <a:spcPts val="1058"/>
              </a:spcBef>
              <a:spcAft>
                <a:spcPts val="0"/>
              </a:spcAft>
              <a:buClr>
                <a:schemeClr val="dk1"/>
              </a:buClr>
              <a:buSzPts val="2962"/>
              <a:buFont typeface="Arial"/>
              <a:buChar char="•"/>
              <a:defRPr b="0" i="0" sz="2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9826" lvl="1" marL="914400" marR="0" rtl="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539"/>
              <a:buFont typeface="Arial"/>
              <a:buChar char="•"/>
              <a:defRPr b="0" i="0" sz="25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2966" lvl="2" marL="1371600" marR="0" rtl="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116"/>
              <a:buFont typeface="Arial"/>
              <a:buChar char="•"/>
              <a:defRPr b="0" i="0" sz="211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504" lvl="3" marL="1828800" marR="0" rtl="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904"/>
              <a:buFont typeface="Arial"/>
              <a:buChar char="•"/>
              <a:defRPr b="0" i="0" sz="19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504" lvl="4" marL="2286000" marR="0" rtl="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904"/>
              <a:buFont typeface="Arial"/>
              <a:buChar char="•"/>
              <a:defRPr b="0" i="0" sz="19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504" lvl="5" marL="2743200" marR="0" rtl="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904"/>
              <a:buFont typeface="Arial"/>
              <a:buChar char="•"/>
              <a:defRPr b="0" i="0" sz="19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504" lvl="6" marL="3200400" marR="0" rtl="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904"/>
              <a:buFont typeface="Arial"/>
              <a:buChar char="•"/>
              <a:defRPr b="0" i="0" sz="19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503" lvl="7" marL="3657600" marR="0" rtl="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904"/>
              <a:buFont typeface="Arial"/>
              <a:buChar char="•"/>
              <a:defRPr b="0" i="0" sz="19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503" lvl="8" marL="4114800" marR="0" rtl="0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904"/>
              <a:buFont typeface="Arial"/>
              <a:buChar char="•"/>
              <a:defRPr b="0" i="0" sz="19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713889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6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3439647" y="6724196"/>
            <a:ext cx="3504545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6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7333585" y="6724196"/>
            <a:ext cx="2336364" cy="386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6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6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6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6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6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6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6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6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6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://huayutools.mtc.ntnu.edu.tw/mtchanzi/search.aspx?SearchWord=%u5e7e" TargetMode="External"/><Relationship Id="rId11" Type="http://schemas.openxmlformats.org/officeDocument/2006/relationships/image" Target="../media/image9.png"/><Relationship Id="rId10" Type="http://schemas.openxmlformats.org/officeDocument/2006/relationships/image" Target="../media/image7.png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jpg"/><Relationship Id="rId10" Type="http://schemas.openxmlformats.org/officeDocument/2006/relationships/image" Target="../media/image27.jpg"/><Relationship Id="rId13" Type="http://schemas.openxmlformats.org/officeDocument/2006/relationships/image" Target="../media/image26.jpg"/><Relationship Id="rId1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Relationship Id="rId4" Type="http://schemas.openxmlformats.org/officeDocument/2006/relationships/image" Target="../media/image14.jpg"/><Relationship Id="rId9" Type="http://schemas.openxmlformats.org/officeDocument/2006/relationships/image" Target="../media/image31.jpg"/><Relationship Id="rId15" Type="http://schemas.openxmlformats.org/officeDocument/2006/relationships/image" Target="../media/image32.jpg"/><Relationship Id="rId14" Type="http://schemas.openxmlformats.org/officeDocument/2006/relationships/image" Target="../media/image25.jpg"/><Relationship Id="rId17" Type="http://schemas.openxmlformats.org/officeDocument/2006/relationships/image" Target="../media/image30.jpg"/><Relationship Id="rId16" Type="http://schemas.openxmlformats.org/officeDocument/2006/relationships/image" Target="../media/image33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8" Type="http://schemas.openxmlformats.org/officeDocument/2006/relationships/image" Target="../media/image29.jpg"/><Relationship Id="rId7" Type="http://schemas.openxmlformats.org/officeDocument/2006/relationships/image" Target="../media/image21.jpg"/><Relationship Id="rId8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png"/><Relationship Id="rId10" Type="http://schemas.openxmlformats.org/officeDocument/2006/relationships/image" Target="../media/image41.png"/><Relationship Id="rId13" Type="http://schemas.openxmlformats.org/officeDocument/2006/relationships/image" Target="../media/image45.png"/><Relationship Id="rId1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43.png"/><Relationship Id="rId14" Type="http://schemas.openxmlformats.org/officeDocument/2006/relationships/image" Target="../media/image39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297" y="0"/>
            <a:ext cx="10381242" cy="7254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一張含有 文字, 圖表, 數字, 螢幕擷取畫面 的圖片&#10;&#10;自動產生的描述" id="85" name="Google Shape;85;p1"/>
          <p:cNvPicPr preferRelativeResize="0"/>
          <p:nvPr/>
        </p:nvPicPr>
        <p:blipFill rotWithShape="1">
          <a:blip r:embed="rId3">
            <a:alphaModFix/>
          </a:blip>
          <a:srcRect b="1" l="0" r="508" t="0"/>
          <a:stretch/>
        </p:blipFill>
        <p:spPr>
          <a:xfrm>
            <a:off x="20" y="1356"/>
            <a:ext cx="10383817" cy="725351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-1854679" y="793630"/>
            <a:ext cx="1854679" cy="3907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CCC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P.1作業單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截圖參考。</a:t>
            </a:r>
            <a:br>
              <a:rPr b="0" i="0" lang="zh-T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zh-T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若內容合用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或擔心字型跑掉的，可直接列印此頁當學習單。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8430937" y="126700"/>
            <a:ext cx="1707931" cy="270125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____國小學習中心  ___老師</a:t>
            </a: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8478761" y="475233"/>
            <a:ext cx="1707931" cy="382274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     )月(      )日 星期(     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⬜校   ⬜回</a:t>
            </a:r>
            <a:endParaRPr b="0" i="0" sz="84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" name="Google Shape;93;p2"/>
          <p:cNvCxnSpPr/>
          <p:nvPr/>
        </p:nvCxnSpPr>
        <p:spPr>
          <a:xfrm flipH="1" rot="10800000">
            <a:off x="310457" y="884239"/>
            <a:ext cx="9820325" cy="29243"/>
          </a:xfrm>
          <a:prstGeom prst="straightConnector1">
            <a:avLst/>
          </a:prstGeom>
          <a:noFill/>
          <a:ln cap="flat" cmpd="sng" w="28575">
            <a:solidFill>
              <a:srgbClr val="2E75B5"/>
            </a:solidFill>
            <a:prstDash val="dot"/>
            <a:miter lim="800000"/>
            <a:headEnd len="sm" w="sm" type="none"/>
            <a:tailEnd len="sm" w="sm" type="none"/>
          </a:ln>
        </p:spPr>
      </p:cxnSp>
      <p:grpSp>
        <p:nvGrpSpPr>
          <p:cNvPr id="94" name="Google Shape;94;p2"/>
          <p:cNvGrpSpPr/>
          <p:nvPr/>
        </p:nvGrpSpPr>
        <p:grpSpPr>
          <a:xfrm>
            <a:off x="5714609" y="143526"/>
            <a:ext cx="2528916" cy="740298"/>
            <a:chOff x="4364255" y="142854"/>
            <a:chExt cx="2306771" cy="537777"/>
          </a:xfrm>
        </p:grpSpPr>
        <p:sp>
          <p:nvSpPr>
            <p:cNvPr id="95" name="Google Shape;95;p2"/>
            <p:cNvSpPr/>
            <p:nvPr/>
          </p:nvSpPr>
          <p:spPr>
            <a:xfrm>
              <a:off x="4364255" y="142854"/>
              <a:ext cx="2306771" cy="537777"/>
            </a:xfrm>
            <a:prstGeom prst="roundRect">
              <a:avLst>
                <a:gd fmla="val 16667" name="adj"/>
              </a:avLst>
            </a:prstGeom>
            <a:solidFill>
              <a:srgbClr val="F7CAAC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6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目</a:t>
              </a:r>
              <a:endParaRPr sz="1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標</a:t>
              </a:r>
              <a:endParaRPr sz="1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730936" y="177870"/>
              <a:ext cx="1844600" cy="471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康G3AL05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生字習寫</a:t>
              </a:r>
              <a:r>
                <a:rPr lang="zh-TW" sz="1200">
                  <a:solidFill>
                    <a:srgbClr val="FF0000"/>
                  </a:solidFill>
                  <a:latin typeface="DFKai-SB"/>
                  <a:ea typeface="DFKai-SB"/>
                  <a:cs typeface="DFKai-SB"/>
                  <a:sym typeface="DFKai-SB"/>
                </a:rPr>
                <a:t>(P.1)</a:t>
              </a:r>
              <a:br>
                <a:rPr lang="zh-TW" sz="1200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</a:br>
              <a:r>
                <a:rPr lang="zh-TW" sz="900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字源、解構、意義化、音韻、造詞</a:t>
              </a:r>
              <a:endParaRPr sz="1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grpSp>
        <p:nvGrpSpPr>
          <p:cNvPr id="97" name="Google Shape;97;p2"/>
          <p:cNvGrpSpPr/>
          <p:nvPr/>
        </p:nvGrpSpPr>
        <p:grpSpPr>
          <a:xfrm>
            <a:off x="3413059" y="128656"/>
            <a:ext cx="2221766" cy="740298"/>
            <a:chOff x="5887503" y="90484"/>
            <a:chExt cx="2046067" cy="537777"/>
          </a:xfrm>
        </p:grpSpPr>
        <p:sp>
          <p:nvSpPr>
            <p:cNvPr id="98" name="Google Shape;98;p2"/>
            <p:cNvSpPr/>
            <p:nvPr/>
          </p:nvSpPr>
          <p:spPr>
            <a:xfrm>
              <a:off x="5887503" y="90484"/>
              <a:ext cx="2046067" cy="537777"/>
            </a:xfrm>
            <a:prstGeom prst="roundRect">
              <a:avLst>
                <a:gd fmla="val 16667" name="adj"/>
              </a:avLst>
            </a:prstGeom>
            <a:solidFill>
              <a:schemeClr val="accent5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姓</a:t>
              </a:r>
              <a:endParaRPr sz="1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名</a:t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270009" y="131764"/>
              <a:ext cx="1514726" cy="4538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  <p:sp>
        <p:nvSpPr>
          <p:cNvPr id="100" name="Google Shape;100;p2"/>
          <p:cNvSpPr/>
          <p:nvPr/>
        </p:nvSpPr>
        <p:spPr>
          <a:xfrm>
            <a:off x="3010911" y="4954337"/>
            <a:ext cx="306641" cy="59213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4379751" y="966689"/>
            <a:ext cx="5941871" cy="299353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□集合相同結構的所有生字。 (圈結構，說說你的觀察，寫出生字，再挑戰寫出造詞)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2"/>
          <p:cNvGrpSpPr/>
          <p:nvPr/>
        </p:nvGrpSpPr>
        <p:grpSpPr>
          <a:xfrm>
            <a:off x="4382003" y="1353914"/>
            <a:ext cx="5739771" cy="1455500"/>
            <a:chOff x="4303886" y="1351533"/>
            <a:chExt cx="5739771" cy="1455500"/>
          </a:xfrm>
        </p:grpSpPr>
        <p:sp>
          <p:nvSpPr>
            <p:cNvPr id="103" name="Google Shape;103;p2"/>
            <p:cNvSpPr/>
            <p:nvPr/>
          </p:nvSpPr>
          <p:spPr>
            <a:xfrm>
              <a:off x="6298333" y="2140618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305619" y="1496185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040579" y="1496185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791362" y="2140618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033293" y="2140618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500490" y="2140618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216266" y="1496185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507776" y="1496185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798648" y="1496185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9208980" y="2140618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grpSp>
          <p:nvGrpSpPr>
            <p:cNvPr id="113" name="Google Shape;113;p2"/>
            <p:cNvGrpSpPr/>
            <p:nvPr/>
          </p:nvGrpSpPr>
          <p:grpSpPr>
            <a:xfrm>
              <a:off x="4303886" y="1351533"/>
              <a:ext cx="5739771" cy="1455500"/>
              <a:chOff x="4303886" y="1351533"/>
              <a:chExt cx="5739771" cy="1455500"/>
            </a:xfrm>
          </p:grpSpPr>
          <p:sp>
            <p:nvSpPr>
              <p:cNvPr id="114" name="Google Shape;114;p2"/>
              <p:cNvSpPr/>
              <p:nvPr/>
            </p:nvSpPr>
            <p:spPr>
              <a:xfrm>
                <a:off x="4303886" y="1351533"/>
                <a:ext cx="5739771" cy="14555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2700">
                <a:solidFill>
                  <a:srgbClr val="ACB8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5" name="Google Shape;115;p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387476" y="1416572"/>
                <a:ext cx="1839782" cy="13107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16" name="Google Shape;116;p2"/>
          <p:cNvGrpSpPr/>
          <p:nvPr/>
        </p:nvGrpSpPr>
        <p:grpSpPr>
          <a:xfrm>
            <a:off x="4391011" y="2802800"/>
            <a:ext cx="5739771" cy="1455500"/>
            <a:chOff x="4303886" y="1351533"/>
            <a:chExt cx="5739771" cy="1455500"/>
          </a:xfrm>
        </p:grpSpPr>
        <p:sp>
          <p:nvSpPr>
            <p:cNvPr id="117" name="Google Shape;117;p2"/>
            <p:cNvSpPr/>
            <p:nvPr/>
          </p:nvSpPr>
          <p:spPr>
            <a:xfrm>
              <a:off x="6298333" y="2140618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305619" y="1496185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040579" y="1496185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791362" y="2140618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033293" y="2140618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8500490" y="2140618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216266" y="1496185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8507776" y="1496185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798648" y="1496185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208980" y="2140618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grpSp>
          <p:nvGrpSpPr>
            <p:cNvPr id="127" name="Google Shape;127;p2"/>
            <p:cNvGrpSpPr/>
            <p:nvPr/>
          </p:nvGrpSpPr>
          <p:grpSpPr>
            <a:xfrm>
              <a:off x="4303886" y="1351533"/>
              <a:ext cx="5739771" cy="1455500"/>
              <a:chOff x="4303886" y="1351533"/>
              <a:chExt cx="5739771" cy="1455500"/>
            </a:xfrm>
          </p:grpSpPr>
          <p:sp>
            <p:nvSpPr>
              <p:cNvPr id="128" name="Google Shape;128;p2"/>
              <p:cNvSpPr/>
              <p:nvPr/>
            </p:nvSpPr>
            <p:spPr>
              <a:xfrm>
                <a:off x="4303886" y="1351533"/>
                <a:ext cx="5739771" cy="14555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2700">
                <a:solidFill>
                  <a:srgbClr val="ACB8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29" name="Google Shape;129;p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387476" y="1416572"/>
                <a:ext cx="1839782" cy="13107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0" name="Google Shape;130;p2"/>
          <p:cNvGrpSpPr/>
          <p:nvPr/>
        </p:nvGrpSpPr>
        <p:grpSpPr>
          <a:xfrm>
            <a:off x="4399392" y="4267934"/>
            <a:ext cx="2852496" cy="1455500"/>
            <a:chOff x="4192501" y="4432593"/>
            <a:chExt cx="2852496" cy="1455500"/>
          </a:xfrm>
        </p:grpSpPr>
        <p:sp>
          <p:nvSpPr>
            <p:cNvPr id="131" name="Google Shape;131;p2"/>
            <p:cNvSpPr/>
            <p:nvPr/>
          </p:nvSpPr>
          <p:spPr>
            <a:xfrm>
              <a:off x="6115872" y="5291581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115872" y="4522050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grpSp>
          <p:nvGrpSpPr>
            <p:cNvPr id="133" name="Google Shape;133;p2"/>
            <p:cNvGrpSpPr/>
            <p:nvPr/>
          </p:nvGrpSpPr>
          <p:grpSpPr>
            <a:xfrm>
              <a:off x="4192501" y="4432593"/>
              <a:ext cx="2852496" cy="1455500"/>
              <a:chOff x="4303887" y="1351533"/>
              <a:chExt cx="2852496" cy="1455500"/>
            </a:xfrm>
          </p:grpSpPr>
          <p:sp>
            <p:nvSpPr>
              <p:cNvPr id="134" name="Google Shape;134;p2"/>
              <p:cNvSpPr/>
              <p:nvPr/>
            </p:nvSpPr>
            <p:spPr>
              <a:xfrm>
                <a:off x="4303887" y="1351533"/>
                <a:ext cx="2852496" cy="14555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2700">
                <a:solidFill>
                  <a:srgbClr val="ACB8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5" name="Google Shape;135;p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387476" y="1416572"/>
                <a:ext cx="1839782" cy="13107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6" name="Google Shape;136;p2"/>
          <p:cNvGrpSpPr/>
          <p:nvPr/>
        </p:nvGrpSpPr>
        <p:grpSpPr>
          <a:xfrm>
            <a:off x="7555683" y="4253480"/>
            <a:ext cx="2771002" cy="1455500"/>
            <a:chOff x="4192501" y="4432593"/>
            <a:chExt cx="2852496" cy="1455500"/>
          </a:xfrm>
        </p:grpSpPr>
        <p:sp>
          <p:nvSpPr>
            <p:cNvPr id="137" name="Google Shape;137;p2"/>
            <p:cNvSpPr/>
            <p:nvPr/>
          </p:nvSpPr>
          <p:spPr>
            <a:xfrm>
              <a:off x="6195429" y="5292238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73236" y="4572692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grpSp>
          <p:nvGrpSpPr>
            <p:cNvPr id="139" name="Google Shape;139;p2"/>
            <p:cNvGrpSpPr/>
            <p:nvPr/>
          </p:nvGrpSpPr>
          <p:grpSpPr>
            <a:xfrm>
              <a:off x="4192501" y="4432593"/>
              <a:ext cx="2852496" cy="1455500"/>
              <a:chOff x="4303887" y="1351533"/>
              <a:chExt cx="2852496" cy="1455500"/>
            </a:xfrm>
          </p:grpSpPr>
          <p:sp>
            <p:nvSpPr>
              <p:cNvPr id="140" name="Google Shape;140;p2"/>
              <p:cNvSpPr/>
              <p:nvPr/>
            </p:nvSpPr>
            <p:spPr>
              <a:xfrm>
                <a:off x="4303887" y="1351533"/>
                <a:ext cx="2852496" cy="14555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2700">
                <a:solidFill>
                  <a:srgbClr val="ACB8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1" name="Google Shape;141;p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411780" y="1428238"/>
                <a:ext cx="1839782" cy="13107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2" name="Google Shape;142;p2"/>
          <p:cNvGrpSpPr/>
          <p:nvPr/>
        </p:nvGrpSpPr>
        <p:grpSpPr>
          <a:xfrm>
            <a:off x="7555684" y="5758011"/>
            <a:ext cx="2771001" cy="1455500"/>
            <a:chOff x="4192501" y="4432593"/>
            <a:chExt cx="2852496" cy="1455500"/>
          </a:xfrm>
        </p:grpSpPr>
        <p:sp>
          <p:nvSpPr>
            <p:cNvPr id="143" name="Google Shape;143;p2"/>
            <p:cNvSpPr/>
            <p:nvPr/>
          </p:nvSpPr>
          <p:spPr>
            <a:xfrm>
              <a:off x="6115872" y="5291581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132215" y="4535398"/>
              <a:ext cx="615918" cy="528486"/>
            </a:xfrm>
            <a:prstGeom prst="rect">
              <a:avLst/>
            </a:prstGeom>
            <a:noFill/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</a:t>
              </a:r>
              <a:endParaRPr/>
            </a:p>
          </p:txBody>
        </p:sp>
        <p:grpSp>
          <p:nvGrpSpPr>
            <p:cNvPr id="145" name="Google Shape;145;p2"/>
            <p:cNvGrpSpPr/>
            <p:nvPr/>
          </p:nvGrpSpPr>
          <p:grpSpPr>
            <a:xfrm>
              <a:off x="4192501" y="4432593"/>
              <a:ext cx="2852496" cy="1455500"/>
              <a:chOff x="4303887" y="1351533"/>
              <a:chExt cx="2852496" cy="1455500"/>
            </a:xfrm>
          </p:grpSpPr>
          <p:sp>
            <p:nvSpPr>
              <p:cNvPr id="146" name="Google Shape;146;p2"/>
              <p:cNvSpPr/>
              <p:nvPr/>
            </p:nvSpPr>
            <p:spPr>
              <a:xfrm>
                <a:off x="4303887" y="1351533"/>
                <a:ext cx="2852496" cy="14555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2700">
                <a:solidFill>
                  <a:srgbClr val="ACB8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7" name="Google Shape;147;p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391443" y="1416572"/>
                <a:ext cx="1835814" cy="13107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48" name="Google Shape;148;p2"/>
          <p:cNvSpPr/>
          <p:nvPr/>
        </p:nvSpPr>
        <p:spPr>
          <a:xfrm>
            <a:off x="1357654" y="223660"/>
            <a:ext cx="1948235" cy="586532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年   班     號</a:t>
            </a:r>
            <a:endParaRPr/>
          </a:p>
        </p:txBody>
      </p:sp>
      <p:sp>
        <p:nvSpPr>
          <p:cNvPr id="149" name="Google Shape;149;p2"/>
          <p:cNvSpPr txBox="1"/>
          <p:nvPr/>
        </p:nvSpPr>
        <p:spPr>
          <a:xfrm>
            <a:off x="-2486200" y="261762"/>
            <a:ext cx="24862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結構參考網站，</a:t>
            </a:r>
            <a:br>
              <a:rPr lang="zh-T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br>
              <a:rPr lang="zh-T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zh-T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http://huayutools.mtc.ntnu.edu.tw/mtchanzi/search.aspx?SearchWord=%u5e7e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313908" y="4647086"/>
            <a:ext cx="2072329" cy="241939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"/>
          <p:cNvSpPr/>
          <p:nvPr/>
        </p:nvSpPr>
        <p:spPr>
          <a:xfrm rot="-1982278">
            <a:off x="-1304171" y="5922840"/>
            <a:ext cx="345695" cy="88329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2700">
            <a:solidFill>
              <a:srgbClr val="FEE5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"/>
          <p:cNvSpPr/>
          <p:nvPr/>
        </p:nvSpPr>
        <p:spPr>
          <a:xfrm flipH="1" rot="10800000">
            <a:off x="-732683" y="7066480"/>
            <a:ext cx="2856738" cy="917858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&amp;33.E7DD;" id="153" name="Google Shape;15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14709" y="6516463"/>
            <a:ext cx="626326" cy="67092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"/>
          <p:cNvSpPr txBox="1"/>
          <p:nvPr/>
        </p:nvSpPr>
        <p:spPr>
          <a:xfrm>
            <a:off x="3867327" y="7365403"/>
            <a:ext cx="68811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參考影片，廣東發音的漢字同學會(昜)，1:52開始看。https://www.youtube.com/watch?v=P4LeW8leUX8&amp;t=118s&amp;ab_channel=%E5%80%89%E9%A0%A1%E5%90%8C%E5%AD%B8%E6%9C%83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23883" y="5817890"/>
            <a:ext cx="685848" cy="68870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"/>
          <p:cNvSpPr/>
          <p:nvPr/>
        </p:nvSpPr>
        <p:spPr>
          <a:xfrm>
            <a:off x="-1817987" y="2450079"/>
            <a:ext cx="1527508" cy="167029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 cap="flat" cmpd="sng" w="12700">
            <a:solidFill>
              <a:srgbClr val="DDEAF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P.1作業單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檔案</a:t>
            </a:r>
            <a:endParaRPr/>
          </a:p>
        </p:txBody>
      </p:sp>
      <p:grpSp>
        <p:nvGrpSpPr>
          <p:cNvPr id="157" name="Google Shape;157;p2"/>
          <p:cNvGrpSpPr/>
          <p:nvPr/>
        </p:nvGrpSpPr>
        <p:grpSpPr>
          <a:xfrm>
            <a:off x="62215" y="945865"/>
            <a:ext cx="4308527" cy="4835955"/>
            <a:chOff x="29382" y="845233"/>
            <a:chExt cx="4308527" cy="4835955"/>
          </a:xfrm>
        </p:grpSpPr>
        <p:grpSp>
          <p:nvGrpSpPr>
            <p:cNvPr id="158" name="Google Shape;158;p2"/>
            <p:cNvGrpSpPr/>
            <p:nvPr/>
          </p:nvGrpSpPr>
          <p:grpSpPr>
            <a:xfrm>
              <a:off x="116086" y="1529440"/>
              <a:ext cx="4065014" cy="4151748"/>
              <a:chOff x="6847" y="1520762"/>
              <a:chExt cx="4065014" cy="4151748"/>
            </a:xfrm>
          </p:grpSpPr>
          <p:pic>
            <p:nvPicPr>
              <p:cNvPr id="159" name="Google Shape;159;p2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6847" y="1520762"/>
                <a:ext cx="4065014" cy="415174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60" name="Google Shape;160;p2"/>
              <p:cNvGrpSpPr/>
              <p:nvPr/>
            </p:nvGrpSpPr>
            <p:grpSpPr>
              <a:xfrm>
                <a:off x="2465092" y="1569989"/>
                <a:ext cx="242520" cy="4067435"/>
                <a:chOff x="3847765" y="989222"/>
                <a:chExt cx="255462" cy="4458981"/>
              </a:xfrm>
            </p:grpSpPr>
            <p:grpSp>
              <p:nvGrpSpPr>
                <p:cNvPr id="161" name="Google Shape;161;p2"/>
                <p:cNvGrpSpPr/>
                <p:nvPr/>
              </p:nvGrpSpPr>
              <p:grpSpPr>
                <a:xfrm>
                  <a:off x="3852081" y="1892316"/>
                  <a:ext cx="251146" cy="821995"/>
                  <a:chOff x="4935553" y="1953114"/>
                  <a:chExt cx="251146" cy="821995"/>
                </a:xfrm>
              </p:grpSpPr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4939866" y="2429280"/>
                    <a:ext cx="242520" cy="345829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FFFFFF"/>
                  </a:solidFill>
                  <a:ln cap="flat" cmpd="sng" w="12700">
                    <a:solidFill>
                      <a:srgbClr val="1C305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" name="Google Shape;163;p2"/>
                  <p:cNvSpPr/>
                  <p:nvPr/>
                </p:nvSpPr>
                <p:spPr>
                  <a:xfrm>
                    <a:off x="4935553" y="1953114"/>
                    <a:ext cx="251146" cy="386862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64" name="Google Shape;164;p2"/>
                <p:cNvGrpSpPr/>
                <p:nvPr/>
              </p:nvGrpSpPr>
              <p:grpSpPr>
                <a:xfrm>
                  <a:off x="3847765" y="989222"/>
                  <a:ext cx="251484" cy="817004"/>
                  <a:chOff x="4936755" y="1916132"/>
                  <a:chExt cx="251484" cy="817004"/>
                </a:xfrm>
              </p:grpSpPr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4945719" y="2387307"/>
                    <a:ext cx="242520" cy="345829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FFFFFF"/>
                  </a:solidFill>
                  <a:ln cap="flat" cmpd="sng" w="12700">
                    <a:solidFill>
                      <a:srgbClr val="1C305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" name="Google Shape;166;p2"/>
                  <p:cNvSpPr/>
                  <p:nvPr/>
                </p:nvSpPr>
                <p:spPr>
                  <a:xfrm>
                    <a:off x="4936755" y="1916132"/>
                    <a:ext cx="251146" cy="386862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67" name="Google Shape;167;p2"/>
                <p:cNvGrpSpPr/>
                <p:nvPr/>
              </p:nvGrpSpPr>
              <p:grpSpPr>
                <a:xfrm>
                  <a:off x="3852081" y="3714909"/>
                  <a:ext cx="251146" cy="1733294"/>
                  <a:chOff x="4941071" y="2073341"/>
                  <a:chExt cx="251146" cy="1733294"/>
                </a:xfrm>
              </p:grpSpPr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4945381" y="3460806"/>
                    <a:ext cx="242520" cy="345829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FFFFFF"/>
                  </a:solidFill>
                  <a:ln cap="flat" cmpd="sng" w="12700">
                    <a:solidFill>
                      <a:srgbClr val="1C305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9" name="Google Shape;169;p2"/>
                  <p:cNvSpPr/>
                  <p:nvPr/>
                </p:nvSpPr>
                <p:spPr>
                  <a:xfrm>
                    <a:off x="4941071" y="2073341"/>
                    <a:ext cx="251146" cy="386862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70" name="Google Shape;170;p2"/>
                <p:cNvGrpSpPr/>
                <p:nvPr/>
              </p:nvGrpSpPr>
              <p:grpSpPr>
                <a:xfrm>
                  <a:off x="3852081" y="2803613"/>
                  <a:ext cx="251146" cy="821993"/>
                  <a:chOff x="4933144" y="2043450"/>
                  <a:chExt cx="251146" cy="821993"/>
                </a:xfrm>
              </p:grpSpPr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4937457" y="2519614"/>
                    <a:ext cx="242520" cy="345829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FFFFFF"/>
                  </a:solidFill>
                  <a:ln cap="flat" cmpd="sng" w="12700">
                    <a:solidFill>
                      <a:srgbClr val="1C305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" name="Google Shape;172;p2"/>
                  <p:cNvSpPr/>
                  <p:nvPr/>
                </p:nvSpPr>
                <p:spPr>
                  <a:xfrm>
                    <a:off x="4933144" y="2043450"/>
                    <a:ext cx="251146" cy="386862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73" name="Google Shape;173;p2"/>
                <p:cNvGrpSpPr/>
                <p:nvPr/>
              </p:nvGrpSpPr>
              <p:grpSpPr>
                <a:xfrm>
                  <a:off x="3852081" y="4191075"/>
                  <a:ext cx="251146" cy="821993"/>
                  <a:chOff x="4952106" y="1713241"/>
                  <a:chExt cx="251146" cy="821993"/>
                </a:xfrm>
              </p:grpSpPr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4956419" y="1713241"/>
                    <a:ext cx="242520" cy="345829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FFFFFF"/>
                  </a:solidFill>
                  <a:ln cap="flat" cmpd="sng" w="12700">
                    <a:solidFill>
                      <a:srgbClr val="1C305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" name="Google Shape;175;p2"/>
                  <p:cNvSpPr/>
                  <p:nvPr/>
                </p:nvSpPr>
                <p:spPr>
                  <a:xfrm>
                    <a:off x="4952106" y="2148372"/>
                    <a:ext cx="251146" cy="386862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76" name="Google Shape;176;p2"/>
              <p:cNvGrpSpPr/>
              <p:nvPr/>
            </p:nvGrpSpPr>
            <p:grpSpPr>
              <a:xfrm>
                <a:off x="3796062" y="1562918"/>
                <a:ext cx="242520" cy="4067435"/>
                <a:chOff x="3847765" y="989222"/>
                <a:chExt cx="255462" cy="4458981"/>
              </a:xfrm>
            </p:grpSpPr>
            <p:grpSp>
              <p:nvGrpSpPr>
                <p:cNvPr id="177" name="Google Shape;177;p2"/>
                <p:cNvGrpSpPr/>
                <p:nvPr/>
              </p:nvGrpSpPr>
              <p:grpSpPr>
                <a:xfrm>
                  <a:off x="3852081" y="1892316"/>
                  <a:ext cx="251146" cy="821995"/>
                  <a:chOff x="4935553" y="1953114"/>
                  <a:chExt cx="251146" cy="821995"/>
                </a:xfrm>
              </p:grpSpPr>
              <p:sp>
                <p:nvSpPr>
                  <p:cNvPr id="178" name="Google Shape;178;p2"/>
                  <p:cNvSpPr/>
                  <p:nvPr/>
                </p:nvSpPr>
                <p:spPr>
                  <a:xfrm>
                    <a:off x="4939866" y="2429280"/>
                    <a:ext cx="242520" cy="345829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FFFFFF"/>
                  </a:solidFill>
                  <a:ln cap="flat" cmpd="sng" w="12700">
                    <a:solidFill>
                      <a:srgbClr val="1C305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4935553" y="1953114"/>
                    <a:ext cx="251146" cy="386862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80" name="Google Shape;180;p2"/>
                <p:cNvGrpSpPr/>
                <p:nvPr/>
              </p:nvGrpSpPr>
              <p:grpSpPr>
                <a:xfrm>
                  <a:off x="3847765" y="989222"/>
                  <a:ext cx="251484" cy="817004"/>
                  <a:chOff x="4936755" y="1916132"/>
                  <a:chExt cx="251484" cy="817004"/>
                </a:xfrm>
              </p:grpSpPr>
              <p:sp>
                <p:nvSpPr>
                  <p:cNvPr id="181" name="Google Shape;181;p2"/>
                  <p:cNvSpPr/>
                  <p:nvPr/>
                </p:nvSpPr>
                <p:spPr>
                  <a:xfrm>
                    <a:off x="4945719" y="2387307"/>
                    <a:ext cx="242520" cy="345829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FFFFFF"/>
                  </a:solidFill>
                  <a:ln cap="flat" cmpd="sng" w="12700">
                    <a:solidFill>
                      <a:srgbClr val="1C305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2"/>
                  <p:cNvSpPr/>
                  <p:nvPr/>
                </p:nvSpPr>
                <p:spPr>
                  <a:xfrm>
                    <a:off x="4936755" y="1916132"/>
                    <a:ext cx="251146" cy="386862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83" name="Google Shape;183;p2"/>
                <p:cNvGrpSpPr/>
                <p:nvPr/>
              </p:nvGrpSpPr>
              <p:grpSpPr>
                <a:xfrm>
                  <a:off x="3852081" y="3714909"/>
                  <a:ext cx="251146" cy="1733294"/>
                  <a:chOff x="4941071" y="2073341"/>
                  <a:chExt cx="251146" cy="1733294"/>
                </a:xfrm>
              </p:grpSpPr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4945381" y="3460806"/>
                    <a:ext cx="242520" cy="345829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FFFFFF"/>
                  </a:solidFill>
                  <a:ln cap="flat" cmpd="sng" w="12700">
                    <a:solidFill>
                      <a:srgbClr val="1C305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2"/>
                  <p:cNvSpPr/>
                  <p:nvPr/>
                </p:nvSpPr>
                <p:spPr>
                  <a:xfrm>
                    <a:off x="4941071" y="2073341"/>
                    <a:ext cx="251146" cy="386862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86" name="Google Shape;186;p2"/>
                <p:cNvGrpSpPr/>
                <p:nvPr/>
              </p:nvGrpSpPr>
              <p:grpSpPr>
                <a:xfrm>
                  <a:off x="3852081" y="2803613"/>
                  <a:ext cx="251146" cy="821993"/>
                  <a:chOff x="4933144" y="2043450"/>
                  <a:chExt cx="251146" cy="821993"/>
                </a:xfrm>
              </p:grpSpPr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4937457" y="2519614"/>
                    <a:ext cx="242520" cy="345829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FFFFFF"/>
                  </a:solidFill>
                  <a:ln cap="flat" cmpd="sng" w="12700">
                    <a:solidFill>
                      <a:srgbClr val="1C305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8" name="Google Shape;188;p2"/>
                  <p:cNvSpPr/>
                  <p:nvPr/>
                </p:nvSpPr>
                <p:spPr>
                  <a:xfrm>
                    <a:off x="4933144" y="2043450"/>
                    <a:ext cx="251146" cy="386862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89" name="Google Shape;189;p2"/>
                <p:cNvGrpSpPr/>
                <p:nvPr/>
              </p:nvGrpSpPr>
              <p:grpSpPr>
                <a:xfrm>
                  <a:off x="3852081" y="4191075"/>
                  <a:ext cx="251146" cy="821993"/>
                  <a:chOff x="4952106" y="1713241"/>
                  <a:chExt cx="251146" cy="821993"/>
                </a:xfrm>
              </p:grpSpPr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4956419" y="1713241"/>
                    <a:ext cx="242520" cy="345829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FFFFFF"/>
                  </a:solidFill>
                  <a:ln cap="flat" cmpd="sng" w="12700">
                    <a:solidFill>
                      <a:srgbClr val="1C305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1" name="Google Shape;191;p2"/>
                  <p:cNvSpPr/>
                  <p:nvPr/>
                </p:nvSpPr>
                <p:spPr>
                  <a:xfrm>
                    <a:off x="4952106" y="2148372"/>
                    <a:ext cx="251146" cy="386862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92" name="Google Shape;192;p2"/>
              <p:cNvGrpSpPr/>
              <p:nvPr/>
            </p:nvGrpSpPr>
            <p:grpSpPr>
              <a:xfrm>
                <a:off x="1098414" y="1573363"/>
                <a:ext cx="245923" cy="3236157"/>
                <a:chOff x="-1321527" y="1739363"/>
                <a:chExt cx="245923" cy="3236157"/>
              </a:xfrm>
            </p:grpSpPr>
            <p:grpSp>
              <p:nvGrpSpPr>
                <p:cNvPr id="193" name="Google Shape;193;p2"/>
                <p:cNvGrpSpPr/>
                <p:nvPr/>
              </p:nvGrpSpPr>
              <p:grpSpPr>
                <a:xfrm>
                  <a:off x="-1317434" y="2563155"/>
                  <a:ext cx="241830" cy="749812"/>
                  <a:chOff x="4935553" y="1953114"/>
                  <a:chExt cx="254735" cy="821992"/>
                </a:xfrm>
              </p:grpSpPr>
              <p:sp>
                <p:nvSpPr>
                  <p:cNvPr id="194" name="Google Shape;194;p2"/>
                  <p:cNvSpPr/>
                  <p:nvPr/>
                </p:nvSpPr>
                <p:spPr>
                  <a:xfrm>
                    <a:off x="4947768" y="2429278"/>
                    <a:ext cx="242520" cy="345828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FFFFFF"/>
                  </a:solidFill>
                  <a:ln cap="flat" cmpd="sng" w="12700">
                    <a:solidFill>
                      <a:srgbClr val="1C305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4935553" y="1953114"/>
                    <a:ext cx="251146" cy="386862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96" name="Google Shape;196;p2"/>
                <p:cNvGrpSpPr/>
                <p:nvPr/>
              </p:nvGrpSpPr>
              <p:grpSpPr>
                <a:xfrm>
                  <a:off x="-1321527" y="1739363"/>
                  <a:ext cx="238744" cy="745262"/>
                  <a:chOff x="4936755" y="1916132"/>
                  <a:chExt cx="251484" cy="817004"/>
                </a:xfrm>
              </p:grpSpPr>
              <p:sp>
                <p:nvSpPr>
                  <p:cNvPr id="197" name="Google Shape;197;p2"/>
                  <p:cNvSpPr/>
                  <p:nvPr/>
                </p:nvSpPr>
                <p:spPr>
                  <a:xfrm>
                    <a:off x="4945719" y="2387307"/>
                    <a:ext cx="242520" cy="345829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FFFFFF"/>
                  </a:solidFill>
                  <a:ln cap="flat" cmpd="sng" w="12700">
                    <a:solidFill>
                      <a:srgbClr val="1C305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4936755" y="1916132"/>
                    <a:ext cx="251146" cy="386862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99" name="Google Shape;199;p2"/>
                <p:cNvGrpSpPr/>
                <p:nvPr/>
              </p:nvGrpSpPr>
              <p:grpSpPr>
                <a:xfrm>
                  <a:off x="-1317430" y="3394431"/>
                  <a:ext cx="238423" cy="749813"/>
                  <a:chOff x="4933144" y="2043450"/>
                  <a:chExt cx="251146" cy="821993"/>
                </a:xfrm>
              </p:grpSpPr>
              <p:sp>
                <p:nvSpPr>
                  <p:cNvPr id="200" name="Google Shape;200;p2"/>
                  <p:cNvSpPr/>
                  <p:nvPr/>
                </p:nvSpPr>
                <p:spPr>
                  <a:xfrm>
                    <a:off x="4937457" y="2519614"/>
                    <a:ext cx="242520" cy="345829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FFFFFF"/>
                  </a:solidFill>
                  <a:ln cap="flat" cmpd="sng" w="12700">
                    <a:solidFill>
                      <a:srgbClr val="1C305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4933144" y="2043450"/>
                    <a:ext cx="251146" cy="386862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02" name="Google Shape;202;p2"/>
                <p:cNvGrpSpPr/>
                <p:nvPr/>
              </p:nvGrpSpPr>
              <p:grpSpPr>
                <a:xfrm>
                  <a:off x="-1317430" y="4225706"/>
                  <a:ext cx="238423" cy="749814"/>
                  <a:chOff x="-1317430" y="4225706"/>
                  <a:chExt cx="238423" cy="749814"/>
                </a:xfrm>
              </p:grpSpPr>
              <p:sp>
                <p:nvSpPr>
                  <p:cNvPr id="203" name="Google Shape;203;p2"/>
                  <p:cNvSpPr/>
                  <p:nvPr/>
                </p:nvSpPr>
                <p:spPr>
                  <a:xfrm>
                    <a:off x="-1317430" y="4225706"/>
                    <a:ext cx="238423" cy="352891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-1313335" y="4660059"/>
                    <a:ext cx="230234" cy="315461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FFFFFF"/>
                  </a:solidFill>
                  <a:ln cap="flat" cmpd="sng" w="12700">
                    <a:solidFill>
                      <a:srgbClr val="1C305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5" name="Google Shape;205;p2"/>
            <p:cNvSpPr/>
            <p:nvPr/>
          </p:nvSpPr>
          <p:spPr>
            <a:xfrm>
              <a:off x="29382" y="845233"/>
              <a:ext cx="4308527" cy="644488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□生字上用紅筆寫部首，其他部件用不同(色)筆寫。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□核對課本，小方格寫注音，小圓角方格寫部首。</a:t>
              </a:r>
              <a:b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□試著畫出結構線。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2"/>
          <p:cNvSpPr/>
          <p:nvPr/>
        </p:nvSpPr>
        <p:spPr>
          <a:xfrm>
            <a:off x="51127" y="4958408"/>
            <a:ext cx="1378755" cy="223954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□看影片，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畫畫古漢字。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□請在古漢字上寫楷書。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□找一找它出現在哪些生字中，寫出來並造詞。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一張含有 美工圖案 的圖片&#10;&#10;自動產生的描述" id="207" name="Google Shape;207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25557" y="5829682"/>
            <a:ext cx="900810" cy="132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24072" y="6531390"/>
            <a:ext cx="547494" cy="624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2"/>
          <p:cNvGrpSpPr/>
          <p:nvPr/>
        </p:nvGrpSpPr>
        <p:grpSpPr>
          <a:xfrm>
            <a:off x="2139421" y="5785822"/>
            <a:ext cx="2265887" cy="1445723"/>
            <a:chOff x="2139421" y="5772324"/>
            <a:chExt cx="2265887" cy="1445723"/>
          </a:xfrm>
        </p:grpSpPr>
        <p:sp>
          <p:nvSpPr>
            <p:cNvPr id="210" name="Google Shape;210;p2"/>
            <p:cNvSpPr/>
            <p:nvPr/>
          </p:nvSpPr>
          <p:spPr>
            <a:xfrm>
              <a:off x="2139421" y="5772324"/>
              <a:ext cx="861185" cy="144118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050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🖍畫畫看</a:t>
              </a:r>
              <a:endParaRPr sz="105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" name="Google Shape;211;p2"/>
            <p:cNvGrpSpPr/>
            <p:nvPr/>
          </p:nvGrpSpPr>
          <p:grpSpPr>
            <a:xfrm>
              <a:off x="3014062" y="5776860"/>
              <a:ext cx="685848" cy="1441187"/>
              <a:chOff x="3029290" y="5789623"/>
              <a:chExt cx="685848" cy="1441187"/>
            </a:xfrm>
          </p:grpSpPr>
          <p:sp>
            <p:nvSpPr>
              <p:cNvPr id="212" name="Google Shape;212;p2"/>
              <p:cNvSpPr/>
              <p:nvPr/>
            </p:nvSpPr>
            <p:spPr>
              <a:xfrm>
                <a:off x="3029290" y="5789623"/>
                <a:ext cx="685848" cy="1441187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27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110891" y="5843145"/>
                <a:ext cx="522646" cy="446223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2"/>
            <p:cNvGrpSpPr/>
            <p:nvPr/>
          </p:nvGrpSpPr>
          <p:grpSpPr>
            <a:xfrm>
              <a:off x="3719460" y="5776860"/>
              <a:ext cx="685848" cy="1441187"/>
              <a:chOff x="3029290" y="5789623"/>
              <a:chExt cx="685848" cy="1441187"/>
            </a:xfrm>
          </p:grpSpPr>
          <p:sp>
            <p:nvSpPr>
              <p:cNvPr id="215" name="Google Shape;215;p2"/>
              <p:cNvSpPr/>
              <p:nvPr/>
            </p:nvSpPr>
            <p:spPr>
              <a:xfrm>
                <a:off x="3029290" y="5789623"/>
                <a:ext cx="685848" cy="1441187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27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110891" y="5843145"/>
                <a:ext cx="522646" cy="446223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7" name="Google Shape;217;p2"/>
          <p:cNvGrpSpPr/>
          <p:nvPr/>
        </p:nvGrpSpPr>
        <p:grpSpPr>
          <a:xfrm>
            <a:off x="5250792" y="5785822"/>
            <a:ext cx="2265887" cy="1445723"/>
            <a:chOff x="2139421" y="5772324"/>
            <a:chExt cx="2265887" cy="1445723"/>
          </a:xfrm>
        </p:grpSpPr>
        <p:sp>
          <p:nvSpPr>
            <p:cNvPr id="218" name="Google Shape;218;p2"/>
            <p:cNvSpPr/>
            <p:nvPr/>
          </p:nvSpPr>
          <p:spPr>
            <a:xfrm>
              <a:off x="2139421" y="5772324"/>
              <a:ext cx="861185" cy="144118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050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🖍畫畫看</a:t>
              </a:r>
              <a:endParaRPr sz="105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9" name="Google Shape;219;p2"/>
            <p:cNvGrpSpPr/>
            <p:nvPr/>
          </p:nvGrpSpPr>
          <p:grpSpPr>
            <a:xfrm>
              <a:off x="3014062" y="5776860"/>
              <a:ext cx="685848" cy="1441187"/>
              <a:chOff x="3029290" y="5789623"/>
              <a:chExt cx="685848" cy="1441187"/>
            </a:xfrm>
          </p:grpSpPr>
          <p:sp>
            <p:nvSpPr>
              <p:cNvPr id="220" name="Google Shape;220;p2"/>
              <p:cNvSpPr/>
              <p:nvPr/>
            </p:nvSpPr>
            <p:spPr>
              <a:xfrm>
                <a:off x="3029290" y="5789623"/>
                <a:ext cx="685848" cy="1441187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27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110891" y="5843145"/>
                <a:ext cx="522646" cy="446223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" name="Google Shape;222;p2"/>
            <p:cNvGrpSpPr/>
            <p:nvPr/>
          </p:nvGrpSpPr>
          <p:grpSpPr>
            <a:xfrm>
              <a:off x="3719460" y="5776860"/>
              <a:ext cx="685848" cy="1441187"/>
              <a:chOff x="3029290" y="5789623"/>
              <a:chExt cx="685848" cy="1441187"/>
            </a:xfrm>
          </p:grpSpPr>
          <p:sp>
            <p:nvSpPr>
              <p:cNvPr id="223" name="Google Shape;223;p2"/>
              <p:cNvSpPr/>
              <p:nvPr/>
            </p:nvSpPr>
            <p:spPr>
              <a:xfrm>
                <a:off x="3029290" y="5789623"/>
                <a:ext cx="685848" cy="1441187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27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3110891" y="5843145"/>
                <a:ext cx="522646" cy="446223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25" name="Google Shape;225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5762" y="59725"/>
            <a:ext cx="792549" cy="76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"/>
          <p:cNvSpPr/>
          <p:nvPr/>
        </p:nvSpPr>
        <p:spPr>
          <a:xfrm>
            <a:off x="1297" y="0"/>
            <a:ext cx="10381242" cy="7254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50"/>
            <a:ext cx="10383838" cy="725037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"/>
          <p:cNvSpPr/>
          <p:nvPr/>
        </p:nvSpPr>
        <p:spPr>
          <a:xfrm>
            <a:off x="-1781188" y="2506637"/>
            <a:ext cx="1854679" cy="151144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CCC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P.2作業單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4"/>
          <p:cNvGrpSpPr/>
          <p:nvPr/>
        </p:nvGrpSpPr>
        <p:grpSpPr>
          <a:xfrm>
            <a:off x="171708" y="1435093"/>
            <a:ext cx="4065014" cy="4151748"/>
            <a:chOff x="-12472" y="1496564"/>
            <a:chExt cx="4065014" cy="4151748"/>
          </a:xfrm>
        </p:grpSpPr>
        <p:grpSp>
          <p:nvGrpSpPr>
            <p:cNvPr id="238" name="Google Shape;238;p4"/>
            <p:cNvGrpSpPr/>
            <p:nvPr/>
          </p:nvGrpSpPr>
          <p:grpSpPr>
            <a:xfrm>
              <a:off x="-12472" y="1496564"/>
              <a:ext cx="4065014" cy="4151748"/>
              <a:chOff x="6847" y="1520762"/>
              <a:chExt cx="4065014" cy="4151748"/>
            </a:xfrm>
          </p:grpSpPr>
          <p:pic>
            <p:nvPicPr>
              <p:cNvPr id="239" name="Google Shape;239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847" y="1520762"/>
                <a:ext cx="4065014" cy="415174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40" name="Google Shape;240;p4"/>
              <p:cNvGrpSpPr/>
              <p:nvPr/>
            </p:nvGrpSpPr>
            <p:grpSpPr>
              <a:xfrm>
                <a:off x="2473289" y="1999790"/>
                <a:ext cx="230555" cy="3637634"/>
                <a:chOff x="3856391" y="1460397"/>
                <a:chExt cx="242858" cy="3987806"/>
              </a:xfrm>
            </p:grpSpPr>
            <p:sp>
              <p:nvSpPr>
                <p:cNvPr id="241" name="Google Shape;241;p4"/>
                <p:cNvSpPr/>
                <p:nvPr/>
              </p:nvSpPr>
              <p:spPr>
                <a:xfrm>
                  <a:off x="3856395" y="2368483"/>
                  <a:ext cx="242520" cy="345828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1C305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4"/>
                <p:cNvSpPr/>
                <p:nvPr/>
              </p:nvSpPr>
              <p:spPr>
                <a:xfrm>
                  <a:off x="3856729" y="1460397"/>
                  <a:ext cx="242520" cy="345828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1C305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43;p4"/>
                <p:cNvSpPr/>
                <p:nvPr/>
              </p:nvSpPr>
              <p:spPr>
                <a:xfrm>
                  <a:off x="3856391" y="5102375"/>
                  <a:ext cx="242520" cy="345828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1C305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244;p4"/>
                <p:cNvSpPr/>
                <p:nvPr/>
              </p:nvSpPr>
              <p:spPr>
                <a:xfrm>
                  <a:off x="3856395" y="3279777"/>
                  <a:ext cx="242520" cy="345828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1C305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4"/>
                <p:cNvSpPr/>
                <p:nvPr/>
              </p:nvSpPr>
              <p:spPr>
                <a:xfrm>
                  <a:off x="3856395" y="4191075"/>
                  <a:ext cx="242520" cy="345828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1C305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6" name="Google Shape;246;p4"/>
              <p:cNvGrpSpPr/>
              <p:nvPr/>
            </p:nvGrpSpPr>
            <p:grpSpPr>
              <a:xfrm>
                <a:off x="3804259" y="1992719"/>
                <a:ext cx="230555" cy="3637634"/>
                <a:chOff x="3856391" y="1460397"/>
                <a:chExt cx="242858" cy="3987806"/>
              </a:xfrm>
            </p:grpSpPr>
            <p:sp>
              <p:nvSpPr>
                <p:cNvPr id="247" name="Google Shape;247;p4"/>
                <p:cNvSpPr/>
                <p:nvPr/>
              </p:nvSpPr>
              <p:spPr>
                <a:xfrm>
                  <a:off x="3856395" y="2368483"/>
                  <a:ext cx="242520" cy="345828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1C305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Google Shape;248;p4"/>
                <p:cNvSpPr/>
                <p:nvPr/>
              </p:nvSpPr>
              <p:spPr>
                <a:xfrm>
                  <a:off x="3856729" y="1460397"/>
                  <a:ext cx="242520" cy="345828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1C305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249;p4"/>
                <p:cNvSpPr/>
                <p:nvPr/>
              </p:nvSpPr>
              <p:spPr>
                <a:xfrm>
                  <a:off x="3856391" y="5102375"/>
                  <a:ext cx="242520" cy="345828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1C305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p4"/>
                <p:cNvSpPr/>
                <p:nvPr/>
              </p:nvSpPr>
              <p:spPr>
                <a:xfrm>
                  <a:off x="3856395" y="3279777"/>
                  <a:ext cx="242520" cy="345828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1C305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4"/>
                <p:cNvSpPr/>
                <p:nvPr/>
              </p:nvSpPr>
              <p:spPr>
                <a:xfrm>
                  <a:off x="3856395" y="4191075"/>
                  <a:ext cx="242520" cy="345828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1C305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2" name="Google Shape;252;p4"/>
              <p:cNvGrpSpPr/>
              <p:nvPr/>
            </p:nvGrpSpPr>
            <p:grpSpPr>
              <a:xfrm>
                <a:off x="1106606" y="2003164"/>
                <a:ext cx="237731" cy="2806356"/>
                <a:chOff x="-1313335" y="2169164"/>
                <a:chExt cx="237731" cy="2806356"/>
              </a:xfrm>
            </p:grpSpPr>
            <p:sp>
              <p:nvSpPr>
                <p:cNvPr id="253" name="Google Shape;253;p4"/>
                <p:cNvSpPr/>
                <p:nvPr/>
              </p:nvSpPr>
              <p:spPr>
                <a:xfrm>
                  <a:off x="-1305838" y="2997507"/>
                  <a:ext cx="230234" cy="31546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1C305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4"/>
                <p:cNvSpPr/>
                <p:nvPr/>
              </p:nvSpPr>
              <p:spPr>
                <a:xfrm>
                  <a:off x="-1313017" y="2169164"/>
                  <a:ext cx="230234" cy="315461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1C305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p4"/>
                <p:cNvSpPr/>
                <p:nvPr/>
              </p:nvSpPr>
              <p:spPr>
                <a:xfrm>
                  <a:off x="-1313335" y="3828783"/>
                  <a:ext cx="230234" cy="315461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1C305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256;p4"/>
                <p:cNvSpPr/>
                <p:nvPr/>
              </p:nvSpPr>
              <p:spPr>
                <a:xfrm>
                  <a:off x="-1313335" y="4660059"/>
                  <a:ext cx="230234" cy="315461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1C305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57" name="Google Shape;257;p4"/>
            <p:cNvSpPr/>
            <p:nvPr/>
          </p:nvSpPr>
          <p:spPr>
            <a:xfrm>
              <a:off x="122761" y="1686946"/>
              <a:ext cx="861983" cy="25620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3164230" y="3475751"/>
              <a:ext cx="592596" cy="48883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283893" y="2636991"/>
              <a:ext cx="448717" cy="35533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2878466" y="2616576"/>
              <a:ext cx="786638" cy="25794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2864200" y="1789920"/>
              <a:ext cx="513493" cy="42165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517368" y="1734623"/>
              <a:ext cx="762183" cy="26214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479975" y="2689578"/>
              <a:ext cx="454705" cy="37291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895308" y="3351411"/>
              <a:ext cx="428535" cy="48883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866042" y="4297350"/>
              <a:ext cx="487068" cy="44658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1613770" y="5118909"/>
              <a:ext cx="674498" cy="17507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397407" y="4285468"/>
              <a:ext cx="556197" cy="48971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2832684" y="4283541"/>
              <a:ext cx="409185" cy="32974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381236" y="3449769"/>
              <a:ext cx="637218" cy="35533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4"/>
          <p:cNvGrpSpPr/>
          <p:nvPr/>
        </p:nvGrpSpPr>
        <p:grpSpPr>
          <a:xfrm>
            <a:off x="176722" y="118631"/>
            <a:ext cx="10043134" cy="842907"/>
            <a:chOff x="176722" y="118631"/>
            <a:chExt cx="10043134" cy="842907"/>
          </a:xfrm>
        </p:grpSpPr>
        <p:sp>
          <p:nvSpPr>
            <p:cNvPr id="271" name="Google Shape;271;p4"/>
            <p:cNvSpPr/>
            <p:nvPr/>
          </p:nvSpPr>
          <p:spPr>
            <a:xfrm>
              <a:off x="8464101" y="135423"/>
              <a:ext cx="1707931" cy="270125"/>
            </a:xfrm>
            <a:prstGeom prst="roundRect">
              <a:avLst>
                <a:gd fmla="val 16667" name="adj"/>
              </a:avLst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46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__國小學習中心  __老師</a:t>
              </a: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8511925" y="483956"/>
              <a:ext cx="1707931" cy="382275"/>
            </a:xfrm>
            <a:prstGeom prst="roundRect">
              <a:avLst>
                <a:gd fmla="val 16667" name="adj"/>
              </a:avLst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46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     )月(      )日 星期(     )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46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⬜校   ⬜回</a:t>
              </a:r>
              <a:endParaRPr sz="8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3" name="Google Shape;273;p4"/>
            <p:cNvCxnSpPr/>
            <p:nvPr/>
          </p:nvCxnSpPr>
          <p:spPr>
            <a:xfrm flipH="1" rot="10800000">
              <a:off x="176722" y="945183"/>
              <a:ext cx="9943224" cy="16355"/>
            </a:xfrm>
            <a:prstGeom prst="straightConnector1">
              <a:avLst/>
            </a:prstGeom>
            <a:noFill/>
            <a:ln cap="flat" cmpd="sng" w="28575">
              <a:solidFill>
                <a:srgbClr val="2E75B5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grpSp>
          <p:nvGrpSpPr>
            <p:cNvPr id="274" name="Google Shape;274;p4"/>
            <p:cNvGrpSpPr/>
            <p:nvPr/>
          </p:nvGrpSpPr>
          <p:grpSpPr>
            <a:xfrm>
              <a:off x="4176039" y="125932"/>
              <a:ext cx="2578452" cy="740298"/>
              <a:chOff x="2930586" y="123737"/>
              <a:chExt cx="2351956" cy="537777"/>
            </a:xfrm>
          </p:grpSpPr>
          <p:sp>
            <p:nvSpPr>
              <p:cNvPr id="275" name="Google Shape;275;p4"/>
              <p:cNvSpPr/>
              <p:nvPr/>
            </p:nvSpPr>
            <p:spPr>
              <a:xfrm>
                <a:off x="2930586" y="123737"/>
                <a:ext cx="2351956" cy="537777"/>
              </a:xfrm>
              <a:prstGeom prst="roundRect">
                <a:avLst>
                  <a:gd fmla="val 16667" name="adj"/>
                </a:avLst>
              </a:prstGeom>
              <a:solidFill>
                <a:srgbClr val="F7CAAC">
                  <a:alpha val="4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目</a:t>
                </a:r>
                <a:endParaRPr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標</a:t>
                </a:r>
                <a:endParaRPr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4"/>
              <p:cNvSpPr/>
              <p:nvPr/>
            </p:nvSpPr>
            <p:spPr>
              <a:xfrm>
                <a:off x="3357462" y="158170"/>
                <a:ext cx="1844600" cy="47133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康G3AL05</a:t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生字習寫(P.2)</a:t>
                </a:r>
                <a:br>
                  <a:rPr lang="zh-TW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zh-TW" sz="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字源、解構、意義化、音韻、造詞</a:t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7" name="Google Shape;277;p4"/>
            <p:cNvGrpSpPr/>
            <p:nvPr/>
          </p:nvGrpSpPr>
          <p:grpSpPr>
            <a:xfrm>
              <a:off x="1915580" y="118631"/>
              <a:ext cx="2221766" cy="740298"/>
              <a:chOff x="5391532" y="118433"/>
              <a:chExt cx="2046067" cy="537777"/>
            </a:xfrm>
          </p:grpSpPr>
          <p:sp>
            <p:nvSpPr>
              <p:cNvPr id="278" name="Google Shape;278;p4"/>
              <p:cNvSpPr/>
              <p:nvPr/>
            </p:nvSpPr>
            <p:spPr>
              <a:xfrm>
                <a:off x="5391532" y="118433"/>
                <a:ext cx="2046067" cy="537777"/>
              </a:xfrm>
              <a:prstGeom prst="roundRect">
                <a:avLst>
                  <a:gd fmla="val 16667" name="adj"/>
                </a:avLst>
              </a:prstGeom>
              <a:solidFill>
                <a:schemeClr val="accent5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姓</a:t>
                </a:r>
                <a:endParaRPr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名</a:t>
                </a:r>
                <a:endParaRPr/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>
                <a:off x="5774037" y="159713"/>
                <a:ext cx="1514726" cy="45381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</p:grpSp>
        <p:pic>
          <p:nvPicPr>
            <p:cNvPr id="280" name="Google Shape;280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46284" y="136760"/>
              <a:ext cx="793707" cy="7652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4"/>
          <p:cNvGrpSpPr/>
          <p:nvPr/>
        </p:nvGrpSpPr>
        <p:grpSpPr>
          <a:xfrm>
            <a:off x="4286356" y="998412"/>
            <a:ext cx="5914891" cy="1901290"/>
            <a:chOff x="4286356" y="998412"/>
            <a:chExt cx="5914891" cy="1901290"/>
          </a:xfrm>
        </p:grpSpPr>
        <p:sp>
          <p:nvSpPr>
            <p:cNvPr id="282" name="Google Shape;282;p4"/>
            <p:cNvSpPr/>
            <p:nvPr/>
          </p:nvSpPr>
          <p:spPr>
            <a:xfrm>
              <a:off x="4286356" y="998412"/>
              <a:ext cx="2248928" cy="33917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□找出有</a:t>
              </a:r>
              <a:r>
                <a:rPr lang="zh-TW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相同部首</a:t>
              </a: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的字。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7039606" y="998412"/>
              <a:ext cx="2542978" cy="308074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□找出</a:t>
              </a:r>
              <a:r>
                <a:rPr lang="zh-TW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不常見的部首</a:t>
              </a: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的字。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4" name="Google Shape;284;p4"/>
            <p:cNvGrpSpPr/>
            <p:nvPr/>
          </p:nvGrpSpPr>
          <p:grpSpPr>
            <a:xfrm>
              <a:off x="4676470" y="1363936"/>
              <a:ext cx="5524777" cy="1535766"/>
              <a:chOff x="4686316" y="1403089"/>
              <a:chExt cx="5524777" cy="1535766"/>
            </a:xfrm>
          </p:grpSpPr>
          <p:grpSp>
            <p:nvGrpSpPr>
              <p:cNvPr id="285" name="Google Shape;285;p4"/>
              <p:cNvGrpSpPr/>
              <p:nvPr/>
            </p:nvGrpSpPr>
            <p:grpSpPr>
              <a:xfrm>
                <a:off x="4686316" y="1403089"/>
                <a:ext cx="1474529" cy="1531265"/>
                <a:chOff x="4418683" y="1411486"/>
                <a:chExt cx="1474529" cy="1531265"/>
              </a:xfrm>
            </p:grpSpPr>
            <p:sp>
              <p:nvSpPr>
                <p:cNvPr id="286" name="Google Shape;286;p4"/>
                <p:cNvSpPr/>
                <p:nvPr/>
              </p:nvSpPr>
              <p:spPr>
                <a:xfrm>
                  <a:off x="4673909" y="1411486"/>
                  <a:ext cx="906999" cy="838638"/>
                </a:xfrm>
                <a:prstGeom prst="snipRoundRect">
                  <a:avLst>
                    <a:gd fmla="val 16667" name="adj1"/>
                    <a:gd fmla="val 16667" name="adj2"/>
                  </a:avLst>
                </a:prstGeom>
                <a:solidFill>
                  <a:schemeClr val="lt1"/>
                </a:solidFill>
                <a:ln cap="flat" cmpd="sng" w="127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zh-TW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  </a:t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zh-TW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   </a:t>
                  </a:r>
                  <a:r>
                    <a:rPr lang="zh-TW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部</a:t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7" name="Google Shape;287;p4"/>
                <p:cNvGrpSpPr/>
                <p:nvPr/>
              </p:nvGrpSpPr>
              <p:grpSpPr>
                <a:xfrm>
                  <a:off x="4418683" y="2256049"/>
                  <a:ext cx="724727" cy="676918"/>
                  <a:chOff x="4443755" y="2172459"/>
                  <a:chExt cx="926116" cy="781577"/>
                </a:xfrm>
              </p:grpSpPr>
              <p:sp>
                <p:nvSpPr>
                  <p:cNvPr id="288" name="Google Shape;288;p4"/>
                  <p:cNvSpPr/>
                  <p:nvPr/>
                </p:nvSpPr>
                <p:spPr>
                  <a:xfrm>
                    <a:off x="4443755" y="2172459"/>
                    <a:ext cx="926116" cy="781577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chemeClr val="lt1"/>
                  </a:solidFill>
                  <a:ln cap="flat" cmpd="sng" w="12700">
                    <a:solidFill>
                      <a:schemeClr val="accent6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289" name="Google Shape;289;p4"/>
                  <p:cNvCxnSpPr/>
                  <p:nvPr/>
                </p:nvCxnSpPr>
                <p:spPr>
                  <a:xfrm>
                    <a:off x="5068320" y="2172459"/>
                    <a:ext cx="0" cy="781577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accent6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90" name="Google Shape;290;p4"/>
                <p:cNvGrpSpPr/>
                <p:nvPr/>
              </p:nvGrpSpPr>
              <p:grpSpPr>
                <a:xfrm>
                  <a:off x="5168485" y="2258196"/>
                  <a:ext cx="724727" cy="684555"/>
                  <a:chOff x="4447786" y="2181308"/>
                  <a:chExt cx="926116" cy="790395"/>
                </a:xfrm>
              </p:grpSpPr>
              <p:sp>
                <p:nvSpPr>
                  <p:cNvPr id="291" name="Google Shape;291;p4"/>
                  <p:cNvSpPr/>
                  <p:nvPr/>
                </p:nvSpPr>
                <p:spPr>
                  <a:xfrm>
                    <a:off x="4447786" y="2181308"/>
                    <a:ext cx="926116" cy="781577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chemeClr val="lt1"/>
                  </a:solidFill>
                  <a:ln cap="flat" cmpd="sng" w="12700">
                    <a:solidFill>
                      <a:schemeClr val="accent6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292" name="Google Shape;292;p4"/>
                  <p:cNvCxnSpPr/>
                  <p:nvPr/>
                </p:nvCxnSpPr>
                <p:spPr>
                  <a:xfrm>
                    <a:off x="5060615" y="2190126"/>
                    <a:ext cx="0" cy="781577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accent6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</p:grpSp>
          <p:sp>
            <p:nvSpPr>
              <p:cNvPr id="293" name="Google Shape;293;p4"/>
              <p:cNvSpPr/>
              <p:nvPr/>
            </p:nvSpPr>
            <p:spPr>
              <a:xfrm>
                <a:off x="6454097" y="1411486"/>
                <a:ext cx="906999" cy="838638"/>
              </a:xfrm>
              <a:prstGeom prst="snipRoundRect">
                <a:avLst>
                  <a:gd fmla="val 16667" name="adj1"/>
                  <a:gd fmla="val 16667" name="adj2"/>
                </a:avLst>
              </a:prstGeom>
              <a:solidFill>
                <a:schemeClr val="lt1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</a:t>
                </a:r>
                <a:r>
                  <a:rPr lang="zh-TW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部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4" name="Google Shape;294;p4"/>
              <p:cNvGrpSpPr/>
              <p:nvPr/>
            </p:nvGrpSpPr>
            <p:grpSpPr>
              <a:xfrm>
                <a:off x="6545130" y="2261937"/>
                <a:ext cx="724727" cy="676918"/>
                <a:chOff x="4429019" y="2190126"/>
                <a:chExt cx="926116" cy="781577"/>
              </a:xfrm>
            </p:grpSpPr>
            <p:sp>
              <p:nvSpPr>
                <p:cNvPr id="295" name="Google Shape;295;p4"/>
                <p:cNvSpPr/>
                <p:nvPr/>
              </p:nvSpPr>
              <p:spPr>
                <a:xfrm>
                  <a:off x="4429019" y="2190126"/>
                  <a:ext cx="926116" cy="781577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chemeClr val="accent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296" name="Google Shape;296;p4"/>
                <p:cNvCxnSpPr/>
                <p:nvPr/>
              </p:nvCxnSpPr>
              <p:spPr>
                <a:xfrm>
                  <a:off x="5060615" y="2190126"/>
                  <a:ext cx="0" cy="781577"/>
                </a:xfrm>
                <a:prstGeom prst="straightConnector1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297" name="Google Shape;297;p4"/>
              <p:cNvSpPr/>
              <p:nvPr/>
            </p:nvSpPr>
            <p:spPr>
              <a:xfrm>
                <a:off x="8354095" y="1411486"/>
                <a:ext cx="906999" cy="838638"/>
              </a:xfrm>
              <a:prstGeom prst="snipRoundRect">
                <a:avLst>
                  <a:gd fmla="val 16667" name="adj1"/>
                  <a:gd fmla="val 16667" name="adj2"/>
                </a:avLst>
              </a:prstGeom>
              <a:solidFill>
                <a:schemeClr val="lt1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</a:t>
                </a:r>
                <a:r>
                  <a:rPr lang="zh-TW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部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8" name="Google Shape;298;p4"/>
              <p:cNvGrpSpPr/>
              <p:nvPr/>
            </p:nvGrpSpPr>
            <p:grpSpPr>
              <a:xfrm>
                <a:off x="8435298" y="2261937"/>
                <a:ext cx="724727" cy="676918"/>
                <a:chOff x="4429019" y="2190126"/>
                <a:chExt cx="926116" cy="781577"/>
              </a:xfrm>
            </p:grpSpPr>
            <p:sp>
              <p:nvSpPr>
                <p:cNvPr id="299" name="Google Shape;299;p4"/>
                <p:cNvSpPr/>
                <p:nvPr/>
              </p:nvSpPr>
              <p:spPr>
                <a:xfrm>
                  <a:off x="4429019" y="2190126"/>
                  <a:ext cx="926116" cy="781577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chemeClr val="accent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00" name="Google Shape;300;p4"/>
                <p:cNvCxnSpPr/>
                <p:nvPr/>
              </p:nvCxnSpPr>
              <p:spPr>
                <a:xfrm>
                  <a:off x="5060615" y="2190126"/>
                  <a:ext cx="0" cy="781577"/>
                </a:xfrm>
                <a:prstGeom prst="straightConnector1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301" name="Google Shape;301;p4"/>
              <p:cNvSpPr/>
              <p:nvPr/>
            </p:nvSpPr>
            <p:spPr>
              <a:xfrm>
                <a:off x="9304094" y="1411486"/>
                <a:ext cx="906999" cy="838638"/>
              </a:xfrm>
              <a:prstGeom prst="snipRoundRect">
                <a:avLst>
                  <a:gd fmla="val 16667" name="adj1"/>
                  <a:gd fmla="val 16667" name="adj2"/>
                </a:avLst>
              </a:prstGeom>
              <a:solidFill>
                <a:schemeClr val="lt1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</a:t>
                </a:r>
                <a:r>
                  <a:rPr lang="zh-TW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部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2" name="Google Shape;302;p4"/>
              <p:cNvGrpSpPr/>
              <p:nvPr/>
            </p:nvGrpSpPr>
            <p:grpSpPr>
              <a:xfrm>
                <a:off x="9380382" y="2261937"/>
                <a:ext cx="724727" cy="676918"/>
                <a:chOff x="4429019" y="2190126"/>
                <a:chExt cx="926116" cy="781577"/>
              </a:xfrm>
            </p:grpSpPr>
            <p:sp>
              <p:nvSpPr>
                <p:cNvPr id="303" name="Google Shape;303;p4"/>
                <p:cNvSpPr/>
                <p:nvPr/>
              </p:nvSpPr>
              <p:spPr>
                <a:xfrm>
                  <a:off x="4429019" y="2190126"/>
                  <a:ext cx="926116" cy="781577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chemeClr val="accent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04" name="Google Shape;304;p4"/>
                <p:cNvCxnSpPr/>
                <p:nvPr/>
              </p:nvCxnSpPr>
              <p:spPr>
                <a:xfrm>
                  <a:off x="5060615" y="2190126"/>
                  <a:ext cx="0" cy="781577"/>
                </a:xfrm>
                <a:prstGeom prst="straightConnector1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305" name="Google Shape;305;p4"/>
              <p:cNvSpPr/>
              <p:nvPr/>
            </p:nvSpPr>
            <p:spPr>
              <a:xfrm>
                <a:off x="7404096" y="1411486"/>
                <a:ext cx="906999" cy="838638"/>
              </a:xfrm>
              <a:prstGeom prst="snipRoundRect">
                <a:avLst>
                  <a:gd fmla="val 16667" name="adj1"/>
                  <a:gd fmla="val 16667" name="adj2"/>
                </a:avLst>
              </a:prstGeom>
              <a:solidFill>
                <a:schemeClr val="lt1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</a:t>
                </a:r>
                <a:r>
                  <a:rPr lang="zh-TW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部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6" name="Google Shape;306;p4"/>
              <p:cNvGrpSpPr/>
              <p:nvPr/>
            </p:nvGrpSpPr>
            <p:grpSpPr>
              <a:xfrm>
                <a:off x="7490214" y="2261937"/>
                <a:ext cx="724727" cy="676918"/>
                <a:chOff x="4429019" y="2190126"/>
                <a:chExt cx="926116" cy="781577"/>
              </a:xfrm>
            </p:grpSpPr>
            <p:sp>
              <p:nvSpPr>
                <p:cNvPr id="307" name="Google Shape;307;p4"/>
                <p:cNvSpPr/>
                <p:nvPr/>
              </p:nvSpPr>
              <p:spPr>
                <a:xfrm>
                  <a:off x="4429019" y="2190126"/>
                  <a:ext cx="926116" cy="781577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chemeClr val="accent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08" name="Google Shape;308;p4"/>
                <p:cNvCxnSpPr/>
                <p:nvPr/>
              </p:nvCxnSpPr>
              <p:spPr>
                <a:xfrm>
                  <a:off x="5060615" y="2190126"/>
                  <a:ext cx="0" cy="781577"/>
                </a:xfrm>
                <a:prstGeom prst="straightConnector1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</p:grpSp>
      <p:grpSp>
        <p:nvGrpSpPr>
          <p:cNvPr id="309" name="Google Shape;309;p4"/>
          <p:cNvGrpSpPr/>
          <p:nvPr/>
        </p:nvGrpSpPr>
        <p:grpSpPr>
          <a:xfrm>
            <a:off x="4563447" y="3016326"/>
            <a:ext cx="3093747" cy="2950952"/>
            <a:chOff x="4563447" y="3016326"/>
            <a:chExt cx="3093747" cy="2950952"/>
          </a:xfrm>
        </p:grpSpPr>
        <p:sp>
          <p:nvSpPr>
            <p:cNvPr id="310" name="Google Shape;310;p4"/>
            <p:cNvSpPr/>
            <p:nvPr/>
          </p:nvSpPr>
          <p:spPr>
            <a:xfrm>
              <a:off x="4633735" y="3016326"/>
              <a:ext cx="2682091" cy="384339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□找出</a:t>
              </a: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部首</a:t>
              </a: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是</a:t>
              </a:r>
              <a:r>
                <a:rPr lang="zh-TW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大自然</a:t>
              </a: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的生字。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1" name="Google Shape;311;p4"/>
            <p:cNvGrpSpPr/>
            <p:nvPr/>
          </p:nvGrpSpPr>
          <p:grpSpPr>
            <a:xfrm>
              <a:off x="4563447" y="3389661"/>
              <a:ext cx="3093747" cy="2577617"/>
              <a:chOff x="4563447" y="3389661"/>
              <a:chExt cx="3093747" cy="2577617"/>
            </a:xfrm>
          </p:grpSpPr>
          <p:sp>
            <p:nvSpPr>
              <p:cNvPr id="312" name="Google Shape;312;p4"/>
              <p:cNvSpPr/>
              <p:nvPr/>
            </p:nvSpPr>
            <p:spPr>
              <a:xfrm>
                <a:off x="4563447" y="4970744"/>
                <a:ext cx="1200263" cy="967916"/>
              </a:xfrm>
              <a:prstGeom prst="cloud">
                <a:avLst/>
              </a:prstGeom>
              <a:solidFill>
                <a:schemeClr val="lt1"/>
              </a:solidFill>
              <a:ln cap="flat" cmpd="sng" w="12700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5706225" y="4439686"/>
                <a:ext cx="1308674" cy="862844"/>
              </a:xfrm>
              <a:prstGeom prst="cloud">
                <a:avLst/>
              </a:prstGeom>
              <a:solidFill>
                <a:schemeClr val="lt1"/>
              </a:solidFill>
              <a:ln cap="flat" cmpd="sng" w="12700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 rot="-568235">
                <a:off x="4724645" y="3641385"/>
                <a:ext cx="1105073" cy="852094"/>
              </a:xfrm>
              <a:prstGeom prst="cloud">
                <a:avLst/>
              </a:prstGeom>
              <a:solidFill>
                <a:schemeClr val="lt1"/>
              </a:solidFill>
              <a:ln cap="flat" cmpd="sng" w="12700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 rot="995389">
                <a:off x="6348416" y="3528650"/>
                <a:ext cx="1104960" cy="901051"/>
              </a:xfrm>
              <a:prstGeom prst="cloud">
                <a:avLst/>
              </a:prstGeom>
              <a:solidFill>
                <a:schemeClr val="lt1"/>
              </a:solidFill>
              <a:ln cap="flat" cmpd="sng" w="12700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 rot="-3098419">
                <a:off x="7125099" y="4368613"/>
                <a:ext cx="443499" cy="440562"/>
              </a:xfrm>
              <a:prstGeom prst="teardrop">
                <a:avLst>
                  <a:gd fmla="val 100000" name="adj"/>
                </a:avLst>
              </a:prstGeom>
              <a:noFill/>
              <a:ln cap="flat" cmpd="sng" w="12700">
                <a:solidFill>
                  <a:srgbClr val="99CC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 rot="-6453115">
                <a:off x="6764821" y="5220439"/>
                <a:ext cx="417918" cy="448387"/>
              </a:xfrm>
              <a:prstGeom prst="teardrop">
                <a:avLst>
                  <a:gd fmla="val 100000" name="adj"/>
                </a:avLst>
              </a:prstGeom>
              <a:noFill/>
              <a:ln cap="flat" cmpd="sng" w="12700">
                <a:solidFill>
                  <a:srgbClr val="99CC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 rot="-4138971">
                <a:off x="5869039" y="5500539"/>
                <a:ext cx="358028" cy="441077"/>
              </a:xfrm>
              <a:prstGeom prst="teardrop">
                <a:avLst>
                  <a:gd fmla="val 100000" name="adj"/>
                </a:avLst>
              </a:prstGeom>
              <a:noFill/>
              <a:ln cap="flat" cmpd="sng" w="12700">
                <a:solidFill>
                  <a:srgbClr val="99CC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4742433" y="4524037"/>
                <a:ext cx="408761" cy="417703"/>
              </a:xfrm>
              <a:prstGeom prst="teardrop">
                <a:avLst>
                  <a:gd fmla="val 100000" name="adj"/>
                </a:avLst>
              </a:prstGeom>
              <a:noFill/>
              <a:ln cap="flat" cmpd="sng" w="12700">
                <a:solidFill>
                  <a:srgbClr val="99CC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0" name="Google Shape;320;p4"/>
          <p:cNvSpPr txBox="1"/>
          <p:nvPr/>
        </p:nvSpPr>
        <p:spPr>
          <a:xfrm>
            <a:off x="-3583791" y="227450"/>
            <a:ext cx="1324984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朝，字源影片參考https://www.youtube.com/watch?v=Lz89aH_kWNc&amp;ab_channel=%E3%80%8A%E6%BC%A2%E5%AD%97%E3%80%8B%E7%91%A3%E7%91%A3%E7%A2%8E%E7%A2%8E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068936" y="5206665"/>
            <a:ext cx="3913919" cy="20960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4"/>
          <p:cNvGrpSpPr/>
          <p:nvPr/>
        </p:nvGrpSpPr>
        <p:grpSpPr>
          <a:xfrm>
            <a:off x="7378482" y="3039078"/>
            <a:ext cx="2968617" cy="3471148"/>
            <a:chOff x="7378482" y="3039078"/>
            <a:chExt cx="2968617" cy="3471148"/>
          </a:xfrm>
        </p:grpSpPr>
        <p:sp>
          <p:nvSpPr>
            <p:cNvPr id="323" name="Google Shape;323;p4"/>
            <p:cNvSpPr/>
            <p:nvPr/>
          </p:nvSpPr>
          <p:spPr>
            <a:xfrm>
              <a:off x="7754493" y="3039078"/>
              <a:ext cx="2506742" cy="58836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□寫出有</a:t>
              </a:r>
              <a:r>
                <a:rPr lang="zh-TW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結合韻</a:t>
              </a: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的生字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(傘上、傘下都可以寫)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4" name="Google Shape;324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369972">
              <a:off x="7533725" y="3342477"/>
              <a:ext cx="2658130" cy="3033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5" name="Google Shape;325;p4"/>
          <p:cNvSpPr/>
          <p:nvPr/>
        </p:nvSpPr>
        <p:spPr>
          <a:xfrm>
            <a:off x="-1664974" y="2868822"/>
            <a:ext cx="1527508" cy="167029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 cap="flat" cmpd="sng" w="12700">
            <a:solidFill>
              <a:srgbClr val="DDEAF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P.2作業單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檔案</a:t>
            </a:r>
            <a:endParaRPr/>
          </a:p>
        </p:txBody>
      </p:sp>
      <p:grpSp>
        <p:nvGrpSpPr>
          <p:cNvPr id="326" name="Google Shape;326;p4"/>
          <p:cNvGrpSpPr/>
          <p:nvPr/>
        </p:nvGrpSpPr>
        <p:grpSpPr>
          <a:xfrm>
            <a:off x="176722" y="4855114"/>
            <a:ext cx="1280414" cy="2370120"/>
            <a:chOff x="176722" y="4855114"/>
            <a:chExt cx="1280414" cy="2370120"/>
          </a:xfrm>
        </p:grpSpPr>
        <p:sp>
          <p:nvSpPr>
            <p:cNvPr id="327" name="Google Shape;327;p4"/>
            <p:cNvSpPr/>
            <p:nvPr/>
          </p:nvSpPr>
          <p:spPr>
            <a:xfrm>
              <a:off x="176722" y="4855114"/>
              <a:ext cx="1066758" cy="384339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□猜猜看。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8" name="Google Shape;328;p4"/>
            <p:cNvGrpSpPr/>
            <p:nvPr/>
          </p:nvGrpSpPr>
          <p:grpSpPr>
            <a:xfrm>
              <a:off x="342001" y="5152343"/>
              <a:ext cx="1115135" cy="2072891"/>
              <a:chOff x="7152724" y="4411724"/>
              <a:chExt cx="1265258" cy="1700656"/>
            </a:xfrm>
          </p:grpSpPr>
          <p:sp>
            <p:nvSpPr>
              <p:cNvPr id="329" name="Google Shape;329;p4"/>
              <p:cNvSpPr/>
              <p:nvPr/>
            </p:nvSpPr>
            <p:spPr>
              <a:xfrm>
                <a:off x="7152724" y="4528322"/>
                <a:ext cx="1265258" cy="1584058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看見什麼?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圈出來。</a:t>
                </a:r>
                <a:br>
                  <a:rPr lang="zh-TW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zh-TW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日  月  人  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艸  卉  茻 </a:t>
                </a:r>
                <a:endParaRPr/>
              </a:p>
            </p:txBody>
          </p:sp>
          <p:grpSp>
            <p:nvGrpSpPr>
              <p:cNvPr id="330" name="Google Shape;330;p4"/>
              <p:cNvGrpSpPr/>
              <p:nvPr/>
            </p:nvGrpSpPr>
            <p:grpSpPr>
              <a:xfrm>
                <a:off x="7664665" y="4411724"/>
                <a:ext cx="749668" cy="543176"/>
                <a:chOff x="7780384" y="4507818"/>
                <a:chExt cx="749668" cy="543176"/>
              </a:xfrm>
            </p:grpSpPr>
            <p:sp>
              <p:nvSpPr>
                <p:cNvPr id="331" name="Google Shape;331;p4"/>
                <p:cNvSpPr/>
                <p:nvPr/>
              </p:nvSpPr>
              <p:spPr>
                <a:xfrm>
                  <a:off x="7780384" y="4507818"/>
                  <a:ext cx="749668" cy="543176"/>
                </a:xfrm>
                <a:prstGeom prst="ellipse">
                  <a:avLst/>
                </a:prstGeom>
                <a:gradFill>
                  <a:gsLst>
                    <a:gs pos="0">
                      <a:srgbClr val="70A5DA"/>
                    </a:gs>
                    <a:gs pos="50000">
                      <a:srgbClr val="539BDB"/>
                    </a:gs>
                    <a:gs pos="100000">
                      <a:srgbClr val="4288C8"/>
                    </a:gs>
                  </a:gsLst>
                  <a:lin ang="5400000" scaled="0"/>
                </a:gradFill>
                <a:ln cap="flat" cmpd="sng" w="9525">
                  <a:solidFill>
                    <a:schemeClr val="accent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descr="&amp;41.E2BA;" id="332" name="Google Shape;332;p4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7855998" y="4552382"/>
                  <a:ext cx="595539" cy="43722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333" name="Google Shape;333;p4"/>
          <p:cNvSpPr/>
          <p:nvPr/>
        </p:nvSpPr>
        <p:spPr>
          <a:xfrm>
            <a:off x="201236" y="1020300"/>
            <a:ext cx="4024523" cy="411234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□看注音，念讀國字，補上缺少的部分。</a:t>
            </a:r>
            <a:b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□</a:t>
            </a:r>
            <a:r>
              <a:rPr lang="zh-TW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小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圓角方格中寫出部首。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" name="Google Shape;334;p4"/>
          <p:cNvGrpSpPr/>
          <p:nvPr/>
        </p:nvGrpSpPr>
        <p:grpSpPr>
          <a:xfrm>
            <a:off x="1522320" y="5623474"/>
            <a:ext cx="2971555" cy="1610462"/>
            <a:chOff x="1533800" y="5802894"/>
            <a:chExt cx="2971555" cy="1441187"/>
          </a:xfrm>
        </p:grpSpPr>
        <p:sp>
          <p:nvSpPr>
            <p:cNvPr id="335" name="Google Shape;335;p4"/>
            <p:cNvSpPr/>
            <p:nvPr/>
          </p:nvSpPr>
          <p:spPr>
            <a:xfrm>
              <a:off x="1533800" y="5802894"/>
              <a:ext cx="861185" cy="144118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050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🖍畫畫看</a:t>
              </a:r>
              <a:endParaRPr sz="105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6" name="Google Shape;336;p4"/>
            <p:cNvGrpSpPr/>
            <p:nvPr/>
          </p:nvGrpSpPr>
          <p:grpSpPr>
            <a:xfrm>
              <a:off x="2408441" y="5802894"/>
              <a:ext cx="685848" cy="1441187"/>
              <a:chOff x="3029290" y="5789623"/>
              <a:chExt cx="685848" cy="1441187"/>
            </a:xfrm>
          </p:grpSpPr>
          <p:sp>
            <p:nvSpPr>
              <p:cNvPr id="337" name="Google Shape;337;p4"/>
              <p:cNvSpPr/>
              <p:nvPr/>
            </p:nvSpPr>
            <p:spPr>
              <a:xfrm>
                <a:off x="3029290" y="5789623"/>
                <a:ext cx="685848" cy="1441187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27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110891" y="5843145"/>
                <a:ext cx="522646" cy="446223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4"/>
            <p:cNvGrpSpPr/>
            <p:nvPr/>
          </p:nvGrpSpPr>
          <p:grpSpPr>
            <a:xfrm>
              <a:off x="3113839" y="5802894"/>
              <a:ext cx="685848" cy="1441187"/>
              <a:chOff x="3029290" y="5789623"/>
              <a:chExt cx="685848" cy="1441187"/>
            </a:xfrm>
          </p:grpSpPr>
          <p:sp>
            <p:nvSpPr>
              <p:cNvPr id="340" name="Google Shape;340;p4"/>
              <p:cNvSpPr/>
              <p:nvPr/>
            </p:nvSpPr>
            <p:spPr>
              <a:xfrm>
                <a:off x="3029290" y="5789623"/>
                <a:ext cx="685848" cy="1441187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27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110891" y="5843145"/>
                <a:ext cx="522646" cy="446223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" name="Google Shape;342;p4"/>
            <p:cNvGrpSpPr/>
            <p:nvPr/>
          </p:nvGrpSpPr>
          <p:grpSpPr>
            <a:xfrm>
              <a:off x="3819507" y="5802894"/>
              <a:ext cx="685848" cy="1441187"/>
              <a:chOff x="3029290" y="5789623"/>
              <a:chExt cx="685848" cy="1441187"/>
            </a:xfrm>
          </p:grpSpPr>
          <p:sp>
            <p:nvSpPr>
              <p:cNvPr id="343" name="Google Shape;343;p4"/>
              <p:cNvSpPr/>
              <p:nvPr/>
            </p:nvSpPr>
            <p:spPr>
              <a:xfrm>
                <a:off x="3029290" y="5789623"/>
                <a:ext cx="685848" cy="1441187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27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4"/>
              <p:cNvSpPr/>
              <p:nvPr/>
            </p:nvSpPr>
            <p:spPr>
              <a:xfrm>
                <a:off x="3110891" y="5843145"/>
                <a:ext cx="522646" cy="446223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5" name="Google Shape;345;p4"/>
          <p:cNvGrpSpPr/>
          <p:nvPr/>
        </p:nvGrpSpPr>
        <p:grpSpPr>
          <a:xfrm>
            <a:off x="4661623" y="6121579"/>
            <a:ext cx="5348623" cy="1069209"/>
            <a:chOff x="4661623" y="6121579"/>
            <a:chExt cx="5348623" cy="1069209"/>
          </a:xfrm>
        </p:grpSpPr>
        <p:sp>
          <p:nvSpPr>
            <p:cNvPr id="346" name="Google Shape;346;p4"/>
            <p:cNvSpPr/>
            <p:nvPr/>
          </p:nvSpPr>
          <p:spPr>
            <a:xfrm>
              <a:off x="4661623" y="6121579"/>
              <a:ext cx="1946127" cy="31615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□難寫/難懂生字三個。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7" name="Google Shape;347;p4"/>
            <p:cNvGrpSpPr/>
            <p:nvPr/>
          </p:nvGrpSpPr>
          <p:grpSpPr>
            <a:xfrm>
              <a:off x="4790049" y="6513870"/>
              <a:ext cx="1591484" cy="676918"/>
              <a:chOff x="8400141" y="6528319"/>
              <a:chExt cx="1591484" cy="676918"/>
            </a:xfrm>
          </p:grpSpPr>
          <p:sp>
            <p:nvSpPr>
              <p:cNvPr id="348" name="Google Shape;348;p4"/>
              <p:cNvSpPr/>
              <p:nvPr/>
            </p:nvSpPr>
            <p:spPr>
              <a:xfrm>
                <a:off x="8946700" y="7096196"/>
                <a:ext cx="1044925" cy="109041"/>
              </a:xfrm>
              <a:prstGeom prst="roundRect">
                <a:avLst>
                  <a:gd fmla="val 16667" name="adj"/>
                </a:avLst>
              </a:prstGeom>
              <a:solidFill>
                <a:srgbClr val="E1EFD8"/>
              </a:solidFill>
              <a:ln cap="flat" cmpd="sng" w="12700">
                <a:solidFill>
                  <a:srgbClr val="E1EF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9" name="Google Shape;349;p4"/>
              <p:cNvGrpSpPr/>
              <p:nvPr/>
            </p:nvGrpSpPr>
            <p:grpSpPr>
              <a:xfrm>
                <a:off x="8400141" y="6528319"/>
                <a:ext cx="724727" cy="676918"/>
                <a:chOff x="9387975" y="6468963"/>
                <a:chExt cx="724727" cy="676918"/>
              </a:xfrm>
            </p:grpSpPr>
            <p:sp>
              <p:nvSpPr>
                <p:cNvPr id="350" name="Google Shape;350;p4"/>
                <p:cNvSpPr/>
                <p:nvPr/>
              </p:nvSpPr>
              <p:spPr>
                <a:xfrm>
                  <a:off x="9387975" y="6468963"/>
                  <a:ext cx="724727" cy="676918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chemeClr val="accent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51" name="Google Shape;351;p4"/>
                <p:cNvCxnSpPr/>
                <p:nvPr/>
              </p:nvCxnSpPr>
              <p:spPr>
                <a:xfrm>
                  <a:off x="9882227" y="6468963"/>
                  <a:ext cx="0" cy="676918"/>
                </a:xfrm>
                <a:prstGeom prst="straightConnector1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pic>
          <p:nvPicPr>
            <p:cNvPr id="352" name="Google Shape;352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406859" y="6485278"/>
              <a:ext cx="1603387" cy="69500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3" name="Google Shape;353;p4"/>
            <p:cNvGrpSpPr/>
            <p:nvPr/>
          </p:nvGrpSpPr>
          <p:grpSpPr>
            <a:xfrm>
              <a:off x="6607751" y="6513870"/>
              <a:ext cx="1591484" cy="676918"/>
              <a:chOff x="8400141" y="6528319"/>
              <a:chExt cx="1591484" cy="676918"/>
            </a:xfrm>
          </p:grpSpPr>
          <p:sp>
            <p:nvSpPr>
              <p:cNvPr id="354" name="Google Shape;354;p4"/>
              <p:cNvSpPr/>
              <p:nvPr/>
            </p:nvSpPr>
            <p:spPr>
              <a:xfrm>
                <a:off x="8946700" y="7096196"/>
                <a:ext cx="1044925" cy="109041"/>
              </a:xfrm>
              <a:prstGeom prst="roundRect">
                <a:avLst>
                  <a:gd fmla="val 16667" name="adj"/>
                </a:avLst>
              </a:prstGeom>
              <a:solidFill>
                <a:srgbClr val="E1EFD8"/>
              </a:solidFill>
              <a:ln cap="flat" cmpd="sng" w="12700">
                <a:solidFill>
                  <a:srgbClr val="E1EF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5" name="Google Shape;355;p4"/>
              <p:cNvGrpSpPr/>
              <p:nvPr/>
            </p:nvGrpSpPr>
            <p:grpSpPr>
              <a:xfrm>
                <a:off x="8400141" y="6528319"/>
                <a:ext cx="724727" cy="676918"/>
                <a:chOff x="9387975" y="6468963"/>
                <a:chExt cx="724727" cy="676918"/>
              </a:xfrm>
            </p:grpSpPr>
            <p:sp>
              <p:nvSpPr>
                <p:cNvPr id="356" name="Google Shape;356;p4"/>
                <p:cNvSpPr/>
                <p:nvPr/>
              </p:nvSpPr>
              <p:spPr>
                <a:xfrm>
                  <a:off x="9387975" y="6468963"/>
                  <a:ext cx="724727" cy="676918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chemeClr val="accent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57" name="Google Shape;357;p4"/>
                <p:cNvCxnSpPr/>
                <p:nvPr/>
              </p:nvCxnSpPr>
              <p:spPr>
                <a:xfrm>
                  <a:off x="9882227" y="6468963"/>
                  <a:ext cx="0" cy="676918"/>
                </a:xfrm>
                <a:prstGeom prst="straightConnector1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accent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Rectangle, 白色, 文字, 框架 的圖片&#10;&#10;自動產生的描述" id="362" name="Google Shape;36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9712" y="5462531"/>
            <a:ext cx="1794442" cy="1794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Rectangle, 螢幕擷取畫面, 正方形, 行 的圖片&#10;&#10;自動產生的描述" id="363" name="Google Shape;36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7460" y="5462531"/>
            <a:ext cx="1794442" cy="1794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Rectangle, 螢幕擷取畫面, 正方形, 設計 的圖片&#10;&#10;自動產生的描述" id="364" name="Google Shape;36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2137" y="3648412"/>
            <a:ext cx="1794442" cy="1794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Rectangle, 螢幕擷取畫面, 正方形, 設計 的圖片&#10;&#10;自動產生的描述" id="365" name="Google Shape;36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87936" y="3687767"/>
            <a:ext cx="1794442" cy="1794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Rectangle, 螢幕擷取畫面, 正方形, 設計 的圖片&#10;&#10;自動產生的描述" id="366" name="Google Shape;36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3648412"/>
            <a:ext cx="1794442" cy="1794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Rectangle, 螢幕擷取畫面, 設計 的圖片&#10;&#10;自動產生的描述" id="367" name="Google Shape;367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26333" y="5462531"/>
            <a:ext cx="1794442" cy="1794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Rectangle, 螢幕擷取畫面, 正方形, 行 的圖片&#10;&#10;自動產生的描述" id="368" name="Google Shape;368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08586" y="5462531"/>
            <a:ext cx="1794442" cy="1794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Rectangle, 螢幕擷取畫面, 正方形, 行 的圖片&#10;&#10;自動產生的描述" id="369" name="Google Shape;369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98123" y="1903163"/>
            <a:ext cx="1794442" cy="1794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Rectangle, 螢幕擷取畫面, 正方形, 行 的圖片&#10;&#10;自動產生的描述" id="370" name="Google Shape;370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26333" y="1903163"/>
            <a:ext cx="1794442" cy="1794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Rectangle, 正方形, 螢幕擷取畫面, 設計 的圖片&#10;&#10;自動產生的描述" id="371" name="Google Shape;371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87320" y="1903163"/>
            <a:ext cx="1794442" cy="1794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Rectangle, 螢幕擷取畫面, 正方形, 設計 的圖片&#10;&#10;自動產生的描述" id="372" name="Google Shape;372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682071" y="1903163"/>
            <a:ext cx="1794442" cy="1794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Rectangle, 螢幕擷取畫面, 正方形, 設計 的圖片&#10;&#10;自動產生的描述" id="373" name="Google Shape;373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432137" y="1903163"/>
            <a:ext cx="1794442" cy="1794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Rectangle, 螢幕擷取畫面, 正方形, 設計 的圖片&#10;&#10;自動產生的描述" id="374" name="Google Shape;374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4657" y="1903163"/>
            <a:ext cx="1794442" cy="1794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Rectangle, 螢幕擷取畫面, 正方形, 設計 的圖片&#10;&#10;自動產生的描述" id="375" name="Google Shape;375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-9162" y="5462531"/>
            <a:ext cx="1794442" cy="1794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Rectangle, 螢幕擷取畫面, 正方形, 鮮豔 的圖片&#10;&#10;自動產生的描述" id="376" name="Google Shape;376;p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103927" y="3648412"/>
            <a:ext cx="1794442" cy="1794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Rectangle, 螢幕擷取畫面, 行, 設計 的圖片&#10;&#10;自動產生的描述" id="377" name="Google Shape;377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826333" y="3687767"/>
            <a:ext cx="1794442" cy="1794442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"/>
          <p:cNvSpPr txBox="1"/>
          <p:nvPr/>
        </p:nvSpPr>
        <p:spPr>
          <a:xfrm>
            <a:off x="4932663" y="1559405"/>
            <a:ext cx="2259623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通</a:t>
            </a: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-1854679" y="793630"/>
            <a:ext cx="1854679" cy="283380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CCC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供大家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參考使用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"/>
          <p:cNvSpPr/>
          <p:nvPr/>
        </p:nvSpPr>
        <p:spPr>
          <a:xfrm>
            <a:off x="903295" y="336948"/>
            <a:ext cx="1712367" cy="1619476"/>
          </a:xfrm>
          <a:prstGeom prst="rect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774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獨</a:t>
            </a:r>
            <a:endParaRPr sz="3774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774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體字</a:t>
            </a:r>
            <a:endParaRPr/>
          </a:p>
        </p:txBody>
      </p:sp>
      <p:sp>
        <p:nvSpPr>
          <p:cNvPr id="385" name="Google Shape;385;p6"/>
          <p:cNvSpPr/>
          <p:nvPr/>
        </p:nvSpPr>
        <p:spPr>
          <a:xfrm>
            <a:off x="-1854679" y="793630"/>
            <a:ext cx="1854679" cy="283380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CCC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供大家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參考使用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一張含有 螢幕擷取畫面, 符號, 圖形, 行 的圖片&#10;&#10;自動產生的描述" id="386" name="Google Shape;3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6112" y="3820335"/>
            <a:ext cx="2324424" cy="1686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螢幕擷取畫面, 行, Rectangle, 圖形 的圖片&#10;&#10;自動產生的描述" id="387" name="Google Shape;38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068" y="3885750"/>
            <a:ext cx="2324424" cy="16671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螢幕擷取畫面, 行, 圖形, Rectangle 的圖片&#10;&#10;自動產生的描述" id="388" name="Google Shape;38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3668" y="3767991"/>
            <a:ext cx="2324424" cy="1705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螢幕擷取畫面, 行, 鮮豔, Rectangle 的圖片&#10;&#10;自動產生的描述" id="389" name="Google Shape;38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88556" y="3838119"/>
            <a:ext cx="2276793" cy="1714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螢幕擷取畫面, Rectangle, 正方形, 圖形 的圖片&#10;&#10;自動產生的描述" id="390" name="Google Shape;390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92347" y="336948"/>
            <a:ext cx="2286319" cy="1619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螢幕擷取畫面, Rectangle, 圖形, 行 的圖片&#10;&#10;自動產生的描述" id="391" name="Google Shape;391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40574" y="336948"/>
            <a:ext cx="2286319" cy="1619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螢幕擷取畫面, Rectangle, 圖形, 行 的圖片&#10;&#10;自動產生的描述" id="392" name="Google Shape;392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89344" y="5517381"/>
            <a:ext cx="2286319" cy="1619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螢幕擷取畫面, 符號, Rectangle, 圖形 的圖片&#10;&#10;自動產生的描述" id="393" name="Google Shape;393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057558" y="2049708"/>
            <a:ext cx="2324424" cy="1686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螢幕擷取畫面, Rectangle, 鮮豔, 圖形 的圖片&#10;&#10;自動產生的描述" id="394" name="Google Shape;394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63668" y="2011603"/>
            <a:ext cx="2314898" cy="1762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螢幕擷取畫面, 行, Rectangle, 鮮豔 的圖片&#10;&#10;自動產生的描述" id="395" name="Google Shape;395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260974" y="2049708"/>
            <a:ext cx="2286319" cy="1686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螢幕擷取畫面, Rectangle, 行, 符號 的圖片&#10;&#10;自動產生的描述" id="396" name="Google Shape;396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426285" y="2044945"/>
            <a:ext cx="2314898" cy="1695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螢幕擷取畫面, Rectangle, 正方形, 像素 的圖片&#10;&#10;自動產生的描述" id="397" name="Google Shape;397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995415" y="293420"/>
            <a:ext cx="2295845" cy="161947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6"/>
          <p:cNvSpPr txBox="1"/>
          <p:nvPr/>
        </p:nvSpPr>
        <p:spPr>
          <a:xfrm>
            <a:off x="3816040" y="5017390"/>
            <a:ext cx="2259623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通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2023-08-17T12:58:21Z</dcterms:created>
  <dc:creator>洪秋子</dc:creator>
</cp:coreProperties>
</file>