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8" r:id="rId4"/>
    <p:sldId id="283" r:id="rId5"/>
    <p:sldId id="282" r:id="rId6"/>
    <p:sldId id="280" r:id="rId7"/>
    <p:sldId id="281" r:id="rId8"/>
    <p:sldId id="284" r:id="rId9"/>
    <p:sldId id="287" r:id="rId10"/>
    <p:sldId id="277" r:id="rId11"/>
    <p:sldId id="264" r:id="rId12"/>
    <p:sldId id="285" r:id="rId13"/>
    <p:sldId id="288" r:id="rId14"/>
    <p:sldId id="286" r:id="rId15"/>
    <p:sldId id="265" r:id="rId16"/>
    <p:sldId id="263" r:id="rId17"/>
    <p:sldId id="267" r:id="rId18"/>
    <p:sldId id="270" r:id="rId19"/>
    <p:sldId id="27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CAEE-4674-479C-A4F8-69A30668DE36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ABA9-0383-4799-8438-05402F17D0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4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6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1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36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8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81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9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73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8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70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4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1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1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52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1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80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433;&#29255;/&#28023;&#27915;&#27745;&#26579;%20&#8211;%20&#20026;&#20445;&#25252;&#28023;&#27915;&#23613;&#19968;&#20221;&#21147;&#3732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24433;&#29255;/2020&#20196;&#20154;&#30171;&#24515;&#30340;&#19977;&#22823;&#28023;&#27915;&#28797;&#38627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YLqudl3V8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4433;&#29255;/&#12304;&#28431;&#27833;&#27745;&#26579;&#12305;&#27833;&#21040;&#23567;&#29705;&#29699;&#65372;2021.6.22%20&#20013;&#27833;&#39640;&#38596;&#22823;&#26519;&#22806;&#28023;&#27833;&#27745;&#20107;&#20214;%20(&#25105;&#20497;&#30340;&#23798;%201111&#38598;%202021-06-28).mp4" TargetMode="External"/><Relationship Id="rId5" Type="http://schemas.openxmlformats.org/officeDocument/2006/relationships/image" Target="../media/image28.jpeg"/><Relationship Id="rId4" Type="http://schemas.openxmlformats.org/officeDocument/2006/relationships/hyperlink" Target="&#24433;&#29255;/&#19990;&#30028;&#32026;&#28507;&#27700;&#40670;&#12300;&#20843;&#20195;&#28771;&#27785;&#33337;&#12301;%20&#36008;&#36650;&#28431;&#27833;&#27737;&#26579;&#28023;&#27915;&#12304;&#26368;&#26032;&#24555;&#35338;&#12305;%20(1)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&#24433;&#29255;/&#28023;&#27915;&#22403;&#22334;&#21839;&#38988;&#22196;&#37325;%20&#12300;&#22403;&#22334;&#23798;&#12301;&#38754;&#31309;40&#20491;&#21488;&#28771;&#22823;-&#26481;&#26862;&#26032;&#32862;HD.mp4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&#24433;&#29255;/&#36229;&#32654;&#30340;&#65281;1&#20998;&#21322;&#30475;&#23436;&#28023;&#24213;&#19990;&#30028;&#22855;&#35264;.mp4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2o7nHvy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6299" y="3013501"/>
            <a:ext cx="8459402" cy="1107996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你看到海洋什麼嗎</a:t>
            </a:r>
            <a:r>
              <a:rPr lang="en-US" altLang="zh-TW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CN" alt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145518" y="5358012"/>
            <a:ext cx="46391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3200" b="1" dirty="0">
                <a:latin typeface="微软雅黑" pitchFamily="34" charset="-122"/>
                <a:ea typeface="微软雅黑" pitchFamily="34" charset="-122"/>
              </a:rPr>
              <a:t>時   間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2023/06/15</a:t>
            </a:r>
          </a:p>
          <a:p>
            <a:pPr eaLnBrk="1" hangingPunct="1"/>
            <a:r>
              <a:rPr lang="zh-TW" altLang="en-US" sz="3200" b="1" dirty="0">
                <a:latin typeface="微软雅黑" pitchFamily="34" charset="-122"/>
                <a:ea typeface="微软雅黑" pitchFamily="34" charset="-122"/>
              </a:rPr>
              <a:t>教學者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TW" altLang="en-US" sz="3200" b="1" dirty="0">
                <a:latin typeface="微软雅黑" pitchFamily="34" charset="-122"/>
                <a:ea typeface="微软雅黑" pitchFamily="34" charset="-122"/>
              </a:rPr>
              <a:t>黃毓琇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>
            <a:hlinkClick r:id="rId4" action="ppaction://hlinkfile"/>
          </p:cNvPr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60459" y="2502026"/>
            <a:ext cx="5321787" cy="1754326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重點  理一理</a:t>
            </a:r>
            <a:endParaRPr lang="en-US" altLang="zh-TW" sz="5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討論  與 寫寫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4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988" y="752180"/>
            <a:ext cx="5794723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可怕的海洋浮油</a:t>
            </a:r>
            <a:endParaRPr lang="zh-CN" altLang="en-US" sz="5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100" y="1892131"/>
            <a:ext cx="5794724" cy="241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新研究：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zh-TW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全球海洋浮油覆蓋面積是土耳其的兩倍</a:t>
            </a:r>
            <a:endParaRPr lang="zh-TW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1305B-7880-17B7-73F3-FF843CC4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浮油通常比原油洩漏更為輕薄，分佈更廣泛。圖片來源：Marine Nationale / Alamy">
            <a:hlinkClick r:id="rId2" action="ppaction://hlinkfile" tgtFrame="&quot;_blank&quot;"/>
            <a:extLst>
              <a:ext uri="{FF2B5EF4-FFF2-40B4-BE49-F238E27FC236}">
                <a16:creationId xmlns:a16="http://schemas.microsoft.com/office/drawing/2014/main" id="{3AC4879C-8A7C-60EB-99AB-1FDF7401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5" y="102637"/>
            <a:ext cx="11432417" cy="65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1125"/>
            <a:ext cx="5676899" cy="52262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7956" y="313776"/>
            <a:ext cx="8322733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減少海洋</a:t>
            </a:r>
            <a:r>
              <a:rPr lang="zh-TW" altLang="en-US" sz="4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TW" altLang="en-US" sz="4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油的方法要怎麼辦</a:t>
            </a:r>
            <a:r>
              <a:rPr lang="en-US" altLang="zh-TW" sz="48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8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620811" y="2223062"/>
            <a:ext cx="6149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如何降低船舶海洋汙染</a:t>
            </a:r>
            <a:r>
              <a:rPr lang="en-US" altLang="zh-TW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標題 1">
            <a:hlinkClick r:id="rId3"/>
          </p:cNvPr>
          <p:cNvSpPr txBox="1">
            <a:spLocks/>
          </p:cNvSpPr>
          <p:nvPr/>
        </p:nvSpPr>
        <p:spPr>
          <a:xfrm>
            <a:off x="5620811" y="3866758"/>
            <a:ext cx="6391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我們可以做的</a:t>
            </a:r>
            <a:r>
              <a:rPr lang="en-US" altLang="zh-TW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ESG</a:t>
            </a: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的努力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8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207" y="93703"/>
            <a:ext cx="6233064" cy="43047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5805" y="817494"/>
            <a:ext cx="6347302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面對油膩膩的海洋</a:t>
            </a:r>
            <a:endParaRPr lang="zh-CN" altLang="en-US" sz="5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2938" y="1892131"/>
            <a:ext cx="5467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0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油汙處理 </a:t>
            </a:r>
            <a:r>
              <a:rPr lang="en-US" altLang="zh-TW" sz="40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VS. </a:t>
            </a:r>
            <a:r>
              <a:rPr lang="zh-TW" altLang="en-US" sz="40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環境保護</a:t>
            </a:r>
            <a:endParaRPr lang="zh-CN" altLang="en-US" sz="40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圖片 2">
            <a:hlinkClick r:id="rId4" action="ppaction://hlinkfile"/>
            <a:extLst>
              <a:ext uri="{FF2B5EF4-FFF2-40B4-BE49-F238E27FC236}">
                <a16:creationId xmlns:a16="http://schemas.microsoft.com/office/drawing/2014/main" id="{C06BC685-F19C-866E-002F-DBBE7555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24" y="4219563"/>
            <a:ext cx="3433666" cy="2288539"/>
          </a:xfrm>
          <a:prstGeom prst="rect">
            <a:avLst/>
          </a:prstGeom>
        </p:spPr>
      </p:pic>
      <p:pic>
        <p:nvPicPr>
          <p:cNvPr id="8" name="圖片 7">
            <a:hlinkClick r:id="rId6" action="ppaction://hlinkfile"/>
            <a:extLst>
              <a:ext uri="{FF2B5EF4-FFF2-40B4-BE49-F238E27FC236}">
                <a16:creationId xmlns:a16="http://schemas.microsoft.com/office/drawing/2014/main" id="{C7EEB2BB-B573-0347-68A7-BD0A0706B0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" y="3429000"/>
            <a:ext cx="4619808" cy="30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412B709-1538-93F1-A3B7-80A2E7017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2" y="188516"/>
            <a:ext cx="4504385" cy="315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ensacola_NAS_oil_boom_4_May_2010_100504-N-6268N-039">
            <a:extLst>
              <a:ext uri="{FF2B5EF4-FFF2-40B4-BE49-F238E27FC236}">
                <a16:creationId xmlns:a16="http://schemas.microsoft.com/office/drawing/2014/main" id="{82EB484C-BE32-E5FF-D2CE-9C22FE2B8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10" y="3429000"/>
            <a:ext cx="4801774" cy="324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609C9C3-A393-1990-749D-F6014DB86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66" y="3429000"/>
            <a:ext cx="4504384" cy="324048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76DA7FF-D02A-5BEE-6473-71845AB49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17" y="188516"/>
            <a:ext cx="4815292" cy="315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948727" y="3382091"/>
            <a:ext cx="7000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6518F694-FFB7-1ADB-8EE3-EEB3CB69C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80" y="83976"/>
            <a:ext cx="8434873" cy="677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435" y="3443781"/>
            <a:ext cx="7532914" cy="30908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9644" y="462893"/>
            <a:ext cx="6872835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當發現有海洋油汙時</a:t>
            </a:r>
            <a:endParaRPr lang="zh-CN" altLang="en-US" sz="5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4555" y="1607088"/>
            <a:ext cx="41006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該怎麼辦</a:t>
            </a:r>
            <a:r>
              <a:rPr lang="en-US" altLang="zh-TW" sz="6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en-US" sz="6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42114" y="3060387"/>
            <a:ext cx="41006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該怎麼做</a:t>
            </a:r>
            <a:r>
              <a:rPr lang="en-US" altLang="zh-TW" sz="6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en-US" sz="6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15400" r="11303" b="18813"/>
          <a:stretch>
            <a:fillRect/>
          </a:stretch>
        </p:blipFill>
        <p:spPr>
          <a:xfrm>
            <a:off x="6516460" y="334055"/>
            <a:ext cx="5053462" cy="58241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9496" y="335839"/>
            <a:ext cx="5919069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動手操作看看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669" y="1758669"/>
            <a:ext cx="7112677" cy="119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什麼材質可以吸油</a:t>
            </a:r>
            <a:r>
              <a:rPr lang="en-US" altLang="zh-TW" sz="5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en-US" sz="5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3841" y="3421615"/>
            <a:ext cx="5794724" cy="162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哪個效果最好</a:t>
            </a:r>
            <a:r>
              <a:rPr lang="en-US" altLang="zh-TW" sz="5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en-US" sz="5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8" y="-9525"/>
            <a:ext cx="11799337" cy="65913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0564" y="681335"/>
            <a:ext cx="758412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7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文鼎粗隸" panose="02010609010101010101" pitchFamily="49" charset="-120"/>
              </a:rPr>
              <a:t>海洋就在你我身旁</a:t>
            </a:r>
            <a:endParaRPr lang="en-US" altLang="zh-TW" sz="7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文鼎粗隸" panose="02010609010101010101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文鼎粗隸" panose="02010609010101010101" pitchFamily="49" charset="-120"/>
              </a:rPr>
              <a:t>善</a:t>
            </a:r>
            <a:r>
              <a:rPr lang="zh-TW" altLang="en-US" sz="7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文鼎粗隸" panose="02010609010101010101" pitchFamily="49" charset="-120"/>
              </a:rPr>
              <a:t>用</a:t>
            </a:r>
            <a:r>
              <a:rPr lang="zh-TW" altLang="en-US" sz="7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文鼎粗隸" panose="02010609010101010101" pitchFamily="49" charset="-120"/>
              </a:rPr>
              <a:t>、愛護、永續</a:t>
            </a:r>
            <a:endParaRPr lang="en-US" altLang="zh-TW" sz="7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細明體" panose="02020500000000000000" pitchFamily="18" charset="-120"/>
              <a:ea typeface="文鼎粗隸" panose="02010609010101010101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文鼎粗隸" panose="02010609010101010101" pitchFamily="49" charset="-120"/>
              </a:rPr>
              <a:t>大家一起同行</a:t>
            </a:r>
            <a:endParaRPr lang="en-US" altLang="zh-TW" sz="7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文鼎粗隸" panose="02010609010101010101" pitchFamily="49" charset="-120"/>
            </a:endParaRPr>
          </a:p>
          <a:p>
            <a:pPr algn="ctr"/>
            <a:endParaRPr lang="zh-TW" alt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823023" y="-132401"/>
            <a:ext cx="10357358" cy="651187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4739543" y="168903"/>
            <a:ext cx="6524112" cy="5302879"/>
          </a:xfrm>
          <a:prstGeom prst="ellipse">
            <a:avLst/>
          </a:prstGeom>
          <a:solidFill>
            <a:srgbClr val="DCF6E9">
              <a:alpha val="6000"/>
            </a:srgbClr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39043" y="272694"/>
            <a:ext cx="7373923" cy="5415906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8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談談你我</a:t>
            </a:r>
            <a:endParaRPr lang="en-US" altLang="zh-TW" sz="8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8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認識的</a:t>
            </a:r>
            <a:endParaRPr lang="en-US" altLang="zh-TW" sz="8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8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海洋面貌</a:t>
            </a:r>
            <a:endParaRPr lang="zh-CN" altLang="en-US" sz="8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图片 121">
            <a:hlinkClick r:id="rId4" action="ppaction://hlinkfile"/>
            <a:extLst>
              <a:ext uri="{FF2B5EF4-FFF2-40B4-BE49-F238E27FC236}">
                <a16:creationId xmlns:a16="http://schemas.microsoft.com/office/drawing/2014/main" id="{64E1DDEF-17A7-52AA-6A3E-18FE10F5F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7" y="5276915"/>
            <a:ext cx="1201157" cy="1253708"/>
          </a:xfrm>
          <a:prstGeom prst="rect">
            <a:avLst/>
          </a:prstGeom>
        </p:spPr>
      </p:pic>
      <p:pic>
        <p:nvPicPr>
          <p:cNvPr id="10" name="图片 137">
            <a:extLst>
              <a:ext uri="{FF2B5EF4-FFF2-40B4-BE49-F238E27FC236}">
                <a16:creationId xmlns:a16="http://schemas.microsoft.com/office/drawing/2014/main" id="{1953B40E-C3C2-1BF8-4126-85ECD2C6A9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70" y="6172636"/>
            <a:ext cx="798578" cy="752858"/>
          </a:xfrm>
          <a:prstGeom prst="rect">
            <a:avLst/>
          </a:prstGeom>
        </p:spPr>
      </p:pic>
      <p:pic>
        <p:nvPicPr>
          <p:cNvPr id="11" name="图片 119">
            <a:hlinkClick r:id="rId7" action="ppaction://hlinkfile"/>
            <a:extLst>
              <a:ext uri="{FF2B5EF4-FFF2-40B4-BE49-F238E27FC236}">
                <a16:creationId xmlns:a16="http://schemas.microsoft.com/office/drawing/2014/main" id="{98402C12-44F3-BEF2-A69E-903DFA96C5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84" y="5508171"/>
            <a:ext cx="1353315" cy="1328931"/>
          </a:xfrm>
          <a:prstGeom prst="rect">
            <a:avLst/>
          </a:prstGeom>
        </p:spPr>
      </p:pic>
      <p:pic>
        <p:nvPicPr>
          <p:cNvPr id="12" name="图片 71">
            <a:extLst>
              <a:ext uri="{FF2B5EF4-FFF2-40B4-BE49-F238E27FC236}">
                <a16:creationId xmlns:a16="http://schemas.microsoft.com/office/drawing/2014/main" id="{98CD1174-652B-0DD6-45AF-607A23080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99" y="6224716"/>
            <a:ext cx="536449" cy="573025"/>
          </a:xfrm>
          <a:prstGeom prst="rect">
            <a:avLst/>
          </a:prstGeom>
        </p:spPr>
      </p:pic>
      <p:pic>
        <p:nvPicPr>
          <p:cNvPr id="13" name="图片 127">
            <a:extLst>
              <a:ext uri="{FF2B5EF4-FFF2-40B4-BE49-F238E27FC236}">
                <a16:creationId xmlns:a16="http://schemas.microsoft.com/office/drawing/2014/main" id="{F2104039-FCB0-A2BE-76F7-7C85118CC8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20" y="6133276"/>
            <a:ext cx="835154" cy="664465"/>
          </a:xfrm>
          <a:prstGeom prst="rect">
            <a:avLst/>
          </a:prstGeom>
        </p:spPr>
      </p:pic>
      <p:pic>
        <p:nvPicPr>
          <p:cNvPr id="14" name="图片 111">
            <a:extLst>
              <a:ext uri="{FF2B5EF4-FFF2-40B4-BE49-F238E27FC236}">
                <a16:creationId xmlns:a16="http://schemas.microsoft.com/office/drawing/2014/main" id="{68EFF040-AEB7-D793-BFA0-9CA7F584D6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24" y="5345560"/>
            <a:ext cx="613281" cy="686080"/>
          </a:xfrm>
          <a:prstGeom prst="rect">
            <a:avLst/>
          </a:prstGeom>
        </p:spPr>
      </p:pic>
      <p:pic>
        <p:nvPicPr>
          <p:cNvPr id="15" name="图片 135">
            <a:extLst>
              <a:ext uri="{FF2B5EF4-FFF2-40B4-BE49-F238E27FC236}">
                <a16:creationId xmlns:a16="http://schemas.microsoft.com/office/drawing/2014/main" id="{ADE27334-2730-BD01-1F71-79E93D7E6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73" y="6379472"/>
            <a:ext cx="569977" cy="505969"/>
          </a:xfrm>
          <a:prstGeom prst="rect">
            <a:avLst/>
          </a:prstGeom>
        </p:spPr>
      </p:pic>
      <p:pic>
        <p:nvPicPr>
          <p:cNvPr id="16" name="图片 125">
            <a:extLst>
              <a:ext uri="{FF2B5EF4-FFF2-40B4-BE49-F238E27FC236}">
                <a16:creationId xmlns:a16="http://schemas.microsoft.com/office/drawing/2014/main" id="{68236F94-BA04-9BB2-2663-753EC43F61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31" y="6099962"/>
            <a:ext cx="530353" cy="640081"/>
          </a:xfrm>
          <a:prstGeom prst="rect">
            <a:avLst/>
          </a:prstGeom>
        </p:spPr>
      </p:pic>
      <p:pic>
        <p:nvPicPr>
          <p:cNvPr id="17" name="图片 115">
            <a:extLst>
              <a:ext uri="{FF2B5EF4-FFF2-40B4-BE49-F238E27FC236}">
                <a16:creationId xmlns:a16="http://schemas.microsoft.com/office/drawing/2014/main" id="{E944600E-3997-EC45-D660-DBCDEDC40C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56" y="6039190"/>
            <a:ext cx="905258" cy="777242"/>
          </a:xfrm>
          <a:prstGeom prst="rect">
            <a:avLst/>
          </a:prstGeom>
        </p:spPr>
      </p:pic>
      <p:pic>
        <p:nvPicPr>
          <p:cNvPr id="18" name="图片 123">
            <a:extLst>
              <a:ext uri="{FF2B5EF4-FFF2-40B4-BE49-F238E27FC236}">
                <a16:creationId xmlns:a16="http://schemas.microsoft.com/office/drawing/2014/main" id="{183EFA5E-C655-E4CB-775C-5DCC80753F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04" y="5981436"/>
            <a:ext cx="701041" cy="637033"/>
          </a:xfrm>
          <a:prstGeom prst="rect">
            <a:avLst/>
          </a:prstGeom>
        </p:spPr>
      </p:pic>
      <p:pic>
        <p:nvPicPr>
          <p:cNvPr id="19" name="图片 75">
            <a:extLst>
              <a:ext uri="{FF2B5EF4-FFF2-40B4-BE49-F238E27FC236}">
                <a16:creationId xmlns:a16="http://schemas.microsoft.com/office/drawing/2014/main" id="{8A28D1A8-550C-F2DA-E15D-598B4C1CED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50" y="5981436"/>
            <a:ext cx="646801" cy="757330"/>
          </a:xfrm>
          <a:prstGeom prst="rect">
            <a:avLst/>
          </a:prstGeom>
        </p:spPr>
      </p:pic>
      <p:pic>
        <p:nvPicPr>
          <p:cNvPr id="20" name="图片 53">
            <a:extLst>
              <a:ext uri="{FF2B5EF4-FFF2-40B4-BE49-F238E27FC236}">
                <a16:creationId xmlns:a16="http://schemas.microsoft.com/office/drawing/2014/main" id="{609A0139-558B-DF6D-342B-8DFBE552F8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74" y="6224716"/>
            <a:ext cx="448057" cy="414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1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346" y="297299"/>
            <a:ext cx="4810077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海洋污染的來源</a:t>
            </a:r>
            <a:r>
              <a:rPr lang="en-US" altLang="zh-TW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8582" y="34209"/>
            <a:ext cx="6476201" cy="6823791"/>
          </a:xfrm>
          <a:prstGeom prst="rect">
            <a:avLst/>
          </a:prstGeom>
        </p:spPr>
      </p:pic>
      <p:pic>
        <p:nvPicPr>
          <p:cNvPr id="2" name="图片 125">
            <a:extLst>
              <a:ext uri="{FF2B5EF4-FFF2-40B4-BE49-F238E27FC236}">
                <a16:creationId xmlns:a16="http://schemas.microsoft.com/office/drawing/2014/main" id="{17015EF7-EEB9-BF96-3CEA-6A7C4DD45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" y="320624"/>
            <a:ext cx="530353" cy="64008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B0CD84-77BD-7EED-A589-20F2FA7C0D4E}"/>
              </a:ext>
            </a:extLst>
          </p:cNvPr>
          <p:cNvSpPr txBox="1"/>
          <p:nvPr/>
        </p:nvSpPr>
        <p:spPr>
          <a:xfrm>
            <a:off x="471105" y="1433096"/>
            <a:ext cx="661997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/>
              <a:t>美國國家海洋和大氣管理局</a:t>
            </a:r>
            <a:r>
              <a:rPr lang="en-US" altLang="zh-TW" sz="3600" dirty="0"/>
              <a:t>(NOAA)</a:t>
            </a:r>
            <a:r>
              <a:rPr lang="zh-TW" altLang="en-US" sz="3600" dirty="0"/>
              <a:t>於</a:t>
            </a:r>
            <a:r>
              <a:rPr lang="en-US" altLang="zh-TW" sz="3600" dirty="0"/>
              <a:t>2011</a:t>
            </a:r>
            <a:r>
              <a:rPr lang="zh-TW" altLang="en-US" sz="3600" dirty="0"/>
              <a:t>年提出，</a:t>
            </a:r>
            <a:endParaRPr lang="en-US" altLang="zh-TW" sz="3600" dirty="0"/>
          </a:p>
          <a:p>
            <a:pPr>
              <a:spcBef>
                <a:spcPts val="600"/>
              </a:spcBef>
            </a:pPr>
            <a:r>
              <a:rPr lang="en-US" altLang="zh-TW" sz="3600" dirty="0"/>
              <a:t>1. </a:t>
            </a:r>
            <a:r>
              <a:rPr lang="zh-TW" altLang="en-US" sz="3600" dirty="0"/>
              <a:t>海洋中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最大的污染源</a:t>
            </a:r>
            <a:r>
              <a:rPr lang="zh-TW" altLang="en-US" sz="3600" dirty="0"/>
              <a:t>來自陸地</a:t>
            </a:r>
            <a:endParaRPr lang="en-US" altLang="zh-TW" sz="3600" dirty="0"/>
          </a:p>
          <a:p>
            <a:pPr>
              <a:spcBef>
                <a:spcPts val="600"/>
              </a:spcBef>
            </a:pPr>
            <a:r>
              <a:rPr lang="en-US" altLang="zh-TW" sz="3600" dirty="0"/>
              <a:t>2. </a:t>
            </a:r>
            <a:r>
              <a:rPr lang="zh-TW" altLang="en-US" sz="3600" dirty="0"/>
              <a:t>每年有</a:t>
            </a:r>
            <a:endParaRPr lang="en-US" altLang="zh-TW" sz="3600" dirty="0"/>
          </a:p>
          <a:p>
            <a:pPr>
              <a:spcBef>
                <a:spcPts val="600"/>
              </a:spcBef>
            </a:pPr>
            <a:r>
              <a:rPr lang="zh-TW" altLang="en-US" sz="3600" dirty="0"/>
              <a:t>   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超過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萬隻</a:t>
            </a:r>
            <a:r>
              <a:rPr lang="zh-TW" altLang="en-US" sz="2800" dirty="0"/>
              <a:t>海鳥因海洋污染而死。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zh-TW" altLang="en-US" sz="2800" dirty="0"/>
              <a:t>    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萬隻海豚</a:t>
            </a:r>
            <a:r>
              <a:rPr lang="zh-TW" altLang="en-US" sz="2800" dirty="0"/>
              <a:t>被廢棄漁網纏結而死亡。</a:t>
            </a:r>
            <a:endParaRPr lang="en-US" altLang="zh-TW" sz="2800" dirty="0"/>
          </a:p>
          <a:p>
            <a:pPr>
              <a:spcBef>
                <a:spcPts val="600"/>
              </a:spcBef>
            </a:pPr>
            <a:r>
              <a:rPr lang="en-US" altLang="zh-TW" sz="3600" dirty="0"/>
              <a:t>3. </a:t>
            </a:r>
            <a:r>
              <a:rPr lang="zh-TW" altLang="en-US" sz="3600" dirty="0"/>
              <a:t>石油是導致海洋環境惡化最直   </a:t>
            </a:r>
            <a:endParaRPr lang="en-US" altLang="zh-TW" sz="3600" dirty="0"/>
          </a:p>
          <a:p>
            <a:pPr>
              <a:spcBef>
                <a:spcPts val="600"/>
              </a:spcBef>
            </a:pPr>
            <a:r>
              <a:rPr lang="zh-TW" altLang="en-US" sz="3600" dirty="0"/>
              <a:t>    接來源。 </a:t>
            </a:r>
          </a:p>
        </p:txBody>
      </p:sp>
    </p:spTree>
    <p:extLst>
      <p:ext uri="{BB962C8B-B14F-4D97-AF65-F5344CB8AC3E}">
        <p14:creationId xmlns:p14="http://schemas.microsoft.com/office/powerpoint/2010/main" val="12846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346" y="297299"/>
            <a:ext cx="4810077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海洋污染的來源</a:t>
            </a:r>
            <a:r>
              <a:rPr lang="en-US" altLang="zh-TW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979" y="474475"/>
            <a:ext cx="5984804" cy="6823791"/>
          </a:xfrm>
          <a:prstGeom prst="rect">
            <a:avLst/>
          </a:prstGeom>
        </p:spPr>
      </p:pic>
      <p:pic>
        <p:nvPicPr>
          <p:cNvPr id="2" name="图片 125">
            <a:extLst>
              <a:ext uri="{FF2B5EF4-FFF2-40B4-BE49-F238E27FC236}">
                <a16:creationId xmlns:a16="http://schemas.microsoft.com/office/drawing/2014/main" id="{17015EF7-EEB9-BF96-3CEA-6A7C4DD45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" y="320624"/>
            <a:ext cx="530353" cy="64008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B0CD84-77BD-7EED-A589-20F2FA7C0D4E}"/>
              </a:ext>
            </a:extLst>
          </p:cNvPr>
          <p:cNvSpPr txBox="1"/>
          <p:nvPr/>
        </p:nvSpPr>
        <p:spPr>
          <a:xfrm>
            <a:off x="471105" y="1433096"/>
            <a:ext cx="75254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一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陸地的污染源 </a:t>
            </a:r>
            <a:endParaRPr lang="en-US" altLang="zh-TW" sz="48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二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船舶的污染源 </a:t>
            </a:r>
            <a:endParaRPr lang="en-US" altLang="zh-TW" sz="48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三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海上傾倒棄置的污染源</a:t>
            </a:r>
            <a:endParaRPr lang="en-US" altLang="zh-TW" sz="48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四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大氣層的污染源 </a:t>
            </a:r>
            <a:endParaRPr lang="en-US" altLang="zh-TW" sz="4800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五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海底活動的污染源</a:t>
            </a:r>
          </a:p>
        </p:txBody>
      </p:sp>
    </p:spTree>
    <p:extLst>
      <p:ext uri="{BB962C8B-B14F-4D97-AF65-F5344CB8AC3E}">
        <p14:creationId xmlns:p14="http://schemas.microsoft.com/office/powerpoint/2010/main" val="760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4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346" y="297299"/>
            <a:ext cx="4810077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海洋污染的來源</a:t>
            </a:r>
            <a:r>
              <a:rPr lang="en-US" altLang="zh-TW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25">
            <a:extLst>
              <a:ext uri="{FF2B5EF4-FFF2-40B4-BE49-F238E27FC236}">
                <a16:creationId xmlns:a16="http://schemas.microsoft.com/office/drawing/2014/main" id="{17015EF7-EEB9-BF96-3CEA-6A7C4DD45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" y="320624"/>
            <a:ext cx="530353" cy="64008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B0CD84-77BD-7EED-A589-20F2FA7C0D4E}"/>
              </a:ext>
            </a:extLst>
          </p:cNvPr>
          <p:cNvSpPr txBox="1"/>
          <p:nvPr/>
        </p:nvSpPr>
        <p:spPr>
          <a:xfrm>
            <a:off x="563384" y="1151621"/>
            <a:ext cx="511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</a:rPr>
              <a:t>一</a:t>
            </a:r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u="sng" dirty="0">
                <a:solidFill>
                  <a:schemeClr val="accent2">
                    <a:lumMod val="75000"/>
                  </a:schemeClr>
                </a:solidFill>
              </a:rPr>
              <a:t>陸地的污染源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530BB2-EE7C-237C-FDC6-38381F0CE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3"/>
          <a:stretch/>
        </p:blipFill>
        <p:spPr>
          <a:xfrm>
            <a:off x="6335123" y="69613"/>
            <a:ext cx="5513231" cy="335938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B13AAEF-7B47-ECDB-E787-D10DDBDDC7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/>
          <a:stretch/>
        </p:blipFill>
        <p:spPr>
          <a:xfrm>
            <a:off x="343646" y="2042713"/>
            <a:ext cx="5940385" cy="45242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A02529-1206-2F8B-59BD-3AC9898626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t="-110" r="-2428" b="110"/>
          <a:stretch/>
        </p:blipFill>
        <p:spPr>
          <a:xfrm>
            <a:off x="6335123" y="3608679"/>
            <a:ext cx="5704477" cy="31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346" y="297299"/>
            <a:ext cx="4810077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海洋污染的來源</a:t>
            </a:r>
            <a:r>
              <a:rPr lang="en-US" altLang="zh-TW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25">
            <a:extLst>
              <a:ext uri="{FF2B5EF4-FFF2-40B4-BE49-F238E27FC236}">
                <a16:creationId xmlns:a16="http://schemas.microsoft.com/office/drawing/2014/main" id="{17015EF7-EEB9-BF96-3CEA-6A7C4DD45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" y="320624"/>
            <a:ext cx="530353" cy="64008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B0CD84-77BD-7EED-A589-20F2FA7C0D4E}"/>
              </a:ext>
            </a:extLst>
          </p:cNvPr>
          <p:cNvSpPr txBox="1"/>
          <p:nvPr/>
        </p:nvSpPr>
        <p:spPr>
          <a:xfrm>
            <a:off x="471106" y="1128296"/>
            <a:ext cx="520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</a:rPr>
              <a:t>二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800" b="1" u="sng" dirty="0">
                <a:solidFill>
                  <a:schemeClr val="accent2">
                    <a:lumMod val="75000"/>
                  </a:schemeClr>
                </a:solidFill>
              </a:rPr>
              <a:t>船舶的污染源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3CE139-D46A-BC07-7AAC-BCF43954C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3" y="56816"/>
            <a:ext cx="4935286" cy="328845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E9955DB-41E5-F41C-E302-3EE7AEF26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3" y="3345275"/>
            <a:ext cx="4935286" cy="3301194"/>
          </a:xfrm>
          <a:prstGeom prst="rect">
            <a:avLst/>
          </a:prstGeom>
        </p:spPr>
      </p:pic>
      <p:pic>
        <p:nvPicPr>
          <p:cNvPr id="14" name="圖片 13" descr="2020年，一艘在毛里求斯海岸擱淺的散貨船上溢出的黑色油污。圖片來源：© Jean Garrett">
            <a:hlinkClick r:id="rId6" tgtFrame="&quot;_blank&quot;"/>
            <a:extLst>
              <a:ext uri="{FF2B5EF4-FFF2-40B4-BE49-F238E27FC236}">
                <a16:creationId xmlns:a16="http://schemas.microsoft.com/office/drawing/2014/main" id="{DB577D26-6D19-3B2C-042A-44B0683BC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" y="2144652"/>
            <a:ext cx="6613962" cy="441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7568" y="246026"/>
            <a:ext cx="5953015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海洋污染的來源分佈</a:t>
            </a:r>
            <a:endParaRPr lang="zh-CN" altLang="en-US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25">
            <a:extLst>
              <a:ext uri="{FF2B5EF4-FFF2-40B4-BE49-F238E27FC236}">
                <a16:creationId xmlns:a16="http://schemas.microsoft.com/office/drawing/2014/main" id="{17015EF7-EEB9-BF96-3CEA-6A7C4DD45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" y="341483"/>
            <a:ext cx="530353" cy="6400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843E7E3-AC97-F1B1-A5E9-118218675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2" y="1077021"/>
            <a:ext cx="11824524" cy="57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387864" y="1764260"/>
            <a:ext cx="7794593" cy="49006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17270" y="1133802"/>
            <a:ext cx="728869" cy="728869"/>
            <a:chOff x="1537252" y="2909377"/>
            <a:chExt cx="728869" cy="728869"/>
          </a:xfrm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225058" y="1144293"/>
            <a:ext cx="453483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4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化學汙染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17270" y="2294140"/>
            <a:ext cx="728869" cy="728869"/>
            <a:chOff x="1537252" y="2909377"/>
            <a:chExt cx="728869" cy="728869"/>
          </a:xfrm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12093" y="2325487"/>
            <a:ext cx="41816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4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生物污染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317270" y="3460676"/>
            <a:ext cx="728869" cy="728869"/>
            <a:chOff x="1537252" y="2909377"/>
            <a:chExt cx="728869" cy="728869"/>
          </a:xfrm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312093" y="3506681"/>
            <a:ext cx="40025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40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物理汙染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72073" y="386495"/>
            <a:ext cx="4534834" cy="193899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海洋污染</a:t>
            </a:r>
            <a:endParaRPr lang="en-US" altLang="zh-TW" sz="6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性質分類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6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4" y="192151"/>
            <a:ext cx="5988069" cy="65291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192151"/>
            <a:ext cx="5698595" cy="4720729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9088" y="3988730"/>
            <a:ext cx="4468305" cy="30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3-1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寬螢幕</PresentationFormat>
  <Paragraphs>68</Paragraphs>
  <Slides>19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微软雅黑</vt:lpstr>
      <vt:lpstr>宋体</vt:lpstr>
      <vt:lpstr>文鼎粗隸</vt:lpstr>
      <vt:lpstr>書法家中楷體</vt:lpstr>
      <vt:lpstr>微软雅黑 Light</vt:lpstr>
      <vt:lpstr>新細明體</vt:lpstr>
      <vt:lpstr>標楷體</vt:lpstr>
      <vt:lpstr>Arial</vt:lpstr>
      <vt:lpstr>Calibri</vt:lpstr>
      <vt:lpstr>Calibri Light</vt:lpstr>
      <vt:lpstr>Impact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減少海洋浮油的方法要怎麼辦?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2017-03-23T13:39:08Z</dcterms:created>
  <dcterms:modified xsi:type="dcterms:W3CDTF">2023-07-27T03:13:02Z</dcterms:modified>
</cp:coreProperties>
</file>