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  <p:sldMasterId id="2147484043" r:id="rId2"/>
  </p:sldMasterIdLst>
  <p:notesMasterIdLst>
    <p:notesMasterId r:id="rId26"/>
  </p:notesMasterIdLst>
  <p:sldIdLst>
    <p:sldId id="354" r:id="rId3"/>
    <p:sldId id="360" r:id="rId4"/>
    <p:sldId id="373" r:id="rId5"/>
    <p:sldId id="409" r:id="rId6"/>
    <p:sldId id="395" r:id="rId7"/>
    <p:sldId id="410" r:id="rId8"/>
    <p:sldId id="411" r:id="rId9"/>
    <p:sldId id="398" r:id="rId10"/>
    <p:sldId id="412" r:id="rId11"/>
    <p:sldId id="399" r:id="rId12"/>
    <p:sldId id="413" r:id="rId13"/>
    <p:sldId id="400" r:id="rId14"/>
    <p:sldId id="381" r:id="rId15"/>
    <p:sldId id="393" r:id="rId16"/>
    <p:sldId id="414" r:id="rId17"/>
    <p:sldId id="415" r:id="rId18"/>
    <p:sldId id="394" r:id="rId19"/>
    <p:sldId id="416" r:id="rId20"/>
    <p:sldId id="417" r:id="rId21"/>
    <p:sldId id="418" r:id="rId22"/>
    <p:sldId id="419" r:id="rId23"/>
    <p:sldId id="420" r:id="rId24"/>
    <p:sldId id="421" r:id="rId25"/>
  </p:sldIdLst>
  <p:sldSz cx="9144000" cy="6858000" type="screen4x3"/>
  <p:notesSz cx="6858000" cy="9144000"/>
  <p:custDataLst>
    <p:tags r:id="rId27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FBF54"/>
    <a:srgbClr val="FAA639"/>
    <a:srgbClr val="0000FF"/>
    <a:srgbClr val="F37B76"/>
    <a:srgbClr val="F88888"/>
    <a:srgbClr val="FF7C80"/>
    <a:srgbClr val="9966FF"/>
    <a:srgbClr val="FF6699"/>
    <a:srgbClr val="F3948D"/>
    <a:srgbClr val="F2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6" autoAdjust="0"/>
    <p:restoredTop sz="88070" autoAdjust="0"/>
  </p:normalViewPr>
  <p:slideViewPr>
    <p:cSldViewPr>
      <p:cViewPr varScale="1">
        <p:scale>
          <a:sx n="60" d="100"/>
          <a:sy n="60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623FBB9-CAE5-4A10-BB47-7D7320988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17CDA7F-BAD2-467C-928B-01A8C9309F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2FB79ED-F0CB-4615-B5F0-4CB57ED2C2D4}" type="datetimeFigureOut">
              <a:rPr lang="zh-TW" altLang="en-US"/>
              <a:pPr>
                <a:defRPr/>
              </a:pPr>
              <a:t>2022/10/11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327777AE-399B-45EB-9F30-B50CFE0828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297CB7A0-C952-46F0-BA21-D8445293A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CD5EFB6-EEA0-4589-8DFE-01911D34D9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0FB0D0C-E56B-4C3F-84C5-C592EE5B6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0B32C9-D3D4-47E3-8A9C-592D36ABDA2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07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photos/%E6%9D%BE%E9%BC%A0-%E9%87%8E%E7%94%9F%E5%8A%A8%E7%89%A9-%E8%87%AA%E7%84%B6-%E5%8A%A8%E7%89%A9-498139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zh/vectors/%E6%B8%A9%E5%BA%A6%E8%AE%A1-%E5%AD%A6%E4%BD%8D-%E7%83%AD-%E5%A4%8F%E5%A4%A9-%E8%A7%84%E6%A8%A1-159652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影像版面配置區 1">
            <a:extLst>
              <a:ext uri="{FF2B5EF4-FFF2-40B4-BE49-F238E27FC236}">
                <a16:creationId xmlns:a16="http://schemas.microsoft.com/office/drawing/2014/main" id="{B03421D6-DC23-481F-A961-D05161861D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6919E253-1F8C-4FC6-91C0-4FFE24655E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75619789-E494-4D71-A65D-18E6F1FA3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145699C-6CA9-4F28-A029-1F6DCCDA0A02}" type="slidenum">
              <a:rPr lang="zh-TW" altLang="en-US"/>
              <a:pPr eaLnBrk="1" hangingPunct="1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影像版面配置區 1">
            <a:extLst>
              <a:ext uri="{FF2B5EF4-FFF2-40B4-BE49-F238E27FC236}">
                <a16:creationId xmlns:a16="http://schemas.microsoft.com/office/drawing/2014/main" id="{ED7EA5F5-AD63-44B7-9FFB-E2A4CAD7E5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>
            <a:extLst>
              <a:ext uri="{FF2B5EF4-FFF2-40B4-BE49-F238E27FC236}">
                <a16:creationId xmlns:a16="http://schemas.microsoft.com/office/drawing/2014/main" id="{40572EE1-BE97-4861-A779-3E5A427341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酵素的活性也受到所在環境的酸鹼值影響，例如：胃內的酵素在酸性環境中的活性較佳，小腸內的酵素適合在弱鹼性的環境中作用。一旦酸鹼值超過酵素能忍受的範圍，酵素可能會降低或失去活性，代謝反應的速率也會受到影響。</a:t>
            </a:r>
          </a:p>
        </p:txBody>
      </p:sp>
      <p:sp>
        <p:nvSpPr>
          <p:cNvPr id="39940" name="投影片編號版面配置區 3">
            <a:extLst>
              <a:ext uri="{FF2B5EF4-FFF2-40B4-BE49-F238E27FC236}">
                <a16:creationId xmlns:a16="http://schemas.microsoft.com/office/drawing/2014/main" id="{21F14AEC-9265-4E37-A18F-1D7115D3B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C5FC084-E414-4FA0-90EF-BEE162C5592A}" type="slidenum">
              <a:rPr lang="zh-TW" altLang="en-US"/>
              <a:pPr eaLnBrk="1" hangingPunct="1"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影像版面配置區 1">
            <a:extLst>
              <a:ext uri="{FF2B5EF4-FFF2-40B4-BE49-F238E27FC236}">
                <a16:creationId xmlns:a16="http://schemas.microsoft.com/office/drawing/2014/main" id="{4693BED6-6714-4B1C-BFD4-33499197CF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>
            <a:extLst>
              <a:ext uri="{FF2B5EF4-FFF2-40B4-BE49-F238E27FC236}">
                <a16:creationId xmlns:a16="http://schemas.microsoft.com/office/drawing/2014/main" id="{DC94049D-69CE-4571-AD24-221006A24A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免費圖片來源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https://pixabay.com/zh/photos/%E6%9D%BE%E9%BC%A0-%E9%87%8E%E7%94%9F%E5%8A%A8%E7%89%A9-%E8%87%AA%E7%84%B6-%E5%8A%A8%E7%89%A9-498139/</a:t>
            </a:r>
            <a:endParaRPr lang="zh-TW" altLang="en-US" dirty="0"/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id="{3D67C7EA-85F9-4591-A894-CC1B1DB8A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DFF04A5-D0DE-4FB8-835A-B6BBF28C7EE1}" type="slidenum">
              <a:rPr lang="zh-TW" altLang="en-US"/>
              <a:pPr eaLnBrk="1" hangingPunct="1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影像版面配置區 1">
            <a:extLst>
              <a:ext uri="{FF2B5EF4-FFF2-40B4-BE49-F238E27FC236}">
                <a16:creationId xmlns:a16="http://schemas.microsoft.com/office/drawing/2014/main" id="{B5E9DF98-74C7-44EB-810C-69B909214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id="{7F9A8061-1E54-4410-87A6-93BBF26F86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養分在生物體內經過不同的化學反應，可產生能量或其他物質，這些反應統稱為代謝作用。其中，能將大分子轉變成小分子的作用稱為分解作用，而將小分子結合成大分子的作用稱為合成作用。</a:t>
            </a:r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id="{2CC00A0D-1876-413D-81A9-141072D58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4308F0B-3D78-487F-9A1F-573B0C811FD4}" type="slidenum">
              <a:rPr lang="zh-TW" altLang="en-US"/>
              <a:pPr eaLnBrk="1" hangingPunct="1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影像版面配置區 1">
            <a:extLst>
              <a:ext uri="{FF2B5EF4-FFF2-40B4-BE49-F238E27FC236}">
                <a16:creationId xmlns:a16="http://schemas.microsoft.com/office/drawing/2014/main" id="{B282308D-D23B-4589-80E7-7A7A74F7E2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3E9DE252-F93C-4A75-A14D-4BB17F19CD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酵素，又稱為酶，能促進代謝反應的進行，在代謝反應過程中，和酵素結合而作用的物質，稱為受質。</a:t>
            </a:r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169B7261-C5E8-4401-BF91-EEB530F87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A2D46D3-55C1-4F14-B99C-BCA4A9602535}" type="slidenum">
              <a:rPr lang="zh-TW" altLang="en-US"/>
              <a:pPr eaLnBrk="1" hangingPunct="1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影像版面配置區 1">
            <a:extLst>
              <a:ext uri="{FF2B5EF4-FFF2-40B4-BE49-F238E27FC236}">
                <a16:creationId xmlns:a16="http://schemas.microsoft.com/office/drawing/2014/main" id="{8602BF8D-890A-46EE-9DDD-64A12EBAD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>
            <a:extLst>
              <a:ext uri="{FF2B5EF4-FFF2-40B4-BE49-F238E27FC236}">
                <a16:creationId xmlns:a16="http://schemas.microsoft.com/office/drawing/2014/main" id="{2522B8C2-5CCC-45A8-82F6-1CCE1F8BA5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酵素和受質的結合具專一性，例如：人體唾液中的澱粉酶能夠和澱粉結合，促進澱粉的分解，但因不能和纖維素結合，無法分解纖維素。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3796" name="投影片編號版面配置區 3">
            <a:extLst>
              <a:ext uri="{FF2B5EF4-FFF2-40B4-BE49-F238E27FC236}">
                <a16:creationId xmlns:a16="http://schemas.microsoft.com/office/drawing/2014/main" id="{3B36B2F3-E663-4357-8676-9D328BC29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392C254-7430-4825-9047-725311AC7138}" type="slidenum">
              <a:rPr lang="zh-TW" altLang="en-US"/>
              <a:pPr eaLnBrk="1" hangingPunct="1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影像版面配置區 1">
            <a:extLst>
              <a:ext uri="{FF2B5EF4-FFF2-40B4-BE49-F238E27FC236}">
                <a16:creationId xmlns:a16="http://schemas.microsoft.com/office/drawing/2014/main" id="{BB5B7AF7-261D-49E3-B132-A71011D18A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>
            <a:extLst>
              <a:ext uri="{FF2B5EF4-FFF2-40B4-BE49-F238E27FC236}">
                <a16:creationId xmlns:a16="http://schemas.microsoft.com/office/drawing/2014/main" id="{7D8E2BCB-DE65-4EC7-A5BE-90E391BB7A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一般而言，酵素反應的環境若 未有溫度、酸鹼性或其他特殊條件的改變，酵素在反應結束後，仍可與新的受質作用。</a:t>
            </a:r>
          </a:p>
        </p:txBody>
      </p:sp>
      <p:sp>
        <p:nvSpPr>
          <p:cNvPr id="34820" name="投影片編號版面配置區 3">
            <a:extLst>
              <a:ext uri="{FF2B5EF4-FFF2-40B4-BE49-F238E27FC236}">
                <a16:creationId xmlns:a16="http://schemas.microsoft.com/office/drawing/2014/main" id="{F8301E02-B90C-4F26-8758-E4D2A4996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EB16CCC-3CC7-4333-B999-2F52E776AB7F}" type="slidenum">
              <a:rPr lang="zh-TW" altLang="en-US"/>
              <a:pPr eaLnBrk="1" hangingPunct="1"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影像版面配置區 1">
            <a:extLst>
              <a:ext uri="{FF2B5EF4-FFF2-40B4-BE49-F238E27FC236}">
                <a16:creationId xmlns:a16="http://schemas.microsoft.com/office/drawing/2014/main" id="{DBC0F7C1-1EA1-4116-8F7D-CA6768959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>
            <a:extLst>
              <a:ext uri="{FF2B5EF4-FFF2-40B4-BE49-F238E27FC236}">
                <a16:creationId xmlns:a16="http://schemas.microsoft.com/office/drawing/2014/main" id="{C266764C-077E-464B-856E-B15E40528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一般而言，酵素反應的環境若未有溫度、酸鹼性或其他特殊條件的改變，酵素在反應結束後，仍可與新的受質作用。</a:t>
            </a:r>
          </a:p>
        </p:txBody>
      </p:sp>
      <p:sp>
        <p:nvSpPr>
          <p:cNvPr id="35844" name="投影片編號版面配置區 3">
            <a:extLst>
              <a:ext uri="{FF2B5EF4-FFF2-40B4-BE49-F238E27FC236}">
                <a16:creationId xmlns:a16="http://schemas.microsoft.com/office/drawing/2014/main" id="{82D91FD2-3ECC-4D59-92AE-5B65248B7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B6D69A8-5F1F-4804-A8B0-9B45530470F8}" type="slidenum">
              <a:rPr lang="zh-TW" altLang="en-US"/>
              <a:pPr eaLnBrk="1" hangingPunct="1"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影像版面配置區 1">
            <a:extLst>
              <a:ext uri="{FF2B5EF4-FFF2-40B4-BE49-F238E27FC236}">
                <a16:creationId xmlns:a16="http://schemas.microsoft.com/office/drawing/2014/main" id="{FFDCBC17-C2B1-44E8-BF96-FF7D3F180E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>
            <a:extLst>
              <a:ext uri="{FF2B5EF4-FFF2-40B4-BE49-F238E27FC236}">
                <a16:creationId xmlns:a16="http://schemas.microsoft.com/office/drawing/2014/main" id="{202F287C-AF39-40CB-A73B-85B6C93B8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免費圖片來源</a:t>
            </a:r>
            <a:r>
              <a:rPr lang="en-US" altLang="zh-TW"/>
              <a:t>:</a:t>
            </a:r>
            <a:br>
              <a:rPr lang="en-US" altLang="zh-TW"/>
            </a:br>
            <a:r>
              <a:rPr lang="en-US" altLang="zh-TW"/>
              <a:t>1.</a:t>
            </a:r>
            <a:r>
              <a:rPr lang="zh-TW" altLang="en-US"/>
              <a:t>溫度計</a:t>
            </a:r>
            <a:r>
              <a:rPr lang="en-US" altLang="zh-TW"/>
              <a:t>:</a:t>
            </a:r>
            <a:br>
              <a:rPr lang="en-US" altLang="zh-TW"/>
            </a:br>
            <a:r>
              <a:rPr lang="en-US" altLang="zh-TW">
                <a:hlinkClick r:id="rId3"/>
              </a:rPr>
              <a:t>https://pixabay.com/zh/vectors/%E6%B8%A9%E5%BA%A6%E8%AE%A1-%E5%AD%A6%E4%BD%8D-%E7%83%AD-%E5%A4%8F%E5%A4%A9-%E8%A7%84%E6%A8%A1-159652/</a:t>
            </a:r>
            <a:br>
              <a:rPr lang="en-US" altLang="zh-TW"/>
            </a:br>
            <a:br>
              <a:rPr lang="en-US" altLang="zh-TW"/>
            </a:br>
            <a:r>
              <a:rPr lang="zh-TW" altLang="en-US"/>
              <a:t>酵素的活性，會影響代謝反應速率的快慢。由於大部分種類的酵素主要成分是蛋白質，凡能影響蛋白質特性的因素，都可能改變酵素的活性，進而影響代謝反應的速率，例如：溫度與酸鹼值等。</a:t>
            </a:r>
          </a:p>
        </p:txBody>
      </p:sp>
      <p:sp>
        <p:nvSpPr>
          <p:cNvPr id="37892" name="投影片編號版面配置區 3">
            <a:extLst>
              <a:ext uri="{FF2B5EF4-FFF2-40B4-BE49-F238E27FC236}">
                <a16:creationId xmlns:a16="http://schemas.microsoft.com/office/drawing/2014/main" id="{94054B8A-B65A-4251-87FA-8FF3C4A90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C49D0F6-2FAD-4ADA-9643-ADD7B8C62573}" type="slidenum">
              <a:rPr lang="zh-TW" altLang="en-US"/>
              <a:pPr eaLnBrk="1" hangingPunct="1"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影像版面配置區 1">
            <a:extLst>
              <a:ext uri="{FF2B5EF4-FFF2-40B4-BE49-F238E27FC236}">
                <a16:creationId xmlns:a16="http://schemas.microsoft.com/office/drawing/2014/main" id="{8713F678-4131-43D3-8E2D-7D709FD4E4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id="{7638C942-F309-4C8F-90CB-F9EC99567A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酵素在不同溫度下會有不同的活性。在一定溫度範圍內，酵素的活性會隨溫度升高而增加，促進代謝反應的速率，但若溫度過高，酵素活性會降低，甚至失 去活性，進而影響代謝反應的速率（圖 </a:t>
            </a:r>
            <a:r>
              <a:rPr lang="en-US" altLang="zh-TW" dirty="0"/>
              <a:t>3-4</a:t>
            </a:r>
            <a:r>
              <a:rPr lang="zh-TW" altLang="en-US" dirty="0"/>
              <a:t>）。 </a:t>
            </a:r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A08DCEFD-470D-4F4A-A54B-F85FFF15C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BD4AEA5-7861-474A-AC79-B9DA3A3B2C17}" type="slidenum">
              <a:rPr lang="zh-TW" altLang="en-US"/>
              <a:pPr eaLnBrk="1" hangingPunct="1"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96CAF6B-B949-4E1E-B01E-6CFE0074E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86" y="0"/>
            <a:ext cx="2807214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01199E9-E639-4F63-97F4-214101F3E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86" y="0"/>
            <a:ext cx="2807214" cy="515113"/>
          </a:xfrm>
          <a:prstGeom prst="rect">
            <a:avLst/>
          </a:prstGeom>
        </p:spPr>
      </p:pic>
      <p:pic>
        <p:nvPicPr>
          <p:cNvPr id="6" name="圖片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286F5D-CB54-49AE-B34C-46803AC77028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08" y="6316899"/>
            <a:ext cx="432817" cy="432000"/>
          </a:xfrm>
          <a:prstGeom prst="rect">
            <a:avLst/>
          </a:prstGeom>
        </p:spPr>
      </p:pic>
      <p:pic>
        <p:nvPicPr>
          <p:cNvPr id="8" name="圖片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227F89D-EF3A-47AB-A1C6-E4B7FBBEF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903" y="6323355"/>
            <a:ext cx="42897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8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01199E9-E639-4F63-97F4-214101F3E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86" y="0"/>
            <a:ext cx="2807214" cy="515113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370651-6D76-4589-B249-CA806EFCBB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903" y="6323355"/>
            <a:ext cx="42897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5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1A4747-9FBD-4E4F-8C46-6308A43E8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903" y="6323355"/>
            <a:ext cx="42897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D123DE06-8D04-4C98-9770-E5E1DD724B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07220" y="0"/>
            <a:ext cx="739784" cy="46970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zh-TW" altLang="en-US" dirty="0"/>
          </a:p>
        </p:txBody>
      </p:sp>
      <p:pic>
        <p:nvPicPr>
          <p:cNvPr id="9" name="圖片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7057BA-F8D1-4DA1-B9CD-6CCC160CBC2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508" y="6316899"/>
            <a:ext cx="432817" cy="432000"/>
          </a:xfrm>
          <a:prstGeom prst="rect">
            <a:avLst/>
          </a:prstGeom>
        </p:spPr>
      </p:pic>
      <p:pic>
        <p:nvPicPr>
          <p:cNvPr id="10" name="圖片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F4F65C8-03EA-44FA-A373-C24294AB65E6}"/>
              </a:ext>
            </a:extLst>
          </p:cNvPr>
          <p:cNvPicPr preferRelativeResize="0"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578" y="6309120"/>
            <a:ext cx="432000" cy="432000"/>
          </a:xfrm>
          <a:prstGeom prst="rect">
            <a:avLst/>
          </a:prstGeom>
        </p:spPr>
      </p:pic>
      <p:pic>
        <p:nvPicPr>
          <p:cNvPr id="11" name="圖片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2E9D65-AC48-431F-A9F9-30A1FA83AE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903" y="6323355"/>
            <a:ext cx="42897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329AF96-E1D0-4002-8B90-E94BD39A2001}"/>
              </a:ext>
            </a:extLst>
          </p:cNvPr>
          <p:cNvPicPr preferRelativeResize="0"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578" y="6309120"/>
            <a:ext cx="432000" cy="4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2" r:id="rId2"/>
    <p:sldLayoutId id="2147484174" r:id="rId3"/>
    <p:sldLayoutId id="2147484186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D5BF6D5-9038-47B4-89E6-64B5466202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304" y="0"/>
            <a:ext cx="1841128" cy="485949"/>
          </a:xfrm>
          <a:prstGeom prst="rect">
            <a:avLst/>
          </a:prstGeom>
        </p:spPr>
      </p:pic>
      <p:sp>
        <p:nvSpPr>
          <p:cNvPr id="6" name="文字方塊 8">
            <a:extLst>
              <a:ext uri="{FF2B5EF4-FFF2-40B4-BE49-F238E27FC236}">
                <a16:creationId xmlns:a16="http://schemas.microsoft.com/office/drawing/2014/main" id="{0A26154A-CC2F-46DF-9724-7BD780EE3F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83017" y="35332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defRPr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搭配課本 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762DCE3-B29F-43F4-BA16-3A04427D0D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" y="6418360"/>
            <a:ext cx="1526662" cy="439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02-1&#27963;&#21205;&#32000;&#37636;&#31807;-&#23526;&#39511;PPT/7&#19978;&#27963;&#21205;3-1&#39135;&#29289;&#20013;&#28593;&#31881;&#33287;&#31958;&#30340;&#28204;&#23450;-&#27963;&#21205;&#32000;&#37636;&#31807;PPT.pptx" TargetMode="External"/><Relationship Id="rId13" Type="http://schemas.openxmlformats.org/officeDocument/2006/relationships/hyperlink" Target="7&#19978;ch3&#29983;&#27963;&#24773;&#22659;&#23567;&#21127;&#22580;-&#35506;&#26412;PPT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7&#19978;3-1&#39135;&#29289;&#30340;&#39178;&#20998;-&#35506;&#26412;PPT.pptx" TargetMode="External"/><Relationship Id="rId12" Type="http://schemas.openxmlformats.org/officeDocument/2006/relationships/hyperlink" Target="7&#19978;3-4&#20154;&#39636;&#22914;&#20309;&#29554;&#24471;&#39178;&#20998;-&#35506;&#26412;PPT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hyperlink" Target="../02-1&#27963;&#21205;&#32000;&#37636;&#31807;-&#23526;&#39511;PPT/7&#19978;&#27963;&#21205;3-3&#20809;&#21512;&#20316;&#29992;&#35722;&#22240;&#20043;&#25506;&#35342;-&#27963;&#21205;&#32000;&#37636;&#31807;PPT.pptx" TargetMode="External"/><Relationship Id="rId5" Type="http://schemas.openxmlformats.org/officeDocument/2006/relationships/image" Target="../media/image8.png"/><Relationship Id="rId15" Type="http://schemas.openxmlformats.org/officeDocument/2006/relationships/hyperlink" Target="../02-2&#27963;&#21205;&#32000;&#37636;&#31807;-&#32244;&#32722;&#38988;PPT/7&#19978;ch3&#32244;&#32722;&#38988;-&#27963;&#21205;&#32000;&#37636;&#31807;PPT.pptx" TargetMode="External"/><Relationship Id="rId10" Type="http://schemas.openxmlformats.org/officeDocument/2006/relationships/hyperlink" Target="7&#19978;3-3&#26893;&#29289;&#22914;&#20309;&#35069;&#36896;&#39178;&#20998;-&#35506;&#26412;PPT.pptx" TargetMode="External"/><Relationship Id="rId4" Type="http://schemas.openxmlformats.org/officeDocument/2006/relationships/image" Target="../media/image3.png"/><Relationship Id="rId9" Type="http://schemas.openxmlformats.org/officeDocument/2006/relationships/hyperlink" Target="../02-1&#27963;&#21205;&#32000;&#37636;&#31807;-&#23526;&#39511;PPT/7&#19978;&#27963;&#21205;3-2&#37237;&#32032;&#30340;&#20316;&#29992;-&#27963;&#21205;&#32000;&#37636;&#31807;PPT.pptx" TargetMode="External"/><Relationship Id="rId14" Type="http://schemas.openxmlformats.org/officeDocument/2006/relationships/hyperlink" Target="7&#19978;ch3&#31185;&#23416;&#28459;&#36938;-&#35506;&#26412;PPT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CH3/&#27963;&#21205;3_2&#37237;&#32032;&#30340;&#20316;&#29992;.mp4" TargetMode="Externa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-40jiWklz0?list=PLXB1nfq4ZSLnWpxo8DmWxfCZhD74_KAeX" TargetMode="External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E0D880C0-6688-4473-ACD8-B218A9155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4"/>
          <a:stretch/>
        </p:blipFill>
        <p:spPr>
          <a:xfrm>
            <a:off x="1" y="-6649"/>
            <a:ext cx="9144000" cy="686464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0A727E21-E8B5-4287-975B-568C3910658F}"/>
              </a:ext>
            </a:extLst>
          </p:cNvPr>
          <p:cNvSpPr/>
          <p:nvPr/>
        </p:nvSpPr>
        <p:spPr>
          <a:xfrm>
            <a:off x="321254" y="-28873"/>
            <a:ext cx="4610785" cy="69024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圖片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480368-B1D1-4E72-864C-D05F1CD7635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8384" y="6309120"/>
            <a:ext cx="43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1">
            <a:extLst>
              <a:ext uri="{FF2B5EF4-FFF2-40B4-BE49-F238E27FC236}">
                <a16:creationId xmlns:a16="http://schemas.microsoft.com/office/drawing/2014/main" id="{606887AF-183A-44DF-A5B3-00B55C3B0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3950" y="-6648"/>
            <a:ext cx="2940050" cy="5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1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D8544E7-E369-4C09-AE87-13A80789A504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578" y="6309120"/>
            <a:ext cx="432000" cy="432000"/>
          </a:xfrm>
          <a:prstGeom prst="rect">
            <a:avLst/>
          </a:prstGeom>
        </p:spPr>
      </p:pic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88B3A34E-42E4-496A-AE55-5BCA84CE1F52}"/>
              </a:ext>
            </a:extLst>
          </p:cNvPr>
          <p:cNvCxnSpPr>
            <a:cxnSpLocks/>
          </p:cNvCxnSpPr>
          <p:nvPr/>
        </p:nvCxnSpPr>
        <p:spPr>
          <a:xfrm>
            <a:off x="410248" y="1988840"/>
            <a:ext cx="392873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B3983D5D-51CC-4277-A8B5-ED84EDD9204C}"/>
              </a:ext>
            </a:extLst>
          </p:cNvPr>
          <p:cNvSpPr/>
          <p:nvPr/>
        </p:nvSpPr>
        <p:spPr>
          <a:xfrm>
            <a:off x="365350" y="2196147"/>
            <a:ext cx="43402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itchFamily="34" charset="-120"/>
                <a:cs typeface="Arial" panose="020B0604020202020204" pitchFamily="34" charset="0"/>
                <a:hlinkClick r:id="rId7" action="ppaction://hlinkpres?slideindex=1&amp;slidetitle="/>
              </a:rPr>
              <a:t>3-1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  <a:hlinkClick r:id="rId7" action="ppaction://hlinkpres?slideindex=1&amp;slidetitle="/>
              </a:rPr>
              <a:t> 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  <a:hlinkClick r:id="rId7" action="ppaction://hlinkpres?slideindex=1&amp;slidetitle="/>
              </a:rPr>
              <a:t>食物中的養分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</a:rPr>
              <a:t>　  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  <a:hlinkClick r:id="rId8" action="ppaction://hlinkpres?slideindex=1&amp;slidetitle="/>
              </a:rPr>
              <a:t>活動</a:t>
            </a:r>
            <a:r>
              <a:rPr lang="en-US" altLang="zh-TW" sz="2000" dirty="0">
                <a:ea typeface="微軟正黑體" pitchFamily="34" charset="-120"/>
                <a:cs typeface="Arial" pitchFamily="34" charset="0"/>
                <a:hlinkClick r:id="rId8" action="ppaction://hlinkpres?slideindex=1&amp;slidetitle="/>
              </a:rPr>
              <a:t>3-1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  <a:hlinkClick r:id="rId8" action="ppaction://hlinkpres?slideindex=1&amp;slidetitle="/>
              </a:rPr>
              <a:t> 食物中澱粉與糖的測定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3-2 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酵素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</a:rPr>
              <a:t>      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9" action="ppaction://hlinkpres?slideindex=1&amp;slidetitle="/>
              </a:rPr>
              <a:t>活動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9" action="ppaction://hlinkpres?slideindex=1&amp;slidetitle="/>
              </a:rPr>
              <a:t>3-2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  <a:hlinkClick r:id="rId9" action="ppaction://hlinkpres?slideindex=1&amp;slidetitle="/>
              </a:rPr>
              <a:t> 酵素的作用</a:t>
            </a:r>
            <a:endParaRPr lang="zh-TW" altLang="en-US" sz="2000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endParaRPr lang="zh-TW" altLang="en-US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0" action="ppaction://hlinkpres?slideindex=1&amp;slidetitle="/>
              </a:rPr>
              <a:t>3-3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  <a:hlinkClick r:id="rId10" action="ppaction://hlinkpres?slideindex=1&amp;slidetitle="/>
              </a:rPr>
              <a:t>植物如何製造養分</a:t>
            </a:r>
            <a:endParaRPr lang="en-US" altLang="zh-TW" sz="2000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</a:rPr>
              <a:t>      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1" action="ppaction://hlinkpres?slideindex=1&amp;slidetitle="/>
              </a:rPr>
              <a:t>活動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1" action="ppaction://hlinkpres?slideindex=1&amp;slidetitle="/>
              </a:rPr>
              <a:t>3-3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  <a:hlinkClick r:id="rId11" action="ppaction://hlinkpres?slideindex=1&amp;slidetitle="/>
              </a:rPr>
              <a:t> 光合作用變因之探討</a:t>
            </a:r>
            <a:endParaRPr lang="en-US" altLang="zh-TW" sz="2000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r>
              <a:rPr lang="en-US" altLang="zh-TW" sz="2000" dirty="0">
                <a:ea typeface="微軟正黑體" pitchFamily="34" charset="-120"/>
                <a:cs typeface="Arial" pitchFamily="34" charset="0"/>
                <a:hlinkClick r:id="rId12" action="ppaction://hlinkpres?slideindex=1&amp;slidetitle="/>
              </a:rPr>
              <a:t>3-4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  <a:cs typeface="Arial" panose="020B0604020202020204" pitchFamily="34" charset="0"/>
                <a:hlinkClick r:id="rId12" action="ppaction://hlinkpres?slideindex=1&amp;slidetitle="/>
              </a:rPr>
              <a:t> 人體如何獲得養分</a:t>
            </a:r>
            <a:endParaRPr lang="en-US" altLang="zh-TW" sz="2000" dirty="0">
              <a:latin typeface="微軟正黑體" pitchFamily="34" charset="-120"/>
              <a:ea typeface="微軟正黑體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3" action="ppaction://hlinkpres?slideindex=1&amp;slidetitle="/>
              </a:rPr>
              <a:t>生活情境小劇場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3" action="ppaction://hlinkpres?slideindex=1&amp;slidetitle="/>
              </a:rPr>
              <a:t>-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3" action="ppaction://hlinkpres?slideindex=1&amp;slidetitle="/>
              </a:rPr>
              <a:t>該怎麼吃得營養健康？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4" action="ppaction://hlinkpres?slideindex=1&amp;slidetitle="/>
              </a:rPr>
              <a:t>科學漫遊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4" action="ppaction://hlinkpres?slideindex=1&amp;slidetitle="/>
              </a:rPr>
              <a:t>-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4" action="ppaction://hlinkpres?slideindex=1&amp;slidetitle="/>
              </a:rPr>
              <a:t>胃為什麼不會被自己腐蝕？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5" action="ppaction://hlinkpres?slideindex=1&amp;slidetitle="/>
              </a:rPr>
              <a:t>第</a:t>
            </a:r>
            <a:r>
              <a:rPr lang="en-US" altLang="zh-TW" sz="2000" dirty="0">
                <a:ea typeface="微軟正黑體" panose="020B0604030504040204" pitchFamily="34" charset="-120"/>
                <a:cs typeface="Arial" panose="020B0604020202020204" pitchFamily="34" charset="0"/>
                <a:hlinkClick r:id="rId15" action="ppaction://hlinkpres?slideindex=1&amp;slidetitle="/>
              </a:rPr>
              <a:t>3</a:t>
            </a:r>
            <a:r>
              <a:rPr lang="zh-TW" altLang="en-US" sz="2000" dirty="0">
                <a:ea typeface="微軟正黑體" panose="020B0604030504040204" pitchFamily="34" charset="-120"/>
                <a:cs typeface="Arial" panose="020B0604020202020204" pitchFamily="34" charset="0"/>
                <a:hlinkClick r:id="rId15" action="ppaction://hlinkpres?slideindex=1&amp;slidetitle="/>
              </a:rPr>
              <a:t>章習題</a:t>
            </a:r>
            <a:endParaRPr lang="en-US" altLang="zh-TW" sz="20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B4448D6-62C0-47F5-AA3C-A3C56E32D600}"/>
              </a:ext>
            </a:extLst>
          </p:cNvPr>
          <p:cNvSpPr/>
          <p:nvPr/>
        </p:nvSpPr>
        <p:spPr>
          <a:xfrm>
            <a:off x="321256" y="716503"/>
            <a:ext cx="4003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3-2</a:t>
            </a:r>
          </a:p>
          <a:p>
            <a:pPr lvl="0"/>
            <a:r>
              <a:rPr lang="zh-TW" altLang="en-US" sz="36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酵素</a:t>
            </a:r>
            <a:endParaRPr lang="en-US" altLang="zh-TW" sz="3600" b="1" dirty="0">
              <a:solidFill>
                <a:srgbClr val="C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899A5BD-891E-4B17-9C98-FF7FD3AEEDB1}"/>
              </a:ext>
            </a:extLst>
          </p:cNvPr>
          <p:cNvSpPr/>
          <p:nvPr/>
        </p:nvSpPr>
        <p:spPr>
          <a:xfrm>
            <a:off x="323528" y="235349"/>
            <a:ext cx="4003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 hangingPunct="0">
              <a:spcBef>
                <a:spcPts val="100"/>
              </a:spcBef>
              <a:defRPr/>
            </a:pPr>
            <a:r>
              <a:rPr lang="zh-TW" altLang="en-US" sz="2800" b="1" spc="10" dirty="0">
                <a:solidFill>
                  <a:srgbClr val="8FBF54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800" b="1" spc="10" dirty="0">
                <a:solidFill>
                  <a:srgbClr val="8FBF54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2800" b="1" spc="10" dirty="0">
                <a:solidFill>
                  <a:srgbClr val="8FBF54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章</a:t>
            </a:r>
            <a:r>
              <a:rPr lang="en-US" altLang="zh-TW" sz="2800" b="1" spc="10" dirty="0">
                <a:solidFill>
                  <a:srgbClr val="8FBF54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800" b="1" spc="10" dirty="0">
                <a:solidFill>
                  <a:srgbClr val="8FBF54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生物體的營養</a:t>
            </a:r>
            <a:endParaRPr lang="en-US" altLang="zh-TW" sz="2800" b="1" spc="10" dirty="0">
              <a:solidFill>
                <a:srgbClr val="8FBF54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389036" y="3564410"/>
            <a:ext cx="3423324" cy="2384870"/>
            <a:chOff x="4389036" y="3571559"/>
            <a:chExt cx="3423324" cy="2384870"/>
          </a:xfrm>
        </p:grpSpPr>
        <p:sp>
          <p:nvSpPr>
            <p:cNvPr id="21" name="object 74"/>
            <p:cNvSpPr txBox="1"/>
            <p:nvPr/>
          </p:nvSpPr>
          <p:spPr>
            <a:xfrm>
              <a:off x="6876256" y="4231904"/>
              <a:ext cx="936104" cy="7884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200" marR="5080" indent="-63500" algn="ctr">
                <a:lnSpc>
                  <a:spcPct val="105300"/>
                </a:lnSpc>
                <a:spcBef>
                  <a:spcPts val="100"/>
                </a:spcBef>
              </a:pPr>
              <a:r>
                <a:rPr sz="2400" b="1" dirty="0" err="1">
                  <a:solidFill>
                    <a:srgbClr val="9D85BE"/>
                  </a:solidFill>
                  <a:latin typeface="微軟正黑體" pitchFamily="34" charset="-120"/>
                  <a:ea typeface="微軟正黑體" pitchFamily="34" charset="-120"/>
                  <a:cs typeface="Noto Sans CJK JP Regular"/>
                </a:rPr>
                <a:t>小分子</a:t>
              </a:r>
              <a:r>
                <a:rPr lang="zh-TW" altLang="en-US" sz="2400" b="1" dirty="0">
                  <a:solidFill>
                    <a:srgbClr val="9D85BE"/>
                  </a:solidFill>
                  <a:latin typeface="微軟正黑體" pitchFamily="34" charset="-120"/>
                  <a:ea typeface="微軟正黑體" pitchFamily="34" charset="-120"/>
                  <a:cs typeface="Noto Sans CJK JP Regular"/>
                </a:rPr>
                <a:t>醣</a:t>
              </a:r>
              <a:r>
                <a:rPr sz="2400" b="1" dirty="0">
                  <a:solidFill>
                    <a:srgbClr val="9D85BE"/>
                  </a:solidFill>
                  <a:latin typeface="微軟正黑體" pitchFamily="34" charset="-120"/>
                  <a:ea typeface="微軟正黑體" pitchFamily="34" charset="-120"/>
                  <a:cs typeface="Noto Sans CJK JP Regular"/>
                </a:rPr>
                <a:t>類</a:t>
              </a:r>
              <a:endParaRPr sz="2400" b="1" dirty="0">
                <a:latin typeface="微軟正黑體" pitchFamily="34" charset="-120"/>
                <a:ea typeface="微軟正黑體" pitchFamily="34" charset="-120"/>
                <a:cs typeface="Noto Sans CJK JP Regular"/>
              </a:endParaRPr>
            </a:p>
          </p:txBody>
        </p:sp>
        <p:sp>
          <p:nvSpPr>
            <p:cNvPr id="24" name="object 55"/>
            <p:cNvSpPr/>
            <p:nvPr/>
          </p:nvSpPr>
          <p:spPr>
            <a:xfrm rot="151411">
              <a:off x="4389036" y="3571559"/>
              <a:ext cx="1283211" cy="2384870"/>
            </a:xfrm>
            <a:custGeom>
              <a:avLst/>
              <a:gdLst/>
              <a:ahLst/>
              <a:cxnLst/>
              <a:rect l="l" t="t" r="r" b="b"/>
              <a:pathLst>
                <a:path w="857250" h="1593215">
                  <a:moveTo>
                    <a:pt x="438492" y="1593049"/>
                  </a:moveTo>
                  <a:lnTo>
                    <a:pt x="479465" y="1566992"/>
                  </a:lnTo>
                  <a:lnTo>
                    <a:pt x="518818" y="1538722"/>
                  </a:lnTo>
                  <a:lnTo>
                    <a:pt x="556465" y="1508326"/>
                  </a:lnTo>
                  <a:lnTo>
                    <a:pt x="592316" y="1475891"/>
                  </a:lnTo>
                  <a:lnTo>
                    <a:pt x="626286" y="1441507"/>
                  </a:lnTo>
                  <a:lnTo>
                    <a:pt x="658286" y="1405259"/>
                  </a:lnTo>
                  <a:lnTo>
                    <a:pt x="688229" y="1367235"/>
                  </a:lnTo>
                  <a:lnTo>
                    <a:pt x="716028" y="1327523"/>
                  </a:lnTo>
                  <a:lnTo>
                    <a:pt x="741594" y="1286211"/>
                  </a:lnTo>
                  <a:lnTo>
                    <a:pt x="764840" y="1243385"/>
                  </a:lnTo>
                  <a:lnTo>
                    <a:pt x="785680" y="1199134"/>
                  </a:lnTo>
                  <a:lnTo>
                    <a:pt x="804025" y="1153545"/>
                  </a:lnTo>
                  <a:lnTo>
                    <a:pt x="819787" y="1106705"/>
                  </a:lnTo>
                  <a:lnTo>
                    <a:pt x="832880" y="1058701"/>
                  </a:lnTo>
                  <a:lnTo>
                    <a:pt x="843216" y="1009622"/>
                  </a:lnTo>
                  <a:lnTo>
                    <a:pt x="850707" y="959555"/>
                  </a:lnTo>
                  <a:lnTo>
                    <a:pt x="855266" y="908586"/>
                  </a:lnTo>
                  <a:lnTo>
                    <a:pt x="856805" y="856805"/>
                  </a:lnTo>
                  <a:lnTo>
                    <a:pt x="855449" y="808185"/>
                  </a:lnTo>
                  <a:lnTo>
                    <a:pt x="851428" y="760276"/>
                  </a:lnTo>
                  <a:lnTo>
                    <a:pt x="844815" y="713151"/>
                  </a:lnTo>
                  <a:lnTo>
                    <a:pt x="835682" y="666883"/>
                  </a:lnTo>
                  <a:lnTo>
                    <a:pt x="824102" y="621543"/>
                  </a:lnTo>
                  <a:lnTo>
                    <a:pt x="810147" y="577203"/>
                  </a:lnTo>
                  <a:lnTo>
                    <a:pt x="793889" y="533937"/>
                  </a:lnTo>
                  <a:lnTo>
                    <a:pt x="775401" y="491817"/>
                  </a:lnTo>
                  <a:lnTo>
                    <a:pt x="754754" y="450914"/>
                  </a:lnTo>
                  <a:lnTo>
                    <a:pt x="732021" y="411302"/>
                  </a:lnTo>
                  <a:lnTo>
                    <a:pt x="707276" y="373052"/>
                  </a:lnTo>
                  <a:lnTo>
                    <a:pt x="680589" y="336237"/>
                  </a:lnTo>
                  <a:lnTo>
                    <a:pt x="652033" y="300929"/>
                  </a:lnTo>
                  <a:lnTo>
                    <a:pt x="621680" y="267201"/>
                  </a:lnTo>
                  <a:lnTo>
                    <a:pt x="589604" y="235124"/>
                  </a:lnTo>
                  <a:lnTo>
                    <a:pt x="555875" y="204772"/>
                  </a:lnTo>
                  <a:lnTo>
                    <a:pt x="520568" y="176216"/>
                  </a:lnTo>
                  <a:lnTo>
                    <a:pt x="483752" y="149529"/>
                  </a:lnTo>
                  <a:lnTo>
                    <a:pt x="445503" y="124783"/>
                  </a:lnTo>
                  <a:lnTo>
                    <a:pt x="405890" y="102051"/>
                  </a:lnTo>
                  <a:lnTo>
                    <a:pt x="364988" y="81404"/>
                  </a:lnTo>
                  <a:lnTo>
                    <a:pt x="322867" y="62915"/>
                  </a:lnTo>
                  <a:lnTo>
                    <a:pt x="279601" y="46657"/>
                  </a:lnTo>
                  <a:lnTo>
                    <a:pt x="235262" y="32702"/>
                  </a:lnTo>
                  <a:lnTo>
                    <a:pt x="189922" y="21122"/>
                  </a:lnTo>
                  <a:lnTo>
                    <a:pt x="143653" y="11989"/>
                  </a:lnTo>
                  <a:lnTo>
                    <a:pt x="96528" y="5377"/>
                  </a:lnTo>
                  <a:lnTo>
                    <a:pt x="48620" y="1356"/>
                  </a:lnTo>
                  <a:lnTo>
                    <a:pt x="0" y="0"/>
                  </a:lnTo>
                </a:path>
              </a:pathLst>
            </a:custGeom>
            <a:ln w="88900">
              <a:solidFill>
                <a:srgbClr val="FAA638"/>
              </a:solidFill>
              <a:headEnd type="triangle" w="med" len="med"/>
              <a:tailEnd type="none" w="med" len="med"/>
            </a:ln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object 77"/>
            <p:cNvSpPr/>
            <p:nvPr/>
          </p:nvSpPr>
          <p:spPr>
            <a:xfrm>
              <a:off x="6369572" y="4266183"/>
              <a:ext cx="436292" cy="264246"/>
            </a:xfrm>
            <a:custGeom>
              <a:avLst/>
              <a:gdLst/>
              <a:ahLst/>
              <a:cxnLst/>
              <a:rect l="l" t="t" r="r" b="b"/>
              <a:pathLst>
                <a:path w="291465" h="176529">
                  <a:moveTo>
                    <a:pt x="221335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21335" y="176402"/>
                  </a:lnTo>
                  <a:lnTo>
                    <a:pt x="221335" y="124167"/>
                  </a:lnTo>
                  <a:lnTo>
                    <a:pt x="263867" y="124167"/>
                  </a:lnTo>
                  <a:lnTo>
                    <a:pt x="263867" y="123113"/>
                  </a:lnTo>
                  <a:lnTo>
                    <a:pt x="274783" y="118499"/>
                  </a:lnTo>
                  <a:lnTo>
                    <a:pt x="283481" y="110723"/>
                  </a:lnTo>
                  <a:lnTo>
                    <a:pt x="289233" y="100487"/>
                  </a:lnTo>
                  <a:lnTo>
                    <a:pt x="291312" y="88493"/>
                  </a:lnTo>
                  <a:lnTo>
                    <a:pt x="289233" y="76499"/>
                  </a:lnTo>
                  <a:lnTo>
                    <a:pt x="283481" y="66263"/>
                  </a:lnTo>
                  <a:lnTo>
                    <a:pt x="274783" y="58488"/>
                  </a:lnTo>
                  <a:lnTo>
                    <a:pt x="263867" y="53873"/>
                  </a:lnTo>
                  <a:lnTo>
                    <a:pt x="263867" y="52819"/>
                  </a:lnTo>
                  <a:lnTo>
                    <a:pt x="221335" y="52819"/>
                  </a:lnTo>
                  <a:lnTo>
                    <a:pt x="221335" y="0"/>
                  </a:lnTo>
                  <a:close/>
                </a:path>
              </a:pathLst>
            </a:custGeom>
            <a:solidFill>
              <a:srgbClr val="9D85BE"/>
            </a:solidFill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" name="object 78"/>
            <p:cNvSpPr/>
            <p:nvPr/>
          </p:nvSpPr>
          <p:spPr>
            <a:xfrm>
              <a:off x="6369572" y="4684071"/>
              <a:ext cx="436292" cy="264246"/>
            </a:xfrm>
            <a:custGeom>
              <a:avLst/>
              <a:gdLst/>
              <a:ahLst/>
              <a:cxnLst/>
              <a:rect l="l" t="t" r="r" b="b"/>
              <a:pathLst>
                <a:path w="291465" h="176529">
                  <a:moveTo>
                    <a:pt x="221335" y="0"/>
                  </a:moveTo>
                  <a:lnTo>
                    <a:pt x="0" y="0"/>
                  </a:lnTo>
                  <a:lnTo>
                    <a:pt x="0" y="176403"/>
                  </a:lnTo>
                  <a:lnTo>
                    <a:pt x="221335" y="176403"/>
                  </a:lnTo>
                  <a:lnTo>
                    <a:pt x="221335" y="124167"/>
                  </a:lnTo>
                  <a:lnTo>
                    <a:pt x="263867" y="124167"/>
                  </a:lnTo>
                  <a:lnTo>
                    <a:pt x="263867" y="123113"/>
                  </a:lnTo>
                  <a:lnTo>
                    <a:pt x="274783" y="118499"/>
                  </a:lnTo>
                  <a:lnTo>
                    <a:pt x="283481" y="110723"/>
                  </a:lnTo>
                  <a:lnTo>
                    <a:pt x="289233" y="100487"/>
                  </a:lnTo>
                  <a:lnTo>
                    <a:pt x="291312" y="88493"/>
                  </a:lnTo>
                  <a:lnTo>
                    <a:pt x="289233" y="76499"/>
                  </a:lnTo>
                  <a:lnTo>
                    <a:pt x="283481" y="66263"/>
                  </a:lnTo>
                  <a:lnTo>
                    <a:pt x="274783" y="58488"/>
                  </a:lnTo>
                  <a:lnTo>
                    <a:pt x="263867" y="53873"/>
                  </a:lnTo>
                  <a:lnTo>
                    <a:pt x="263867" y="52819"/>
                  </a:lnTo>
                  <a:lnTo>
                    <a:pt x="221335" y="52819"/>
                  </a:lnTo>
                  <a:lnTo>
                    <a:pt x="221335" y="0"/>
                  </a:lnTo>
                  <a:close/>
                </a:path>
              </a:pathLst>
            </a:custGeom>
            <a:solidFill>
              <a:srgbClr val="9D85BE"/>
            </a:solidFill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手繪多邊形 52"/>
            <p:cNvSpPr/>
            <p:nvPr/>
          </p:nvSpPr>
          <p:spPr>
            <a:xfrm rot="2963734">
              <a:off x="5586219" y="4352913"/>
              <a:ext cx="661980" cy="271847"/>
            </a:xfrm>
            <a:custGeom>
              <a:avLst/>
              <a:gdLst>
                <a:gd name="connsiteX0" fmla="*/ 0 w 1183341"/>
                <a:gd name="connsiteY0" fmla="*/ 792358 h 792358"/>
                <a:gd name="connsiteX1" fmla="*/ 672353 w 1183341"/>
                <a:gd name="connsiteY1" fmla="*/ 120005 h 792358"/>
                <a:gd name="connsiteX2" fmla="*/ 1183341 w 1183341"/>
                <a:gd name="connsiteY2" fmla="*/ 3464 h 7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1" h="792358">
                  <a:moveTo>
                    <a:pt x="0" y="792358"/>
                  </a:moveTo>
                  <a:cubicBezTo>
                    <a:pt x="237565" y="521922"/>
                    <a:pt x="475130" y="251487"/>
                    <a:pt x="672353" y="120005"/>
                  </a:cubicBezTo>
                  <a:cubicBezTo>
                    <a:pt x="869576" y="-11477"/>
                    <a:pt x="1026458" y="-4007"/>
                    <a:pt x="1183341" y="3464"/>
                  </a:cubicBezTo>
                </a:path>
              </a:pathLst>
            </a:custGeom>
            <a:noFill/>
            <a:ln w="57150">
              <a:solidFill>
                <a:srgbClr val="FAA63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1" name="手繪多邊形 50"/>
          <p:cNvSpPr/>
          <p:nvPr/>
        </p:nvSpPr>
        <p:spPr>
          <a:xfrm>
            <a:off x="2406320" y="4117252"/>
            <a:ext cx="653512" cy="371584"/>
          </a:xfrm>
          <a:custGeom>
            <a:avLst/>
            <a:gdLst>
              <a:gd name="connsiteX0" fmla="*/ 0 w 1183341"/>
              <a:gd name="connsiteY0" fmla="*/ 792358 h 792358"/>
              <a:gd name="connsiteX1" fmla="*/ 672353 w 1183341"/>
              <a:gd name="connsiteY1" fmla="*/ 120005 h 792358"/>
              <a:gd name="connsiteX2" fmla="*/ 1183341 w 1183341"/>
              <a:gd name="connsiteY2" fmla="*/ 3464 h 79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341" h="792358">
                <a:moveTo>
                  <a:pt x="0" y="792358"/>
                </a:moveTo>
                <a:cubicBezTo>
                  <a:pt x="237565" y="521922"/>
                  <a:pt x="475130" y="251487"/>
                  <a:pt x="672353" y="120005"/>
                </a:cubicBezTo>
                <a:cubicBezTo>
                  <a:pt x="869576" y="-11477"/>
                  <a:pt x="1026458" y="-4007"/>
                  <a:pt x="1183341" y="3464"/>
                </a:cubicBezTo>
              </a:path>
            </a:pathLst>
          </a:custGeom>
          <a:noFill/>
          <a:ln w="57150">
            <a:solidFill>
              <a:srgbClr val="FAA63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object 72"/>
          <p:cNvSpPr/>
          <p:nvPr/>
        </p:nvSpPr>
        <p:spPr>
          <a:xfrm>
            <a:off x="6215642" y="3552694"/>
            <a:ext cx="876640" cy="533555"/>
          </a:xfrm>
          <a:custGeom>
            <a:avLst/>
            <a:gdLst/>
            <a:ahLst/>
            <a:cxnLst/>
            <a:rect l="l" t="t" r="r" b="b"/>
            <a:pathLst>
              <a:path w="441325" h="268604">
                <a:moveTo>
                  <a:pt x="368998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196151"/>
                </a:lnTo>
                <a:lnTo>
                  <a:pt x="1124" y="237774"/>
                </a:lnTo>
                <a:lnTo>
                  <a:pt x="8999" y="259148"/>
                </a:lnTo>
                <a:lnTo>
                  <a:pt x="30373" y="267022"/>
                </a:lnTo>
                <a:lnTo>
                  <a:pt x="71996" y="268147"/>
                </a:lnTo>
                <a:lnTo>
                  <a:pt x="368998" y="268147"/>
                </a:lnTo>
                <a:lnTo>
                  <a:pt x="410621" y="267022"/>
                </a:lnTo>
                <a:lnTo>
                  <a:pt x="431995" y="259148"/>
                </a:lnTo>
                <a:lnTo>
                  <a:pt x="439869" y="237774"/>
                </a:lnTo>
                <a:lnTo>
                  <a:pt x="440994" y="196151"/>
                </a:lnTo>
                <a:lnTo>
                  <a:pt x="440994" y="71996"/>
                </a:lnTo>
                <a:lnTo>
                  <a:pt x="439869" y="30373"/>
                </a:lnTo>
                <a:lnTo>
                  <a:pt x="431995" y="8999"/>
                </a:lnTo>
                <a:lnTo>
                  <a:pt x="410621" y="1124"/>
                </a:lnTo>
                <a:lnTo>
                  <a:pt x="368998" y="0"/>
                </a:lnTo>
                <a:close/>
              </a:path>
            </a:pathLst>
          </a:custGeom>
          <a:solidFill>
            <a:srgbClr val="9D85BE"/>
          </a:solidFill>
        </p:spPr>
        <p:txBody>
          <a:bodyPr wrap="square" lIns="0" tIns="0" rIns="0" bIns="0" rtlCol="0"/>
          <a:lstStyle/>
          <a:p>
            <a:endParaRPr sz="24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object 73"/>
          <p:cNvSpPr txBox="1"/>
          <p:nvPr/>
        </p:nvSpPr>
        <p:spPr>
          <a:xfrm>
            <a:off x="6346075" y="3631960"/>
            <a:ext cx="6480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Noto Sans CJK JP Regular"/>
              </a:rPr>
              <a:t>產物</a:t>
            </a:r>
            <a:endParaRPr sz="2400" dirty="0">
              <a:latin typeface="微軟正黑體" pitchFamily="34" charset="-120"/>
              <a:ea typeface="微軟正黑體" pitchFamily="34" charset="-120"/>
              <a:cs typeface="Noto Sans CJK JP Regular"/>
            </a:endParaRPr>
          </a:p>
        </p:txBody>
      </p:sp>
      <p:sp>
        <p:nvSpPr>
          <p:cNvPr id="26" name="object 75"/>
          <p:cNvSpPr txBox="1"/>
          <p:nvPr/>
        </p:nvSpPr>
        <p:spPr>
          <a:xfrm>
            <a:off x="3545634" y="2780928"/>
            <a:ext cx="239452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4C276"/>
                </a:solidFill>
                <a:latin typeface="微軟正黑體" pitchFamily="34" charset="-120"/>
                <a:ea typeface="微軟正黑體" pitchFamily="34" charset="-120"/>
                <a:cs typeface="Noto Sans CJK JP Regular"/>
              </a:rPr>
              <a:t>酵素（澱粉酶）</a:t>
            </a:r>
            <a:endParaRPr sz="2400" b="1" dirty="0">
              <a:latin typeface="微軟正黑體" pitchFamily="34" charset="-120"/>
              <a:ea typeface="微軟正黑體" pitchFamily="34" charset="-120"/>
              <a:cs typeface="Noto Sans CJK JP Regular"/>
            </a:endParaRPr>
          </a:p>
        </p:txBody>
      </p:sp>
      <p:sp>
        <p:nvSpPr>
          <p:cNvPr id="28" name="object 59"/>
          <p:cNvSpPr/>
          <p:nvPr/>
        </p:nvSpPr>
        <p:spPr>
          <a:xfrm>
            <a:off x="2032016" y="4276942"/>
            <a:ext cx="296564" cy="516136"/>
          </a:xfrm>
          <a:custGeom>
            <a:avLst/>
            <a:gdLst/>
            <a:ahLst/>
            <a:cxnLst/>
            <a:rect l="l" t="t" r="r" b="b"/>
            <a:pathLst>
              <a:path w="198120" h="344804">
                <a:moveTo>
                  <a:pt x="98996" y="0"/>
                </a:moveTo>
                <a:lnTo>
                  <a:pt x="63056" y="6421"/>
                </a:lnTo>
                <a:lnTo>
                  <a:pt x="32805" y="24217"/>
                </a:lnTo>
                <a:lnTo>
                  <a:pt x="10901" y="51183"/>
                </a:lnTo>
                <a:lnTo>
                  <a:pt x="0" y="85115"/>
                </a:lnTo>
                <a:lnTo>
                  <a:pt x="0" y="277698"/>
                </a:lnTo>
                <a:lnTo>
                  <a:pt x="52971" y="344525"/>
                </a:lnTo>
                <a:lnTo>
                  <a:pt x="98361" y="280923"/>
                </a:lnTo>
                <a:lnTo>
                  <a:pt x="195386" y="280923"/>
                </a:lnTo>
                <a:lnTo>
                  <a:pt x="198005" y="277698"/>
                </a:lnTo>
                <a:lnTo>
                  <a:pt x="198005" y="85724"/>
                </a:lnTo>
                <a:lnTo>
                  <a:pt x="187103" y="51692"/>
                </a:lnTo>
                <a:lnTo>
                  <a:pt x="165198" y="24517"/>
                </a:lnTo>
                <a:lnTo>
                  <a:pt x="134944" y="6515"/>
                </a:lnTo>
                <a:lnTo>
                  <a:pt x="98996" y="0"/>
                </a:lnTo>
                <a:close/>
              </a:path>
              <a:path w="198120" h="344804">
                <a:moveTo>
                  <a:pt x="195386" y="280923"/>
                </a:moveTo>
                <a:lnTo>
                  <a:pt x="98361" y="280923"/>
                </a:lnTo>
                <a:lnTo>
                  <a:pt x="143738" y="344525"/>
                </a:lnTo>
                <a:lnTo>
                  <a:pt x="195386" y="280923"/>
                </a:lnTo>
                <a:close/>
              </a:path>
            </a:pathLst>
          </a:custGeom>
          <a:solidFill>
            <a:srgbClr val="F6989B"/>
          </a:solidFill>
        </p:spPr>
        <p:txBody>
          <a:bodyPr wrap="square" lIns="0" tIns="0" rIns="0" bIns="0" rtlCol="0"/>
          <a:lstStyle/>
          <a:p>
            <a:endParaRPr sz="24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object 60"/>
          <p:cNvSpPr txBox="1"/>
          <p:nvPr/>
        </p:nvSpPr>
        <p:spPr>
          <a:xfrm>
            <a:off x="971601" y="4343933"/>
            <a:ext cx="11013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6989B"/>
                </a:solidFill>
                <a:latin typeface="微軟正黑體" pitchFamily="34" charset="-120"/>
                <a:ea typeface="微軟正黑體" pitchFamily="34" charset="-120"/>
                <a:cs typeface="Noto Sans CJK JP Regular"/>
              </a:rPr>
              <a:t>纖維素</a:t>
            </a:r>
            <a:endParaRPr sz="2400" b="1" dirty="0">
              <a:latin typeface="微軟正黑體" pitchFamily="34" charset="-120"/>
              <a:ea typeface="微軟正黑體" pitchFamily="34" charset="-120"/>
              <a:cs typeface="Noto Sans CJK JP Regular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2483838" y="4089177"/>
            <a:ext cx="283257" cy="283257"/>
            <a:chOff x="2483838" y="4089177"/>
            <a:chExt cx="283257" cy="283257"/>
          </a:xfrm>
        </p:grpSpPr>
        <p:sp>
          <p:nvSpPr>
            <p:cNvPr id="45" name="object 68"/>
            <p:cNvSpPr/>
            <p:nvPr/>
          </p:nvSpPr>
          <p:spPr>
            <a:xfrm>
              <a:off x="2483838" y="4208165"/>
              <a:ext cx="283257" cy="45625"/>
            </a:xfrm>
            <a:custGeom>
              <a:avLst/>
              <a:gdLst/>
              <a:ahLst/>
              <a:cxnLst/>
              <a:rect l="l" t="t" r="r" b="b"/>
              <a:pathLst>
                <a:path w="189229" h="30479">
                  <a:moveTo>
                    <a:pt x="0" y="0"/>
                  </a:moveTo>
                  <a:lnTo>
                    <a:pt x="188912" y="29921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6" name="object 69"/>
            <p:cNvSpPr/>
            <p:nvPr/>
          </p:nvSpPr>
          <p:spPr>
            <a:xfrm>
              <a:off x="2602844" y="4089177"/>
              <a:ext cx="45625" cy="283257"/>
            </a:xfrm>
            <a:custGeom>
              <a:avLst/>
              <a:gdLst/>
              <a:ahLst/>
              <a:cxnLst/>
              <a:rect l="l" t="t" r="r" b="b"/>
              <a:pathLst>
                <a:path w="30479" h="189229">
                  <a:moveTo>
                    <a:pt x="29921" y="0"/>
                  </a:moveTo>
                  <a:lnTo>
                    <a:pt x="0" y="188925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8C81BADA-6393-4735-B9BD-733F39D724AD}"/>
              </a:ext>
            </a:extLst>
          </p:cNvPr>
          <p:cNvSpPr/>
          <p:nvPr/>
        </p:nvSpPr>
        <p:spPr>
          <a:xfrm>
            <a:off x="251520" y="1268760"/>
            <a:ext cx="8640960" cy="192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的特性（二）：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酵素在原本的反應過後，仍可與新的受質結合、作用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25">
            <a:extLst>
              <a:ext uri="{FF2B5EF4-FFF2-40B4-BE49-F238E27FC236}">
                <a16:creationId xmlns:a16="http://schemas.microsoft.com/office/drawing/2014/main" id="{855A5434-9117-4536-AC8F-CF27AB94D636}"/>
              </a:ext>
            </a:extLst>
          </p:cNvPr>
          <p:cNvSpPr/>
          <p:nvPr/>
        </p:nvSpPr>
        <p:spPr>
          <a:xfrm>
            <a:off x="5314900" y="1290985"/>
            <a:ext cx="2569468" cy="606425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可重複利用</a:t>
            </a:r>
          </a:p>
        </p:txBody>
      </p:sp>
      <p:sp>
        <p:nvSpPr>
          <p:cNvPr id="9" name="內容版面配置區 1"/>
          <p:cNvSpPr>
            <a:spLocks noGrp="1"/>
          </p:cNvSpPr>
          <p:nvPr>
            <p:ph sz="quarter" idx="10"/>
          </p:nvPr>
        </p:nvSpPr>
        <p:spPr>
          <a:xfrm>
            <a:off x="8407220" y="0"/>
            <a:ext cx="739784" cy="469707"/>
          </a:xfrm>
        </p:spPr>
        <p:txBody>
          <a:bodyPr/>
          <a:lstStyle/>
          <a:p>
            <a:r>
              <a:rPr lang="en-US" altLang="zh-TW" dirty="0"/>
              <a:t>71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3604648" y="3037930"/>
            <a:ext cx="1039360" cy="976186"/>
            <a:chOff x="3604300" y="3037930"/>
            <a:chExt cx="1039360" cy="976186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89" b="99270" l="9677" r="927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105" y="3037930"/>
              <a:ext cx="883555" cy="97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300" y="3227027"/>
              <a:ext cx="746955" cy="717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矩形 54"/>
          <p:cNvSpPr/>
          <p:nvPr/>
        </p:nvSpPr>
        <p:spPr>
          <a:xfrm>
            <a:off x="564086" y="3746501"/>
            <a:ext cx="2495746" cy="130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object 70"/>
          <p:cNvSpPr/>
          <p:nvPr/>
        </p:nvSpPr>
        <p:spPr>
          <a:xfrm>
            <a:off x="1763688" y="3586001"/>
            <a:ext cx="821921" cy="500248"/>
          </a:xfrm>
          <a:custGeom>
            <a:avLst/>
            <a:gdLst/>
            <a:ahLst/>
            <a:cxnLst/>
            <a:rect l="l" t="t" r="r" b="b"/>
            <a:pathLst>
              <a:path w="441325" h="268604">
                <a:moveTo>
                  <a:pt x="368998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196151"/>
                </a:lnTo>
                <a:lnTo>
                  <a:pt x="1124" y="237774"/>
                </a:lnTo>
                <a:lnTo>
                  <a:pt x="8999" y="259148"/>
                </a:lnTo>
                <a:lnTo>
                  <a:pt x="30373" y="267022"/>
                </a:lnTo>
                <a:lnTo>
                  <a:pt x="71996" y="268147"/>
                </a:lnTo>
                <a:lnTo>
                  <a:pt x="368998" y="268147"/>
                </a:lnTo>
                <a:lnTo>
                  <a:pt x="410621" y="267022"/>
                </a:lnTo>
                <a:lnTo>
                  <a:pt x="431995" y="259148"/>
                </a:lnTo>
                <a:lnTo>
                  <a:pt x="439869" y="237774"/>
                </a:lnTo>
                <a:lnTo>
                  <a:pt x="440994" y="196151"/>
                </a:lnTo>
                <a:lnTo>
                  <a:pt x="440994" y="71996"/>
                </a:lnTo>
                <a:lnTo>
                  <a:pt x="439869" y="30373"/>
                </a:lnTo>
                <a:lnTo>
                  <a:pt x="431995" y="8999"/>
                </a:lnTo>
                <a:lnTo>
                  <a:pt x="410621" y="1124"/>
                </a:lnTo>
                <a:lnTo>
                  <a:pt x="368998" y="0"/>
                </a:lnTo>
                <a:close/>
              </a:path>
            </a:pathLst>
          </a:custGeom>
          <a:solidFill>
            <a:srgbClr val="F6989B"/>
          </a:solidFill>
        </p:spPr>
        <p:txBody>
          <a:bodyPr wrap="square" lIns="0" tIns="0" rIns="0" bIns="0" rtlCol="0"/>
          <a:lstStyle/>
          <a:p>
            <a:endParaRPr sz="24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object 71"/>
          <p:cNvSpPr txBox="1"/>
          <p:nvPr/>
        </p:nvSpPr>
        <p:spPr>
          <a:xfrm>
            <a:off x="1867133" y="3645024"/>
            <a:ext cx="6317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Noto Sans CJK JP Regular"/>
              </a:rPr>
              <a:t>受質</a:t>
            </a:r>
            <a:endParaRPr sz="2400" dirty="0">
              <a:latin typeface="微軟正黑體" pitchFamily="34" charset="-120"/>
              <a:ea typeface="微軟正黑體" pitchFamily="34" charset="-120"/>
              <a:cs typeface="Noto Sans CJK JP Regular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259631" y="3683187"/>
            <a:ext cx="3083412" cy="2390573"/>
            <a:chOff x="1259631" y="3683187"/>
            <a:chExt cx="3083412" cy="2390573"/>
          </a:xfrm>
        </p:grpSpPr>
        <p:sp>
          <p:nvSpPr>
            <p:cNvPr id="41" name="object 76"/>
            <p:cNvSpPr txBox="1"/>
            <p:nvPr/>
          </p:nvSpPr>
          <p:spPr>
            <a:xfrm>
              <a:off x="1259631" y="5301208"/>
              <a:ext cx="692630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solidFill>
                    <a:srgbClr val="F6989B"/>
                  </a:solidFill>
                  <a:latin typeface="微軟正黑體" pitchFamily="34" charset="-120"/>
                  <a:ea typeface="微軟正黑體" pitchFamily="34" charset="-120"/>
                  <a:cs typeface="Noto Sans CJK JP Regular"/>
                </a:rPr>
                <a:t>澱粉</a:t>
              </a:r>
              <a:endParaRPr sz="2400" b="1" dirty="0">
                <a:latin typeface="微軟正黑體" pitchFamily="34" charset="-120"/>
                <a:ea typeface="微軟正黑體" pitchFamily="34" charset="-120"/>
                <a:cs typeface="Noto Sans CJK JP Regular"/>
              </a:endParaRP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820" y="5133312"/>
              <a:ext cx="746955" cy="717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手繪多邊形 51"/>
            <p:cNvSpPr/>
            <p:nvPr/>
          </p:nvSpPr>
          <p:spPr>
            <a:xfrm>
              <a:off x="2493339" y="4698238"/>
              <a:ext cx="458614" cy="670888"/>
            </a:xfrm>
            <a:custGeom>
              <a:avLst/>
              <a:gdLst>
                <a:gd name="connsiteX0" fmla="*/ 0 w 1183341"/>
                <a:gd name="connsiteY0" fmla="*/ 792358 h 792358"/>
                <a:gd name="connsiteX1" fmla="*/ 672353 w 1183341"/>
                <a:gd name="connsiteY1" fmla="*/ 120005 h 792358"/>
                <a:gd name="connsiteX2" fmla="*/ 1183341 w 1183341"/>
                <a:gd name="connsiteY2" fmla="*/ 3464 h 792358"/>
                <a:gd name="connsiteX0" fmla="*/ 0 w 1102658"/>
                <a:gd name="connsiteY0" fmla="*/ 1494760 h 1494760"/>
                <a:gd name="connsiteX1" fmla="*/ 672353 w 1102658"/>
                <a:gd name="connsiteY1" fmla="*/ 822407 h 1494760"/>
                <a:gd name="connsiteX2" fmla="*/ 1102658 w 1102658"/>
                <a:gd name="connsiteY2" fmla="*/ 71 h 1494760"/>
                <a:gd name="connsiteX0" fmla="*/ 0 w 941293"/>
                <a:gd name="connsiteY0" fmla="*/ 1451991 h 1451991"/>
                <a:gd name="connsiteX1" fmla="*/ 672353 w 941293"/>
                <a:gd name="connsiteY1" fmla="*/ 779638 h 1451991"/>
                <a:gd name="connsiteX2" fmla="*/ 941293 w 941293"/>
                <a:gd name="connsiteY2" fmla="*/ 77 h 1451991"/>
                <a:gd name="connsiteX0" fmla="*/ 0 w 1281952"/>
                <a:gd name="connsiteY0" fmla="*/ 1612383 h 1612383"/>
                <a:gd name="connsiteX1" fmla="*/ 672353 w 1281952"/>
                <a:gd name="connsiteY1" fmla="*/ 940030 h 1612383"/>
                <a:gd name="connsiteX2" fmla="*/ 1281952 w 1281952"/>
                <a:gd name="connsiteY2" fmla="*/ 61 h 1612383"/>
                <a:gd name="connsiteX0" fmla="*/ 0 w 1120587"/>
                <a:gd name="connsiteY0" fmla="*/ 1430585 h 1430585"/>
                <a:gd name="connsiteX1" fmla="*/ 510988 w 1120587"/>
                <a:gd name="connsiteY1" fmla="*/ 940028 h 1430585"/>
                <a:gd name="connsiteX2" fmla="*/ 1120587 w 1120587"/>
                <a:gd name="connsiteY2" fmla="*/ 59 h 143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0587" h="1430585">
                  <a:moveTo>
                    <a:pt x="0" y="1430585"/>
                  </a:moveTo>
                  <a:cubicBezTo>
                    <a:pt x="237565" y="1160149"/>
                    <a:pt x="324223" y="1178449"/>
                    <a:pt x="510988" y="940028"/>
                  </a:cubicBezTo>
                  <a:cubicBezTo>
                    <a:pt x="697753" y="701607"/>
                    <a:pt x="963704" y="-7412"/>
                    <a:pt x="1120587" y="59"/>
                  </a:cubicBezTo>
                </a:path>
              </a:pathLst>
            </a:custGeom>
            <a:noFill/>
            <a:ln w="57150">
              <a:solidFill>
                <a:srgbClr val="FAA63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object 52"/>
            <p:cNvSpPr/>
            <p:nvPr/>
          </p:nvSpPr>
          <p:spPr>
            <a:xfrm>
              <a:off x="3059832" y="3683187"/>
              <a:ext cx="1283211" cy="2390573"/>
            </a:xfrm>
            <a:custGeom>
              <a:avLst/>
              <a:gdLst/>
              <a:ahLst/>
              <a:cxnLst/>
              <a:rect l="l" t="t" r="r" b="b"/>
              <a:pathLst>
                <a:path w="857250" h="1597025">
                  <a:moveTo>
                    <a:pt x="424446" y="0"/>
                  </a:moveTo>
                  <a:lnTo>
                    <a:pt x="382915" y="25942"/>
                  </a:lnTo>
                  <a:lnTo>
                    <a:pt x="343017" y="54147"/>
                  </a:lnTo>
                  <a:lnTo>
                    <a:pt x="304842" y="84524"/>
                  </a:lnTo>
                  <a:lnTo>
                    <a:pt x="268481" y="116984"/>
                  </a:lnTo>
                  <a:lnTo>
                    <a:pt x="234022" y="151436"/>
                  </a:lnTo>
                  <a:lnTo>
                    <a:pt x="201555" y="187792"/>
                  </a:lnTo>
                  <a:lnTo>
                    <a:pt x="171171" y="225961"/>
                  </a:lnTo>
                  <a:lnTo>
                    <a:pt x="142958" y="265855"/>
                  </a:lnTo>
                  <a:lnTo>
                    <a:pt x="117006" y="307382"/>
                  </a:lnTo>
                  <a:lnTo>
                    <a:pt x="93406" y="350455"/>
                  </a:lnTo>
                  <a:lnTo>
                    <a:pt x="72246" y="394982"/>
                  </a:lnTo>
                  <a:lnTo>
                    <a:pt x="53617" y="440874"/>
                  </a:lnTo>
                  <a:lnTo>
                    <a:pt x="37607" y="488042"/>
                  </a:lnTo>
                  <a:lnTo>
                    <a:pt x="24308" y="536396"/>
                  </a:lnTo>
                  <a:lnTo>
                    <a:pt x="13807" y="585846"/>
                  </a:lnTo>
                  <a:lnTo>
                    <a:pt x="6196" y="636302"/>
                  </a:lnTo>
                  <a:lnTo>
                    <a:pt x="1564" y="687675"/>
                  </a:lnTo>
                  <a:lnTo>
                    <a:pt x="0" y="739876"/>
                  </a:lnTo>
                  <a:lnTo>
                    <a:pt x="1356" y="788495"/>
                  </a:lnTo>
                  <a:lnTo>
                    <a:pt x="5377" y="836403"/>
                  </a:lnTo>
                  <a:lnTo>
                    <a:pt x="11989" y="883526"/>
                  </a:lnTo>
                  <a:lnTo>
                    <a:pt x="21122" y="929794"/>
                  </a:lnTo>
                  <a:lnTo>
                    <a:pt x="32702" y="975133"/>
                  </a:lnTo>
                  <a:lnTo>
                    <a:pt x="46657" y="1019471"/>
                  </a:lnTo>
                  <a:lnTo>
                    <a:pt x="62915" y="1062737"/>
                  </a:lnTo>
                  <a:lnTo>
                    <a:pt x="81404" y="1104856"/>
                  </a:lnTo>
                  <a:lnTo>
                    <a:pt x="102051" y="1145758"/>
                  </a:lnTo>
                  <a:lnTo>
                    <a:pt x="124783" y="1185370"/>
                  </a:lnTo>
                  <a:lnTo>
                    <a:pt x="149529" y="1223619"/>
                  </a:lnTo>
                  <a:lnTo>
                    <a:pt x="176216" y="1260434"/>
                  </a:lnTo>
                  <a:lnTo>
                    <a:pt x="204772" y="1295741"/>
                  </a:lnTo>
                  <a:lnTo>
                    <a:pt x="235124" y="1329469"/>
                  </a:lnTo>
                  <a:lnTo>
                    <a:pt x="267201" y="1361546"/>
                  </a:lnTo>
                  <a:lnTo>
                    <a:pt x="300929" y="1391898"/>
                  </a:lnTo>
                  <a:lnTo>
                    <a:pt x="336237" y="1420453"/>
                  </a:lnTo>
                  <a:lnTo>
                    <a:pt x="373052" y="1447140"/>
                  </a:lnTo>
                  <a:lnTo>
                    <a:pt x="411302" y="1471886"/>
                  </a:lnTo>
                  <a:lnTo>
                    <a:pt x="450914" y="1494618"/>
                  </a:lnTo>
                  <a:lnTo>
                    <a:pt x="491817" y="1515265"/>
                  </a:lnTo>
                  <a:lnTo>
                    <a:pt x="533937" y="1533753"/>
                  </a:lnTo>
                  <a:lnTo>
                    <a:pt x="577203" y="1550011"/>
                  </a:lnTo>
                  <a:lnTo>
                    <a:pt x="621543" y="1563966"/>
                  </a:lnTo>
                  <a:lnTo>
                    <a:pt x="666883" y="1575546"/>
                  </a:lnTo>
                  <a:lnTo>
                    <a:pt x="713151" y="1584679"/>
                  </a:lnTo>
                  <a:lnTo>
                    <a:pt x="760276" y="1591292"/>
                  </a:lnTo>
                  <a:lnTo>
                    <a:pt x="808185" y="1595313"/>
                  </a:lnTo>
                  <a:lnTo>
                    <a:pt x="856805" y="1596669"/>
                  </a:lnTo>
                </a:path>
              </a:pathLst>
            </a:custGeom>
            <a:ln w="88900">
              <a:solidFill>
                <a:srgbClr val="FAA638"/>
              </a:solidFill>
              <a:headEnd type="triangle" w="med" len="med"/>
              <a:tailEnd type="none" w="med" len="med"/>
            </a:ln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89" b="99270" l="9677" r="927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22" y="5492521"/>
            <a:ext cx="883555" cy="9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9469760A-D67A-4705-8655-786029AA8C61}"/>
              </a:ext>
            </a:extLst>
          </p:cNvPr>
          <p:cNvSpPr/>
          <p:nvPr/>
        </p:nvSpPr>
        <p:spPr>
          <a:xfrm>
            <a:off x="6084167" y="5013176"/>
            <a:ext cx="2592289" cy="120032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>
                <a:solidFill>
                  <a:srgbClr val="8FBF54"/>
                </a:solidFill>
                <a:ea typeface="微軟正黑體" panose="020B0604030504040204" pitchFamily="34" charset="-120"/>
                <a:cs typeface="Arial" pitchFamily="34" charset="0"/>
              </a:rPr>
              <a:t>3-4</a:t>
            </a:r>
            <a:r>
              <a:rPr lang="zh-TW" altLang="en-US" sz="2400" b="1" dirty="0">
                <a:solidFill>
                  <a:srgbClr val="8FBF54"/>
                </a:solidFill>
                <a:ea typeface="微軟正黑體" panose="020B0604030504040204" pitchFamily="34" charset="-120"/>
                <a:cs typeface="Arial" pitchFamily="34" charset="0"/>
              </a:rPr>
              <a:t>　</a:t>
            </a:r>
          </a:p>
          <a:p>
            <a:r>
              <a:rPr lang="zh-TW" altLang="en-US" sz="2400" dirty="0">
                <a:ea typeface="微軟正黑體" panose="020B0604030504040204" pitchFamily="34" charset="-120"/>
                <a:cs typeface="Arial" pitchFamily="34" charset="0"/>
              </a:rPr>
              <a:t>酵素具有專一性 </a:t>
            </a:r>
            <a:endParaRPr lang="en-US" altLang="zh-TW" sz="2400" dirty="0"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zh-TW" sz="2400" dirty="0"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2400" dirty="0">
                <a:ea typeface="微軟正黑體" panose="020B0604030504040204" pitchFamily="34" charset="-120"/>
                <a:cs typeface="Arial" pitchFamily="34" charset="0"/>
              </a:rPr>
              <a:t> 以澱粉酶為例 </a:t>
            </a:r>
            <a:r>
              <a:rPr lang="en-US" altLang="zh-TW" sz="2400" dirty="0">
                <a:ea typeface="微軟正黑體" panose="020B0604030504040204" pitchFamily="34" charset="-120"/>
                <a:cs typeface="Arial" pitchFamily="34" charset="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1">
            <a:extLst>
              <a:ext uri="{FF2B5EF4-FFF2-40B4-BE49-F238E27FC236}">
                <a16:creationId xmlns:a16="http://schemas.microsoft.com/office/drawing/2014/main" id="{F28D4C20-1669-4784-9DAE-3636C4B5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88640"/>
            <a:ext cx="4699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酵素的功能與特性</a:t>
            </a:r>
          </a:p>
        </p:txBody>
      </p:sp>
      <p:sp>
        <p:nvSpPr>
          <p:cNvPr id="40" name="矩形: 圓角 8">
            <a:extLst>
              <a:ext uri="{FF2B5EF4-FFF2-40B4-BE49-F238E27FC236}">
                <a16:creationId xmlns:a16="http://schemas.microsoft.com/office/drawing/2014/main" id="{FBF56B11-D84B-45C5-8905-92F6B6038632}"/>
              </a:ext>
            </a:extLst>
          </p:cNvPr>
          <p:cNvSpPr/>
          <p:nvPr/>
        </p:nvSpPr>
        <p:spPr>
          <a:xfrm>
            <a:off x="251520" y="260648"/>
            <a:ext cx="638175" cy="638175"/>
          </a:xfrm>
          <a:prstGeom prst="roundRect">
            <a:avLst/>
          </a:prstGeom>
          <a:solidFill>
            <a:srgbClr val="8FB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TW" sz="4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endParaRPr lang="zh-TW" altLang="en-US" sz="4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/>
      <p:bldP spid="12" grpId="0" animBg="1"/>
      <p:bldP spid="55" grpId="0" animBg="1"/>
      <p:bldP spid="35" grpId="0" animBg="1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75CF968-89E4-421B-ACB0-58883573FB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45DDA6-1362-4F0C-989B-04D2494D4955}"/>
              </a:ext>
            </a:extLst>
          </p:cNvPr>
          <p:cNvSpPr txBox="1"/>
          <p:nvPr/>
        </p:nvSpPr>
        <p:spPr>
          <a:xfrm>
            <a:off x="71500" y="1124744"/>
            <a:ext cx="9001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6.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酵素反應前後不變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81000"/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酵素只是</a:t>
            </a:r>
            <a:r>
              <a:rPr lang="zh-TW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40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改變</a:t>
            </a:r>
            <a:r>
              <a:rPr lang="en-US" altLang="zh-TW" sz="40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4000" b="1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反應速率而已，反應前後，酵素本身並未被改變或用掉，所以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81000"/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可以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40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重複使用</a:t>
            </a:r>
            <a:r>
              <a:rPr lang="zh-TW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，只需微量的酵素，就可以完成催化反應的任務。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31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F2B65D62-8FE7-4838-AF05-9DA271880C8A}"/>
              </a:ext>
            </a:extLst>
          </p:cNvPr>
          <p:cNvSpPr/>
          <p:nvPr/>
        </p:nvSpPr>
        <p:spPr>
          <a:xfrm>
            <a:off x="251520" y="1268760"/>
            <a:ext cx="8640960" cy="192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的特性（三）：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例如：溫度、酸鹼性或某些條件可能會促進、降低酵素活性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3">
            <a:extLst>
              <a:ext uri="{FF2B5EF4-FFF2-40B4-BE49-F238E27FC236}">
                <a16:creationId xmlns:a16="http://schemas.microsoft.com/office/drawing/2014/main" id="{410E956D-ECBA-4724-9422-69E61C63BCB8}"/>
              </a:ext>
            </a:extLst>
          </p:cNvPr>
          <p:cNvSpPr/>
          <p:nvPr/>
        </p:nvSpPr>
        <p:spPr>
          <a:xfrm>
            <a:off x="1547664" y="4158580"/>
            <a:ext cx="6956425" cy="790575"/>
          </a:xfrm>
          <a:prstGeom prst="roundRect">
            <a:avLst>
              <a:gd name="adj" fmla="val 869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這些條件怎麼影響酵素活性呢？</a:t>
            </a:r>
          </a:p>
        </p:txBody>
      </p:sp>
      <p:pic>
        <p:nvPicPr>
          <p:cNvPr id="8" name="圖片 10">
            <a:extLst>
              <a:ext uri="{FF2B5EF4-FFF2-40B4-BE49-F238E27FC236}">
                <a16:creationId xmlns:a16="http://schemas.microsoft.com/office/drawing/2014/main" id="{E35E9D8D-5996-4BB5-AA46-C8BBF5433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4005064"/>
            <a:ext cx="11938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: 圓角 25">
            <a:extLst>
              <a:ext uri="{FF2B5EF4-FFF2-40B4-BE49-F238E27FC236}">
                <a16:creationId xmlns:a16="http://schemas.microsoft.com/office/drawing/2014/main" id="{DE519FA7-8251-4F2E-8E3F-4B93478146C5}"/>
              </a:ext>
            </a:extLst>
          </p:cNvPr>
          <p:cNvSpPr/>
          <p:nvPr/>
        </p:nvSpPr>
        <p:spPr>
          <a:xfrm>
            <a:off x="5317753" y="1290985"/>
            <a:ext cx="3358703" cy="606425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活性受條件影響</a:t>
            </a:r>
          </a:p>
        </p:txBody>
      </p:sp>
      <p:sp>
        <p:nvSpPr>
          <p:cNvPr id="9" name="內容版面配置區 1"/>
          <p:cNvSpPr>
            <a:spLocks noGrp="1"/>
          </p:cNvSpPr>
          <p:nvPr>
            <p:ph sz="quarter" idx="10"/>
          </p:nvPr>
        </p:nvSpPr>
        <p:spPr>
          <a:xfrm>
            <a:off x="8407220" y="0"/>
            <a:ext cx="739784" cy="469707"/>
          </a:xfrm>
        </p:spPr>
        <p:txBody>
          <a:bodyPr/>
          <a:lstStyle/>
          <a:p>
            <a:r>
              <a:rPr lang="en-US" altLang="zh-TW" dirty="0"/>
              <a:t>71</a:t>
            </a:r>
            <a:endParaRPr lang="zh-TW" altLang="en-US" dirty="0"/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36FE17C2-5071-4174-92F3-3D967E8F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88640"/>
            <a:ext cx="4699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酵素的功能與特性</a:t>
            </a:r>
          </a:p>
        </p:txBody>
      </p:sp>
      <p:sp>
        <p:nvSpPr>
          <p:cNvPr id="11" name="矩形: 圓角 8">
            <a:extLst>
              <a:ext uri="{FF2B5EF4-FFF2-40B4-BE49-F238E27FC236}">
                <a16:creationId xmlns:a16="http://schemas.microsoft.com/office/drawing/2014/main" id="{48CBBFF7-22F7-4C48-BAD2-DC4BE25CBEF4}"/>
              </a:ext>
            </a:extLst>
          </p:cNvPr>
          <p:cNvSpPr/>
          <p:nvPr/>
        </p:nvSpPr>
        <p:spPr>
          <a:xfrm>
            <a:off x="251520" y="260648"/>
            <a:ext cx="638175" cy="638175"/>
          </a:xfrm>
          <a:prstGeom prst="roundRect">
            <a:avLst/>
          </a:prstGeom>
          <a:solidFill>
            <a:srgbClr val="8FB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TW" sz="4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endParaRPr lang="zh-TW" altLang="en-US" sz="4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>
            <a:extLst>
              <a:ext uri="{FF2B5EF4-FFF2-40B4-BE49-F238E27FC236}">
                <a16:creationId xmlns:a16="http://schemas.microsoft.com/office/drawing/2014/main" id="{18AD3DEF-4FD5-48A0-AF72-26CA6F6F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98438"/>
            <a:ext cx="5262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酵素活性與代謝反應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1E835E4-7122-449A-88C9-CA7853A9D23C}"/>
              </a:ext>
            </a:extLst>
          </p:cNvPr>
          <p:cNvSpPr/>
          <p:nvPr/>
        </p:nvSpPr>
        <p:spPr>
          <a:xfrm>
            <a:off x="251520" y="1268760"/>
            <a:ext cx="5719763" cy="6407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成分：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25">
            <a:extLst>
              <a:ext uri="{FF2B5EF4-FFF2-40B4-BE49-F238E27FC236}">
                <a16:creationId xmlns:a16="http://schemas.microsoft.com/office/drawing/2014/main" id="{4AB5B78C-B53C-48D2-B173-B3F499DFCB6C}"/>
              </a:ext>
            </a:extLst>
          </p:cNvPr>
          <p:cNvSpPr/>
          <p:nvPr/>
        </p:nvSpPr>
        <p:spPr>
          <a:xfrm>
            <a:off x="4716016" y="1290985"/>
            <a:ext cx="1728192" cy="606425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蛋白質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A0A50B-7FEB-4080-87BB-04E0F6008758}"/>
              </a:ext>
            </a:extLst>
          </p:cNvPr>
          <p:cNvSpPr/>
          <p:nvPr/>
        </p:nvSpPr>
        <p:spPr>
          <a:xfrm>
            <a:off x="251520" y="2426047"/>
            <a:ext cx="5040560" cy="192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影響蛋白質特性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＝會影響酵素活性</a:t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EF6672-5105-4F6E-BEE3-26E7A411DF89}"/>
              </a:ext>
            </a:extLst>
          </p:cNvPr>
          <p:cNvSpPr/>
          <p:nvPr/>
        </p:nvSpPr>
        <p:spPr>
          <a:xfrm>
            <a:off x="256283" y="4640610"/>
            <a:ext cx="5395837" cy="64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酸鹼值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390" name="Picture 6" descr="C:\Users\user\2019霞霞霞\CASE\南一國中製作PPT\CC0圖片\溫度計_CC0.png">
            <a:extLst>
              <a:ext uri="{FF2B5EF4-FFF2-40B4-BE49-F238E27FC236}">
                <a16:creationId xmlns:a16="http://schemas.microsoft.com/office/drawing/2014/main" id="{980CFC79-8BA7-4263-BECB-9F2ACDAC7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175993"/>
            <a:ext cx="1923604" cy="38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1"/>
          <p:cNvSpPr>
            <a:spLocks noGrp="1"/>
          </p:cNvSpPr>
          <p:nvPr>
            <p:ph sz="quarter" idx="10"/>
          </p:nvPr>
        </p:nvSpPr>
        <p:spPr>
          <a:xfrm>
            <a:off x="8407220" y="0"/>
            <a:ext cx="739784" cy="469707"/>
          </a:xfrm>
        </p:spPr>
        <p:txBody>
          <a:bodyPr/>
          <a:lstStyle/>
          <a:p>
            <a:r>
              <a:rPr lang="en-US" altLang="zh-TW" dirty="0"/>
              <a:t>72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683568" y="3717032"/>
            <a:ext cx="3528392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600"/>
              </a:lnSpc>
              <a:spcBef>
                <a:spcPts val="500"/>
              </a:spcBef>
              <a:defRPr/>
            </a:pP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影響代謝速率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: 圓角 8">
            <a:extLst>
              <a:ext uri="{FF2B5EF4-FFF2-40B4-BE49-F238E27FC236}">
                <a16:creationId xmlns:a16="http://schemas.microsoft.com/office/drawing/2014/main" id="{431664FC-1D5D-4D22-AF31-54E9F41366E4}"/>
              </a:ext>
            </a:extLst>
          </p:cNvPr>
          <p:cNvSpPr/>
          <p:nvPr/>
        </p:nvSpPr>
        <p:spPr>
          <a:xfrm>
            <a:off x="251520" y="260648"/>
            <a:ext cx="638175" cy="638175"/>
          </a:xfrm>
          <a:prstGeom prst="roundRect">
            <a:avLst/>
          </a:prstGeom>
          <a:solidFill>
            <a:srgbClr val="8FB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TW" sz="4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endParaRPr lang="zh-TW" altLang="en-US" sz="4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3669110"/>
            <a:ext cx="3593187" cy="28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4BC25C9-DEF5-41CD-A027-CCDEC9DD4F57}"/>
              </a:ext>
            </a:extLst>
          </p:cNvPr>
          <p:cNvSpPr/>
          <p:nvPr/>
        </p:nvSpPr>
        <p:spPr>
          <a:xfrm>
            <a:off x="251520" y="1262063"/>
            <a:ext cx="8112125" cy="2644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對酵素活性的影響：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dirty="0">
                <a:ea typeface="微軟正黑體" panose="020B0604030504040204" pitchFamily="34" charset="-120"/>
                <a:cs typeface="Arial" pitchFamily="34" charset="0"/>
              </a:rPr>
              <a:t>    </a:t>
            </a:r>
            <a:r>
              <a:rPr lang="en-US" altLang="zh-TW" sz="3600" dirty="0">
                <a:ea typeface="微軟正黑體" panose="020B0604030504040204" pitchFamily="34" charset="-120"/>
                <a:cs typeface="Arial" pitchFamily="34" charset="0"/>
              </a:rPr>
              <a:t>1.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一定範圍內，活性隨升溫而增加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dirty="0">
                <a:ea typeface="微軟正黑體" panose="020B0604030504040204" pitchFamily="34" charset="-120"/>
                <a:cs typeface="Arial" pitchFamily="34" charset="0"/>
              </a:rPr>
              <a:t>    </a:t>
            </a:r>
            <a:r>
              <a:rPr lang="en-US" altLang="zh-TW" sz="3600" dirty="0">
                <a:ea typeface="微軟正黑體" panose="020B0604030504040204" pitchFamily="34" charset="-120"/>
                <a:cs typeface="Arial" pitchFamily="34" charset="0"/>
              </a:rPr>
              <a:t>2.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溫度過高時，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失去活性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dirty="0">
                <a:ea typeface="微軟正黑體" panose="020B0604030504040204" pitchFamily="34" charset="-120"/>
                <a:cs typeface="Arial" pitchFamily="34" charset="0"/>
              </a:rPr>
              <a:t>    </a:t>
            </a:r>
            <a:r>
              <a:rPr lang="en-US" altLang="zh-TW" sz="3600" dirty="0">
                <a:ea typeface="微軟正黑體" panose="020B0604030504040204" pitchFamily="34" charset="-120"/>
                <a:cs typeface="Arial" pitchFamily="34" charset="0"/>
              </a:rPr>
              <a:t>3.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每種酵素有最適合的反應溫度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1"/>
          <p:cNvSpPr>
            <a:spLocks noGrp="1"/>
          </p:cNvSpPr>
          <p:nvPr>
            <p:ph sz="quarter" idx="10"/>
          </p:nvPr>
        </p:nvSpPr>
        <p:spPr>
          <a:xfrm>
            <a:off x="8407220" y="0"/>
            <a:ext cx="739784" cy="469707"/>
          </a:xfrm>
        </p:spPr>
        <p:txBody>
          <a:bodyPr/>
          <a:lstStyle/>
          <a:p>
            <a:r>
              <a:rPr lang="en-US" altLang="zh-TW" dirty="0"/>
              <a:t>72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533D0A6-EB35-4134-914F-FEC50AA63040}"/>
              </a:ext>
            </a:extLst>
          </p:cNvPr>
          <p:cNvSpPr/>
          <p:nvPr/>
        </p:nvSpPr>
        <p:spPr>
          <a:xfrm>
            <a:off x="4283968" y="5445224"/>
            <a:ext cx="4860032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>
                <a:solidFill>
                  <a:srgbClr val="8FBF54"/>
                </a:solidFill>
                <a:ea typeface="微軟正黑體" panose="020B0604030504040204" pitchFamily="34" charset="-120"/>
                <a:cs typeface="Arial" pitchFamily="34" charset="0"/>
              </a:rPr>
              <a:t>3-5</a:t>
            </a:r>
            <a:r>
              <a:rPr lang="zh-TW" altLang="en-US" sz="2400" b="1" dirty="0">
                <a:solidFill>
                  <a:srgbClr val="8FBF54"/>
                </a:solidFill>
                <a:ea typeface="微軟正黑體" panose="020B0604030504040204" pitchFamily="34" charset="-120"/>
                <a:cs typeface="Arial" pitchFamily="34" charset="0"/>
              </a:rPr>
              <a:t>　</a:t>
            </a:r>
            <a:endParaRPr lang="en-US" altLang="zh-TW" sz="2400" b="1" dirty="0">
              <a:solidFill>
                <a:srgbClr val="8FBF54"/>
              </a:solidFill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2400" dirty="0">
                <a:ea typeface="微軟正黑體" panose="020B0604030504040204" pitchFamily="34" charset="-120"/>
                <a:cs typeface="Arial" pitchFamily="34" charset="0"/>
              </a:rPr>
              <a:t>人體內不同溫度與酵素活性的關係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B0232240-D0B0-4A2E-8300-F78CC0F45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98438"/>
            <a:ext cx="5262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酵素活性與代謝反應</a:t>
            </a:r>
          </a:p>
        </p:txBody>
      </p:sp>
      <p:sp>
        <p:nvSpPr>
          <p:cNvPr id="14" name="矩形: 圓角 8">
            <a:extLst>
              <a:ext uri="{FF2B5EF4-FFF2-40B4-BE49-F238E27FC236}">
                <a16:creationId xmlns:a16="http://schemas.microsoft.com/office/drawing/2014/main" id="{4E6912FC-E313-42E8-AA3F-F36C229DD8F0}"/>
              </a:ext>
            </a:extLst>
          </p:cNvPr>
          <p:cNvSpPr/>
          <p:nvPr/>
        </p:nvSpPr>
        <p:spPr>
          <a:xfrm>
            <a:off x="251520" y="260648"/>
            <a:ext cx="638175" cy="638175"/>
          </a:xfrm>
          <a:prstGeom prst="roundRect">
            <a:avLst/>
          </a:prstGeom>
          <a:solidFill>
            <a:srgbClr val="8FB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TW" sz="4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endParaRPr lang="zh-TW" altLang="en-US" sz="4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5CE1F43-3620-4071-93D6-867D17BA08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2EA02C7-5312-4536-90CD-5DF8CA799EDE}"/>
              </a:ext>
            </a:extLst>
          </p:cNvPr>
          <p:cNvSpPr txBox="1"/>
          <p:nvPr/>
        </p:nvSpPr>
        <p:spPr>
          <a:xfrm>
            <a:off x="73656" y="237991"/>
            <a:ext cx="907300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7.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酵素的活性受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en-US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en-US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endParaRPr lang="en-US" altLang="zh-TW" sz="40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4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40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重金屬</a:t>
            </a:r>
            <a:r>
              <a:rPr lang="en-US" altLang="zh-TW" sz="4000" b="1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影響。</a:t>
            </a:r>
            <a:r>
              <a:rPr lang="zh-TW" altLang="en-US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(1)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酵素的作用需要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的溫度，高於</a:t>
            </a:r>
            <a:endParaRPr lang="en-US" altLang="zh-TW" sz="40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4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或低於「最適溫度」，酵素的活性會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</a:t>
            </a:r>
            <a:r>
              <a:rPr lang="zh-TW" altLang="zh-TW" sz="40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降低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457200" indent="-4572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(2)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在最適溫度之下，溫度越高，酵素的活性越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r>
              <a:rPr lang="zh-TW" altLang="zh-TW" sz="4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，「低溫」不會破壞酵素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，回溫後，酵素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恢復活性。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609600" indent="-6096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(3)</a:t>
            </a:r>
            <a:r>
              <a:rPr lang="zh-TW" altLang="zh-TW" sz="4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「高溫」會破壞酵素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（例如煮蛋，高溫使蛋白質永久變性，即使恢復常溫，也無法恢復）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7A3892-969F-435C-878A-F3B4DEC04BD1}"/>
              </a:ext>
            </a:extLst>
          </p:cNvPr>
          <p:cNvSpPr txBox="1"/>
          <p:nvPr/>
        </p:nvSpPr>
        <p:spPr>
          <a:xfrm>
            <a:off x="3991020" y="200834"/>
            <a:ext cx="137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溫度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D68A192-97FC-4885-A944-C1354F357468}"/>
              </a:ext>
            </a:extLst>
          </p:cNvPr>
          <p:cNvSpPr txBox="1"/>
          <p:nvPr/>
        </p:nvSpPr>
        <p:spPr>
          <a:xfrm>
            <a:off x="6084168" y="18864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酸鹼值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2B16243-01C3-4898-8749-CDD2FED1D45C}"/>
              </a:ext>
            </a:extLst>
          </p:cNvPr>
          <p:cNvSpPr txBox="1"/>
          <p:nvPr/>
        </p:nvSpPr>
        <p:spPr>
          <a:xfrm>
            <a:off x="4610160" y="148478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適宜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998BF11-95EB-4E98-88D2-589BDA4A4FE5}"/>
              </a:ext>
            </a:extLst>
          </p:cNvPr>
          <p:cNvSpPr txBox="1"/>
          <p:nvPr/>
        </p:nvSpPr>
        <p:spPr>
          <a:xfrm>
            <a:off x="2689096" y="386104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降低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C17BFBE-2ED5-4750-8638-28D7BA1CC28F}"/>
              </a:ext>
            </a:extLst>
          </p:cNvPr>
          <p:cNvSpPr txBox="1"/>
          <p:nvPr/>
        </p:nvSpPr>
        <p:spPr>
          <a:xfrm>
            <a:off x="4610512" y="4483747"/>
            <a:ext cx="1113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會</a:t>
            </a:r>
          </a:p>
        </p:txBody>
      </p:sp>
    </p:spTree>
    <p:extLst>
      <p:ext uri="{BB962C8B-B14F-4D97-AF65-F5344CB8AC3E}">
        <p14:creationId xmlns:p14="http://schemas.microsoft.com/office/powerpoint/2010/main" val="25089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CBC806F-73D1-4991-A571-B655E329FE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950FD4-A11F-4421-A7EF-3AEADB077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10986"/>
          <a:stretch/>
        </p:blipFill>
        <p:spPr bwMode="auto">
          <a:xfrm>
            <a:off x="0" y="1124744"/>
            <a:ext cx="5616625" cy="511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FA5F531-4297-47BF-8B1A-717C8973CEEF}"/>
              </a:ext>
            </a:extLst>
          </p:cNvPr>
          <p:cNvSpPr txBox="1"/>
          <p:nvPr/>
        </p:nvSpPr>
        <p:spPr>
          <a:xfrm>
            <a:off x="5940152" y="1484784"/>
            <a:ext cx="29963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根據此圖：</a:t>
            </a:r>
            <a:r>
              <a:rPr lang="zh-TW" altLang="zh-TW" sz="3200" u="sng" kern="100" dirty="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　乙　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酵素對溫度的容忍程度較高。達到最佳活性時，</a:t>
            </a:r>
            <a:r>
              <a:rPr lang="zh-TW" altLang="zh-TW" sz="3200" u="sng" kern="100" dirty="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　甲　</a:t>
            </a:r>
            <a:r>
              <a:rPr lang="zh-TW" altLang="zh-TW" sz="32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酵素的溫度比較低。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6B51ADF-7C8D-4DE0-B97E-4BF76A4BBB2A}"/>
              </a:ext>
            </a:extLst>
          </p:cNvPr>
          <p:cNvSpPr txBox="1"/>
          <p:nvPr/>
        </p:nvSpPr>
        <p:spPr>
          <a:xfrm>
            <a:off x="6156176" y="1844824"/>
            <a:ext cx="51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BDEF266-C402-483F-816C-60D274FABF81}"/>
              </a:ext>
            </a:extLst>
          </p:cNvPr>
          <p:cNvSpPr txBox="1"/>
          <p:nvPr/>
        </p:nvSpPr>
        <p:spPr>
          <a:xfrm>
            <a:off x="6070198" y="3801234"/>
            <a:ext cx="51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</a:p>
        </p:txBody>
      </p:sp>
    </p:spTree>
    <p:extLst>
      <p:ext uri="{BB962C8B-B14F-4D97-AF65-F5344CB8AC3E}">
        <p14:creationId xmlns:p14="http://schemas.microsoft.com/office/powerpoint/2010/main" val="4254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E5BE787-1AFF-4647-A05E-4EE64CD2ACFD}"/>
              </a:ext>
            </a:extLst>
          </p:cNvPr>
          <p:cNvSpPr/>
          <p:nvPr/>
        </p:nvSpPr>
        <p:spPr>
          <a:xfrm>
            <a:off x="251520" y="1262063"/>
            <a:ext cx="864096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酸鹼值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對酵素活性的影響：</a:t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ea typeface="微軟正黑體" panose="020B0604030504040204" pitchFamily="34" charset="-120"/>
                <a:cs typeface="Arial" pitchFamily="34" charset="0"/>
              </a:rPr>
              <a:t>1.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每種酵素有最適合的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酸鹼值範圍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9625"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例如：胃內酵素適合酸性、小腸酵素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9625"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適合弱鹼性 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1700" indent="-457200">
              <a:lnSpc>
                <a:spcPts val="4600"/>
              </a:lnSpc>
              <a:spcBef>
                <a:spcPts val="500"/>
              </a:spcBef>
              <a:defRPr/>
            </a:pPr>
            <a:r>
              <a:rPr lang="en-US" altLang="zh-TW" sz="3600" dirty="0">
                <a:ea typeface="微軟正黑體" panose="020B0604030504040204" pitchFamily="34" charset="-120"/>
                <a:cs typeface="Arial" pitchFamily="34" charset="0"/>
              </a:rPr>
              <a:t>2.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超過範圍時，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01700" indent="-457200"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失去活性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1"/>
          <p:cNvSpPr>
            <a:spLocks noGrp="1"/>
          </p:cNvSpPr>
          <p:nvPr>
            <p:ph sz="quarter" idx="10"/>
          </p:nvPr>
        </p:nvSpPr>
        <p:spPr>
          <a:xfrm>
            <a:off x="8407220" y="0"/>
            <a:ext cx="739784" cy="469707"/>
          </a:xfrm>
        </p:spPr>
        <p:txBody>
          <a:bodyPr/>
          <a:lstStyle/>
          <a:p>
            <a:r>
              <a:rPr lang="en-US" altLang="zh-TW" dirty="0"/>
              <a:t>72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877" y="3068960"/>
            <a:ext cx="4982627" cy="321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533D0A6-EB35-4134-914F-FEC50AA63040}"/>
              </a:ext>
            </a:extLst>
          </p:cNvPr>
          <p:cNvSpPr/>
          <p:nvPr/>
        </p:nvSpPr>
        <p:spPr>
          <a:xfrm>
            <a:off x="611560" y="5517232"/>
            <a:ext cx="3888432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>
                <a:solidFill>
                  <a:srgbClr val="8FBF54"/>
                </a:solidFill>
                <a:ea typeface="微軟正黑體" panose="020B0604030504040204" pitchFamily="34" charset="-120"/>
                <a:cs typeface="Arial" pitchFamily="34" charset="0"/>
              </a:rPr>
              <a:t>3-6</a:t>
            </a:r>
            <a:r>
              <a:rPr lang="zh-TW" altLang="en-US" sz="2400" b="1" dirty="0">
                <a:solidFill>
                  <a:srgbClr val="8FBF54"/>
                </a:solidFill>
                <a:ea typeface="微軟正黑體" panose="020B0604030504040204" pitchFamily="34" charset="-120"/>
                <a:cs typeface="Arial" pitchFamily="34" charset="0"/>
              </a:rPr>
              <a:t>　</a:t>
            </a:r>
            <a:r>
              <a:rPr lang="zh-TW" altLang="en-US" sz="2400" dirty="0">
                <a:ea typeface="微軟正黑體" panose="020B0604030504040204" pitchFamily="34" charset="-120"/>
                <a:cs typeface="Arial" pitchFamily="34" charset="0"/>
              </a:rPr>
              <a:t>人體內不同酸鹼性環境與不同酵素活性的關係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3CFE1E85-87CD-4F7A-A334-156E222C4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98438"/>
            <a:ext cx="5262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酵素活性與代謝反應</a:t>
            </a:r>
          </a:p>
        </p:txBody>
      </p:sp>
      <p:sp>
        <p:nvSpPr>
          <p:cNvPr id="14" name="矩形: 圓角 8">
            <a:extLst>
              <a:ext uri="{FF2B5EF4-FFF2-40B4-BE49-F238E27FC236}">
                <a16:creationId xmlns:a16="http://schemas.microsoft.com/office/drawing/2014/main" id="{F230C74B-2980-4723-BEC1-BD8B38AB628A}"/>
              </a:ext>
            </a:extLst>
          </p:cNvPr>
          <p:cNvSpPr/>
          <p:nvPr/>
        </p:nvSpPr>
        <p:spPr>
          <a:xfrm>
            <a:off x="251520" y="260648"/>
            <a:ext cx="638175" cy="638175"/>
          </a:xfrm>
          <a:prstGeom prst="roundRect">
            <a:avLst/>
          </a:prstGeom>
          <a:solidFill>
            <a:srgbClr val="8FB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TW" sz="4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endParaRPr lang="zh-TW" altLang="en-US" sz="4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049D41B-CC29-4938-92DF-2D405D9FEE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C11B273-91F0-4F94-9988-6EE838426E1C}"/>
              </a:ext>
            </a:extLst>
          </p:cNvPr>
          <p:cNvSpPr txBox="1"/>
          <p:nvPr/>
        </p:nvSpPr>
        <p:spPr>
          <a:xfrm>
            <a:off x="693236" y="1556792"/>
            <a:ext cx="77048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/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(4)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不同的酵素需要不同的</a:t>
            </a:r>
            <a:r>
              <a:rPr lang="en-US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en-US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609600" indent="-609600"/>
            <a:r>
              <a:rPr lang="en-US" altLang="zh-TW" sz="3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酵素於不適宜的酸鹼度的時，會有「</a:t>
            </a:r>
            <a:r>
              <a:rPr lang="zh-TW" altLang="zh-TW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變質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」的現象，因而</a:t>
            </a:r>
            <a:r>
              <a:rPr lang="zh-TW" altLang="zh-TW" sz="3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降低或失去活性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。（豆漿加醋，會產生白色沉澱（被破壞的蛋白質），就是蛋白質的「變性」的現象）。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81E3E2D-83F1-4D7E-B490-04CC41197E1D}"/>
              </a:ext>
            </a:extLst>
          </p:cNvPr>
          <p:cNvSpPr txBox="1"/>
          <p:nvPr/>
        </p:nvSpPr>
        <p:spPr>
          <a:xfrm>
            <a:off x="6084168" y="141277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酸鹼度</a:t>
            </a:r>
          </a:p>
        </p:txBody>
      </p:sp>
    </p:spTree>
    <p:extLst>
      <p:ext uri="{BB962C8B-B14F-4D97-AF65-F5344CB8AC3E}">
        <p14:creationId xmlns:p14="http://schemas.microsoft.com/office/powerpoint/2010/main" val="42163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17EE4DB-DDE7-4420-BA2B-E4C8492C88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DE2FEF9-4204-49C6-8C00-2B6DF1017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" r="4140"/>
          <a:stretch/>
        </p:blipFill>
        <p:spPr bwMode="auto">
          <a:xfrm>
            <a:off x="258488" y="0"/>
            <a:ext cx="4680520" cy="483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3E21973-B313-4531-A47F-049A4A575F39}"/>
              </a:ext>
            </a:extLst>
          </p:cNvPr>
          <p:cNvSpPr txBox="1"/>
          <p:nvPr/>
        </p:nvSpPr>
        <p:spPr>
          <a:xfrm>
            <a:off x="5106976" y="495643"/>
            <a:ext cx="36724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根據此圖：</a:t>
            </a:r>
            <a:r>
              <a:rPr lang="zh-TW" altLang="zh-TW" sz="4000" u="sng" kern="100" dirty="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　甲　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酵素在酸性環境具活性。在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pH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＝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13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時，</a:t>
            </a:r>
            <a:r>
              <a:rPr lang="zh-TW" altLang="zh-TW" sz="4000" u="sng" kern="100" dirty="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標楷體" panose="03000509000000000000" pitchFamily="65" charset="-120"/>
              </a:rPr>
              <a:t>　丙　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酵素具有活性。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6F50A5B-7DF6-4905-999D-9794290DDF34}"/>
              </a:ext>
            </a:extLst>
          </p:cNvPr>
          <p:cNvSpPr txBox="1"/>
          <p:nvPr/>
        </p:nvSpPr>
        <p:spPr>
          <a:xfrm>
            <a:off x="5292080" y="108965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9174675-7AC2-4A1D-8D1E-0FBA852C9625}"/>
              </a:ext>
            </a:extLst>
          </p:cNvPr>
          <p:cNvSpPr txBox="1"/>
          <p:nvPr/>
        </p:nvSpPr>
        <p:spPr>
          <a:xfrm>
            <a:off x="5320640" y="285293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丙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976B392-4FDA-4BE2-808A-C967E8C727B4}"/>
              </a:ext>
            </a:extLst>
          </p:cNvPr>
          <p:cNvSpPr txBox="1"/>
          <p:nvPr/>
        </p:nvSpPr>
        <p:spPr>
          <a:xfrm>
            <a:off x="258488" y="4782792"/>
            <a:ext cx="82387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(5)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人體胃液的酵素需在</a:t>
            </a:r>
            <a:r>
              <a:rPr lang="en-US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(       )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性環境下作用；</a:t>
            </a:r>
            <a:endParaRPr lang="en-US" altLang="zh-TW" sz="32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唾液中的酵素則需在</a:t>
            </a:r>
            <a:r>
              <a:rPr lang="en-US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(       )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性環境下作用，</a:t>
            </a:r>
            <a:endParaRPr lang="en-US" altLang="zh-TW" sz="32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而小腸的酵素則需在</a:t>
            </a:r>
            <a:r>
              <a:rPr lang="en-US" altLang="zh-TW" sz="32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32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鹼性</a:t>
            </a:r>
            <a:r>
              <a:rPr lang="en-US" altLang="zh-TW" sz="3200" b="1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環境下作用。</a:t>
            </a:r>
            <a:endParaRPr lang="zh-TW" altLang="zh-TW" sz="3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3AB52FB-338A-4585-9791-70ACF3F04906}"/>
              </a:ext>
            </a:extLst>
          </p:cNvPr>
          <p:cNvSpPr txBox="1"/>
          <p:nvPr/>
        </p:nvSpPr>
        <p:spPr>
          <a:xfrm>
            <a:off x="5106976" y="463871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酸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3628507-9ACE-4951-99AF-42AFE68E523E}"/>
              </a:ext>
            </a:extLst>
          </p:cNvPr>
          <p:cNvSpPr txBox="1"/>
          <p:nvPr/>
        </p:nvSpPr>
        <p:spPr>
          <a:xfrm>
            <a:off x="4932040" y="5169227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</a:p>
        </p:txBody>
      </p:sp>
    </p:spTree>
    <p:extLst>
      <p:ext uri="{BB962C8B-B14F-4D97-AF65-F5344CB8AC3E}">
        <p14:creationId xmlns:p14="http://schemas.microsoft.com/office/powerpoint/2010/main" val="17227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4D436604-E30B-457F-B600-EC14B1C0D3EF}"/>
              </a:ext>
            </a:extLst>
          </p:cNvPr>
          <p:cNvGrpSpPr/>
          <p:nvPr/>
        </p:nvGrpSpPr>
        <p:grpSpPr>
          <a:xfrm>
            <a:off x="179512" y="418180"/>
            <a:ext cx="8245351" cy="844550"/>
            <a:chOff x="176213" y="449263"/>
            <a:chExt cx="8245351" cy="844550"/>
          </a:xfrm>
        </p:grpSpPr>
        <p:pic>
          <p:nvPicPr>
            <p:cNvPr id="9" name="圖片 10">
              <a:extLst>
                <a:ext uri="{FF2B5EF4-FFF2-40B4-BE49-F238E27FC236}">
                  <a16:creationId xmlns:a16="http://schemas.microsoft.com/office/drawing/2014/main" id="{2630DBF1-3FC2-44CA-8D60-F7B6F38D6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13" y="449263"/>
              <a:ext cx="119380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C627DB7-4D43-404A-BA64-5E193012ECC9}"/>
                </a:ext>
              </a:extLst>
            </p:cNvPr>
            <p:cNvSpPr/>
            <p:nvPr/>
          </p:nvSpPr>
          <p:spPr>
            <a:xfrm>
              <a:off x="1370013" y="647482"/>
              <a:ext cx="70515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松鼠吃下的食物要怎麼產生能量？</a:t>
              </a:r>
            </a:p>
          </p:txBody>
        </p:sp>
      </p:grpSp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>
                <a:latin typeface="Arial" pitchFamily="34" charset="0"/>
                <a:cs typeface="Arial" pitchFamily="34" charset="0"/>
              </a:rPr>
              <a:t>71</a:t>
            </a:r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654A674-8D02-4215-98DB-3F843DAF2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12" y="1556792"/>
            <a:ext cx="5623124" cy="4217343"/>
          </a:xfrm>
          <a:prstGeom prst="rect">
            <a:avLst/>
          </a:prstGeom>
        </p:spPr>
      </p:pic>
      <p:sp>
        <p:nvSpPr>
          <p:cNvPr id="7" name="矩形: 圓角 25">
            <a:extLst>
              <a:ext uri="{FF2B5EF4-FFF2-40B4-BE49-F238E27FC236}">
                <a16:creationId xmlns:a16="http://schemas.microsoft.com/office/drawing/2014/main" id="{291CDC56-DC24-48ED-9948-A67268E740B2}"/>
              </a:ext>
            </a:extLst>
          </p:cNvPr>
          <p:cNvSpPr/>
          <p:nvPr/>
        </p:nvSpPr>
        <p:spPr>
          <a:xfrm>
            <a:off x="6522716" y="1435271"/>
            <a:ext cx="1916831" cy="606425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化學反應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42DAE05-1D73-4AE2-B1FD-A950C3E76C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BCF0543-F433-4903-AE3F-EEBAAF9CA7E9}"/>
              </a:ext>
            </a:extLst>
          </p:cNvPr>
          <p:cNvSpPr txBox="1"/>
          <p:nvPr/>
        </p:nvSpPr>
        <p:spPr>
          <a:xfrm>
            <a:off x="251520" y="280244"/>
            <a:ext cx="871296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 </a:t>
            </a:r>
            <a:r>
              <a:rPr lang="zh-TW" altLang="zh-TW" sz="36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問題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1.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冰箱為什麼可以保存食物？冷凍與冷藏效果一樣嗎？</a:t>
            </a:r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28600"/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冷凍溫度低，酵素活性低，效果較好。</a:t>
            </a:r>
            <a:endParaRPr lang="zh-TW" altLang="zh-TW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2.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牛羊吃纖維素可以獲得生存所需的養分，為何人類無法直接消化纖維素來獲得養分</a:t>
            </a:r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28600"/>
            <a:r>
              <a:rPr lang="zh-TW" altLang="en-US" sz="3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牛、羊的腸道中有可製造纖維素酶的微</a:t>
            </a:r>
            <a:endParaRPr lang="en-US" altLang="zh-TW" sz="36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28600"/>
            <a:r>
              <a:rPr lang="zh-TW" altLang="en-US" sz="36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生物，而人類缺乏。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indent="229870"/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3.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人體唾液中的澱粉酶隨食物吞入食道後，直至胃中</a:t>
            </a:r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229870"/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的酸性環境之後，澱粉酶是否還能在胃中有效分解澱</a:t>
            </a:r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229870"/>
            <a:r>
              <a:rPr lang="zh-TW" altLang="en-US" sz="28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粉？你的推測依據是什麼？</a:t>
            </a:r>
            <a:endParaRPr lang="en-US" altLang="zh-TW" sz="28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229870"/>
            <a:r>
              <a:rPr lang="zh-TW" altLang="en-US" sz="3600" dirty="0">
                <a:solidFill>
                  <a:srgbClr val="FF0000"/>
                </a:solidFill>
              </a:rPr>
              <a:t>    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無法，因為胃中是酸性環境。</a:t>
            </a:r>
          </a:p>
        </p:txBody>
      </p:sp>
    </p:spTree>
    <p:extLst>
      <p:ext uri="{BB962C8B-B14F-4D97-AF65-F5344CB8AC3E}">
        <p14:creationId xmlns:p14="http://schemas.microsoft.com/office/powerpoint/2010/main" val="35974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D8950C7-9FE7-4670-8026-53351EB45E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D707C6-678B-4970-AB12-998895898B67}"/>
              </a:ext>
            </a:extLst>
          </p:cNvPr>
          <p:cNvGrpSpPr>
            <a:grpSpLocks/>
          </p:cNvGrpSpPr>
          <p:nvPr/>
        </p:nvGrpSpPr>
        <p:grpSpPr bwMode="auto">
          <a:xfrm>
            <a:off x="153373" y="20960"/>
            <a:ext cx="8976171" cy="6368181"/>
            <a:chOff x="1288" y="1196"/>
            <a:chExt cx="9720" cy="7020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FC6DA660-7F7A-4E54-A361-62D814F70A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43" b="5237"/>
            <a:stretch>
              <a:fillRect/>
            </a:stretch>
          </p:blipFill>
          <p:spPr bwMode="auto">
            <a:xfrm>
              <a:off x="1288" y="1196"/>
              <a:ext cx="9720" cy="7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5A8AD359-029E-4009-AC58-B759D98A8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7" y="3970"/>
              <a:ext cx="1240" cy="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陶瓷纖維網</a:t>
              </a:r>
              <a:endParaRPr kumimoji="0" lang="zh-TW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D0702AB7-2EDF-42B2-B836-544B4E0E1D8E}"/>
              </a:ext>
            </a:extLst>
          </p:cNvPr>
          <p:cNvSpPr txBox="1"/>
          <p:nvPr/>
        </p:nvSpPr>
        <p:spPr>
          <a:xfrm>
            <a:off x="5292080" y="46970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hlinkClick r:id="rId3" action="ppaction://hlinkfile"/>
              </a:rPr>
              <a:t>影片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91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039EB62-ABB7-4D76-9738-EED2C15BFA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BE40C95-8B92-4E31-938C-89E87A501854}"/>
              </a:ext>
            </a:extLst>
          </p:cNvPr>
          <p:cNvSpPr txBox="1"/>
          <p:nvPr/>
        </p:nvSpPr>
        <p:spPr>
          <a:xfrm>
            <a:off x="-22860" y="234853"/>
            <a:ext cx="617903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1.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設置丙管的目的是：</a:t>
            </a:r>
            <a:r>
              <a:rPr lang="en-US" altLang="zh-TW" sz="32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3200" b="1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對照組</a:t>
            </a:r>
            <a:r>
              <a:rPr lang="en-US" altLang="zh-TW" sz="32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endParaRPr lang="zh-TW" altLang="zh-TW" sz="3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2.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比較甲、丙兩試管：</a:t>
            </a:r>
            <a:endParaRPr lang="zh-TW" altLang="zh-TW" sz="3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609600" indent="-609600"/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＊丙試管結果為</a:t>
            </a:r>
            <a:r>
              <a:rPr lang="en-US" altLang="zh-TW" sz="32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色，表</a:t>
            </a:r>
            <a:endParaRPr lang="en-US" altLang="zh-TW" sz="32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09600" indent="-609600"/>
            <a:r>
              <a:rPr lang="zh-TW" altLang="en-US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示</a:t>
            </a:r>
            <a:r>
              <a:rPr lang="en-US" altLang="zh-TW" sz="32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糖，可知「在</a:t>
            </a:r>
            <a:r>
              <a:rPr lang="en-US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25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分鐘內，</a:t>
            </a:r>
            <a:endParaRPr lang="en-US" altLang="zh-TW" sz="32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09600" indent="-609600"/>
            <a:r>
              <a:rPr lang="zh-TW" altLang="en-US" sz="32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水</a:t>
            </a:r>
            <a:r>
              <a:rPr lang="zh-TW" altLang="zh-TW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沒有將澱粉分解為糖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」。</a:t>
            </a:r>
            <a:endParaRPr lang="zh-TW" altLang="zh-TW" sz="3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609600" indent="-609600"/>
            <a:r>
              <a:rPr lang="en-US" altLang="zh-TW" sz="32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＊甲試管結果為</a:t>
            </a:r>
            <a:r>
              <a:rPr lang="en-US" altLang="zh-TW" sz="32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色，可知「在</a:t>
            </a:r>
            <a:r>
              <a:rPr lang="en-US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25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分鐘內，唾液</a:t>
            </a:r>
            <a:r>
              <a:rPr lang="zh-TW" altLang="zh-TW" sz="32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可將澱粉分解為糖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  <a:endParaRPr lang="zh-TW" altLang="zh-TW" sz="3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＊唾液中因為有</a:t>
            </a:r>
            <a:r>
              <a:rPr lang="zh-TW" altLang="en-US" sz="32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  <a:r>
              <a:rPr lang="en-US" altLang="zh-TW" sz="32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能將澱粉分解成糖，這種酵素稱為</a:t>
            </a:r>
            <a:r>
              <a:rPr lang="en-US" altLang="zh-TW" sz="32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   </a:t>
            </a:r>
            <a:r>
              <a:rPr lang="zh-TW" altLang="zh-TW" sz="32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3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33ECF7E-84CC-4FD0-ADE1-8A4168F04D11}"/>
              </a:ext>
            </a:extLst>
          </p:cNvPr>
          <p:cNvGrpSpPr>
            <a:grpSpLocks/>
          </p:cNvGrpSpPr>
          <p:nvPr/>
        </p:nvGrpSpPr>
        <p:grpSpPr bwMode="auto">
          <a:xfrm>
            <a:off x="6156176" y="1052638"/>
            <a:ext cx="8864431" cy="4176511"/>
            <a:chOff x="1288" y="2426"/>
            <a:chExt cx="9599" cy="4604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EDEEB03-F819-4701-B644-B2B271C2E0B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05" r="72257" b="21246"/>
            <a:stretch/>
          </p:blipFill>
          <p:spPr bwMode="auto">
            <a:xfrm>
              <a:off x="1288" y="2426"/>
              <a:ext cx="3069" cy="4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8E1FCEBB-EBDC-40A0-8D74-7C4B9A37D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7" y="3970"/>
              <a:ext cx="1240" cy="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陶瓷纖維網</a:t>
              </a:r>
              <a:endParaRPr kumimoji="0" lang="zh-TW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707CB936-1ED6-45A5-84E0-B066DAA7E2D8}"/>
              </a:ext>
            </a:extLst>
          </p:cNvPr>
          <p:cNvSpPr txBox="1"/>
          <p:nvPr/>
        </p:nvSpPr>
        <p:spPr>
          <a:xfrm>
            <a:off x="3275856" y="108419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淡藍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65B42AF-5F59-4196-81F1-26F2AE028E6A}"/>
              </a:ext>
            </a:extLst>
          </p:cNvPr>
          <p:cNvSpPr txBox="1"/>
          <p:nvPr/>
        </p:nvSpPr>
        <p:spPr>
          <a:xfrm>
            <a:off x="1266458" y="15567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D287FAD-C96E-44DA-B9CF-A5AADE26A601}"/>
              </a:ext>
            </a:extLst>
          </p:cNvPr>
          <p:cNvSpPr txBox="1"/>
          <p:nvPr/>
        </p:nvSpPr>
        <p:spPr>
          <a:xfrm>
            <a:off x="3563888" y="249289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E01033-C8F3-436F-B546-CB431EEBEB51}"/>
              </a:ext>
            </a:extLst>
          </p:cNvPr>
          <p:cNvSpPr txBox="1"/>
          <p:nvPr/>
        </p:nvSpPr>
        <p:spPr>
          <a:xfrm>
            <a:off x="539552" y="5036167"/>
            <a:ext cx="1774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澱粉酶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B6592B3-CCC0-4A8E-8003-311E4A17562B}"/>
              </a:ext>
            </a:extLst>
          </p:cNvPr>
          <p:cNvSpPr txBox="1"/>
          <p:nvPr/>
        </p:nvSpPr>
        <p:spPr>
          <a:xfrm>
            <a:off x="3491880" y="400506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酵素</a:t>
            </a:r>
          </a:p>
        </p:txBody>
      </p:sp>
    </p:spTree>
    <p:extLst>
      <p:ext uri="{BB962C8B-B14F-4D97-AF65-F5344CB8AC3E}">
        <p14:creationId xmlns:p14="http://schemas.microsoft.com/office/powerpoint/2010/main" val="5752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93111CC-3AC0-4B6D-B458-7AB6FBC6D3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D1170B-A45B-4B2B-9B3C-035302A9D396}"/>
              </a:ext>
            </a:extLst>
          </p:cNvPr>
          <p:cNvSpPr txBox="1"/>
          <p:nvPr/>
        </p:nvSpPr>
        <p:spPr>
          <a:xfrm>
            <a:off x="179512" y="21000"/>
            <a:ext cx="878497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比較甲、丙兩試管：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＊甲、乙兩試管所裝的物質都一樣，安排上唯一的不同只有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不同。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＊甲試管（溫水）結果為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色。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＊乙試管（冰水）結果為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色。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＊由結果的顏色可知：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管產生的「糖較多」，因此證明：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「溫水中，唾液中的酵素，將澱粉分解的速度，比在冰水中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」。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 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A713392-C04F-485A-8402-C59F29D899F5}"/>
              </a:ext>
            </a:extLst>
          </p:cNvPr>
          <p:cNvSpPr txBox="1"/>
          <p:nvPr/>
        </p:nvSpPr>
        <p:spPr>
          <a:xfrm>
            <a:off x="5508104" y="119675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溫度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75E87FF-AFAD-48FC-9E02-CFAB97043D6E}"/>
              </a:ext>
            </a:extLst>
          </p:cNvPr>
          <p:cNvSpPr txBox="1"/>
          <p:nvPr/>
        </p:nvSpPr>
        <p:spPr>
          <a:xfrm>
            <a:off x="6804248" y="189856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53AC8A3-DA0C-4F36-90A1-C819FAFB06B4}"/>
              </a:ext>
            </a:extLst>
          </p:cNvPr>
          <p:cNvSpPr txBox="1"/>
          <p:nvPr/>
        </p:nvSpPr>
        <p:spPr>
          <a:xfrm>
            <a:off x="6677892" y="244923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淡藍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95528B4-5902-4816-949F-3A3D7B24A9AE}"/>
              </a:ext>
            </a:extLst>
          </p:cNvPr>
          <p:cNvSpPr txBox="1"/>
          <p:nvPr/>
        </p:nvSpPr>
        <p:spPr>
          <a:xfrm>
            <a:off x="6372200" y="302795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5C6D318-FF6F-4942-9C6F-5CA8951E88AF}"/>
              </a:ext>
            </a:extLst>
          </p:cNvPr>
          <p:cNvSpPr txBox="1"/>
          <p:nvPr/>
        </p:nvSpPr>
        <p:spPr>
          <a:xfrm>
            <a:off x="7039360" y="485916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</a:p>
        </p:txBody>
      </p:sp>
    </p:spTree>
    <p:extLst>
      <p:ext uri="{BB962C8B-B14F-4D97-AF65-F5344CB8AC3E}">
        <p14:creationId xmlns:p14="http://schemas.microsoft.com/office/powerpoint/2010/main" val="33579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7F882D2-14D0-4343-9C7E-77995911D785}"/>
              </a:ext>
            </a:extLst>
          </p:cNvPr>
          <p:cNvSpPr/>
          <p:nvPr/>
        </p:nvSpPr>
        <p:spPr>
          <a:xfrm>
            <a:off x="251520" y="836712"/>
            <a:ext cx="815224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代謝作用：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生物體內化學反應的統稱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1"/>
          <p:cNvSpPr>
            <a:spLocks noGrp="1"/>
          </p:cNvSpPr>
          <p:nvPr>
            <p:ph sz="quarter" idx="10"/>
          </p:nvPr>
        </p:nvSpPr>
        <p:spPr>
          <a:xfrm>
            <a:off x="8407220" y="0"/>
            <a:ext cx="739784" cy="469707"/>
          </a:xfrm>
        </p:spPr>
        <p:txBody>
          <a:bodyPr/>
          <a:lstStyle/>
          <a:p>
            <a:r>
              <a:rPr lang="en-US" altLang="zh-TW" dirty="0"/>
              <a:t>71</a:t>
            </a:r>
            <a:endParaRPr lang="zh-TW" altLang="en-US" dirty="0"/>
          </a:p>
        </p:txBody>
      </p:sp>
      <p:sp>
        <p:nvSpPr>
          <p:cNvPr id="16" name="矩形: 圓角 25">
            <a:extLst>
              <a:ext uri="{FF2B5EF4-FFF2-40B4-BE49-F238E27FC236}">
                <a16:creationId xmlns:a16="http://schemas.microsoft.com/office/drawing/2014/main" id="{291CDC56-DC24-48ED-9948-A67268E740B2}"/>
              </a:ext>
            </a:extLst>
          </p:cNvPr>
          <p:cNvSpPr/>
          <p:nvPr/>
        </p:nvSpPr>
        <p:spPr>
          <a:xfrm>
            <a:off x="617506" y="2126023"/>
            <a:ext cx="720080" cy="2118593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代謝作用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38D2EC6-316A-46B6-BF2C-2C04ECB1E27F}"/>
              </a:ext>
            </a:extLst>
          </p:cNvPr>
          <p:cNvSpPr/>
          <p:nvPr/>
        </p:nvSpPr>
        <p:spPr>
          <a:xfrm>
            <a:off x="1862823" y="1674426"/>
            <a:ext cx="309634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分解作用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3A21E95-2E08-4303-AF25-7A0C12E73C4F}"/>
              </a:ext>
            </a:extLst>
          </p:cNvPr>
          <p:cNvSpPr/>
          <p:nvPr/>
        </p:nvSpPr>
        <p:spPr>
          <a:xfrm>
            <a:off x="4204569" y="1674426"/>
            <a:ext cx="4143375" cy="640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大分子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小分子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D0FD201-F283-460E-8717-05E887ACD522}"/>
              </a:ext>
            </a:extLst>
          </p:cNvPr>
          <p:cNvSpPr/>
          <p:nvPr/>
        </p:nvSpPr>
        <p:spPr>
          <a:xfrm>
            <a:off x="1862823" y="4050690"/>
            <a:ext cx="2952328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合成作用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1BCBD5D-A32F-4DCE-96BA-FC3A51D04BC0}"/>
              </a:ext>
            </a:extLst>
          </p:cNvPr>
          <p:cNvSpPr/>
          <p:nvPr/>
        </p:nvSpPr>
        <p:spPr>
          <a:xfrm>
            <a:off x="4204569" y="4050690"/>
            <a:ext cx="4143375" cy="640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小分子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大分子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337586" y="2019622"/>
            <a:ext cx="540048" cy="2391108"/>
            <a:chOff x="1619704" y="2243107"/>
            <a:chExt cx="540048" cy="2626053"/>
          </a:xfrm>
        </p:grpSpPr>
        <p:cxnSp>
          <p:nvCxnSpPr>
            <p:cNvPr id="3" name="直線接點 2"/>
            <p:cNvCxnSpPr/>
            <p:nvPr/>
          </p:nvCxnSpPr>
          <p:spPr>
            <a:xfrm>
              <a:off x="1907704" y="2257951"/>
              <a:ext cx="0" cy="2611209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flipH="1">
              <a:off x="1871752" y="4864834"/>
              <a:ext cx="288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H="1">
              <a:off x="1871736" y="2243107"/>
              <a:ext cx="288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flipH="1">
              <a:off x="1619704" y="3535026"/>
              <a:ext cx="288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705" y="2358243"/>
            <a:ext cx="1672502" cy="132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801" y="2809579"/>
            <a:ext cx="680479" cy="49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115" y="2358243"/>
            <a:ext cx="2976070" cy="132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471" y="4760501"/>
            <a:ext cx="977901" cy="120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101" y="5023517"/>
            <a:ext cx="612215" cy="7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905" y="4801677"/>
            <a:ext cx="1438087" cy="116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346" y="4759310"/>
            <a:ext cx="3085727" cy="119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3533D0A6-EB35-4134-914F-FEC50AA63040}"/>
              </a:ext>
            </a:extLst>
          </p:cNvPr>
          <p:cNvSpPr/>
          <p:nvPr/>
        </p:nvSpPr>
        <p:spPr>
          <a:xfrm>
            <a:off x="3114397" y="5968345"/>
            <a:ext cx="3389435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2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>
                <a:solidFill>
                  <a:srgbClr val="8FBF54"/>
                </a:solidFill>
                <a:ea typeface="微軟正黑體" panose="020B0604030504040204" pitchFamily="34" charset="-120"/>
                <a:cs typeface="Arial" pitchFamily="34" charset="0"/>
              </a:rPr>
              <a:t>3-3</a:t>
            </a:r>
            <a:r>
              <a:rPr lang="zh-TW" altLang="en-US" sz="2400" b="1" dirty="0">
                <a:solidFill>
                  <a:srgbClr val="8FBF54"/>
                </a:solidFill>
                <a:ea typeface="微軟正黑體" panose="020B0604030504040204" pitchFamily="34" charset="-120"/>
                <a:cs typeface="Arial" pitchFamily="34" charset="0"/>
              </a:rPr>
              <a:t>　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代謝作用的類型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FD0342F-EE43-4A67-9F38-516925A4A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4404D-D6BF-4A6D-9007-960AE220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" y="1916832"/>
            <a:ext cx="881884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F842969-D5DB-4A08-8BD5-8ABC85809F4E}"/>
              </a:ext>
            </a:extLst>
          </p:cNvPr>
          <p:cNvSpPr txBox="1"/>
          <p:nvPr/>
        </p:nvSpPr>
        <p:spPr>
          <a:xfrm>
            <a:off x="6087744" y="151693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合成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9AE501E-3EAE-4F81-8165-2D372E5E6886}"/>
              </a:ext>
            </a:extLst>
          </p:cNvPr>
          <p:cNvSpPr txBox="1"/>
          <p:nvPr/>
        </p:nvSpPr>
        <p:spPr>
          <a:xfrm>
            <a:off x="1187624" y="1593666"/>
            <a:ext cx="184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分解</a:t>
            </a:r>
          </a:p>
        </p:txBody>
      </p:sp>
    </p:spTree>
    <p:extLst>
      <p:ext uri="{BB962C8B-B14F-4D97-AF65-F5344CB8AC3E}">
        <p14:creationId xmlns:p14="http://schemas.microsoft.com/office/powerpoint/2010/main" val="35836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>
            <a:extLst>
              <a:ext uri="{FF2B5EF4-FFF2-40B4-BE49-F238E27FC236}">
                <a16:creationId xmlns:a16="http://schemas.microsoft.com/office/drawing/2014/main" id="{21E0B8FA-ED5D-40CC-8346-35DB85CA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88640"/>
            <a:ext cx="4699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酵素的功能與特性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8D78A8-ABB0-464F-AAE5-F88C8513713A}"/>
              </a:ext>
            </a:extLst>
          </p:cNvPr>
          <p:cNvSpPr/>
          <p:nvPr/>
        </p:nvSpPr>
        <p:spPr>
          <a:xfrm>
            <a:off x="251520" y="1268760"/>
            <a:ext cx="6719888" cy="1990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酵素可促進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代謝反應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25">
            <a:extLst>
              <a:ext uri="{FF2B5EF4-FFF2-40B4-BE49-F238E27FC236}">
                <a16:creationId xmlns:a16="http://schemas.microsoft.com/office/drawing/2014/main" id="{F226DD56-88D9-4E95-BCCC-990E1D56C7F7}"/>
              </a:ext>
            </a:extLst>
          </p:cNvPr>
          <p:cNvSpPr/>
          <p:nvPr/>
        </p:nvSpPr>
        <p:spPr>
          <a:xfrm>
            <a:off x="6804248" y="3933056"/>
            <a:ext cx="1357312" cy="606425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受質</a:t>
            </a:r>
          </a:p>
        </p:txBody>
      </p:sp>
      <p:sp>
        <p:nvSpPr>
          <p:cNvPr id="8" name="矩形: 圓角 25">
            <a:extLst>
              <a:ext uri="{FF2B5EF4-FFF2-40B4-BE49-F238E27FC236}">
                <a16:creationId xmlns:a16="http://schemas.microsoft.com/office/drawing/2014/main" id="{F3444076-96AC-42A7-B6C9-115770A64465}"/>
              </a:ext>
            </a:extLst>
          </p:cNvPr>
          <p:cNvSpPr/>
          <p:nvPr/>
        </p:nvSpPr>
        <p:spPr>
          <a:xfrm>
            <a:off x="2339752" y="1268760"/>
            <a:ext cx="928688" cy="606425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酶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FD72C3-923F-47BE-A802-0D0182CF3506}"/>
              </a:ext>
            </a:extLst>
          </p:cNvPr>
          <p:cNvSpPr/>
          <p:nvPr/>
        </p:nvSpPr>
        <p:spPr>
          <a:xfrm>
            <a:off x="251520" y="3926235"/>
            <a:ext cx="6719888" cy="6407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可和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結合、作用的物質：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1"/>
          <p:cNvSpPr>
            <a:spLocks noGrp="1"/>
          </p:cNvSpPr>
          <p:nvPr>
            <p:ph sz="quarter" idx="10"/>
          </p:nvPr>
        </p:nvSpPr>
        <p:spPr>
          <a:xfrm>
            <a:off x="8407220" y="0"/>
            <a:ext cx="739784" cy="469707"/>
          </a:xfrm>
        </p:spPr>
        <p:txBody>
          <a:bodyPr/>
          <a:lstStyle/>
          <a:p>
            <a:r>
              <a:rPr lang="en-US" altLang="zh-TW" dirty="0"/>
              <a:t>71</a:t>
            </a:r>
            <a:endParaRPr lang="zh-TW" altLang="en-US" dirty="0"/>
          </a:p>
        </p:txBody>
      </p:sp>
      <p:sp>
        <p:nvSpPr>
          <p:cNvPr id="14" name="矩形: 圓角 8">
            <a:extLst>
              <a:ext uri="{FF2B5EF4-FFF2-40B4-BE49-F238E27FC236}">
                <a16:creationId xmlns:a16="http://schemas.microsoft.com/office/drawing/2014/main" id="{431664FC-1D5D-4D22-AF31-54E9F41366E4}"/>
              </a:ext>
            </a:extLst>
          </p:cNvPr>
          <p:cNvSpPr/>
          <p:nvPr/>
        </p:nvSpPr>
        <p:spPr>
          <a:xfrm>
            <a:off x="251520" y="260648"/>
            <a:ext cx="638175" cy="638175"/>
          </a:xfrm>
          <a:prstGeom prst="roundRect">
            <a:avLst/>
          </a:prstGeom>
          <a:solidFill>
            <a:srgbClr val="8FB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TW" sz="4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endParaRPr lang="zh-TW" altLang="en-US" sz="4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8735F4D-7F6A-4579-AE97-ACF9D8124B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51D5B79-F2E0-4B2E-98C0-847D6F56CE60}"/>
              </a:ext>
            </a:extLst>
          </p:cNvPr>
          <p:cNvSpPr txBox="1"/>
          <p:nvPr/>
        </p:nvSpPr>
        <p:spPr>
          <a:xfrm>
            <a:off x="503548" y="1580387"/>
            <a:ext cx="81369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2.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代謝作用的每一個過程，都</a:t>
            </a:r>
            <a:endParaRPr lang="en-US" altLang="zh-TW" sz="40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indent="152400"/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需要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  <a:r>
              <a:rPr lang="zh-TW" altLang="en-US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參與。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indent="1524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3.</a:t>
            </a:r>
            <a:r>
              <a:rPr lang="en-US" altLang="zh-TW" sz="4000" u="sng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</a:t>
            </a:r>
            <a:r>
              <a:rPr lang="zh-TW" altLang="zh-TW" sz="40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</a:t>
            </a:r>
            <a:r>
              <a:rPr lang="en-US" altLang="zh-TW" sz="4000" u="sng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能協助特定物質轉變成其他物質，被酵素作用的物質稱為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40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受質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5DD23C0-4459-4D18-BD73-99D2AAB1F5AA}"/>
              </a:ext>
            </a:extLst>
          </p:cNvPr>
          <p:cNvSpPr txBox="1"/>
          <p:nvPr/>
        </p:nvSpPr>
        <p:spPr>
          <a:xfrm>
            <a:off x="2123728" y="213285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酵素</a:t>
            </a:r>
          </a:p>
        </p:txBody>
      </p:sp>
    </p:spTree>
    <p:extLst>
      <p:ext uri="{BB962C8B-B14F-4D97-AF65-F5344CB8AC3E}">
        <p14:creationId xmlns:p14="http://schemas.microsoft.com/office/powerpoint/2010/main" val="25845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3199219-C0A0-4CC0-8538-FDB9BA7B25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47A67D-6C93-43F5-941F-ACFB63C1F2E8}"/>
              </a:ext>
            </a:extLst>
          </p:cNvPr>
          <p:cNvSpPr txBox="1"/>
          <p:nvPr/>
        </p:nvSpPr>
        <p:spPr>
          <a:xfrm>
            <a:off x="143762" y="764704"/>
            <a:ext cx="88564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altLang="zh-TW" sz="3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1.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酵素的功能：</a:t>
            </a:r>
            <a:endParaRPr lang="en-US" altLang="zh-TW" sz="36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28600"/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en-US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）酵素可以幫助體內</a:t>
            </a:r>
            <a:r>
              <a:rPr lang="en-US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36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代謝作用</a:t>
            </a:r>
            <a:r>
              <a:rPr lang="en-US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的進行（</a:t>
            </a:r>
            <a:r>
              <a:rPr lang="en-US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）酵素可以</a:t>
            </a:r>
            <a:r>
              <a:rPr lang="zh-TW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36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改變</a:t>
            </a:r>
            <a:r>
              <a:rPr lang="zh-TW" altLang="zh-TW" sz="3600" b="1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反應速率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 sz="3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2.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酵素又稱為</a:t>
            </a:r>
            <a:r>
              <a:rPr lang="en-US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 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，是一種</a:t>
            </a:r>
            <a:r>
              <a:rPr lang="en-US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36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催化劑</a:t>
            </a:r>
            <a:r>
              <a:rPr lang="zh-TW" altLang="zh-TW" sz="3600" b="1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en-US" altLang="zh-TW" sz="3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3.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酵素的成分大部份是</a:t>
            </a:r>
            <a:r>
              <a:rPr lang="en-US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      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en-US" altLang="zh-TW" sz="3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4.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酵素由活細胞製造：酵素是由</a:t>
            </a:r>
            <a:r>
              <a:rPr lang="en-US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TW" altLang="zh-TW" sz="36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活細胞製造</a:t>
            </a:r>
            <a:r>
              <a:rPr lang="zh-TW" altLang="zh-TW" sz="3600" b="1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36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的大分子蛋白質。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 indent="152400"/>
            <a:r>
              <a:rPr lang="zh-TW" altLang="zh-TW" sz="3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但是酵素可</a:t>
            </a:r>
            <a:r>
              <a:rPr lang="zh-TW" altLang="zh-TW" sz="36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在細胞內、細胞外、身體內或身體外任何適當的環境中進行作用</a:t>
            </a:r>
            <a:endParaRPr lang="zh-TW" altLang="zh-TW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006D76B-51E8-4E9A-ACE5-C5D2D9DF328C}"/>
              </a:ext>
            </a:extLst>
          </p:cNvPr>
          <p:cNvSpPr txBox="1"/>
          <p:nvPr/>
        </p:nvSpPr>
        <p:spPr>
          <a:xfrm>
            <a:off x="3419872" y="234888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酶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78C11CA-E651-4D88-A692-77BB70DD043D}"/>
              </a:ext>
            </a:extLst>
          </p:cNvPr>
          <p:cNvSpPr txBox="1"/>
          <p:nvPr/>
        </p:nvSpPr>
        <p:spPr>
          <a:xfrm>
            <a:off x="5148064" y="286513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蛋白質</a:t>
            </a:r>
          </a:p>
        </p:txBody>
      </p:sp>
    </p:spTree>
    <p:extLst>
      <p:ext uri="{BB962C8B-B14F-4D97-AF65-F5344CB8AC3E}">
        <p14:creationId xmlns:p14="http://schemas.microsoft.com/office/powerpoint/2010/main" val="24532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05218422-0B46-45CF-8AE1-12D7F0DC41E1}"/>
              </a:ext>
            </a:extLst>
          </p:cNvPr>
          <p:cNvSpPr/>
          <p:nvPr/>
        </p:nvSpPr>
        <p:spPr>
          <a:xfrm>
            <a:off x="251520" y="1268760"/>
            <a:ext cx="8640960" cy="192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的特性（一）：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例如：澱粉酶只能分解澱粉，無法分解纖維素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25">
            <a:extLst>
              <a:ext uri="{FF2B5EF4-FFF2-40B4-BE49-F238E27FC236}">
                <a16:creationId xmlns:a16="http://schemas.microsoft.com/office/drawing/2014/main" id="{D9C9A876-B904-4C9F-9E4C-4B135B661C62}"/>
              </a:ext>
            </a:extLst>
          </p:cNvPr>
          <p:cNvSpPr/>
          <p:nvPr/>
        </p:nvSpPr>
        <p:spPr>
          <a:xfrm>
            <a:off x="5308054" y="1290985"/>
            <a:ext cx="1784226" cy="606425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專一性</a:t>
            </a:r>
          </a:p>
        </p:txBody>
      </p:sp>
      <p:sp>
        <p:nvSpPr>
          <p:cNvPr id="7" name="內容版面配置區 1"/>
          <p:cNvSpPr>
            <a:spLocks noGrp="1"/>
          </p:cNvSpPr>
          <p:nvPr>
            <p:ph sz="quarter" idx="10"/>
          </p:nvPr>
        </p:nvSpPr>
        <p:spPr>
          <a:xfrm>
            <a:off x="8407220" y="0"/>
            <a:ext cx="739784" cy="469707"/>
          </a:xfrm>
        </p:spPr>
        <p:txBody>
          <a:bodyPr/>
          <a:lstStyle/>
          <a:p>
            <a:r>
              <a:rPr lang="en-US" altLang="zh-TW" dirty="0"/>
              <a:t>71</a:t>
            </a:r>
            <a:endParaRPr lang="zh-TW" altLang="en-US" dirty="0"/>
          </a:p>
        </p:txBody>
      </p:sp>
      <p:sp>
        <p:nvSpPr>
          <p:cNvPr id="38" name="object 75"/>
          <p:cNvSpPr txBox="1"/>
          <p:nvPr/>
        </p:nvSpPr>
        <p:spPr>
          <a:xfrm>
            <a:off x="3545634" y="2830820"/>
            <a:ext cx="239452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4C276"/>
                </a:solidFill>
                <a:latin typeface="微軟正黑體" pitchFamily="34" charset="-120"/>
                <a:ea typeface="微軟正黑體" pitchFamily="34" charset="-120"/>
                <a:cs typeface="Noto Sans CJK JP Regular"/>
              </a:rPr>
              <a:t>酵素（澱粉酶）</a:t>
            </a:r>
            <a:endParaRPr sz="2400" b="1" dirty="0">
              <a:latin typeface="微軟正黑體" pitchFamily="34" charset="-120"/>
              <a:ea typeface="微軟正黑體" pitchFamily="34" charset="-120"/>
              <a:cs typeface="Noto Sans CJK JP Regular"/>
            </a:endParaRPr>
          </a:p>
        </p:txBody>
      </p:sp>
      <p:sp>
        <p:nvSpPr>
          <p:cNvPr id="22" name="object 59"/>
          <p:cNvSpPr/>
          <p:nvPr/>
        </p:nvSpPr>
        <p:spPr>
          <a:xfrm>
            <a:off x="2032016" y="4326834"/>
            <a:ext cx="296564" cy="516136"/>
          </a:xfrm>
          <a:custGeom>
            <a:avLst/>
            <a:gdLst/>
            <a:ahLst/>
            <a:cxnLst/>
            <a:rect l="l" t="t" r="r" b="b"/>
            <a:pathLst>
              <a:path w="198120" h="344804">
                <a:moveTo>
                  <a:pt x="98996" y="0"/>
                </a:moveTo>
                <a:lnTo>
                  <a:pt x="63056" y="6421"/>
                </a:lnTo>
                <a:lnTo>
                  <a:pt x="32805" y="24217"/>
                </a:lnTo>
                <a:lnTo>
                  <a:pt x="10901" y="51183"/>
                </a:lnTo>
                <a:lnTo>
                  <a:pt x="0" y="85115"/>
                </a:lnTo>
                <a:lnTo>
                  <a:pt x="0" y="277698"/>
                </a:lnTo>
                <a:lnTo>
                  <a:pt x="52971" y="344525"/>
                </a:lnTo>
                <a:lnTo>
                  <a:pt x="98361" y="280923"/>
                </a:lnTo>
                <a:lnTo>
                  <a:pt x="195386" y="280923"/>
                </a:lnTo>
                <a:lnTo>
                  <a:pt x="198005" y="277698"/>
                </a:lnTo>
                <a:lnTo>
                  <a:pt x="198005" y="85724"/>
                </a:lnTo>
                <a:lnTo>
                  <a:pt x="187103" y="51692"/>
                </a:lnTo>
                <a:lnTo>
                  <a:pt x="165198" y="24517"/>
                </a:lnTo>
                <a:lnTo>
                  <a:pt x="134944" y="6515"/>
                </a:lnTo>
                <a:lnTo>
                  <a:pt x="98996" y="0"/>
                </a:lnTo>
                <a:close/>
              </a:path>
              <a:path w="198120" h="344804">
                <a:moveTo>
                  <a:pt x="195386" y="280923"/>
                </a:moveTo>
                <a:lnTo>
                  <a:pt x="98361" y="280923"/>
                </a:lnTo>
                <a:lnTo>
                  <a:pt x="143738" y="344525"/>
                </a:lnTo>
                <a:lnTo>
                  <a:pt x="195386" y="280923"/>
                </a:lnTo>
                <a:close/>
              </a:path>
            </a:pathLst>
          </a:custGeom>
          <a:solidFill>
            <a:srgbClr val="F6989B"/>
          </a:solidFill>
        </p:spPr>
        <p:txBody>
          <a:bodyPr wrap="square" lIns="0" tIns="0" rIns="0" bIns="0" rtlCol="0"/>
          <a:lstStyle/>
          <a:p>
            <a:endParaRPr sz="24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object 60"/>
          <p:cNvSpPr txBox="1"/>
          <p:nvPr/>
        </p:nvSpPr>
        <p:spPr>
          <a:xfrm>
            <a:off x="971601" y="4393825"/>
            <a:ext cx="11013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6989B"/>
                </a:solidFill>
                <a:latin typeface="微軟正黑體" pitchFamily="34" charset="-120"/>
                <a:ea typeface="微軟正黑體" pitchFamily="34" charset="-120"/>
                <a:cs typeface="Noto Sans CJK JP Regular"/>
              </a:rPr>
              <a:t>纖維素</a:t>
            </a:r>
            <a:endParaRPr sz="2400" b="1" dirty="0">
              <a:latin typeface="微軟正黑體" pitchFamily="34" charset="-120"/>
              <a:ea typeface="微軟正黑體" pitchFamily="34" charset="-120"/>
              <a:cs typeface="Noto Sans CJK JP Regular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763688" y="3648832"/>
            <a:ext cx="821921" cy="500248"/>
            <a:chOff x="1763688" y="3648832"/>
            <a:chExt cx="821921" cy="500248"/>
          </a:xfrm>
        </p:grpSpPr>
        <p:sp>
          <p:nvSpPr>
            <p:cNvPr id="33" name="object 70"/>
            <p:cNvSpPr/>
            <p:nvPr/>
          </p:nvSpPr>
          <p:spPr>
            <a:xfrm>
              <a:off x="1763688" y="3648832"/>
              <a:ext cx="821921" cy="500248"/>
            </a:xfrm>
            <a:custGeom>
              <a:avLst/>
              <a:gdLst/>
              <a:ahLst/>
              <a:cxnLst/>
              <a:rect l="l" t="t" r="r" b="b"/>
              <a:pathLst>
                <a:path w="441325" h="268604">
                  <a:moveTo>
                    <a:pt x="368998" y="0"/>
                  </a:moveTo>
                  <a:lnTo>
                    <a:pt x="71996" y="0"/>
                  </a:lnTo>
                  <a:lnTo>
                    <a:pt x="30373" y="1124"/>
                  </a:lnTo>
                  <a:lnTo>
                    <a:pt x="8999" y="8999"/>
                  </a:lnTo>
                  <a:lnTo>
                    <a:pt x="1124" y="30373"/>
                  </a:lnTo>
                  <a:lnTo>
                    <a:pt x="0" y="71996"/>
                  </a:lnTo>
                  <a:lnTo>
                    <a:pt x="0" y="196151"/>
                  </a:lnTo>
                  <a:lnTo>
                    <a:pt x="1124" y="237774"/>
                  </a:lnTo>
                  <a:lnTo>
                    <a:pt x="8999" y="259148"/>
                  </a:lnTo>
                  <a:lnTo>
                    <a:pt x="30373" y="267022"/>
                  </a:lnTo>
                  <a:lnTo>
                    <a:pt x="71996" y="268147"/>
                  </a:lnTo>
                  <a:lnTo>
                    <a:pt x="368998" y="268147"/>
                  </a:lnTo>
                  <a:lnTo>
                    <a:pt x="410621" y="267022"/>
                  </a:lnTo>
                  <a:lnTo>
                    <a:pt x="431995" y="259148"/>
                  </a:lnTo>
                  <a:lnTo>
                    <a:pt x="439869" y="237774"/>
                  </a:lnTo>
                  <a:lnTo>
                    <a:pt x="440994" y="196151"/>
                  </a:lnTo>
                  <a:lnTo>
                    <a:pt x="440994" y="71996"/>
                  </a:lnTo>
                  <a:lnTo>
                    <a:pt x="439869" y="30373"/>
                  </a:lnTo>
                  <a:lnTo>
                    <a:pt x="431995" y="8999"/>
                  </a:lnTo>
                  <a:lnTo>
                    <a:pt x="410621" y="1124"/>
                  </a:lnTo>
                  <a:lnTo>
                    <a:pt x="368998" y="0"/>
                  </a:lnTo>
                  <a:close/>
                </a:path>
              </a:pathLst>
            </a:custGeom>
            <a:solidFill>
              <a:srgbClr val="F6989B"/>
            </a:solidFill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object 71"/>
            <p:cNvSpPr txBox="1"/>
            <p:nvPr/>
          </p:nvSpPr>
          <p:spPr>
            <a:xfrm>
              <a:off x="1867133" y="3694916"/>
              <a:ext cx="631757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Noto Sans CJK JP Regular"/>
                </a:rPr>
                <a:t>受質</a:t>
              </a:r>
              <a:endParaRPr sz="2400" b="1" dirty="0">
                <a:latin typeface="微軟正黑體" pitchFamily="34" charset="-120"/>
                <a:ea typeface="微軟正黑體" pitchFamily="34" charset="-120"/>
                <a:cs typeface="Noto Sans CJK JP Regular"/>
              </a:endParaRPr>
            </a:p>
          </p:txBody>
        </p:sp>
      </p:grpSp>
      <p:sp>
        <p:nvSpPr>
          <p:cNvPr id="39" name="object 76"/>
          <p:cNvSpPr txBox="1"/>
          <p:nvPr/>
        </p:nvSpPr>
        <p:spPr>
          <a:xfrm>
            <a:off x="1259631" y="5351100"/>
            <a:ext cx="6926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6989B"/>
                </a:solidFill>
                <a:latin typeface="微軟正黑體" pitchFamily="34" charset="-120"/>
                <a:ea typeface="微軟正黑體" pitchFamily="34" charset="-120"/>
                <a:cs typeface="Noto Sans CJK JP Regular"/>
              </a:rPr>
              <a:t>澱粉</a:t>
            </a:r>
            <a:endParaRPr sz="2400" b="1" dirty="0">
              <a:latin typeface="微軟正黑體" pitchFamily="34" charset="-120"/>
              <a:ea typeface="微軟正黑體" pitchFamily="34" charset="-120"/>
              <a:cs typeface="Noto Sans CJK JP Regular"/>
            </a:endParaRPr>
          </a:p>
        </p:txBody>
      </p:sp>
      <p:sp>
        <p:nvSpPr>
          <p:cNvPr id="43" name="矩形: 圓角 3">
            <a:hlinkClick r:id="rId3"/>
            <a:extLst>
              <a:ext uri="{FF2B5EF4-FFF2-40B4-BE49-F238E27FC236}">
                <a16:creationId xmlns:a16="http://schemas.microsoft.com/office/drawing/2014/main" id="{C086ED35-5739-4156-9B41-16EEF1BF8B15}"/>
              </a:ext>
            </a:extLst>
          </p:cNvPr>
          <p:cNvSpPr/>
          <p:nvPr/>
        </p:nvSpPr>
        <p:spPr>
          <a:xfrm>
            <a:off x="7758752" y="909074"/>
            <a:ext cx="1116000" cy="324000"/>
          </a:xfrm>
          <a:prstGeom prst="round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D522614-B74D-46ED-84F4-99C248DAA782}"/>
              </a:ext>
            </a:extLst>
          </p:cNvPr>
          <p:cNvSpPr/>
          <p:nvPr/>
        </p:nvSpPr>
        <p:spPr>
          <a:xfrm>
            <a:off x="7865347" y="59584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ヒラギノ角ゴ ProN"/>
              </a:rPr>
              <a:t>酵素特性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33" y="5098063"/>
            <a:ext cx="746955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9" b="99270" l="9677" r="927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60926"/>
            <a:ext cx="883555" cy="9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手繪多邊形 4"/>
          <p:cNvSpPr/>
          <p:nvPr/>
        </p:nvSpPr>
        <p:spPr>
          <a:xfrm>
            <a:off x="2598347" y="3943543"/>
            <a:ext cx="1183341" cy="664236"/>
          </a:xfrm>
          <a:custGeom>
            <a:avLst/>
            <a:gdLst>
              <a:gd name="connsiteX0" fmla="*/ 0 w 1183341"/>
              <a:gd name="connsiteY0" fmla="*/ 792358 h 792358"/>
              <a:gd name="connsiteX1" fmla="*/ 672353 w 1183341"/>
              <a:gd name="connsiteY1" fmla="*/ 120005 h 792358"/>
              <a:gd name="connsiteX2" fmla="*/ 1183341 w 1183341"/>
              <a:gd name="connsiteY2" fmla="*/ 3464 h 79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341" h="792358">
                <a:moveTo>
                  <a:pt x="0" y="792358"/>
                </a:moveTo>
                <a:cubicBezTo>
                  <a:pt x="237565" y="521922"/>
                  <a:pt x="475130" y="251487"/>
                  <a:pt x="672353" y="120005"/>
                </a:cubicBezTo>
                <a:cubicBezTo>
                  <a:pt x="869576" y="-11477"/>
                  <a:pt x="1026458" y="-4007"/>
                  <a:pt x="1183341" y="3464"/>
                </a:cubicBezTo>
              </a:path>
            </a:pathLst>
          </a:custGeom>
          <a:noFill/>
          <a:ln w="57150">
            <a:solidFill>
              <a:srgbClr val="FAA63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>
            <a:off x="2738104" y="4207850"/>
            <a:ext cx="1120587" cy="1199264"/>
          </a:xfrm>
          <a:custGeom>
            <a:avLst/>
            <a:gdLst>
              <a:gd name="connsiteX0" fmla="*/ 0 w 1183341"/>
              <a:gd name="connsiteY0" fmla="*/ 792358 h 792358"/>
              <a:gd name="connsiteX1" fmla="*/ 672353 w 1183341"/>
              <a:gd name="connsiteY1" fmla="*/ 120005 h 792358"/>
              <a:gd name="connsiteX2" fmla="*/ 1183341 w 1183341"/>
              <a:gd name="connsiteY2" fmla="*/ 3464 h 792358"/>
              <a:gd name="connsiteX0" fmla="*/ 0 w 1102658"/>
              <a:gd name="connsiteY0" fmla="*/ 1494760 h 1494760"/>
              <a:gd name="connsiteX1" fmla="*/ 672353 w 1102658"/>
              <a:gd name="connsiteY1" fmla="*/ 822407 h 1494760"/>
              <a:gd name="connsiteX2" fmla="*/ 1102658 w 1102658"/>
              <a:gd name="connsiteY2" fmla="*/ 71 h 1494760"/>
              <a:gd name="connsiteX0" fmla="*/ 0 w 941293"/>
              <a:gd name="connsiteY0" fmla="*/ 1451991 h 1451991"/>
              <a:gd name="connsiteX1" fmla="*/ 672353 w 941293"/>
              <a:gd name="connsiteY1" fmla="*/ 779638 h 1451991"/>
              <a:gd name="connsiteX2" fmla="*/ 941293 w 941293"/>
              <a:gd name="connsiteY2" fmla="*/ 77 h 1451991"/>
              <a:gd name="connsiteX0" fmla="*/ 0 w 1281952"/>
              <a:gd name="connsiteY0" fmla="*/ 1612383 h 1612383"/>
              <a:gd name="connsiteX1" fmla="*/ 672353 w 1281952"/>
              <a:gd name="connsiteY1" fmla="*/ 940030 h 1612383"/>
              <a:gd name="connsiteX2" fmla="*/ 1281952 w 1281952"/>
              <a:gd name="connsiteY2" fmla="*/ 61 h 1612383"/>
              <a:gd name="connsiteX0" fmla="*/ 0 w 1120587"/>
              <a:gd name="connsiteY0" fmla="*/ 1430585 h 1430585"/>
              <a:gd name="connsiteX1" fmla="*/ 510988 w 1120587"/>
              <a:gd name="connsiteY1" fmla="*/ 940028 h 1430585"/>
              <a:gd name="connsiteX2" fmla="*/ 1120587 w 1120587"/>
              <a:gd name="connsiteY2" fmla="*/ 59 h 143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587" h="1430585">
                <a:moveTo>
                  <a:pt x="0" y="1430585"/>
                </a:moveTo>
                <a:cubicBezTo>
                  <a:pt x="237565" y="1160149"/>
                  <a:pt x="324223" y="1178449"/>
                  <a:pt x="510988" y="940028"/>
                </a:cubicBezTo>
                <a:cubicBezTo>
                  <a:pt x="697753" y="701607"/>
                  <a:pt x="963704" y="-7412"/>
                  <a:pt x="1120587" y="59"/>
                </a:cubicBezTo>
              </a:path>
            </a:pathLst>
          </a:custGeom>
          <a:noFill/>
          <a:ln w="57150">
            <a:solidFill>
              <a:srgbClr val="FAA63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2906760" y="4077072"/>
            <a:ext cx="283257" cy="283257"/>
            <a:chOff x="2483838" y="4089177"/>
            <a:chExt cx="283257" cy="283257"/>
          </a:xfrm>
        </p:grpSpPr>
        <p:sp>
          <p:nvSpPr>
            <p:cNvPr id="31" name="object 68"/>
            <p:cNvSpPr/>
            <p:nvPr/>
          </p:nvSpPr>
          <p:spPr>
            <a:xfrm>
              <a:off x="2483838" y="4208165"/>
              <a:ext cx="283257" cy="45625"/>
            </a:xfrm>
            <a:custGeom>
              <a:avLst/>
              <a:gdLst/>
              <a:ahLst/>
              <a:cxnLst/>
              <a:rect l="l" t="t" r="r" b="b"/>
              <a:pathLst>
                <a:path w="189229" h="30479">
                  <a:moveTo>
                    <a:pt x="0" y="0"/>
                  </a:moveTo>
                  <a:lnTo>
                    <a:pt x="188912" y="29921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object 69"/>
            <p:cNvSpPr/>
            <p:nvPr/>
          </p:nvSpPr>
          <p:spPr>
            <a:xfrm>
              <a:off x="2602844" y="4089177"/>
              <a:ext cx="45625" cy="283257"/>
            </a:xfrm>
            <a:custGeom>
              <a:avLst/>
              <a:gdLst/>
              <a:ahLst/>
              <a:cxnLst/>
              <a:rect l="l" t="t" r="r" b="b"/>
              <a:pathLst>
                <a:path w="30479" h="189229">
                  <a:moveTo>
                    <a:pt x="29921" y="0"/>
                  </a:moveTo>
                  <a:lnTo>
                    <a:pt x="0" y="188925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5189217" y="3552694"/>
            <a:ext cx="2623143" cy="1384806"/>
            <a:chOff x="5189217" y="3552694"/>
            <a:chExt cx="2623143" cy="1384806"/>
          </a:xfrm>
        </p:grpSpPr>
        <p:grpSp>
          <p:nvGrpSpPr>
            <p:cNvPr id="46" name="群組 45"/>
            <p:cNvGrpSpPr/>
            <p:nvPr/>
          </p:nvGrpSpPr>
          <p:grpSpPr>
            <a:xfrm>
              <a:off x="6215642" y="3552694"/>
              <a:ext cx="876640" cy="533555"/>
              <a:chOff x="6215642" y="3552694"/>
              <a:chExt cx="876640" cy="533555"/>
            </a:xfrm>
          </p:grpSpPr>
          <p:sp>
            <p:nvSpPr>
              <p:cNvPr id="35" name="object 72"/>
              <p:cNvSpPr/>
              <p:nvPr/>
            </p:nvSpPr>
            <p:spPr>
              <a:xfrm>
                <a:off x="6215642" y="3552694"/>
                <a:ext cx="876640" cy="533555"/>
              </a:xfrm>
              <a:custGeom>
                <a:avLst/>
                <a:gdLst/>
                <a:ahLst/>
                <a:cxnLst/>
                <a:rect l="l" t="t" r="r" b="b"/>
                <a:pathLst>
                  <a:path w="441325" h="268604">
                    <a:moveTo>
                      <a:pt x="368998" y="0"/>
                    </a:moveTo>
                    <a:lnTo>
                      <a:pt x="71996" y="0"/>
                    </a:lnTo>
                    <a:lnTo>
                      <a:pt x="30373" y="1124"/>
                    </a:lnTo>
                    <a:lnTo>
                      <a:pt x="8999" y="8999"/>
                    </a:lnTo>
                    <a:lnTo>
                      <a:pt x="1124" y="30373"/>
                    </a:lnTo>
                    <a:lnTo>
                      <a:pt x="0" y="71996"/>
                    </a:lnTo>
                    <a:lnTo>
                      <a:pt x="0" y="196151"/>
                    </a:lnTo>
                    <a:lnTo>
                      <a:pt x="1124" y="237774"/>
                    </a:lnTo>
                    <a:lnTo>
                      <a:pt x="8999" y="259148"/>
                    </a:lnTo>
                    <a:lnTo>
                      <a:pt x="30373" y="267022"/>
                    </a:lnTo>
                    <a:lnTo>
                      <a:pt x="71996" y="268147"/>
                    </a:lnTo>
                    <a:lnTo>
                      <a:pt x="368998" y="268147"/>
                    </a:lnTo>
                    <a:lnTo>
                      <a:pt x="410621" y="267022"/>
                    </a:lnTo>
                    <a:lnTo>
                      <a:pt x="431995" y="259148"/>
                    </a:lnTo>
                    <a:lnTo>
                      <a:pt x="439869" y="237774"/>
                    </a:lnTo>
                    <a:lnTo>
                      <a:pt x="440994" y="196151"/>
                    </a:lnTo>
                    <a:lnTo>
                      <a:pt x="440994" y="71996"/>
                    </a:lnTo>
                    <a:lnTo>
                      <a:pt x="439869" y="30373"/>
                    </a:lnTo>
                    <a:lnTo>
                      <a:pt x="431995" y="8999"/>
                    </a:lnTo>
                    <a:lnTo>
                      <a:pt x="410621" y="1124"/>
                    </a:lnTo>
                    <a:lnTo>
                      <a:pt x="368998" y="0"/>
                    </a:lnTo>
                    <a:close/>
                  </a:path>
                </a:pathLst>
              </a:custGeom>
              <a:solidFill>
                <a:srgbClr val="9D85BE"/>
              </a:solidFill>
            </p:spPr>
            <p:txBody>
              <a:bodyPr wrap="square" lIns="0" tIns="0" rIns="0" bIns="0" rtlCol="0"/>
              <a:lstStyle/>
              <a:p>
                <a:endParaRPr sz="240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6" name="object 73"/>
              <p:cNvSpPr txBox="1"/>
              <p:nvPr/>
            </p:nvSpPr>
            <p:spPr>
              <a:xfrm>
                <a:off x="6346075" y="3631960"/>
                <a:ext cx="648072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400" b="1" dirty="0">
                    <a:solidFill>
                      <a:srgbClr val="FFFFFF"/>
                    </a:solidFill>
                    <a:latin typeface="微軟正黑體" pitchFamily="34" charset="-120"/>
                    <a:ea typeface="微軟正黑體" pitchFamily="34" charset="-120"/>
                    <a:cs typeface="Noto Sans CJK JP Regular"/>
                  </a:rPr>
                  <a:t>產物</a:t>
                </a:r>
                <a:endParaRPr sz="2400" b="1" dirty="0">
                  <a:latin typeface="微軟正黑體" pitchFamily="34" charset="-120"/>
                  <a:ea typeface="微軟正黑體" pitchFamily="34" charset="-120"/>
                  <a:cs typeface="Noto Sans CJK JP Regular"/>
                </a:endParaRPr>
              </a:p>
            </p:txBody>
          </p:sp>
        </p:grpSp>
        <p:sp>
          <p:nvSpPr>
            <p:cNvPr id="37" name="object 74"/>
            <p:cNvSpPr txBox="1"/>
            <p:nvPr/>
          </p:nvSpPr>
          <p:spPr>
            <a:xfrm>
              <a:off x="6876256" y="4149079"/>
              <a:ext cx="936104" cy="7884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200" marR="5080" indent="-63500" algn="ctr">
                <a:lnSpc>
                  <a:spcPct val="105300"/>
                </a:lnSpc>
                <a:spcBef>
                  <a:spcPts val="100"/>
                </a:spcBef>
              </a:pPr>
              <a:r>
                <a:rPr sz="2400" b="1">
                  <a:solidFill>
                    <a:srgbClr val="9D85BE"/>
                  </a:solidFill>
                  <a:latin typeface="微軟正黑體" pitchFamily="34" charset="-120"/>
                  <a:ea typeface="微軟正黑體" pitchFamily="34" charset="-120"/>
                  <a:cs typeface="Noto Sans CJK JP Regular"/>
                </a:rPr>
                <a:t>小分子</a:t>
              </a:r>
              <a:r>
                <a:rPr lang="zh-TW" altLang="en-US" sz="2400" b="1">
                  <a:solidFill>
                    <a:srgbClr val="9D85BE"/>
                  </a:solidFill>
                  <a:latin typeface="微軟正黑體" pitchFamily="34" charset="-120"/>
                  <a:ea typeface="微軟正黑體" pitchFamily="34" charset="-120"/>
                  <a:cs typeface="Noto Sans CJK JP Regular"/>
                </a:rPr>
                <a:t>醣</a:t>
              </a:r>
              <a:r>
                <a:rPr sz="2400" b="1">
                  <a:solidFill>
                    <a:srgbClr val="9D85BE"/>
                  </a:solidFill>
                  <a:latin typeface="微軟正黑體" pitchFamily="34" charset="-120"/>
                  <a:ea typeface="微軟正黑體" pitchFamily="34" charset="-120"/>
                  <a:cs typeface="Noto Sans CJK JP Regular"/>
                </a:rPr>
                <a:t>類</a:t>
              </a:r>
              <a:endParaRPr sz="2400" b="1" dirty="0">
                <a:latin typeface="微軟正黑體" pitchFamily="34" charset="-120"/>
                <a:ea typeface="微軟正黑體" pitchFamily="34" charset="-120"/>
                <a:cs typeface="Noto Sans CJK JP Regular"/>
              </a:endParaRPr>
            </a:p>
          </p:txBody>
        </p:sp>
        <p:sp>
          <p:nvSpPr>
            <p:cNvPr id="40" name="object 77"/>
            <p:cNvSpPr/>
            <p:nvPr/>
          </p:nvSpPr>
          <p:spPr>
            <a:xfrm>
              <a:off x="6369572" y="4266183"/>
              <a:ext cx="436292" cy="264246"/>
            </a:xfrm>
            <a:custGeom>
              <a:avLst/>
              <a:gdLst/>
              <a:ahLst/>
              <a:cxnLst/>
              <a:rect l="l" t="t" r="r" b="b"/>
              <a:pathLst>
                <a:path w="291465" h="176529">
                  <a:moveTo>
                    <a:pt x="221335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21335" y="176402"/>
                  </a:lnTo>
                  <a:lnTo>
                    <a:pt x="221335" y="124167"/>
                  </a:lnTo>
                  <a:lnTo>
                    <a:pt x="263867" y="124167"/>
                  </a:lnTo>
                  <a:lnTo>
                    <a:pt x="263867" y="123113"/>
                  </a:lnTo>
                  <a:lnTo>
                    <a:pt x="274783" y="118499"/>
                  </a:lnTo>
                  <a:lnTo>
                    <a:pt x="283481" y="110723"/>
                  </a:lnTo>
                  <a:lnTo>
                    <a:pt x="289233" y="100487"/>
                  </a:lnTo>
                  <a:lnTo>
                    <a:pt x="291312" y="88493"/>
                  </a:lnTo>
                  <a:lnTo>
                    <a:pt x="289233" y="76499"/>
                  </a:lnTo>
                  <a:lnTo>
                    <a:pt x="283481" y="66263"/>
                  </a:lnTo>
                  <a:lnTo>
                    <a:pt x="274783" y="58488"/>
                  </a:lnTo>
                  <a:lnTo>
                    <a:pt x="263867" y="53873"/>
                  </a:lnTo>
                  <a:lnTo>
                    <a:pt x="263867" y="52819"/>
                  </a:lnTo>
                  <a:lnTo>
                    <a:pt x="221335" y="52819"/>
                  </a:lnTo>
                  <a:lnTo>
                    <a:pt x="221335" y="0"/>
                  </a:lnTo>
                  <a:close/>
                </a:path>
              </a:pathLst>
            </a:custGeom>
            <a:solidFill>
              <a:srgbClr val="9D85BE"/>
            </a:solidFill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object 78"/>
            <p:cNvSpPr/>
            <p:nvPr/>
          </p:nvSpPr>
          <p:spPr>
            <a:xfrm>
              <a:off x="6369572" y="4632611"/>
              <a:ext cx="436292" cy="264246"/>
            </a:xfrm>
            <a:custGeom>
              <a:avLst/>
              <a:gdLst/>
              <a:ahLst/>
              <a:cxnLst/>
              <a:rect l="l" t="t" r="r" b="b"/>
              <a:pathLst>
                <a:path w="291465" h="176529">
                  <a:moveTo>
                    <a:pt x="221335" y="0"/>
                  </a:moveTo>
                  <a:lnTo>
                    <a:pt x="0" y="0"/>
                  </a:lnTo>
                  <a:lnTo>
                    <a:pt x="0" y="176403"/>
                  </a:lnTo>
                  <a:lnTo>
                    <a:pt x="221335" y="176403"/>
                  </a:lnTo>
                  <a:lnTo>
                    <a:pt x="221335" y="124167"/>
                  </a:lnTo>
                  <a:lnTo>
                    <a:pt x="263867" y="124167"/>
                  </a:lnTo>
                  <a:lnTo>
                    <a:pt x="263867" y="123113"/>
                  </a:lnTo>
                  <a:lnTo>
                    <a:pt x="274783" y="118499"/>
                  </a:lnTo>
                  <a:lnTo>
                    <a:pt x="283481" y="110723"/>
                  </a:lnTo>
                  <a:lnTo>
                    <a:pt x="289233" y="100487"/>
                  </a:lnTo>
                  <a:lnTo>
                    <a:pt x="291312" y="88493"/>
                  </a:lnTo>
                  <a:lnTo>
                    <a:pt x="289233" y="76499"/>
                  </a:lnTo>
                  <a:lnTo>
                    <a:pt x="283481" y="66263"/>
                  </a:lnTo>
                  <a:lnTo>
                    <a:pt x="274783" y="58488"/>
                  </a:lnTo>
                  <a:lnTo>
                    <a:pt x="263867" y="53873"/>
                  </a:lnTo>
                  <a:lnTo>
                    <a:pt x="263867" y="52819"/>
                  </a:lnTo>
                  <a:lnTo>
                    <a:pt x="221335" y="52819"/>
                  </a:lnTo>
                  <a:lnTo>
                    <a:pt x="221335" y="0"/>
                  </a:lnTo>
                  <a:close/>
                </a:path>
              </a:pathLst>
            </a:custGeom>
            <a:solidFill>
              <a:srgbClr val="9D85BE"/>
            </a:solidFill>
          </p:spPr>
          <p:txBody>
            <a:bodyPr wrap="square" lIns="0" tIns="0" rIns="0" bIns="0" rtlCol="0"/>
            <a:lstStyle/>
            <a:p>
              <a:endParaRPr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手繪多邊形 47"/>
            <p:cNvSpPr/>
            <p:nvPr/>
          </p:nvSpPr>
          <p:spPr>
            <a:xfrm rot="2963734">
              <a:off x="4929664" y="3909568"/>
              <a:ext cx="1183341" cy="664236"/>
            </a:xfrm>
            <a:custGeom>
              <a:avLst/>
              <a:gdLst>
                <a:gd name="connsiteX0" fmla="*/ 0 w 1183341"/>
                <a:gd name="connsiteY0" fmla="*/ 792358 h 792358"/>
                <a:gd name="connsiteX1" fmla="*/ 672353 w 1183341"/>
                <a:gd name="connsiteY1" fmla="*/ 120005 h 792358"/>
                <a:gd name="connsiteX2" fmla="*/ 1183341 w 1183341"/>
                <a:gd name="connsiteY2" fmla="*/ 3464 h 7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341" h="792358">
                  <a:moveTo>
                    <a:pt x="0" y="792358"/>
                  </a:moveTo>
                  <a:cubicBezTo>
                    <a:pt x="237565" y="521922"/>
                    <a:pt x="475130" y="251487"/>
                    <a:pt x="672353" y="120005"/>
                  </a:cubicBezTo>
                  <a:cubicBezTo>
                    <a:pt x="869576" y="-11477"/>
                    <a:pt x="1026458" y="-4007"/>
                    <a:pt x="1183341" y="3464"/>
                  </a:cubicBezTo>
                </a:path>
              </a:pathLst>
            </a:custGeom>
            <a:noFill/>
            <a:ln w="57150">
              <a:solidFill>
                <a:srgbClr val="FAA63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E0022011-E658-41EA-9BB4-66BDDE438142}"/>
              </a:ext>
            </a:extLst>
          </p:cNvPr>
          <p:cNvSpPr/>
          <p:nvPr/>
        </p:nvSpPr>
        <p:spPr>
          <a:xfrm>
            <a:off x="2598347" y="5805264"/>
            <a:ext cx="4860032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2400" b="1" dirty="0">
                <a:solidFill>
                  <a:srgbClr val="8FBF54"/>
                </a:solidFill>
                <a:ea typeface="微軟正黑體" panose="020B0604030504040204" pitchFamily="34" charset="-120"/>
                <a:cs typeface="Arial" pitchFamily="34" charset="0"/>
              </a:rPr>
              <a:t>3-4</a:t>
            </a:r>
            <a:r>
              <a:rPr lang="zh-TW" altLang="en-US" sz="2400" b="1" dirty="0">
                <a:solidFill>
                  <a:srgbClr val="8FBF54"/>
                </a:solidFill>
                <a:ea typeface="微軟正黑體" panose="020B0604030504040204" pitchFamily="34" charset="-120"/>
                <a:cs typeface="Arial" pitchFamily="34" charset="0"/>
              </a:rPr>
              <a:t>　</a:t>
            </a:r>
          </a:p>
          <a:p>
            <a:r>
              <a:rPr lang="zh-TW" altLang="en-US" sz="2400" dirty="0">
                <a:ea typeface="微軟正黑體" panose="020B0604030504040204" pitchFamily="34" charset="-120"/>
                <a:cs typeface="Arial" pitchFamily="34" charset="0"/>
              </a:rPr>
              <a:t>酵素具有專一性 </a:t>
            </a:r>
            <a:r>
              <a:rPr lang="en-US" altLang="zh-TW" sz="2400" dirty="0"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sz="2400" dirty="0">
                <a:ea typeface="微軟正黑體" panose="020B0604030504040204" pitchFamily="34" charset="-120"/>
                <a:cs typeface="Arial" pitchFamily="34" charset="0"/>
              </a:rPr>
              <a:t> 以澱粉酶為例 </a:t>
            </a:r>
            <a:r>
              <a:rPr lang="en-US" altLang="zh-TW" sz="2400" dirty="0">
                <a:ea typeface="微軟正黑體" panose="020B0604030504040204" pitchFamily="34" charset="-120"/>
                <a:cs typeface="Arial" pitchFamily="34" charset="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 1">
            <a:extLst>
              <a:ext uri="{FF2B5EF4-FFF2-40B4-BE49-F238E27FC236}">
                <a16:creationId xmlns:a16="http://schemas.microsoft.com/office/drawing/2014/main" id="{049E49E3-BFF7-4C0E-ABE2-4710B6F07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88640"/>
            <a:ext cx="4699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400" b="1" dirty="0">
                <a:solidFill>
                  <a:srgbClr val="8FBF5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酵素的功能與特性</a:t>
            </a:r>
          </a:p>
        </p:txBody>
      </p:sp>
      <p:sp>
        <p:nvSpPr>
          <p:cNvPr id="51" name="矩形: 圓角 8">
            <a:extLst>
              <a:ext uri="{FF2B5EF4-FFF2-40B4-BE49-F238E27FC236}">
                <a16:creationId xmlns:a16="http://schemas.microsoft.com/office/drawing/2014/main" id="{68472011-ACF0-4F2D-B21D-3EC0404DF535}"/>
              </a:ext>
            </a:extLst>
          </p:cNvPr>
          <p:cNvSpPr/>
          <p:nvPr/>
        </p:nvSpPr>
        <p:spPr>
          <a:xfrm>
            <a:off x="251520" y="260648"/>
            <a:ext cx="638175" cy="638175"/>
          </a:xfrm>
          <a:prstGeom prst="roundRect">
            <a:avLst/>
          </a:prstGeom>
          <a:solidFill>
            <a:srgbClr val="8FB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zh-TW" sz="4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endParaRPr lang="zh-TW" altLang="en-US" sz="4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2 0.00602 0.00833 0.00371 0.01875 0.00255 C 0.02569 -0.00023 0.03229 -0.00277 0.03923 -0.00532 C 0.04462 -0.00995 0.04774 -0.01828 0.05399 -0.02083 C 0.05642 -0.0243 0.05851 -0.02592 0.0618 -0.02754 C 0.06476 -0.0331 0.06927 -0.03541 0.07361 -0.03912 C 0.07465 -0.04004 0.07656 -0.04189 0.07656 -0.04189 C 0.07969 -0.04838 0.08594 -0.05231 0.09132 -0.05486 C 0.09427 -0.06088 0.09844 -0.06064 0.10295 -0.06412 C 0.10746 -0.06759 0.11094 -0.07222 0.1158 -0.07453 C 0.11979 -0.08287 0.11528 -0.07523 0.12066 -0.07963 C 0.12326 -0.08171 0.12448 -0.08564 0.12743 -0.0875 C 0.13837 -0.09421 0.12934 -0.0868 0.13628 -0.09282 C 0.16094 -0.08958 0.21076 -0.09421 0.21076 -0.09421 C 0.21545 -0.0956 0.21927 -0.09976 0.22257 -0.10463 C 0.21875 -0.12222 0.19826 -0.12708 0.18732 -0.13333 C 0.18229 -0.13611 0.17691 -0.14027 0.1717 -0.14236 C 0.16649 -0.15231 0.15868 -0.15277 0.15 -0.15416 C 0.13958 -0.15578 0.12917 -0.1574 0.11875 -0.15949 C 0.11024 -0.16689 0.09601 -0.16597 0.08628 -0.16597 " pathEditMode="relative" ptsTypes="fffffffffffffffffff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659 0.00232 0.01232 0.00671 0.01892 0.00926 C 0.02135 0.00857 0.02378 0.0088 0.02604 0.00764 C 0.03211 0.00463 0.03663 -0.00231 0.04305 -0.00486 C 0.04739 -0.00856 0.05104 -0.01366 0.0552 -0.01759 C 0.06041 -0.02245 0.06614 -0.02639 0.07135 -0.03148 C 0.07569 -0.03565 0.07864 -0.04143 0.08333 -0.04514 C 0.08784 -0.05416 0.08506 -0.05208 0.09027 -0.05416 C 0.09288 -0.05741 0.09427 -0.06018 0.09739 -0.06296 C 0.09947 -0.0669 0.10173 -0.06852 0.10451 -0.07199 C 0.10555 -0.07592 0.11024 -0.08194 0.11024 -0.08171 C 0.11163 -0.08611 0.11284 -0.08889 0.11545 -0.09213 C 0.12013 -0.10347 0.13541 -0.125 0.14566 -0.12847 C 0.15555 -0.14074 0.14496 -0.12685 0.15173 -0.13866 C 0.1552 -0.14491 0.15989 -0.15046 0.16371 -0.15648 C 0.16736 -0.16204 0.16423 -0.1618 0.1717 -0.16759 C 0.17586 -0.17106 0.17986 -0.17315 0.18385 -0.17662 C 0.18663 -0.18217 0.1934 -0.19004 0.19791 -0.19421 C 0.19982 -0.19606 0.20208 -0.19699 0.20399 -0.1993 C 0.20711 -0.20324 0.21024 -0.20787 0.21406 -0.21157 " pathEditMode="relative" rAng="0" ptsTypes="fffffffffffffffffff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/>
      <p:bldP spid="22" grpId="0" animBg="1"/>
      <p:bldP spid="22" grpId="1" animBg="1"/>
      <p:bldP spid="23" grpId="0"/>
      <p:bldP spid="39" grpId="0"/>
      <p:bldP spid="5" grpId="0" animBg="1"/>
      <p:bldP spid="47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D32229F-264E-44D3-B476-CDCDF3440F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83F2EF6-AC3D-4220-B635-789FFF4C7184}"/>
              </a:ext>
            </a:extLst>
          </p:cNvPr>
          <p:cNvSpPr txBox="1"/>
          <p:nvPr/>
        </p:nvSpPr>
        <p:spPr>
          <a:xfrm>
            <a:off x="197768" y="234853"/>
            <a:ext cx="87484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5.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酵素具有</a:t>
            </a:r>
            <a:r>
              <a:rPr lang="zh-TW" altLang="en-US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r>
              <a:rPr lang="zh-TW" altLang="en-US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（一種酵素只能催化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種反應）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/>
            <a:r>
              <a:rPr lang="zh-TW" altLang="en-US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</a:t>
            </a:r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(1)</a:t>
            </a:r>
            <a:r>
              <a:rPr lang="zh-CN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澱粉酶只能分解</a:t>
            </a:r>
            <a:r>
              <a:rPr lang="en-US" altLang="zh-TW" sz="4000" u="sng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</a:t>
            </a:r>
            <a:r>
              <a:rPr lang="zh-TW" altLang="zh-TW" sz="40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澱粉 </a:t>
            </a:r>
            <a:r>
              <a:rPr lang="en-US" altLang="zh-TW" sz="4000" u="sng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  </a:t>
            </a:r>
            <a:r>
              <a:rPr lang="zh-CN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；蛋白</a:t>
            </a:r>
            <a:endParaRPr lang="en-US" altLang="zh-CN" sz="40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28600"/>
            <a:r>
              <a:rPr lang="zh-TW" altLang="en-US" sz="4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CN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酶只能分解 </a:t>
            </a:r>
            <a:r>
              <a:rPr lang="zh-CN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4000" b="1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蛋白質</a:t>
            </a:r>
            <a:r>
              <a:rPr lang="zh-TW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4000" u="sng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zh-CN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4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228600" indent="152400"/>
            <a:r>
              <a:rPr lang="en-US" altLang="zh-TW" sz="40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</a:rPr>
              <a:t>(2)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專一性的原理：酵素的專一性，</a:t>
            </a:r>
            <a:endParaRPr lang="en-US" altLang="zh-TW" sz="40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228600" indent="152400"/>
            <a:r>
              <a:rPr lang="zh-TW" altLang="en-US" sz="40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好比是「</a:t>
            </a:r>
            <a:r>
              <a:rPr lang="zh-TW" altLang="zh-TW" sz="40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鑰匙</a:t>
            </a:r>
            <a:r>
              <a:rPr lang="en-US" altLang="zh-TW" sz="40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40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鎖孔</a:t>
            </a:r>
            <a:r>
              <a:rPr lang="zh-TW" altLang="zh-TW" sz="4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」的關係</a:t>
            </a:r>
            <a:endParaRPr lang="zh-TW" altLang="en-US" sz="4000" dirty="0"/>
          </a:p>
        </p:txBody>
      </p:sp>
      <p:pic>
        <p:nvPicPr>
          <p:cNvPr id="2050" name="il_fi" descr="http://tdares.coa.gov.tw/htmlarea_graph/tdares_monthly/tdares_tdares_edit_20080526151404/84_5.jpg">
            <a:extLst>
              <a:ext uri="{FF2B5EF4-FFF2-40B4-BE49-F238E27FC236}">
                <a16:creationId xmlns:a16="http://schemas.microsoft.com/office/drawing/2014/main" id="{1EE7910E-FC63-48D9-8359-D80365ADF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b="7098"/>
          <a:stretch>
            <a:fillRect/>
          </a:stretch>
        </p:blipFill>
        <p:spPr bwMode="auto">
          <a:xfrm>
            <a:off x="2627784" y="4255358"/>
            <a:ext cx="350202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1B3000A-B3DC-404D-9E14-9091B11CB6F1}"/>
              </a:ext>
            </a:extLst>
          </p:cNvPr>
          <p:cNvSpPr txBox="1"/>
          <p:nvPr/>
        </p:nvSpPr>
        <p:spPr>
          <a:xfrm>
            <a:off x="3366390" y="23485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專一性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9AAAECB-2F58-41D7-B05F-FC6C540E49A8}"/>
              </a:ext>
            </a:extLst>
          </p:cNvPr>
          <p:cNvSpPr txBox="1"/>
          <p:nvPr/>
        </p:nvSpPr>
        <p:spPr>
          <a:xfrm>
            <a:off x="5249254" y="85648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</a:p>
        </p:txBody>
      </p:sp>
    </p:spTree>
    <p:extLst>
      <p:ext uri="{BB962C8B-B14F-4D97-AF65-F5344CB8AC3E}">
        <p14:creationId xmlns:p14="http://schemas.microsoft.com/office/powerpoint/2010/main" val="3722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自然PPT"/>
  <p:tag name="ISPRING_FIRST_PUBLISH" val="1"/>
</p:tagLst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國中自然(一)PPT版型</Template>
  <TotalTime>10700</TotalTime>
  <Words>1779</Words>
  <Application>Microsoft Office PowerPoint</Application>
  <PresentationFormat>如螢幕大小 (4:3)</PresentationFormat>
  <Paragraphs>210</Paragraphs>
  <Slides>23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微軟正黑體</vt:lpstr>
      <vt:lpstr>標楷體</vt:lpstr>
      <vt:lpstr>Arial</vt:lpstr>
      <vt:lpstr>Calibri</vt:lpstr>
      <vt:lpstr>Calibri Light</vt:lpstr>
      <vt:lpstr>Times New Roman</vt:lpstr>
      <vt:lpstr>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南一書局</dc:creator>
  <cp:lastModifiedBy>pagrus wei</cp:lastModifiedBy>
  <cp:revision>43</cp:revision>
  <dcterms:created xsi:type="dcterms:W3CDTF">2016-06-01T01:40:28Z</dcterms:created>
  <dcterms:modified xsi:type="dcterms:W3CDTF">2022-10-11T11:37:18Z</dcterms:modified>
</cp:coreProperties>
</file>