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2158-A1FF-44B1-AA08-85529F4F4D62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AE516345-8931-49B3-9CC3-C89F5CE583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8363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2158-A1FF-44B1-AA08-85529F4F4D62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16345-8931-49B3-9CC3-C89F5CE583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90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2158-A1FF-44B1-AA08-85529F4F4D62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16345-8931-49B3-9CC3-C89F5CE583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63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2158-A1FF-44B1-AA08-85529F4F4D62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16345-8931-49B3-9CC3-C89F5CE583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894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0AA2158-A1FF-44B1-AA08-85529F4F4D62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zh-TW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AE516345-8931-49B3-9CC3-C89F5CE583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9515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2158-A1FF-44B1-AA08-85529F4F4D62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16345-8931-49B3-9CC3-C89F5CE583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2086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2158-A1FF-44B1-AA08-85529F4F4D62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16345-8931-49B3-9CC3-C89F5CE583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9247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2158-A1FF-44B1-AA08-85529F4F4D62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16345-8931-49B3-9CC3-C89F5CE583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515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2158-A1FF-44B1-AA08-85529F4F4D62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16345-8931-49B3-9CC3-C89F5CE583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717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2158-A1FF-44B1-AA08-85529F4F4D62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16345-8931-49B3-9CC3-C89F5CE583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8743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2158-A1FF-44B1-AA08-85529F4F4D62}" type="datetimeFigureOut">
              <a:rPr lang="zh-TW" altLang="en-US" smtClean="0"/>
              <a:t>2023/10/3</a:t>
            </a:fld>
            <a:endParaRPr lang="zh-TW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16345-8931-49B3-9CC3-C89F5CE583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5459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70AA2158-A1FF-44B1-AA08-85529F4F4D62}" type="datetimeFigureOut">
              <a:rPr lang="zh-TW" altLang="en-US" smtClean="0"/>
              <a:t>2023/10/3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AE516345-8931-49B3-9CC3-C89F5CE583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208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10A55F-AA54-41A6-BBD7-9C041B805C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TW" altLang="en-US" sz="3600" dirty="0"/>
              <a:t>基隆市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中興國小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學年度第一學期 </a:t>
            </a:r>
            <a:b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公開觀議課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素養導向備課教學討論</a:t>
            </a:r>
            <a:endParaRPr lang="zh-TW" altLang="en-US" sz="66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FA35CEC-25BE-4047-96AB-2E1172841D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19"/>
            <a:ext cx="7891272" cy="1927013"/>
          </a:xfrm>
        </p:spPr>
        <p:txBody>
          <a:bodyPr>
            <a:normAutofit/>
          </a:bodyPr>
          <a:lstStyle/>
          <a:p>
            <a:r>
              <a:rPr lang="zh-TW" altLang="en-US" dirty="0"/>
              <a:t>備課日期</a:t>
            </a:r>
            <a:r>
              <a:rPr lang="en-US" altLang="zh-TW" dirty="0"/>
              <a:t>:112.10.04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星期三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授課日期</a:t>
            </a:r>
            <a:r>
              <a:rPr lang="en-US" altLang="zh-TW" dirty="0"/>
              <a:t>:112.10.19(</a:t>
            </a:r>
            <a:r>
              <a:rPr lang="zh-TW" altLang="en-US" dirty="0"/>
              <a:t>星期四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授課教師</a:t>
            </a:r>
            <a:r>
              <a:rPr lang="en-US" altLang="zh-TW" dirty="0"/>
              <a:t>:</a:t>
            </a:r>
            <a:r>
              <a:rPr lang="zh-TW" altLang="en-US" dirty="0"/>
              <a:t>潘逸薔</a:t>
            </a:r>
            <a:endParaRPr lang="en-US" altLang="zh-TW" dirty="0"/>
          </a:p>
          <a:p>
            <a:r>
              <a:rPr lang="zh-TW" altLang="en-US" dirty="0"/>
              <a:t>議課教師</a:t>
            </a:r>
            <a:r>
              <a:rPr lang="en-US" altLang="zh-TW" dirty="0"/>
              <a:t>:</a:t>
            </a:r>
            <a:r>
              <a:rPr lang="zh-TW" altLang="en-US" dirty="0"/>
              <a:t>陳俞岑</a:t>
            </a:r>
          </a:p>
        </p:txBody>
      </p:sp>
    </p:spTree>
    <p:extLst>
      <p:ext uri="{BB962C8B-B14F-4D97-AF65-F5344CB8AC3E}">
        <p14:creationId xmlns:p14="http://schemas.microsoft.com/office/powerpoint/2010/main" val="3055927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70195D-2939-4D9B-A3C1-D42A65948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說課</a:t>
            </a:r>
            <a:r>
              <a:rPr lang="en-US" altLang="zh-TW" dirty="0"/>
              <a:t>-</a:t>
            </a:r>
            <a:r>
              <a:rPr lang="zh-TW" altLang="en-US" dirty="0"/>
              <a:t>前導說明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CB63FA-A35C-49E7-90A6-7CF8F6C35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1727200"/>
            <a:ext cx="10910485" cy="4445000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教學時間 </a:t>
            </a:r>
            <a:r>
              <a:rPr lang="en-US" altLang="zh-TW" sz="4000" dirty="0"/>
              <a:t>:112.10.19(</a:t>
            </a:r>
            <a:r>
              <a:rPr lang="zh-TW" altLang="en-US" sz="4000" dirty="0"/>
              <a:t>星期四</a:t>
            </a:r>
            <a:r>
              <a:rPr lang="en-US" altLang="zh-TW" sz="4000" dirty="0"/>
              <a:t>)</a:t>
            </a:r>
            <a:r>
              <a:rPr lang="zh-TW" altLang="en-US" sz="4000" dirty="0"/>
              <a:t> </a:t>
            </a:r>
            <a:r>
              <a:rPr lang="en-US" altLang="zh-TW" sz="4000" dirty="0"/>
              <a:t>12:35-13:15</a:t>
            </a:r>
          </a:p>
          <a:p>
            <a:r>
              <a:rPr lang="zh-TW" altLang="en-US" sz="4000" dirty="0"/>
              <a:t>教學班級</a:t>
            </a:r>
            <a:r>
              <a:rPr lang="en-US" altLang="zh-TW" sz="4000" dirty="0"/>
              <a:t>:</a:t>
            </a:r>
            <a:r>
              <a:rPr lang="zh-TW" altLang="en-US" sz="4000" dirty="0"/>
              <a:t>六年級  </a:t>
            </a:r>
            <a:endParaRPr lang="en-US" altLang="zh-TW" sz="4000" dirty="0"/>
          </a:p>
          <a:p>
            <a:r>
              <a:rPr lang="zh-TW" altLang="en-US" sz="4000" dirty="0"/>
              <a:t>教學領域</a:t>
            </a:r>
            <a:r>
              <a:rPr lang="en-US" altLang="zh-TW" sz="4000" dirty="0"/>
              <a:t>:</a:t>
            </a:r>
            <a:r>
              <a:rPr lang="zh-TW" altLang="en-US" sz="4000" dirty="0">
                <a:highlight>
                  <a:srgbClr val="FFFF00"/>
                </a:highlight>
              </a:rPr>
              <a:t>特殊需求領域</a:t>
            </a:r>
            <a:r>
              <a:rPr lang="en-US" altLang="zh-TW" sz="4000" dirty="0">
                <a:highlight>
                  <a:srgbClr val="FFFF00"/>
                </a:highlight>
              </a:rPr>
              <a:t>-</a:t>
            </a:r>
            <a:r>
              <a:rPr lang="zh-TW" altLang="en-US" sz="4000" dirty="0">
                <a:highlight>
                  <a:srgbClr val="FFFF00"/>
                </a:highlight>
              </a:rPr>
              <a:t>功能性動作訓練 </a:t>
            </a:r>
            <a:endParaRPr lang="en-US" altLang="zh-TW" sz="4000" dirty="0">
              <a:highlight>
                <a:srgbClr val="FFFF00"/>
              </a:highlight>
            </a:endParaRPr>
          </a:p>
          <a:p>
            <a:r>
              <a:rPr lang="zh-TW" altLang="en-US" sz="4000" dirty="0"/>
              <a:t>教學單元</a:t>
            </a:r>
            <a:r>
              <a:rPr lang="en-US" altLang="zh-TW" sz="4000" dirty="0"/>
              <a:t>:</a:t>
            </a:r>
            <a:r>
              <a:rPr lang="zh-TW" altLang="en-US" sz="4000" dirty="0"/>
              <a:t>肢體協調與肌肉耐力訓練</a:t>
            </a:r>
            <a:endParaRPr lang="en-US" altLang="zh-TW" sz="4000" dirty="0"/>
          </a:p>
          <a:p>
            <a:r>
              <a:rPr lang="zh-TW" altLang="en-US" sz="4000" dirty="0"/>
              <a:t>教學名稱</a:t>
            </a:r>
            <a:r>
              <a:rPr lang="en-US" altLang="zh-TW" sz="4000" dirty="0"/>
              <a:t>:</a:t>
            </a:r>
            <a:r>
              <a:rPr lang="zh-TW" altLang="en-US" sz="4000" dirty="0"/>
              <a:t>體能將軍在中興</a:t>
            </a:r>
            <a:r>
              <a:rPr lang="en-US" altLang="zh-TW" sz="4000" dirty="0"/>
              <a:t>-</a:t>
            </a:r>
            <a:r>
              <a:rPr lang="zh-TW" altLang="en-US" sz="4000" dirty="0"/>
              <a:t>過關斬將我最行</a:t>
            </a:r>
          </a:p>
        </p:txBody>
      </p:sp>
    </p:spTree>
    <p:extLst>
      <p:ext uri="{BB962C8B-B14F-4D97-AF65-F5344CB8AC3E}">
        <p14:creationId xmlns:p14="http://schemas.microsoft.com/office/powerpoint/2010/main" val="4198526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665F3C-26B8-4C00-B0E8-DDED78823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62898"/>
            <a:ext cx="10058400" cy="1609344"/>
          </a:xfrm>
        </p:spPr>
        <p:txBody>
          <a:bodyPr/>
          <a:lstStyle/>
          <a:p>
            <a:r>
              <a:rPr lang="zh-TW" altLang="en-US" dirty="0"/>
              <a:t>說課</a:t>
            </a:r>
            <a:r>
              <a:rPr lang="en-US" altLang="zh-TW" dirty="0"/>
              <a:t>-</a:t>
            </a:r>
            <a:r>
              <a:rPr lang="zh-TW" altLang="en-US" dirty="0"/>
              <a:t>教學材料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17914E-862A-429C-B6B6-559B4DC1B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218" y="1843871"/>
            <a:ext cx="10058400" cy="4050792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3600" dirty="0"/>
              <a:t>560</a:t>
            </a:r>
            <a:r>
              <a:rPr lang="zh-TW" altLang="en-US" sz="3600" dirty="0"/>
              <a:t>毫升寶特瓶*</a:t>
            </a:r>
            <a:r>
              <a:rPr lang="en-US" altLang="zh-TW" sz="3600" dirty="0"/>
              <a:t>4</a:t>
            </a:r>
            <a:r>
              <a:rPr lang="zh-TW" altLang="en-US" sz="3600" dirty="0"/>
              <a:t> </a:t>
            </a:r>
            <a:r>
              <a:rPr lang="en-US" altLang="zh-TW" sz="3600" dirty="0"/>
              <a:t>(</a:t>
            </a:r>
            <a:r>
              <a:rPr lang="zh-TW" altLang="en-US" sz="3600" dirty="0"/>
              <a:t>已裝滿水</a:t>
            </a:r>
            <a:r>
              <a:rPr lang="en-US" altLang="zh-TW" sz="3600" dirty="0"/>
              <a:t>)</a:t>
            </a:r>
          </a:p>
          <a:p>
            <a:r>
              <a:rPr lang="zh-TW" altLang="en-US" sz="3600" dirty="0"/>
              <a:t>平板電腦</a:t>
            </a:r>
            <a:endParaRPr lang="en-US" altLang="zh-TW" sz="3600" dirty="0"/>
          </a:p>
          <a:p>
            <a:r>
              <a:rPr lang="zh-TW" altLang="en-US" sz="3600" dirty="0"/>
              <a:t>知動器材</a:t>
            </a:r>
            <a:r>
              <a:rPr lang="en-US" altLang="zh-TW" sz="3600" dirty="0"/>
              <a:t>:</a:t>
            </a:r>
          </a:p>
          <a:p>
            <a:pPr marL="0" indent="0">
              <a:buNone/>
            </a:pPr>
            <a:r>
              <a:rPr lang="en-US" altLang="zh-TW" sz="3600" dirty="0">
                <a:sym typeface="Wingdings" panose="05000000000000000000" pitchFamily="2" charset="2"/>
              </a:rPr>
              <a:t></a:t>
            </a:r>
            <a:r>
              <a:rPr lang="zh-TW" altLang="en-US" sz="3600" dirty="0">
                <a:sym typeface="Wingdings" panose="05000000000000000000" pitchFamily="2" charset="2"/>
              </a:rPr>
              <a:t>方塊及橫桿組</a:t>
            </a:r>
            <a:endParaRPr lang="en-US" altLang="zh-TW" sz="3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en-US" sz="3600" dirty="0">
                <a:sym typeface="Wingdings" panose="05000000000000000000" pitchFamily="2" charset="2"/>
              </a:rPr>
              <a:t>塑膠套環組</a:t>
            </a:r>
            <a:endParaRPr lang="en-US" altLang="zh-TW" sz="3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en-US" sz="3600" dirty="0">
                <a:sym typeface="Wingdings" panose="05000000000000000000" pitchFamily="2" charset="2"/>
              </a:rPr>
              <a:t>腳掌狀踏墊</a:t>
            </a:r>
            <a:endParaRPr lang="en-US" altLang="zh-TW" sz="3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zh-TW" sz="3600" dirty="0">
                <a:sym typeface="Wingdings" panose="05000000000000000000" pitchFamily="2" charset="2"/>
              </a:rPr>
              <a:t></a:t>
            </a:r>
            <a:r>
              <a:rPr lang="zh-TW" altLang="en-US" sz="3600" dirty="0">
                <a:sym typeface="Wingdings" panose="05000000000000000000" pitchFamily="2" charset="2"/>
              </a:rPr>
              <a:t>兒童體操骰子遊戲組</a:t>
            </a:r>
            <a:endParaRPr lang="en-US" altLang="zh-TW" sz="3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2D7610C-6DEB-47E2-9637-C1387FF93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985" y="963337"/>
            <a:ext cx="2520015" cy="188958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0039288-F63E-4B92-9DE3-D6B849BA1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523" y="300872"/>
            <a:ext cx="2096424" cy="279586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9AEEF2F-E35E-4A6C-8C7A-7651E13E3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872" y="3290846"/>
            <a:ext cx="2753302" cy="206451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B69297B-6854-4562-B6D3-1D1BAC154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3322" y="3761267"/>
            <a:ext cx="3132877" cy="234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6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7A8CEF-5C78-4C6D-939F-19E71D36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說課</a:t>
            </a:r>
            <a:r>
              <a:rPr lang="en-US" altLang="zh-TW" dirty="0"/>
              <a:t>-</a:t>
            </a:r>
            <a:r>
              <a:rPr lang="zh-TW" altLang="en-US" dirty="0"/>
              <a:t>教學目標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804DA2-6FCD-4BB6-8488-31EF4ABF2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/>
              <a:t>透過暖身活動，加強訓練</a:t>
            </a:r>
            <a:r>
              <a:rPr lang="zh-TW" altLang="en-US" sz="3600" dirty="0">
                <a:highlight>
                  <a:srgbClr val="FFFF00"/>
                </a:highlight>
              </a:rPr>
              <a:t>身體操控技能</a:t>
            </a:r>
            <a:r>
              <a:rPr lang="zh-TW" altLang="en-US" sz="3600" dirty="0"/>
              <a:t>並增進</a:t>
            </a:r>
            <a:r>
              <a:rPr lang="zh-TW" altLang="en-US" sz="3600" dirty="0">
                <a:highlight>
                  <a:srgbClr val="FFFF00"/>
                </a:highlight>
              </a:rPr>
              <a:t>肢體柔軟度</a:t>
            </a:r>
            <a:r>
              <a:rPr lang="zh-TW" altLang="en-US" sz="3600" dirty="0"/>
              <a:t>。</a:t>
            </a:r>
            <a:endParaRPr lang="en-US" altLang="zh-TW" sz="3600" dirty="0"/>
          </a:p>
          <a:p>
            <a:r>
              <a:rPr lang="zh-TW" altLang="en-US" sz="3600" dirty="0"/>
              <a:t>培養學生發展並運用功能性動作技能，</a:t>
            </a:r>
            <a:r>
              <a:rPr lang="zh-TW" altLang="en-US" sz="3600" dirty="0">
                <a:highlight>
                  <a:srgbClr val="FFFF00"/>
                </a:highlight>
              </a:rPr>
              <a:t>促進日常生活參與</a:t>
            </a:r>
            <a:r>
              <a:rPr lang="zh-TW" altLang="en-US" sz="3600" dirty="0"/>
              <a:t>。</a:t>
            </a:r>
            <a:endParaRPr lang="en-US" altLang="zh-TW" sz="3600" dirty="0"/>
          </a:p>
          <a:p>
            <a:r>
              <a:rPr lang="zh-TW" altLang="en-US" sz="3600" dirty="0"/>
              <a:t>藉由分項活動</a:t>
            </a:r>
            <a:r>
              <a:rPr lang="en-US" altLang="zh-TW" sz="3600" dirty="0"/>
              <a:t>-</a:t>
            </a:r>
            <a:r>
              <a:rPr lang="zh-TW" altLang="en-US" sz="3600" dirty="0"/>
              <a:t>闖關形式，引發興趣，並型塑學生對於</a:t>
            </a:r>
            <a:r>
              <a:rPr lang="zh-TW" altLang="en-US" sz="3600" dirty="0">
                <a:highlight>
                  <a:srgbClr val="FFFF00"/>
                </a:highlight>
              </a:rPr>
              <a:t>自我照顧及健康意識</a:t>
            </a:r>
            <a:r>
              <a:rPr lang="zh-TW" altLang="en-US" sz="3600" dirty="0"/>
              <a:t>的素養教育。</a:t>
            </a:r>
            <a:endParaRPr lang="en-US" altLang="zh-TW" sz="3600" dirty="0"/>
          </a:p>
          <a:p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6311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DE626C-A822-41BF-B133-B7A5213C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說課－學生經驗</a:t>
            </a:r>
            <a:r>
              <a:rPr lang="en-US" altLang="zh-TW" dirty="0"/>
              <a:t>(</a:t>
            </a:r>
            <a:r>
              <a:rPr lang="zh-TW" altLang="en-US" dirty="0"/>
              <a:t>起點行為</a:t>
            </a:r>
            <a:r>
              <a:rPr lang="en-US" altLang="zh-TW" dirty="0"/>
              <a:t>)</a:t>
            </a:r>
            <a:endParaRPr lang="zh-TW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565CE5A-B4FD-4AC5-912F-1D7E4B355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533115"/>
              </p:ext>
            </p:extLst>
          </p:nvPr>
        </p:nvGraphicFramePr>
        <p:xfrm>
          <a:off x="880532" y="1837267"/>
          <a:ext cx="10795003" cy="4536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401">
                  <a:extLst>
                    <a:ext uri="{9D8B030D-6E8A-4147-A177-3AD203B41FA5}">
                      <a16:colId xmlns:a16="http://schemas.microsoft.com/office/drawing/2014/main" val="3430226974"/>
                    </a:ext>
                  </a:extLst>
                </a:gridCol>
                <a:gridCol w="4622801">
                  <a:extLst>
                    <a:ext uri="{9D8B030D-6E8A-4147-A177-3AD203B41FA5}">
                      <a16:colId xmlns:a16="http://schemas.microsoft.com/office/drawing/2014/main" val="330290719"/>
                    </a:ext>
                  </a:extLst>
                </a:gridCol>
                <a:gridCol w="4622801">
                  <a:extLst>
                    <a:ext uri="{9D8B030D-6E8A-4147-A177-3AD203B41FA5}">
                      <a16:colId xmlns:a16="http://schemas.microsoft.com/office/drawing/2014/main" val="4113305361"/>
                    </a:ext>
                  </a:extLst>
                </a:gridCol>
              </a:tblGrid>
              <a:tr h="682362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姓名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具備優勢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待加強能力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5910189"/>
                  </a:ext>
                </a:extLst>
              </a:tr>
              <a:tr h="17223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dirty="0"/>
                        <a:t>廖生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800" dirty="0"/>
                        <a:t>1.</a:t>
                      </a:r>
                      <a:r>
                        <a:rPr lang="zh-TW" altLang="en-US" sz="2800" dirty="0"/>
                        <a:t>具學習熱忱</a:t>
                      </a:r>
                      <a:endParaRPr lang="en-US" altLang="zh-TW" sz="2800" dirty="0"/>
                    </a:p>
                    <a:p>
                      <a:r>
                        <a:rPr lang="en-US" altLang="zh-TW" sz="2800" dirty="0"/>
                        <a:t>2.</a:t>
                      </a:r>
                      <a:r>
                        <a:rPr lang="zh-TW" altLang="en-US" sz="2800" dirty="0"/>
                        <a:t>能理解簡易指令</a:t>
                      </a:r>
                      <a:endParaRPr lang="en-US" altLang="zh-TW" sz="2800" dirty="0"/>
                    </a:p>
                    <a:p>
                      <a:r>
                        <a:rPr lang="en-US" altLang="zh-TW" sz="2800" dirty="0"/>
                        <a:t>3.</a:t>
                      </a:r>
                      <a:r>
                        <a:rPr lang="zh-TW" altLang="en-US" sz="2800" dirty="0"/>
                        <a:t>具獨立行動能力</a:t>
                      </a:r>
                      <a:endParaRPr lang="en-US" altLang="zh-TW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平衡感、肌耐力、模仿動作、精細動作、肢體協調性較弱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5140564"/>
                  </a:ext>
                </a:extLst>
              </a:tr>
              <a:tr h="21313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dirty="0"/>
                        <a:t>王生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800" dirty="0"/>
                        <a:t>1.</a:t>
                      </a:r>
                      <a:r>
                        <a:rPr lang="zh-TW" altLang="en-US" sz="2800" dirty="0"/>
                        <a:t>能依據指令表現相應動作</a:t>
                      </a:r>
                      <a:endParaRPr lang="en-US" altLang="zh-TW" sz="2800" dirty="0"/>
                    </a:p>
                    <a:p>
                      <a:r>
                        <a:rPr lang="en-US" altLang="zh-TW" sz="2800" dirty="0"/>
                        <a:t>2.</a:t>
                      </a:r>
                      <a:r>
                        <a:rPr lang="zh-TW" altLang="en-US" sz="2800" dirty="0"/>
                        <a:t>精細動作能力佳</a:t>
                      </a:r>
                      <a:endParaRPr lang="en-US" altLang="zh-TW" sz="2800" dirty="0"/>
                    </a:p>
                    <a:p>
                      <a:r>
                        <a:rPr lang="en-US" altLang="zh-TW" sz="2800" dirty="0"/>
                        <a:t>3.</a:t>
                      </a:r>
                      <a:r>
                        <a:rPr lang="zh-TW" altLang="en-US" sz="2800" dirty="0"/>
                        <a:t>肢體協調性尚可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耐心、專注力、自我警醒度、平衡感較弱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5030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1584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7F4832-34BD-4636-91A7-7FE300CF8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說課</a:t>
            </a:r>
            <a:r>
              <a:rPr lang="en-US" altLang="zh-TW" dirty="0"/>
              <a:t>-</a:t>
            </a:r>
            <a:r>
              <a:rPr lang="zh-TW" altLang="en-US" dirty="0"/>
              <a:t>教學活動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456C9D-5EAB-4929-B6D9-E8743A84F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181" y="1706542"/>
            <a:ext cx="10058400" cy="4556760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/>
              <a:t>一</a:t>
            </a:r>
            <a:r>
              <a:rPr lang="en-US" altLang="zh-TW" dirty="0"/>
              <a:t>.</a:t>
            </a:r>
            <a:r>
              <a:rPr lang="zh-TW" altLang="en-US" dirty="0"/>
              <a:t>準備活動  約</a:t>
            </a:r>
            <a:r>
              <a:rPr lang="en-US" altLang="zh-TW" dirty="0"/>
              <a:t>10</a:t>
            </a:r>
            <a:r>
              <a:rPr lang="zh-TW" altLang="en-US" dirty="0"/>
              <a:t>分鐘</a:t>
            </a:r>
            <a:endParaRPr lang="en-US" altLang="zh-TW" dirty="0"/>
          </a:p>
          <a:p>
            <a:pPr marL="0" indent="0">
              <a:buNone/>
            </a:pPr>
            <a:r>
              <a:rPr lang="zh-TW" altLang="zh-TW" dirty="0">
                <a:sym typeface="Wingdings" panose="05000000000000000000" pitchFamily="2" charset="2"/>
              </a:rPr>
              <a:t></a:t>
            </a:r>
            <a:r>
              <a:rPr lang="zh-TW" altLang="en-US" dirty="0"/>
              <a:t>暖身運動</a:t>
            </a:r>
            <a:r>
              <a:rPr lang="en-US" altLang="zh-TW" dirty="0"/>
              <a:t>-</a:t>
            </a:r>
            <a:r>
              <a:rPr lang="zh-TW" altLang="en-US" dirty="0"/>
              <a:t>四肢與關節訓練</a:t>
            </a:r>
            <a:r>
              <a:rPr lang="en-US" altLang="zh-TW" dirty="0"/>
              <a:t>-</a:t>
            </a:r>
            <a:r>
              <a:rPr lang="zh-TW" altLang="en-US" dirty="0"/>
              <a:t>約</a:t>
            </a:r>
            <a:r>
              <a:rPr lang="en-US" altLang="zh-TW" dirty="0"/>
              <a:t>7</a:t>
            </a:r>
            <a:r>
              <a:rPr lang="zh-TW" altLang="en-US" dirty="0"/>
              <a:t>分鐘</a:t>
            </a:r>
            <a:endParaRPr lang="en-US" altLang="zh-TW" dirty="0"/>
          </a:p>
          <a:p>
            <a:pPr marL="0" indent="0">
              <a:buNone/>
            </a:pPr>
            <a:r>
              <a:rPr lang="zh-TW" altLang="zh-TW" dirty="0">
                <a:sym typeface="Wingdings" panose="05000000000000000000" pitchFamily="2" charset="2"/>
              </a:rPr>
              <a:t></a:t>
            </a:r>
            <a:r>
              <a:rPr lang="zh-TW" altLang="en-US" dirty="0">
                <a:sym typeface="Wingdings" panose="05000000000000000000" pitchFamily="2" charset="2"/>
              </a:rPr>
              <a:t>核心訓練</a:t>
            </a:r>
            <a:r>
              <a:rPr lang="en-US" altLang="zh-TW" dirty="0">
                <a:sym typeface="Wingdings" panose="05000000000000000000" pitchFamily="2" charset="2"/>
              </a:rPr>
              <a:t>-</a:t>
            </a:r>
            <a:r>
              <a:rPr lang="zh-TW" altLang="en-US" dirty="0">
                <a:sym typeface="Wingdings" panose="05000000000000000000" pitchFamily="2" charset="2"/>
              </a:rPr>
              <a:t>寶特瓶舉重 跨步蹲姿踢球 靠牆深蹲</a:t>
            </a:r>
            <a:r>
              <a:rPr lang="en-US" altLang="zh-TW" dirty="0">
                <a:sym typeface="Wingdings" panose="05000000000000000000" pitchFamily="2" charset="2"/>
              </a:rPr>
              <a:t>15</a:t>
            </a:r>
            <a:r>
              <a:rPr lang="zh-TW" altLang="en-US" dirty="0">
                <a:sym typeface="Wingdings" panose="05000000000000000000" pitchFamily="2" charset="2"/>
              </a:rPr>
              <a:t>秒 約</a:t>
            </a:r>
            <a:r>
              <a:rPr lang="en-US" altLang="zh-TW" dirty="0">
                <a:sym typeface="Wingdings" panose="05000000000000000000" pitchFamily="2" charset="2"/>
              </a:rPr>
              <a:t>5</a:t>
            </a:r>
            <a:r>
              <a:rPr lang="zh-TW" altLang="en-US" dirty="0">
                <a:sym typeface="Wingdings" panose="05000000000000000000" pitchFamily="2" charset="2"/>
              </a:rPr>
              <a:t>分鐘</a:t>
            </a:r>
            <a:endParaRPr lang="en-US" altLang="zh-TW" dirty="0"/>
          </a:p>
          <a:p>
            <a:r>
              <a:rPr lang="zh-TW" altLang="en-US" dirty="0"/>
              <a:t>二</a:t>
            </a:r>
            <a:r>
              <a:rPr lang="en-US" altLang="zh-TW" dirty="0"/>
              <a:t>.</a:t>
            </a:r>
            <a:r>
              <a:rPr lang="zh-TW" altLang="en-US" dirty="0"/>
              <a:t>發展活動 約</a:t>
            </a:r>
            <a:r>
              <a:rPr lang="en-US" altLang="zh-TW" dirty="0"/>
              <a:t>20</a:t>
            </a:r>
            <a:r>
              <a:rPr lang="zh-TW" altLang="en-US" dirty="0"/>
              <a:t>分鐘</a:t>
            </a:r>
            <a:endParaRPr lang="en-US" altLang="zh-TW" dirty="0"/>
          </a:p>
          <a:p>
            <a:pPr marL="0" indent="0">
              <a:buNone/>
            </a:pPr>
            <a:r>
              <a:rPr lang="zh-TW" altLang="zh-TW" dirty="0">
                <a:sym typeface="Wingdings" panose="05000000000000000000" pitchFamily="2" charset="2"/>
              </a:rPr>
              <a:t></a:t>
            </a:r>
            <a:r>
              <a:rPr lang="zh-TW" altLang="en-US" dirty="0">
                <a:sym typeface="Wingdings" panose="05000000000000000000" pitchFamily="2" charset="2"/>
              </a:rPr>
              <a:t>身騎白馬</a:t>
            </a:r>
            <a:r>
              <a:rPr lang="en-US" altLang="zh-TW" dirty="0">
                <a:sym typeface="Wingdings" panose="05000000000000000000" pitchFamily="2" charset="2"/>
              </a:rPr>
              <a:t>-</a:t>
            </a:r>
            <a:r>
              <a:rPr lang="zh-TW" altLang="en-US" dirty="0">
                <a:sym typeface="Wingdings" panose="05000000000000000000" pitchFamily="2" charset="2"/>
              </a:rPr>
              <a:t>單腳跨橫桿</a:t>
            </a:r>
            <a:endParaRPr lang="en-US" altLang="zh-TW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en-US" dirty="0">
                <a:sym typeface="Wingdings" panose="05000000000000000000" pitchFamily="2" charset="2"/>
              </a:rPr>
              <a:t>手到擒來</a:t>
            </a:r>
            <a:r>
              <a:rPr lang="en-US" altLang="zh-TW" dirty="0">
                <a:sym typeface="Wingdings" panose="05000000000000000000" pitchFamily="2" charset="2"/>
              </a:rPr>
              <a:t>-</a:t>
            </a:r>
            <a:r>
              <a:rPr lang="zh-TW" altLang="en-US" dirty="0">
                <a:sym typeface="Wingdings" panose="05000000000000000000" pitchFamily="2" charset="2"/>
              </a:rPr>
              <a:t>擲球進圈環</a:t>
            </a:r>
            <a:endParaRPr lang="en-US" altLang="zh-TW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en-US" dirty="0">
                <a:sym typeface="Wingdings" panose="05000000000000000000" pitchFamily="2" charset="2"/>
              </a:rPr>
              <a:t>飛渡運河</a:t>
            </a:r>
            <a:r>
              <a:rPr lang="en-US" altLang="zh-TW" dirty="0">
                <a:sym typeface="Wingdings" panose="05000000000000000000" pitchFamily="2" charset="2"/>
              </a:rPr>
              <a:t>-</a:t>
            </a:r>
            <a:r>
              <a:rPr lang="zh-TW" altLang="en-US" dirty="0">
                <a:sym typeface="Wingdings" panose="05000000000000000000" pitchFamily="2" charset="2"/>
              </a:rPr>
              <a:t>平衡墊行走</a:t>
            </a:r>
            <a:endParaRPr lang="en-US" altLang="zh-TW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zh-TW" dirty="0">
                <a:sym typeface="Wingdings" panose="05000000000000000000" pitchFamily="2" charset="2"/>
              </a:rPr>
              <a:t></a:t>
            </a:r>
            <a:r>
              <a:rPr lang="zh-TW" altLang="en-US" dirty="0">
                <a:sym typeface="Wingdings" panose="05000000000000000000" pitchFamily="2" charset="2"/>
              </a:rPr>
              <a:t>不動如山</a:t>
            </a:r>
            <a:r>
              <a:rPr lang="en-US" altLang="zh-TW" dirty="0">
                <a:sym typeface="Wingdings" panose="05000000000000000000" pitchFamily="2" charset="2"/>
              </a:rPr>
              <a:t>-</a:t>
            </a:r>
            <a:r>
              <a:rPr lang="zh-TW" altLang="en-US" dirty="0">
                <a:sym typeface="Wingdings" panose="05000000000000000000" pitchFamily="2" charset="2"/>
              </a:rPr>
              <a:t>體操模仿秀</a:t>
            </a:r>
            <a:endParaRPr lang="en-US" altLang="zh-TW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en-US" dirty="0">
                <a:sym typeface="Wingdings" panose="05000000000000000000" pitchFamily="2" charset="2"/>
              </a:rPr>
              <a:t>三</a:t>
            </a:r>
            <a:r>
              <a:rPr lang="en-US" altLang="zh-TW" dirty="0">
                <a:sym typeface="Wingdings" panose="05000000000000000000" pitchFamily="2" charset="2"/>
              </a:rPr>
              <a:t>.</a:t>
            </a:r>
            <a:r>
              <a:rPr lang="zh-TW" altLang="en-US" dirty="0">
                <a:sym typeface="Wingdings" panose="05000000000000000000" pitchFamily="2" charset="2"/>
              </a:rPr>
              <a:t>綜合活動 約</a:t>
            </a:r>
            <a:r>
              <a:rPr lang="en-US" altLang="zh-TW" dirty="0">
                <a:sym typeface="Wingdings" panose="05000000000000000000" pitchFamily="2" charset="2"/>
              </a:rPr>
              <a:t>10</a:t>
            </a:r>
            <a:r>
              <a:rPr lang="zh-TW" altLang="en-US" dirty="0">
                <a:sym typeface="Wingdings" panose="05000000000000000000" pitchFamily="2" charset="2"/>
              </a:rPr>
              <a:t>分鐘</a:t>
            </a:r>
            <a:endParaRPr lang="en-US" altLang="zh-TW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zh-TW" dirty="0">
                <a:sym typeface="Wingdings" panose="05000000000000000000" pitchFamily="2" charset="2"/>
              </a:rPr>
              <a:t></a:t>
            </a:r>
            <a:r>
              <a:rPr lang="zh-TW" altLang="en-US" dirty="0">
                <a:sym typeface="Wingdings" panose="05000000000000000000" pitchFamily="2" charset="2"/>
              </a:rPr>
              <a:t>物品復位</a:t>
            </a:r>
            <a:r>
              <a:rPr lang="en-US" altLang="zh-TW" dirty="0">
                <a:sym typeface="Wingdings" panose="05000000000000000000" pitchFamily="2" charset="2"/>
              </a:rPr>
              <a:t>-4</a:t>
            </a:r>
            <a:r>
              <a:rPr lang="zh-TW" altLang="en-US" dirty="0">
                <a:sym typeface="Wingdings" panose="05000000000000000000" pitchFamily="2" charset="2"/>
              </a:rPr>
              <a:t>分鐘</a:t>
            </a:r>
            <a:endParaRPr lang="en-US" altLang="zh-TW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zh-TW" dirty="0">
                <a:sym typeface="Wingdings" panose="05000000000000000000" pitchFamily="2" charset="2"/>
              </a:rPr>
              <a:t></a:t>
            </a:r>
            <a:r>
              <a:rPr lang="zh-TW" altLang="en-US" dirty="0">
                <a:sym typeface="Wingdings" panose="05000000000000000000" pitchFamily="2" charset="2"/>
              </a:rPr>
              <a:t>收心冥想</a:t>
            </a:r>
            <a:r>
              <a:rPr lang="en-US" altLang="zh-TW" dirty="0">
                <a:sym typeface="Wingdings" panose="05000000000000000000" pitchFamily="2" charset="2"/>
              </a:rPr>
              <a:t>-3</a:t>
            </a:r>
            <a:r>
              <a:rPr lang="zh-TW" altLang="en-US" dirty="0">
                <a:sym typeface="Wingdings" panose="05000000000000000000" pitchFamily="2" charset="2"/>
              </a:rPr>
              <a:t>分鐘</a:t>
            </a:r>
            <a:endParaRPr lang="en-US" altLang="zh-TW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zh-TW" dirty="0">
                <a:sym typeface="Wingdings" panose="05000000000000000000" pitchFamily="2" charset="2"/>
              </a:rPr>
              <a:t></a:t>
            </a:r>
            <a:r>
              <a:rPr lang="zh-TW" altLang="en-US" dirty="0">
                <a:sym typeface="Wingdings" panose="05000000000000000000" pitchFamily="2" charset="2"/>
              </a:rPr>
              <a:t>感想發表</a:t>
            </a:r>
            <a:r>
              <a:rPr lang="en-US" altLang="zh-TW" dirty="0">
                <a:sym typeface="Wingdings" panose="05000000000000000000" pitchFamily="2" charset="2"/>
              </a:rPr>
              <a:t>-3</a:t>
            </a:r>
            <a:r>
              <a:rPr lang="zh-TW" altLang="en-US" dirty="0">
                <a:sym typeface="Wingdings" panose="05000000000000000000" pitchFamily="2" charset="2"/>
              </a:rPr>
              <a:t>分鐘</a:t>
            </a:r>
            <a:endParaRPr lang="en-US" altLang="zh-TW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03F3850-1FBF-4ADB-84D1-684B4BF7C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700" y="408432"/>
            <a:ext cx="1996634" cy="122191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27CD6A1-9B9A-4C98-9F27-8F95F26E7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551" y="2105183"/>
            <a:ext cx="3229268" cy="242140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0FAA929-874B-4A57-B906-280673CF0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267" y="4119372"/>
            <a:ext cx="3229267" cy="242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94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A6D752-C761-41FF-84C5-5CAC9B078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說課</a:t>
            </a:r>
            <a:r>
              <a:rPr lang="en-US" altLang="zh-TW" dirty="0"/>
              <a:t>-</a:t>
            </a:r>
            <a:r>
              <a:rPr lang="zh-TW" altLang="en-US" dirty="0"/>
              <a:t>教學與評量方式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DDF627-3CA4-46E5-AA24-EE5E13C9F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7"/>
            <a:ext cx="10058400" cy="3906859"/>
          </a:xfrm>
        </p:spPr>
        <p:txBody>
          <a:bodyPr>
            <a:normAutofit lnSpcReduction="10000"/>
          </a:bodyPr>
          <a:lstStyle/>
          <a:p>
            <a:r>
              <a:rPr lang="zh-TW" altLang="en-US" sz="4000" dirty="0"/>
              <a:t>教學方式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zh-TW" sz="4000" dirty="0">
                <a:sym typeface="Wingdings" panose="05000000000000000000" pitchFamily="2" charset="2"/>
              </a:rPr>
              <a:t></a:t>
            </a:r>
            <a:r>
              <a:rPr lang="zh-TW" altLang="en-US" sz="4000" dirty="0">
                <a:sym typeface="Wingdings" panose="05000000000000000000" pitchFamily="2" charset="2"/>
              </a:rPr>
              <a:t> 直接示範</a:t>
            </a:r>
            <a:endParaRPr lang="en-US" altLang="zh-TW" sz="4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en-US" sz="4000" dirty="0">
                <a:sym typeface="Wingdings" panose="05000000000000000000" pitchFamily="2" charset="2"/>
              </a:rPr>
              <a:t> 口語引導</a:t>
            </a:r>
            <a:endParaRPr lang="en-US" altLang="zh-TW" sz="4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"/>
            </a:pPr>
            <a:r>
              <a:rPr lang="zh-TW" altLang="en-US" sz="4000" dirty="0">
                <a:sym typeface="Wingdings" panose="05000000000000000000" pitchFamily="2" charset="2"/>
              </a:rPr>
              <a:t> 合作學習</a:t>
            </a:r>
            <a:endParaRPr lang="en-US" altLang="zh-TW" sz="4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4000" dirty="0">
                <a:sym typeface="Wingdings" panose="05000000000000000000" pitchFamily="2" charset="2"/>
              </a:rPr>
              <a:t>評量方式</a:t>
            </a:r>
            <a:endParaRPr lang="en-US" altLang="zh-TW" sz="4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en-US" sz="4000" dirty="0">
                <a:sym typeface="Wingdings" panose="05000000000000000000" pitchFamily="2" charset="2"/>
              </a:rPr>
              <a:t> 實作評量</a:t>
            </a:r>
            <a:endParaRPr lang="en-US" altLang="zh-TW" sz="40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55908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7CD12A-ED18-4FE5-AFB5-A7008CE10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說課</a:t>
            </a:r>
            <a:r>
              <a:rPr lang="en-US" altLang="zh-TW" dirty="0"/>
              <a:t>-</a:t>
            </a:r>
            <a:r>
              <a:rPr lang="zh-TW" altLang="en-US" dirty="0"/>
              <a:t>觀察工具與焦點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3754D2-A918-4D32-8337-AA962410E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952819" cy="4050792"/>
          </a:xfrm>
        </p:spPr>
        <p:txBody>
          <a:bodyPr>
            <a:normAutofit lnSpcReduction="10000"/>
          </a:bodyPr>
          <a:lstStyle/>
          <a:p>
            <a:r>
              <a:rPr lang="zh-TW" altLang="en-US" sz="4400" dirty="0"/>
              <a:t>觀察工具：</a:t>
            </a:r>
            <a:r>
              <a:rPr lang="zh-TW" altLang="en-US" sz="4400" u="sng" dirty="0"/>
              <a:t>直接觀察</a:t>
            </a:r>
            <a:r>
              <a:rPr lang="zh-TW" altLang="en-US" sz="4400" dirty="0"/>
              <a:t>學生活動表現情形</a:t>
            </a:r>
            <a:endParaRPr lang="en-US" altLang="zh-TW" sz="4400" dirty="0"/>
          </a:p>
          <a:p>
            <a:r>
              <a:rPr lang="zh-TW" altLang="en-US" sz="4400" dirty="0"/>
              <a:t>觀察焦點</a:t>
            </a:r>
            <a:r>
              <a:rPr lang="en-US" altLang="zh-TW" sz="4400" dirty="0"/>
              <a:t>:</a:t>
            </a:r>
            <a:r>
              <a:rPr lang="zh-TW" altLang="en-US" sz="4400" dirty="0"/>
              <a:t>  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肢體協調、核心穩定度、動作模仿能力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dirty="0"/>
              <a:t>■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素養導向</a:t>
            </a:r>
            <a:r>
              <a:rPr lang="en-US" altLang="zh-TW" sz="4000" b="1" dirty="0">
                <a:solidFill>
                  <a:srgbClr val="FF0000"/>
                </a:solidFill>
                <a:latin typeface="+mn-ea"/>
              </a:rPr>
              <a:t>:</a:t>
            </a:r>
          </a:p>
          <a:p>
            <a:pPr marL="0" indent="0">
              <a:buNone/>
            </a:pPr>
            <a:r>
              <a:rPr lang="zh-TW" altLang="en-US" sz="4000" dirty="0">
                <a:latin typeface="+mn-ea"/>
              </a:rPr>
              <a:t>健康意識建立、自我照顧能力、生活自理及融入情境之技能、互助合作態度</a:t>
            </a:r>
            <a:endParaRPr lang="en-US" altLang="zh-TW" sz="4000" dirty="0">
              <a:latin typeface="+mn-ea"/>
            </a:endParaRPr>
          </a:p>
          <a:p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1586924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木刻字型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刻字型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刻字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TM03090434[[fn=木刻字型]]</Template>
  <TotalTime>1956</TotalTime>
  <Words>476</Words>
  <Application>Microsoft Office PowerPoint</Application>
  <PresentationFormat>寬螢幕</PresentationFormat>
  <Paragraphs>63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4" baseType="lpstr">
      <vt:lpstr>微軟正黑體</vt:lpstr>
      <vt:lpstr>標楷體</vt:lpstr>
      <vt:lpstr>Rockwell</vt:lpstr>
      <vt:lpstr>Rockwell Condensed</vt:lpstr>
      <vt:lpstr>Wingdings</vt:lpstr>
      <vt:lpstr>木刻字型</vt:lpstr>
      <vt:lpstr>基隆市中興國小112學年度第一學期  公開觀議課-素養導向備課教學討論</vt:lpstr>
      <vt:lpstr>說課-前導說明</vt:lpstr>
      <vt:lpstr>說課-教學材料</vt:lpstr>
      <vt:lpstr>說課-教學目標</vt:lpstr>
      <vt:lpstr>說課－學生經驗(起點行為)</vt:lpstr>
      <vt:lpstr>說課-教學活動</vt:lpstr>
      <vt:lpstr>說課-教學與評量方式</vt:lpstr>
      <vt:lpstr>說課-觀察工具與焦點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基隆市中興國小112學年度第一學期  公開觀議課-共同備課討論</dc:title>
  <dc:creator>teacher02</dc:creator>
  <cp:lastModifiedBy>teacher02</cp:lastModifiedBy>
  <cp:revision>14</cp:revision>
  <dcterms:created xsi:type="dcterms:W3CDTF">2023-10-02T01:23:36Z</dcterms:created>
  <dcterms:modified xsi:type="dcterms:W3CDTF">2023-10-04T01:26:20Z</dcterms:modified>
</cp:coreProperties>
</file>