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289" r:id="rId3"/>
    <p:sldId id="293" r:id="rId4"/>
    <p:sldId id="290" r:id="rId5"/>
    <p:sldId id="294" r:id="rId6"/>
    <p:sldId id="291" r:id="rId7"/>
    <p:sldId id="292" r:id="rId8"/>
    <p:sldId id="295" r:id="rId9"/>
    <p:sldId id="296" r:id="rId10"/>
    <p:sldId id="299" r:id="rId11"/>
    <p:sldId id="298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33" r:id="rId39"/>
    <p:sldId id="326" r:id="rId40"/>
    <p:sldId id="327" r:id="rId41"/>
    <p:sldId id="329" r:id="rId42"/>
    <p:sldId id="328" r:id="rId43"/>
    <p:sldId id="330" r:id="rId44"/>
    <p:sldId id="332" r:id="rId45"/>
    <p:sldId id="331" r:id="rId4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B465"/>
    <a:srgbClr val="FDFDE9"/>
    <a:srgbClr val="E6901E"/>
    <a:srgbClr val="E9A03F"/>
    <a:srgbClr val="F6F5EE"/>
    <a:srgbClr val="EAE8DA"/>
    <a:srgbClr val="DAD7BD"/>
    <a:srgbClr val="D7EBD3"/>
    <a:srgbClr val="FEEF18"/>
    <a:srgbClr val="E5C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7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0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359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126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87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1047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503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69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831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53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935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39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7963F-CB2F-4EA7-B826-2250101CB09F}" type="datetimeFigureOut">
              <a:rPr lang="zh-TW" altLang="en-US" smtClean="0"/>
              <a:t>2023/10/30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72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316617"/>
              </p:ext>
            </p:extLst>
          </p:nvPr>
        </p:nvGraphicFramePr>
        <p:xfrm>
          <a:off x="602342" y="1060506"/>
          <a:ext cx="1076961" cy="47275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76961">
                  <a:extLst>
                    <a:ext uri="{9D8B030D-6E8A-4147-A177-3AD203B41FA5}">
                      <a16:colId xmlns:a16="http://schemas.microsoft.com/office/drawing/2014/main" val="1402468997"/>
                    </a:ext>
                  </a:extLst>
                </a:gridCol>
              </a:tblGrid>
              <a:tr h="94550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latin typeface="Arial Black" panose="020B0A04020102020204" pitchFamily="34" charset="0"/>
                        </a:rPr>
                        <a:t>23</a:t>
                      </a:r>
                      <a:endParaRPr lang="zh-TW" altLang="en-US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8956330"/>
                  </a:ext>
                </a:extLst>
              </a:tr>
              <a:tr h="945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12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0676627"/>
                  </a:ext>
                </a:extLst>
              </a:tr>
              <a:tr h="945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4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2000895"/>
                  </a:ext>
                </a:extLst>
              </a:tr>
              <a:tr h="945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19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532568"/>
                  </a:ext>
                </a:extLst>
              </a:tr>
              <a:tr h="945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2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8014865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633531"/>
              </p:ext>
            </p:extLst>
          </p:nvPr>
        </p:nvGraphicFramePr>
        <p:xfrm>
          <a:off x="2782751" y="1075978"/>
          <a:ext cx="1175656" cy="472754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75656">
                  <a:extLst>
                    <a:ext uri="{9D8B030D-6E8A-4147-A177-3AD203B41FA5}">
                      <a16:colId xmlns:a16="http://schemas.microsoft.com/office/drawing/2014/main" val="157228761"/>
                    </a:ext>
                  </a:extLst>
                </a:gridCol>
              </a:tblGrid>
              <a:tr h="9379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latin typeface="Arial Black" panose="020B0A04020102020204" pitchFamily="34" charset="0"/>
                        </a:rPr>
                        <a:t>10</a:t>
                      </a:r>
                      <a:endParaRPr lang="zh-TW" altLang="en-US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66063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7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230199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22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98828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18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3054808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17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601479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787706"/>
              </p:ext>
            </p:extLst>
          </p:nvPr>
        </p:nvGraphicFramePr>
        <p:xfrm>
          <a:off x="5061856" y="1060503"/>
          <a:ext cx="1280161" cy="564074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80161">
                  <a:extLst>
                    <a:ext uri="{9D8B030D-6E8A-4147-A177-3AD203B41FA5}">
                      <a16:colId xmlns:a16="http://schemas.microsoft.com/office/drawing/2014/main" val="3734296421"/>
                    </a:ext>
                  </a:extLst>
                </a:gridCol>
              </a:tblGrid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2656673"/>
                  </a:ext>
                </a:extLst>
              </a:tr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21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0864401"/>
                  </a:ext>
                </a:extLst>
              </a:tr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8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169258"/>
                  </a:ext>
                </a:extLst>
              </a:tr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15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765901"/>
                  </a:ext>
                </a:extLst>
              </a:tr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11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567117"/>
                  </a:ext>
                </a:extLst>
              </a:tr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24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1161520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735977" y="130629"/>
            <a:ext cx="3931920" cy="3526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白板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320427"/>
              </p:ext>
            </p:extLst>
          </p:nvPr>
        </p:nvGraphicFramePr>
        <p:xfrm>
          <a:off x="7820660" y="1075978"/>
          <a:ext cx="1175656" cy="378014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175656">
                  <a:extLst>
                    <a:ext uri="{9D8B030D-6E8A-4147-A177-3AD203B41FA5}">
                      <a16:colId xmlns:a16="http://schemas.microsoft.com/office/drawing/2014/main" val="157228761"/>
                    </a:ext>
                  </a:extLst>
                </a:gridCol>
              </a:tblGrid>
              <a:tr h="9379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13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66063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230199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5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98828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3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3054808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717644"/>
              </p:ext>
            </p:extLst>
          </p:nvPr>
        </p:nvGraphicFramePr>
        <p:xfrm>
          <a:off x="9887131" y="1075978"/>
          <a:ext cx="1175656" cy="378014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75656">
                  <a:extLst>
                    <a:ext uri="{9D8B030D-6E8A-4147-A177-3AD203B41FA5}">
                      <a16:colId xmlns:a16="http://schemas.microsoft.com/office/drawing/2014/main" val="157228761"/>
                    </a:ext>
                  </a:extLst>
                </a:gridCol>
              </a:tblGrid>
              <a:tr h="9379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9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66063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6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230199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14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98828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16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3054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365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161309" y="99846"/>
            <a:ext cx="7157257" cy="66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8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480" y="0"/>
            <a:ext cx="7432922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733DCA8-B736-4471-FA17-AD6AC39003F3}"/>
              </a:ext>
            </a:extLst>
          </p:cNvPr>
          <p:cNvSpPr/>
          <p:nvPr/>
        </p:nvSpPr>
        <p:spPr>
          <a:xfrm>
            <a:off x="4769708" y="3564924"/>
            <a:ext cx="4164227" cy="3293076"/>
          </a:xfrm>
          <a:prstGeom prst="rect">
            <a:avLst/>
          </a:prstGeom>
          <a:solidFill>
            <a:srgbClr val="FDFD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全家坐在餐桌前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為阿雄唱生日快樂歌。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當阿雄吹完蠟燭後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以為大家會送他禮物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可是大家只是對著他微笑。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妹妹發現阿雄有點不高興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趕緊拉著他的手說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我送你的禮物在客廳去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你去找找看。禮物的形狀圓圓的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我用正方形的包裝紙把它包起來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pPr algn="ctr"/>
            <a:r>
              <a:rPr lang="en-US" altLang="zh-TW" sz="2000" dirty="0"/>
              <a:t>:</a:t>
            </a:r>
          </a:p>
          <a:p>
            <a:pPr algn="ctr"/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726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992"/>
          <a:stretch/>
        </p:blipFill>
        <p:spPr>
          <a:xfrm rot="10800000">
            <a:off x="2359241" y="160638"/>
            <a:ext cx="7157257" cy="656940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295DDF8-71DF-8AD2-DB50-F534A4C343FC}"/>
              </a:ext>
            </a:extLst>
          </p:cNvPr>
          <p:cNvSpPr/>
          <p:nvPr/>
        </p:nvSpPr>
        <p:spPr>
          <a:xfrm>
            <a:off x="6096000" y="6252519"/>
            <a:ext cx="2763795" cy="44484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E35A366-1935-63C6-494C-FC8593091C22}"/>
              </a:ext>
            </a:extLst>
          </p:cNvPr>
          <p:cNvSpPr txBox="1"/>
          <p:nvPr/>
        </p:nvSpPr>
        <p:spPr>
          <a:xfrm>
            <a:off x="5528885" y="6151774"/>
            <a:ext cx="3639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「包在正方形包裝紙裡圓圓的東西會是什麼?」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「是包在包裝紙裡的溜溜球?還是用紙包著的蘋果呢?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請孩子想像故事中所描述的東西,並試著形容它們。</a:t>
            </a:r>
          </a:p>
        </p:txBody>
      </p:sp>
    </p:spTree>
    <p:extLst>
      <p:ext uri="{BB962C8B-B14F-4D97-AF65-F5344CB8AC3E}">
        <p14:creationId xmlns:p14="http://schemas.microsoft.com/office/powerpoint/2010/main" val="53791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93" y="0"/>
            <a:ext cx="7434674" cy="68548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10CBDB9-E7C9-52C5-35B6-5BB2110155D5}"/>
              </a:ext>
            </a:extLst>
          </p:cNvPr>
          <p:cNvSpPr/>
          <p:nvPr/>
        </p:nvSpPr>
        <p:spPr>
          <a:xfrm>
            <a:off x="2533135" y="667265"/>
            <a:ext cx="4510217" cy="1235676"/>
          </a:xfrm>
          <a:prstGeom prst="rect">
            <a:avLst/>
          </a:prstGeom>
          <a:solidFill>
            <a:srgbClr val="FDFDD6"/>
          </a:solidFill>
          <a:ln>
            <a:solidFill>
              <a:srgbClr val="FDFD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客廳的桌上有個看起來像正方形的箱子。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阿雄打開箱子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裡面什麼也沒有。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「咦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那是什麼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阿雄發現旁邊有個皺皺的包紙團。</a:t>
            </a:r>
          </a:p>
        </p:txBody>
      </p:sp>
    </p:spTree>
    <p:extLst>
      <p:ext uri="{BB962C8B-B14F-4D97-AF65-F5344CB8AC3E}">
        <p14:creationId xmlns:p14="http://schemas.microsoft.com/office/powerpoint/2010/main" val="95141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80497" y="-155369"/>
            <a:ext cx="7650898" cy="68774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29A8A5B-A3D9-4CB3-3424-83F85B8C5979}"/>
              </a:ext>
            </a:extLst>
          </p:cNvPr>
          <p:cNvSpPr/>
          <p:nvPr/>
        </p:nvSpPr>
        <p:spPr>
          <a:xfrm>
            <a:off x="5609968" y="295358"/>
            <a:ext cx="2619632" cy="1459301"/>
          </a:xfrm>
          <a:prstGeom prst="rect">
            <a:avLst/>
          </a:prstGeom>
          <a:solidFill>
            <a:srgbClr val="FDE7A9"/>
          </a:solidFill>
          <a:ln>
            <a:solidFill>
              <a:srgbClr val="FDE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阿雄打開皺皺的紙團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看到了一顆漂亮的球。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生日快樂。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這是我送你的禮物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「謝謝你。」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38FC924-D984-B227-1244-CEC117FB9ECC}"/>
              </a:ext>
            </a:extLst>
          </p:cNvPr>
          <p:cNvSpPr/>
          <p:nvPr/>
        </p:nvSpPr>
        <p:spPr>
          <a:xfrm>
            <a:off x="6820930" y="5546979"/>
            <a:ext cx="1779373" cy="1015663"/>
          </a:xfrm>
          <a:prstGeom prst="rect">
            <a:avLst/>
          </a:prstGeom>
          <a:solidFill>
            <a:srgbClr val="FAD3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42E176-9478-1B1D-DE6F-5479CC3D823D}"/>
              </a:ext>
            </a:extLst>
          </p:cNvPr>
          <p:cNvSpPr txBox="1"/>
          <p:nvPr/>
        </p:nvSpPr>
        <p:spPr>
          <a:xfrm>
            <a:off x="6820930" y="5546979"/>
            <a:ext cx="17701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因為紙張被弄皺了,所以看起來不像是「正方形的紙」、請家長把弄皺的正方形紙團展開給孩子看看、</a:t>
            </a:r>
          </a:p>
          <a:p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讓孩子說一說,發現了什麼呢?</a:t>
            </a:r>
          </a:p>
        </p:txBody>
      </p:sp>
    </p:spTree>
    <p:extLst>
      <p:ext uri="{BB962C8B-B14F-4D97-AF65-F5344CB8AC3E}">
        <p14:creationId xmlns:p14="http://schemas.microsoft.com/office/powerpoint/2010/main" val="4135672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650"/>
            <a:ext cx="6000868" cy="560987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0868" y="947649"/>
            <a:ext cx="6169173" cy="56098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4F39C70-33E6-A1C5-9781-CB6CBA57FB31}"/>
              </a:ext>
            </a:extLst>
          </p:cNvPr>
          <p:cNvSpPr/>
          <p:nvPr/>
        </p:nvSpPr>
        <p:spPr>
          <a:xfrm>
            <a:off x="494270" y="1408670"/>
            <a:ext cx="2693773" cy="469557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這裡有字吔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妹妹指著包裝紙說。</a:t>
            </a:r>
          </a:p>
        </p:txBody>
      </p:sp>
      <p:sp>
        <p:nvSpPr>
          <p:cNvPr id="5" name="流程圖: 資料 4">
            <a:extLst>
              <a:ext uri="{FF2B5EF4-FFF2-40B4-BE49-F238E27FC236}">
                <a16:creationId xmlns:a16="http://schemas.microsoft.com/office/drawing/2014/main" id="{0B2BAA02-83B8-AD93-E8D8-B09C9FEAC8C3}"/>
              </a:ext>
            </a:extLst>
          </p:cNvPr>
          <p:cNvSpPr/>
          <p:nvPr/>
        </p:nvSpPr>
        <p:spPr>
          <a:xfrm rot="19654753" flipH="1">
            <a:off x="7255256" y="3696095"/>
            <a:ext cx="2227678" cy="1276558"/>
          </a:xfrm>
          <a:prstGeom prst="flowChartInputOutput">
            <a:avLst/>
          </a:prstGeom>
          <a:solidFill>
            <a:srgbClr val="AFC8EB"/>
          </a:solidFill>
          <a:ln>
            <a:solidFill>
              <a:srgbClr val="AFC8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生日快樂</a:t>
            </a:r>
            <a:r>
              <a:rPr lang="en-US" altLang="zh-TW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zh-TW" altLang="en-US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請找到一個有許多三角形的地方</a:t>
            </a:r>
            <a:r>
              <a:rPr lang="en-US" altLang="zh-TW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然後打開正方形的東西，我的禮物就在裡面呵！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1800D8-D7D1-B347-EEE0-FC4908B839D4}"/>
              </a:ext>
            </a:extLst>
          </p:cNvPr>
          <p:cNvSpPr/>
          <p:nvPr/>
        </p:nvSpPr>
        <p:spPr>
          <a:xfrm>
            <a:off x="9489989" y="5470333"/>
            <a:ext cx="2273643" cy="955181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問問孩子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「什麼地方會有很多三角形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」聽聽孩子的說法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並讓孩子仔細觀察房間裡壁紙、地毯的條紋等。</a:t>
            </a:r>
          </a:p>
        </p:txBody>
      </p:sp>
    </p:spTree>
    <p:extLst>
      <p:ext uri="{BB962C8B-B14F-4D97-AF65-F5344CB8AC3E}">
        <p14:creationId xmlns:p14="http://schemas.microsoft.com/office/powerpoint/2010/main" val="2582073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008" y="-1"/>
            <a:ext cx="7300367" cy="686234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52C4783-CB86-FB54-309C-783DC5A3F05E}"/>
              </a:ext>
            </a:extLst>
          </p:cNvPr>
          <p:cNvSpPr/>
          <p:nvPr/>
        </p:nvSpPr>
        <p:spPr>
          <a:xfrm>
            <a:off x="3657600" y="5066271"/>
            <a:ext cx="3175686" cy="1643448"/>
          </a:xfrm>
          <a:prstGeom prst="rect">
            <a:avLst/>
          </a:prstGeom>
          <a:solidFill>
            <a:srgbClr val="D7EBD3"/>
          </a:solidFill>
          <a:ln>
            <a:solidFill>
              <a:srgbClr val="D7EB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「有很多三角形的地方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阿雄打開家裡所有的門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仔細檢查每個地方。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妈媽的卧室、姊姊的房間、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自己的房間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448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914851" y="22796"/>
            <a:ext cx="7629508" cy="683520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D0FCD8D-F8EF-2B6C-6657-74F19F39D850}"/>
              </a:ext>
            </a:extLst>
          </p:cNvPr>
          <p:cNvSpPr/>
          <p:nvPr/>
        </p:nvSpPr>
        <p:spPr>
          <a:xfrm>
            <a:off x="2384854" y="4522572"/>
            <a:ext cx="2557849" cy="2001795"/>
          </a:xfrm>
          <a:prstGeom prst="rect">
            <a:avLst/>
          </a:prstGeom>
          <a:solidFill>
            <a:srgbClr val="F5EAE5"/>
          </a:solidFill>
          <a:ln>
            <a:solidFill>
              <a:srgbClr val="F5E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「啊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我知道了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是浴室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浴室磁磚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就是三角形的。」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「然後要打開正方形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的東西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阿雄邊走邊說。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A79839-6F79-19EB-3934-847015658A77}"/>
              </a:ext>
            </a:extLst>
          </p:cNvPr>
          <p:cNvSpPr/>
          <p:nvPr/>
        </p:nvSpPr>
        <p:spPr>
          <a:xfrm>
            <a:off x="7129849" y="6153665"/>
            <a:ext cx="1977081" cy="518984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000">
                <a:solidFill>
                  <a:schemeClr val="tx1"/>
                </a:solidFill>
              </a:rPr>
              <a:t>親子小叮嚀</a:t>
            </a:r>
          </a:p>
          <a:p>
            <a:r>
              <a:rPr lang="zh-TW" altLang="en-US" sz="1000">
                <a:solidFill>
                  <a:schemeClr val="tx1"/>
                </a:solidFill>
              </a:rPr>
              <a:t>請孩子仔細想想浴室裡的物品中</a:t>
            </a:r>
            <a:r>
              <a:rPr lang="en-US" altLang="zh-TW" sz="1000">
                <a:solidFill>
                  <a:schemeClr val="tx1"/>
                </a:solidFill>
              </a:rPr>
              <a:t>,</a:t>
            </a:r>
            <a:r>
              <a:rPr lang="zh-TW" altLang="en-US" sz="1000">
                <a:solidFill>
                  <a:schemeClr val="tx1"/>
                </a:solidFill>
              </a:rPr>
              <a:t>有哪些東西是正方形的呢</a:t>
            </a:r>
            <a:r>
              <a:rPr lang="en-US" altLang="zh-TW" sz="1000">
                <a:solidFill>
                  <a:schemeClr val="tx1"/>
                </a:solidFill>
              </a:rPr>
              <a:t>?</a:t>
            </a:r>
            <a:endParaRPr lang="zh-TW" alt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46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333"/>
            <a:ext cx="6105083" cy="57582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37276" y="806333"/>
            <a:ext cx="6154724" cy="57582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FF7D143-1516-FCD8-29FD-46B77213AF27}"/>
              </a:ext>
            </a:extLst>
          </p:cNvPr>
          <p:cNvSpPr/>
          <p:nvPr/>
        </p:nvSpPr>
        <p:spPr>
          <a:xfrm>
            <a:off x="8476735" y="3867665"/>
            <a:ext cx="3715265" cy="1705232"/>
          </a:xfrm>
          <a:prstGeom prst="rect">
            <a:avLst/>
          </a:prstGeom>
          <a:solidFill>
            <a:srgbClr val="D7EB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阿雄打開浴室裡的正方形櫃子。「找到了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他在疊好的浴巾中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發現姊姊送他的禮物。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跟在旁後面的妹妹也忍不住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開心的鼓掌。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03B4964-21E5-3AD6-81E7-82600DA6921C}"/>
              </a:ext>
            </a:extLst>
          </p:cNvPr>
          <p:cNvSpPr/>
          <p:nvPr/>
        </p:nvSpPr>
        <p:spPr>
          <a:xfrm>
            <a:off x="9032789" y="5721178"/>
            <a:ext cx="2767914" cy="8433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從正面看櫃子</a:t>
            </a:r>
            <a:r>
              <a:rPr lang="en-US" altLang="zh-TW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它看起來是正方形還是長方形的</a:t>
            </a:r>
            <a:r>
              <a:rPr lang="en-US" altLang="zh-TW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餅乾盒也是一樣。請孩子找一找</a:t>
            </a:r>
            <a:r>
              <a:rPr lang="en-US" altLang="zh-TW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還有什麼東西是正方形的呢？</a:t>
            </a:r>
          </a:p>
        </p:txBody>
      </p:sp>
    </p:spTree>
    <p:extLst>
      <p:ext uri="{BB962C8B-B14F-4D97-AF65-F5344CB8AC3E}">
        <p14:creationId xmlns:p14="http://schemas.microsoft.com/office/powerpoint/2010/main" val="3744866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55" y="0"/>
            <a:ext cx="787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56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圖: 替代程序 4"/>
          <p:cNvSpPr/>
          <p:nvPr/>
        </p:nvSpPr>
        <p:spPr>
          <a:xfrm>
            <a:off x="1913127" y="589775"/>
            <a:ext cx="8352148" cy="2403835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9600" dirty="0">
                <a:solidFill>
                  <a:schemeClr val="accent6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認識形狀</a:t>
            </a:r>
          </a:p>
        </p:txBody>
      </p:sp>
      <p:sp>
        <p:nvSpPr>
          <p:cNvPr id="2" name="矩形 1"/>
          <p:cNvSpPr/>
          <p:nvPr/>
        </p:nvSpPr>
        <p:spPr>
          <a:xfrm>
            <a:off x="199505" y="3690849"/>
            <a:ext cx="2520000" cy="2518757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圓形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三角形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28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長</a:t>
            </a:r>
            <a:r>
              <a:rPr lang="zh-TW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方形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正方形</a:t>
            </a:r>
            <a:endParaRPr lang="zh-TW" altLang="en-US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2805577" y="3330227"/>
            <a:ext cx="4742379" cy="3240000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難忘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生日遊戲</a:t>
            </a:r>
          </a:p>
        </p:txBody>
      </p:sp>
      <p:sp>
        <p:nvSpPr>
          <p:cNvPr id="6" name="橢圓 5"/>
          <p:cNvSpPr/>
          <p:nvPr/>
        </p:nvSpPr>
        <p:spPr>
          <a:xfrm>
            <a:off x="6724996" y="3208089"/>
            <a:ext cx="2880000" cy="2880000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形狀在哪裡？</a:t>
            </a:r>
          </a:p>
        </p:txBody>
      </p:sp>
      <p:sp>
        <p:nvSpPr>
          <p:cNvPr id="7" name="矩形 6"/>
          <p:cNvSpPr/>
          <p:nvPr/>
        </p:nvSpPr>
        <p:spPr>
          <a:xfrm>
            <a:off x="9800706" y="3067397"/>
            <a:ext cx="2244436" cy="371578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生活中的形狀</a:t>
            </a:r>
          </a:p>
        </p:txBody>
      </p:sp>
    </p:spTree>
    <p:extLst>
      <p:ext uri="{BB962C8B-B14F-4D97-AF65-F5344CB8AC3E}">
        <p14:creationId xmlns:p14="http://schemas.microsoft.com/office/powerpoint/2010/main" val="2874845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003366" y="176433"/>
            <a:ext cx="7248697" cy="67050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D507B8-A478-6043-F408-79452934F397}"/>
              </a:ext>
            </a:extLst>
          </p:cNvPr>
          <p:cNvSpPr/>
          <p:nvPr/>
        </p:nvSpPr>
        <p:spPr>
          <a:xfrm>
            <a:off x="3941805" y="1532239"/>
            <a:ext cx="3991233" cy="105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姊姊送給阿雄的禮物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是一本漂亮的故事書，</a:t>
            </a:r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故事書裡夾著一張媽媽寫的紙條。</a:t>
            </a:r>
          </a:p>
        </p:txBody>
      </p:sp>
      <p:sp>
        <p:nvSpPr>
          <p:cNvPr id="4" name="平行四邊形 3">
            <a:extLst>
              <a:ext uri="{FF2B5EF4-FFF2-40B4-BE49-F238E27FC236}">
                <a16:creationId xmlns:a16="http://schemas.microsoft.com/office/drawing/2014/main" id="{230C094F-2B60-0702-251F-B453AC8D7B50}"/>
              </a:ext>
            </a:extLst>
          </p:cNvPr>
          <p:cNvSpPr/>
          <p:nvPr/>
        </p:nvSpPr>
        <p:spPr>
          <a:xfrm rot="20342654" flipH="1">
            <a:off x="5602901" y="4251183"/>
            <a:ext cx="1554962" cy="1631092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F34E63F-0D88-E9CB-49F8-446CE9BF30A0}"/>
              </a:ext>
            </a:extLst>
          </p:cNvPr>
          <p:cNvSpPr txBox="1"/>
          <p:nvPr/>
        </p:nvSpPr>
        <p:spPr>
          <a:xfrm rot="20401931">
            <a:off x="5712798" y="4257045"/>
            <a:ext cx="15907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阿雄、生日快樂!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也找一媽媽送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你的禮物吧!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去有水又有火的地方,你會發現一個桶子,又圓又方的禮物就在那裡。</a:t>
            </a:r>
          </a:p>
        </p:txBody>
      </p:sp>
    </p:spTree>
    <p:extLst>
      <p:ext uri="{BB962C8B-B14F-4D97-AF65-F5344CB8AC3E}">
        <p14:creationId xmlns:p14="http://schemas.microsoft.com/office/powerpoint/2010/main" val="2515073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694"/>
            <a:ext cx="6111913" cy="553627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1913" y="245207"/>
            <a:ext cx="6028861" cy="55612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20A970B-4B3F-F7CE-71AF-88D27C0B827E}"/>
              </a:ext>
            </a:extLst>
          </p:cNvPr>
          <p:cNvSpPr/>
          <p:nvPr/>
        </p:nvSpPr>
        <p:spPr>
          <a:xfrm>
            <a:off x="8983362" y="4374292"/>
            <a:ext cx="2916195" cy="1309815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「有水又有火的地方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對了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就是那裡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阿雄趕緊衝向廚房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妹妹也跟在後面。</a:t>
            </a:r>
          </a:p>
        </p:txBody>
      </p:sp>
    </p:spTree>
    <p:extLst>
      <p:ext uri="{BB962C8B-B14F-4D97-AF65-F5344CB8AC3E}">
        <p14:creationId xmlns:p14="http://schemas.microsoft.com/office/powerpoint/2010/main" val="2371697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44" y="0"/>
            <a:ext cx="7664825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2EF6FA-30D9-C6D4-70F2-A500D2A12A7C}"/>
              </a:ext>
            </a:extLst>
          </p:cNvPr>
          <p:cNvSpPr/>
          <p:nvPr/>
        </p:nvSpPr>
        <p:spPr>
          <a:xfrm>
            <a:off x="2706130" y="185352"/>
            <a:ext cx="3941805" cy="1569308"/>
          </a:xfrm>
          <a:prstGeom prst="rect">
            <a:avLst/>
          </a:prstGeom>
          <a:solidFill>
            <a:srgbClr val="E5C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廚房裡有文很多桶狀的東西。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鹽巴罐、醬油瓶、水桶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···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但是又圓又方的桶子到底在哪裡？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阿雄坐在餐桌旁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邊吃餅乾邊想。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這時，他看到放在一旁的餅乾桶。</a:t>
            </a:r>
          </a:p>
        </p:txBody>
      </p:sp>
    </p:spTree>
    <p:extLst>
      <p:ext uri="{BB962C8B-B14F-4D97-AF65-F5344CB8AC3E}">
        <p14:creationId xmlns:p14="http://schemas.microsoft.com/office/powerpoint/2010/main" val="2767404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995507" y="0"/>
            <a:ext cx="7439438" cy="686081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F8A7E4-918A-C181-FF39-0F09F02CEA6C}"/>
              </a:ext>
            </a:extLst>
          </p:cNvPr>
          <p:cNvSpPr/>
          <p:nvPr/>
        </p:nvSpPr>
        <p:spPr>
          <a:xfrm>
            <a:off x="3904734" y="2977978"/>
            <a:ext cx="3917093" cy="902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阿雄拿起餅乾桶仔細的觀察。</a:t>
            </a:r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「蓋子是圓形的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但是從側面看，</a:t>
            </a:r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桶子卻是長方形的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2AF535-C774-D191-8F8D-80D6E7FB241B}"/>
              </a:ext>
            </a:extLst>
          </p:cNvPr>
          <p:cNvSpPr/>
          <p:nvPr/>
        </p:nvSpPr>
        <p:spPr>
          <a:xfrm>
            <a:off x="6096000" y="5968314"/>
            <a:ext cx="2936789" cy="79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請和孩子一起想想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餅乾桶為什麼有時看起來像長方形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有時像圓形。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分別從上面、旁邊、近處、遠處觀察餅乾桶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看看有什麼不同呢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?)</a:t>
            </a:r>
            <a:endParaRPr lang="zh-TW" altLang="en-US" sz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8430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4" y="595256"/>
            <a:ext cx="6114572" cy="54314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89389" y="595256"/>
            <a:ext cx="5935590" cy="543147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31637F1-5539-6A23-DDA4-23E785C45ACC}"/>
              </a:ext>
            </a:extLst>
          </p:cNvPr>
          <p:cNvSpPr/>
          <p:nvPr/>
        </p:nvSpPr>
        <p:spPr>
          <a:xfrm>
            <a:off x="593124" y="988541"/>
            <a:ext cx="3101546" cy="741405"/>
          </a:xfrm>
          <a:prstGeom prst="rect">
            <a:avLst/>
          </a:prstGeom>
          <a:solidFill>
            <a:srgbClr val="DAD7BD"/>
          </a:solidFill>
          <a:ln>
            <a:solidFill>
              <a:srgbClr val="DAD7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「吔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找到了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阿雄在又圓又方的桶子裡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 一架玩具火箭。</a:t>
            </a:r>
          </a:p>
        </p:txBody>
      </p:sp>
    </p:spTree>
    <p:extLst>
      <p:ext uri="{BB962C8B-B14F-4D97-AF65-F5344CB8AC3E}">
        <p14:creationId xmlns:p14="http://schemas.microsoft.com/office/powerpoint/2010/main" val="1325202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839" y="0"/>
            <a:ext cx="7545167" cy="68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23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221074" y="-1"/>
            <a:ext cx="751702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1FB7081-CD5B-68EF-3946-059947E6824E}"/>
              </a:ext>
            </a:extLst>
          </p:cNvPr>
          <p:cNvSpPr/>
          <p:nvPr/>
        </p:nvSpPr>
        <p:spPr>
          <a:xfrm>
            <a:off x="5836508" y="1526059"/>
            <a:ext cx="3183924" cy="190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火箭上綁著長長的蝴蝶結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上面寫著小小的字。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是爸爸寫的吧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快念念看。」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阿雄大聲的念出上面的字。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不過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這不是爸爸寫的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而是媽媽替阿姨寫的。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E48DFC-5D8B-B938-6234-70830A4CCD04}"/>
              </a:ext>
            </a:extLst>
          </p:cNvPr>
          <p:cNvSpPr txBox="1"/>
          <p:nvPr/>
        </p:nvSpPr>
        <p:spPr>
          <a:xfrm rot="566085">
            <a:off x="5661648" y="4315056"/>
            <a:ext cx="4078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阿雄，生日快樂!現在來找找阿姨送你的禮物吧！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88FE8A1-C640-CA44-D3C1-E49D96255363}"/>
              </a:ext>
            </a:extLst>
          </p:cNvPr>
          <p:cNvSpPr txBox="1"/>
          <p:nvPr/>
        </p:nvSpPr>
        <p:spPr>
          <a:xfrm rot="1749268">
            <a:off x="3853068" y="5354766"/>
            <a:ext cx="47757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在你的玩具箱裡找一找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怎麼看都是三角形的東西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--- 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媽媽</a:t>
            </a:r>
          </a:p>
        </p:txBody>
      </p:sp>
    </p:spTree>
    <p:extLst>
      <p:ext uri="{BB962C8B-B14F-4D97-AF65-F5344CB8AC3E}">
        <p14:creationId xmlns:p14="http://schemas.microsoft.com/office/powerpoint/2010/main" val="445753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28" y="15169"/>
            <a:ext cx="7516588" cy="684283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4CF4E0A-3D94-F462-F1E0-ABE76CFF0736}"/>
              </a:ext>
            </a:extLst>
          </p:cNvPr>
          <p:cNvSpPr/>
          <p:nvPr/>
        </p:nvSpPr>
        <p:spPr>
          <a:xfrm>
            <a:off x="2421924" y="580768"/>
            <a:ext cx="3459892" cy="1136821"/>
          </a:xfrm>
          <a:prstGeom prst="rect">
            <a:avLst/>
          </a:prstGeom>
          <a:solidFill>
            <a:srgbClr val="FEEF18"/>
          </a:solidFill>
          <a:ln>
            <a:solidFill>
              <a:srgbClr val="FEEF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阿雄趕緊回到自己的房間裡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，開始翻起玩具出箱。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「怎麼看都是三角形的東西？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咦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這個盒子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不是我的。」</a:t>
            </a:r>
          </a:p>
        </p:txBody>
      </p:sp>
    </p:spTree>
    <p:extLst>
      <p:ext uri="{BB962C8B-B14F-4D97-AF65-F5344CB8AC3E}">
        <p14:creationId xmlns:p14="http://schemas.microsoft.com/office/powerpoint/2010/main" val="163102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25859" y="-1"/>
            <a:ext cx="7667522" cy="6850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573EBDA-7E8F-8377-F40B-0C6755699467}"/>
              </a:ext>
            </a:extLst>
          </p:cNvPr>
          <p:cNvSpPr/>
          <p:nvPr/>
        </p:nvSpPr>
        <p:spPr>
          <a:xfrm>
            <a:off x="3768811" y="3126259"/>
            <a:ext cx="3472248" cy="64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「就是這個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 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這個盒子不多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論怎麼看都是三角形的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8232CCB-E92D-E5E4-F18A-2F90CD9241AC}"/>
              </a:ext>
            </a:extLst>
          </p:cNvPr>
          <p:cNvSpPr/>
          <p:nvPr/>
        </p:nvSpPr>
        <p:spPr>
          <a:xfrm>
            <a:off x="5820032" y="5770606"/>
            <a:ext cx="3348681" cy="902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三角錐不管從哪一面看都是三角形。請不要使用「三角錐」這個語詞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盡量用簡單的描述方式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幫助孩子想像出「三角錐」的形狀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例如「有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個三角形的盒子」、「尖尖的盒子」等。</a:t>
            </a:r>
          </a:p>
        </p:txBody>
      </p:sp>
    </p:spTree>
    <p:extLst>
      <p:ext uri="{BB962C8B-B14F-4D97-AF65-F5344CB8AC3E}">
        <p14:creationId xmlns:p14="http://schemas.microsoft.com/office/powerpoint/2010/main" val="335791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027" y="0"/>
            <a:ext cx="7627158" cy="685820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7F7FC3C-2773-239E-879C-4F9DAAABE146}"/>
              </a:ext>
            </a:extLst>
          </p:cNvPr>
          <p:cNvSpPr/>
          <p:nvPr/>
        </p:nvSpPr>
        <p:spPr>
          <a:xfrm>
            <a:off x="2174789" y="630195"/>
            <a:ext cx="3921211" cy="1124464"/>
          </a:xfrm>
          <a:prstGeom prst="rect">
            <a:avLst/>
          </a:prstGeom>
          <a:solidFill>
            <a:srgbClr val="FEEF18"/>
          </a:solidFill>
          <a:ln>
            <a:solidFill>
              <a:srgbClr val="FEEF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阿姨送給阿雄一個飛機圖章。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阿雄把圖章沾滿印泥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高興的在紙上蓋了許多飛機圖案。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我也要玩。」</a:t>
            </a:r>
          </a:p>
        </p:txBody>
      </p:sp>
    </p:spTree>
    <p:extLst>
      <p:ext uri="{BB962C8B-B14F-4D97-AF65-F5344CB8AC3E}">
        <p14:creationId xmlns:p14="http://schemas.microsoft.com/office/powerpoint/2010/main" val="1634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85257" y="216130"/>
            <a:ext cx="6480000" cy="648000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圓形</a:t>
            </a:r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三角形</a:t>
            </a:r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長</a:t>
            </a:r>
            <a:r>
              <a:rPr lang="zh-TW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方形</a:t>
            </a:r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正方形</a:t>
            </a:r>
            <a:endParaRPr lang="zh-TW" altLang="en-US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0542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79105" y="-1"/>
            <a:ext cx="7372959" cy="683749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160A710-5471-CC60-BF31-278DA6E89B4E}"/>
              </a:ext>
            </a:extLst>
          </p:cNvPr>
          <p:cNvSpPr/>
          <p:nvPr/>
        </p:nvSpPr>
        <p:spPr>
          <a:xfrm>
            <a:off x="3756454" y="4448432"/>
            <a:ext cx="5041557" cy="1927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可是阿雄好像沒聽見似的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只顧著自己玩。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「哥哥好討厭！我要去跟媽媽說！」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妹妹哭著跑出房間。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阿雄為了叫住妹妹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趕緊跟著她。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這時， 他發现有張紙條貼在房門上。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是爸爸寫給他的。</a:t>
            </a:r>
          </a:p>
        </p:txBody>
      </p:sp>
    </p:spTree>
    <p:extLst>
      <p:ext uri="{BB962C8B-B14F-4D97-AF65-F5344CB8AC3E}">
        <p14:creationId xmlns:p14="http://schemas.microsoft.com/office/powerpoint/2010/main" val="3173333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79" y="-1112109"/>
            <a:ext cx="9330625" cy="850353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94ADAD7-E5AD-09C3-B83A-10BF4B956DDE}"/>
              </a:ext>
            </a:extLst>
          </p:cNvPr>
          <p:cNvSpPr/>
          <p:nvPr/>
        </p:nvSpPr>
        <p:spPr>
          <a:xfrm>
            <a:off x="5165124" y="1816443"/>
            <a:ext cx="2224217" cy="3064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爸爸的禮物放在一個神秘的地方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那個地方從上面看是並排的長方形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從前面看也是並排的長方形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但是從側面看卻是並排的三角形。</a:t>
            </a:r>
          </a:p>
          <a:p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線索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在院子裡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1398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943204" y="-1"/>
            <a:ext cx="7519013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C6B8A60-5D01-F253-DCF3-F4276BBE8E28}"/>
              </a:ext>
            </a:extLst>
          </p:cNvPr>
          <p:cNvSpPr/>
          <p:nvPr/>
        </p:nvSpPr>
        <p:spPr>
          <a:xfrm>
            <a:off x="5239266" y="4497859"/>
            <a:ext cx="3620530" cy="1013255"/>
          </a:xfrm>
          <a:prstGeom prst="rect">
            <a:avLst/>
          </a:prstGeom>
          <a:solidFill>
            <a:srgbClr val="D7EB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阿雄把圖章拿給妹妹玩以後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，就趕緊穿上鞋，跑到院子裡。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8B5CB11-FCDD-80BF-30C9-AE88126E6D0C}"/>
              </a:ext>
            </a:extLst>
          </p:cNvPr>
          <p:cNvSpPr/>
          <p:nvPr/>
        </p:nvSpPr>
        <p:spPr>
          <a:xfrm>
            <a:off x="5997146" y="5986849"/>
            <a:ext cx="3023286" cy="741405"/>
          </a:xfrm>
          <a:prstGeom prst="rect">
            <a:avLst/>
          </a:prstGeom>
          <a:solidFill>
            <a:srgbClr val="D7EB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「並排的長方形」對孩子來說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會有些難以理解。請對孩子說明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就是把一模一樣的長方形連在一起的意思。</a:t>
            </a:r>
          </a:p>
        </p:txBody>
      </p:sp>
    </p:spTree>
    <p:extLst>
      <p:ext uri="{BB962C8B-B14F-4D97-AF65-F5344CB8AC3E}">
        <p14:creationId xmlns:p14="http://schemas.microsoft.com/office/powerpoint/2010/main" val="2970433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780" y="0"/>
            <a:ext cx="7614096" cy="684646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E437AAD-66D2-5B10-4258-8CE070764FDE}"/>
              </a:ext>
            </a:extLst>
          </p:cNvPr>
          <p:cNvSpPr/>
          <p:nvPr/>
        </p:nvSpPr>
        <p:spPr>
          <a:xfrm>
            <a:off x="2211859" y="4559643"/>
            <a:ext cx="3422822" cy="2150076"/>
          </a:xfrm>
          <a:prstGeom prst="rect">
            <a:avLst/>
          </a:prstGeom>
          <a:solidFill>
            <a:srgbClr val="F6F5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「從上面看是並排的長方形，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從前面看也是並排的長方形，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從側面看是並排的三角形，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那會是什麼呢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阿雄認真的找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卻怎麼也找不到禮物。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「唉，好難呵⋯⋯」</a:t>
            </a:r>
          </a:p>
        </p:txBody>
      </p:sp>
    </p:spTree>
    <p:extLst>
      <p:ext uri="{BB962C8B-B14F-4D97-AF65-F5344CB8AC3E}">
        <p14:creationId xmlns:p14="http://schemas.microsoft.com/office/powerpoint/2010/main" val="4045938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26105" y="-1"/>
            <a:ext cx="7609334" cy="684008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188BF1A-6300-0681-BBE7-EC651626CA04}"/>
              </a:ext>
            </a:extLst>
          </p:cNvPr>
          <p:cNvSpPr/>
          <p:nvPr/>
        </p:nvSpPr>
        <p:spPr>
          <a:xfrm>
            <a:off x="2458995" y="556053"/>
            <a:ext cx="3521675" cy="2063579"/>
          </a:xfrm>
          <a:prstGeom prst="rect">
            <a:avLst/>
          </a:prstGeom>
          <a:solidFill>
            <a:srgbClr val="EDB465"/>
          </a:solidFill>
          <a:ln>
            <a:solidFill>
              <a:srgbClr val="EDB4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阿雄坐在臺階上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看了看院子裡的每樣東西。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「不是樹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不是水缸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也不是臺階⋯」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突然，阿雄像是發現了什麼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很快的站起來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趕緊衝下臺階。</a:t>
            </a:r>
          </a:p>
        </p:txBody>
      </p:sp>
    </p:spTree>
    <p:extLst>
      <p:ext uri="{BB962C8B-B14F-4D97-AF65-F5344CB8AC3E}">
        <p14:creationId xmlns:p14="http://schemas.microsoft.com/office/powerpoint/2010/main" val="2010799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073" y="0"/>
            <a:ext cx="7657996" cy="687957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478353A-37B2-8F97-D7C2-58C44EF0820A}"/>
              </a:ext>
            </a:extLst>
          </p:cNvPr>
          <p:cNvSpPr/>
          <p:nvPr/>
        </p:nvSpPr>
        <p:spPr>
          <a:xfrm>
            <a:off x="2397211" y="4053016"/>
            <a:ext cx="3805881" cy="1902941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從上面看是並排的長方形，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從前面看也是並排的長方形，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從側面看卻是並排的三角形！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原來就是這個臺階啊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臺階下有個漂亮的籃子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一隻可愛的小狗正在裡面睡覺。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BFD1224-E1B7-60C3-1C63-1EE04FAA66FA}"/>
              </a:ext>
            </a:extLst>
          </p:cNvPr>
          <p:cNvSpPr/>
          <p:nvPr/>
        </p:nvSpPr>
        <p:spPr>
          <a:xfrm>
            <a:off x="2310715" y="6176809"/>
            <a:ext cx="2940907" cy="481913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從側面看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臺階是由一個個等腰直角三角形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(90°/45°/45°)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相連的。</a:t>
            </a:r>
          </a:p>
        </p:txBody>
      </p:sp>
    </p:spTree>
    <p:extLst>
      <p:ext uri="{BB962C8B-B14F-4D97-AF65-F5344CB8AC3E}">
        <p14:creationId xmlns:p14="http://schemas.microsoft.com/office/powerpoint/2010/main" val="3500737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86228" y="-1"/>
            <a:ext cx="7498840" cy="687738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A79396F-F24F-D3E3-C365-00F94FBAA93C}"/>
              </a:ext>
            </a:extLst>
          </p:cNvPr>
          <p:cNvSpPr/>
          <p:nvPr/>
        </p:nvSpPr>
        <p:spPr>
          <a:xfrm>
            <a:off x="5498757" y="333632"/>
            <a:ext cx="3435178" cy="1334530"/>
          </a:xfrm>
          <a:prstGeom prst="rect">
            <a:avLst/>
          </a:prstGeom>
          <a:solidFill>
            <a:srgbClr val="EDB4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「謝謝爸爸！ 謝謝大家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阿雄捧著籃子大聲歡呼。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小狗也醒了過來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眨著眼睛，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高興的看著阿雄。</a:t>
            </a:r>
          </a:p>
        </p:txBody>
      </p:sp>
    </p:spTree>
    <p:extLst>
      <p:ext uri="{BB962C8B-B14F-4D97-AF65-F5344CB8AC3E}">
        <p14:creationId xmlns:p14="http://schemas.microsoft.com/office/powerpoint/2010/main" val="3673770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2784763" y="266008"/>
            <a:ext cx="6480000" cy="6480000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形狀在哪裡？</a:t>
            </a:r>
          </a:p>
        </p:txBody>
      </p:sp>
    </p:spTree>
    <p:extLst>
      <p:ext uri="{BB962C8B-B14F-4D97-AF65-F5344CB8AC3E}">
        <p14:creationId xmlns:p14="http://schemas.microsoft.com/office/powerpoint/2010/main" val="3253297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1750" y="440295"/>
            <a:ext cx="121879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每排</a:t>
            </a:r>
            <a:r>
              <a:rPr lang="en-US" altLang="zh-TW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</a:t>
            </a:r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位小朋友，到白板前，</a:t>
            </a:r>
            <a:endParaRPr lang="en-US" altLang="zh-TW" sz="4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抽</a:t>
            </a:r>
            <a:r>
              <a:rPr lang="zh-TW" altLang="en-US" sz="48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張形狀卡。在教室內找出</a:t>
            </a:r>
            <a:endParaRPr lang="en-US" altLang="zh-TW" sz="4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zh-TW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像圖卡形狀的物品</a:t>
            </a:r>
            <a:endParaRPr lang="zh-TW" altLang="en-US" sz="4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1153" y="3840480"/>
            <a:ext cx="1620000" cy="16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566160" y="3660480"/>
            <a:ext cx="1800000" cy="180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374674" y="4114800"/>
            <a:ext cx="2403566" cy="12540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等腰三角形 5"/>
          <p:cNvSpPr/>
          <p:nvPr/>
        </p:nvSpPr>
        <p:spPr>
          <a:xfrm>
            <a:off x="9786754" y="3725794"/>
            <a:ext cx="1920240" cy="164304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7006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37853" y="498764"/>
            <a:ext cx="9144002" cy="557784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生活中的形狀</a:t>
            </a:r>
          </a:p>
        </p:txBody>
      </p:sp>
    </p:spTree>
    <p:extLst>
      <p:ext uri="{BB962C8B-B14F-4D97-AF65-F5344CB8AC3E}">
        <p14:creationId xmlns:p14="http://schemas.microsoft.com/office/powerpoint/2010/main" val="378046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70" b="99044" l="37370" r="95825"/>
                    </a14:imgEffect>
                  </a14:imgLayer>
                </a14:imgProps>
              </a:ext>
            </a:extLst>
          </a:blip>
          <a:srcRect l="35730" t="15712" r="3789" b="2032"/>
          <a:stretch/>
        </p:blipFill>
        <p:spPr>
          <a:xfrm>
            <a:off x="656706" y="1612670"/>
            <a:ext cx="1936916" cy="28762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" b="97691" l="1687" r="100000">
                        <a14:foregroundMark x1="64578" y1="68822" x2="64578" y2="68822"/>
                        <a14:foregroundMark x1="69157" y1="68822" x2="69157" y2="68822"/>
                        <a14:foregroundMark x1="71566" y1="67436" x2="71566" y2="67436"/>
                        <a14:foregroundMark x1="72530" y1="66051" x2="72530" y2="66051"/>
                        <a14:foregroundMark x1="62892" y1="66051" x2="62892" y2="66051"/>
                        <a14:foregroundMark x1="62892" y1="64665" x2="62892" y2="64665"/>
                        <a14:foregroundMark x1="61928" y1="66513" x2="61928" y2="66513"/>
                        <a14:foregroundMark x1="63614" y1="69515" x2="63614" y2="69515"/>
                        <a14:foregroundMark x1="62892" y1="70901" x2="62892" y2="70901"/>
                        <a14:foregroundMark x1="65301" y1="71363" x2="66024" y2="71594"/>
                        <a14:foregroundMark x1="68675" y1="70901" x2="68675" y2="70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5906" y="1848687"/>
            <a:ext cx="2794132" cy="2915323"/>
          </a:xfrm>
          <a:prstGeom prst="rect">
            <a:avLst/>
          </a:prstGeom>
        </p:spPr>
      </p:pic>
      <p:sp>
        <p:nvSpPr>
          <p:cNvPr id="6" name="圓角矩形圖說文字 5"/>
          <p:cNvSpPr/>
          <p:nvPr/>
        </p:nvSpPr>
        <p:spPr>
          <a:xfrm>
            <a:off x="195375" y="139581"/>
            <a:ext cx="2630952" cy="1197033"/>
          </a:xfrm>
          <a:prstGeom prst="wedgeRoundRectCallout">
            <a:avLst>
              <a:gd name="adj1" fmla="val -20833"/>
              <a:gd name="adj2" fmla="val 93056"/>
              <a:gd name="adj3" fmla="val 16667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正方形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269667" y="139582"/>
            <a:ext cx="2640682" cy="1197033"/>
          </a:xfrm>
          <a:prstGeom prst="wedgeRoundRectCallout">
            <a:avLst>
              <a:gd name="adj1" fmla="val -20833"/>
              <a:gd name="adj2" fmla="val 93056"/>
              <a:gd name="adj3" fmla="val 16667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長方形</a:t>
            </a:r>
            <a:endParaRPr lang="en-US" altLang="zh-TW" sz="4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1" b="100000" l="0" r="100000">
                        <a14:foregroundMark x1="60738" y1="22581" x2="60738" y2="22581"/>
                        <a14:foregroundMark x1="73490" y1="30521" x2="73490" y2="30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4753" y="1473540"/>
            <a:ext cx="2229701" cy="3015334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6365945" y="139580"/>
            <a:ext cx="2387357" cy="1197033"/>
          </a:xfrm>
          <a:prstGeom prst="wedgeRoundRectCallout">
            <a:avLst>
              <a:gd name="adj1" fmla="val -20833"/>
              <a:gd name="adj2" fmla="val 93056"/>
              <a:gd name="adj3" fmla="val 16667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圓形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9345" y="1473540"/>
            <a:ext cx="2612670" cy="1902991"/>
          </a:xfrm>
          <a:prstGeom prst="rect">
            <a:avLst/>
          </a:prstGeom>
        </p:spPr>
      </p:pic>
      <p:sp>
        <p:nvSpPr>
          <p:cNvPr id="11" name="圓角矩形圖說文字 10"/>
          <p:cNvSpPr/>
          <p:nvPr/>
        </p:nvSpPr>
        <p:spPr>
          <a:xfrm>
            <a:off x="9332422" y="139579"/>
            <a:ext cx="2629593" cy="1197033"/>
          </a:xfrm>
          <a:prstGeom prst="wedgeRoundRectCallout">
            <a:avLst>
              <a:gd name="adj1" fmla="val -20833"/>
              <a:gd name="adj2" fmla="val 93056"/>
              <a:gd name="adj3" fmla="val 16667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三角形</a:t>
            </a:r>
          </a:p>
        </p:txBody>
      </p:sp>
      <p:sp>
        <p:nvSpPr>
          <p:cNvPr id="12" name="矩形 11"/>
          <p:cNvSpPr/>
          <p:nvPr/>
        </p:nvSpPr>
        <p:spPr>
          <a:xfrm>
            <a:off x="374073" y="532015"/>
            <a:ext cx="2327563" cy="53201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507971" y="532015"/>
            <a:ext cx="2236124" cy="5320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849687" y="532015"/>
            <a:ext cx="1487978" cy="532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9551324" y="573578"/>
            <a:ext cx="2261061" cy="490451"/>
          </a:xfrm>
          <a:prstGeom prst="rect">
            <a:avLst/>
          </a:prstGeom>
          <a:solidFill>
            <a:srgbClr val="E24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1261443" y="5008267"/>
            <a:ext cx="606829" cy="590203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3890356" y="5203767"/>
            <a:ext cx="1396539" cy="13383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7622242" y="5024489"/>
            <a:ext cx="391844" cy="414819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 rot="1675127">
            <a:off x="9577010" y="4918713"/>
            <a:ext cx="2527069" cy="448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 rot="2463805">
            <a:off x="10239894" y="5683710"/>
            <a:ext cx="814647" cy="105179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477193" y="4862945"/>
            <a:ext cx="116429" cy="16791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等腰三角形 21"/>
          <p:cNvSpPr/>
          <p:nvPr/>
        </p:nvSpPr>
        <p:spPr>
          <a:xfrm>
            <a:off x="8932276" y="5415741"/>
            <a:ext cx="686704" cy="1126375"/>
          </a:xfrm>
          <a:prstGeom prst="triangle">
            <a:avLst/>
          </a:prstGeom>
          <a:solidFill>
            <a:srgbClr val="F43C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直角三角形 22"/>
          <p:cNvSpPr/>
          <p:nvPr/>
        </p:nvSpPr>
        <p:spPr>
          <a:xfrm>
            <a:off x="3060382" y="4287743"/>
            <a:ext cx="621618" cy="1249350"/>
          </a:xfrm>
          <a:prstGeom prst="rtTriangle">
            <a:avLst/>
          </a:prstGeom>
          <a:solidFill>
            <a:srgbClr val="E267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等腰三角形 23"/>
          <p:cNvSpPr/>
          <p:nvPr/>
        </p:nvSpPr>
        <p:spPr>
          <a:xfrm flipV="1">
            <a:off x="7096739" y="5762471"/>
            <a:ext cx="1272550" cy="987136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直角三角形 24"/>
          <p:cNvSpPr/>
          <p:nvPr/>
        </p:nvSpPr>
        <p:spPr>
          <a:xfrm rot="10800000">
            <a:off x="271986" y="5964231"/>
            <a:ext cx="1444592" cy="893769"/>
          </a:xfrm>
          <a:prstGeom prst="rtTriangl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239002" y="4185394"/>
            <a:ext cx="540000" cy="540000"/>
          </a:xfrm>
          <a:prstGeom prst="rect">
            <a:avLst/>
          </a:prstGeom>
          <a:solidFill>
            <a:srgbClr val="57D9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 rot="20184235">
            <a:off x="5744063" y="5195494"/>
            <a:ext cx="1080000" cy="1080000"/>
          </a:xfrm>
          <a:prstGeom prst="rect">
            <a:avLst/>
          </a:prstGeom>
          <a:solidFill>
            <a:srgbClr val="FCAE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 rot="2776458">
            <a:off x="8432727" y="4833539"/>
            <a:ext cx="720000" cy="720000"/>
          </a:xfrm>
          <a:prstGeom prst="rect">
            <a:avLst/>
          </a:prstGeom>
          <a:solidFill>
            <a:srgbClr val="FCAE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155191" y="6233378"/>
            <a:ext cx="432000" cy="43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28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34515" y="452878"/>
            <a:ext cx="808439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我們在生活中，會用</a:t>
            </a:r>
            <a:r>
              <a:rPr lang="zh-TW" altLang="en-US" sz="3600" dirty="0">
                <a:solidFill>
                  <a:srgbClr val="0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cs typeface="Times New Roman" panose="02020603050405020304" pitchFamily="18" charset="0"/>
              </a:rPr>
              <a:t>一</a:t>
            </a:r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些</a:t>
            </a:r>
            <a:endParaRPr lang="en-US" altLang="zh-TW" sz="3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形狀來創造美麗的圖案。</a:t>
            </a:r>
            <a:endParaRPr lang="en-US" altLang="zh-TW" sz="3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說說看，下面圖案有哪些</a:t>
            </a:r>
            <a:endParaRPr lang="en-US" altLang="zh-TW" sz="3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形狀是你認識的</a:t>
            </a:r>
            <a:r>
              <a:rPr lang="zh-TW" altLang="en-US" sz="3600" dirty="0">
                <a:solidFill>
                  <a:srgbClr val="0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cs typeface="Times New Roman" panose="02020603050405020304" pitchFamily="18" charset="0"/>
              </a:rPr>
              <a:t>呢</a:t>
            </a:r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496" y="3797416"/>
            <a:ext cx="3311199" cy="204101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2EE2E22-5797-4FAE-B131-B36F1B19C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80" y="3670160"/>
            <a:ext cx="2460461" cy="245347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260" y="3759904"/>
            <a:ext cx="2071954" cy="227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9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09487,蘭嶼-拼板舟-台東縣-蘭嶼鄉-原住民-達悟族-飛魚季-獨木舟-朗島部落-船眼-特寫| Taiwan La…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4438"/>
            <a:ext cx="4530436" cy="302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草間彌生— 不老圓點女王風潮再起| 藏逸拍賣拍賣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86526"/>
            <a:ext cx="4304030" cy="361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禪繞畫免費模板- 畫WOW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2" name="Picture 8" descr="禪繞畫免費模板- 畫WOW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04401" y="1029208"/>
            <a:ext cx="6267206" cy="43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643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91899" y="429733"/>
            <a:ext cx="80638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找</a:t>
            </a:r>
            <a:r>
              <a:rPr lang="zh-TW" altLang="en-US" sz="3600" dirty="0">
                <a:solidFill>
                  <a:srgbClr val="0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cs typeface="Times New Roman" panose="02020603050405020304" pitchFamily="18" charset="0"/>
              </a:rPr>
              <a:t>一</a:t>
            </a:r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找，生活中哪裡還可</a:t>
            </a:r>
            <a:endParaRPr lang="en-US" altLang="zh-TW" sz="3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以發現各種形狀</a:t>
            </a:r>
            <a:r>
              <a:rPr lang="zh-TW" altLang="en-US" sz="3600" dirty="0">
                <a:solidFill>
                  <a:srgbClr val="0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cs typeface="Times New Roman" panose="02020603050405020304" pitchFamily="18" charset="0"/>
              </a:rPr>
              <a:t>呢</a:t>
            </a:r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CA233AA-8C04-4930-A453-43804A051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36" y="2153487"/>
            <a:ext cx="2619926" cy="16889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8DB9AB8-BF3D-41BA-9604-5CE4A3A52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128" y="1827771"/>
            <a:ext cx="3034921" cy="16615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19AE3CF-B7B9-484A-A665-DBA4A04CA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66" y="4872569"/>
            <a:ext cx="3201149" cy="133711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EDCDCF5-7E5B-4628-B0EE-23E2004F9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761" y="4696634"/>
            <a:ext cx="1887965" cy="16889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4D7D4C3-C3DA-4283-A8A6-7D9D1EF70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758" y="4786693"/>
            <a:ext cx="2120163" cy="180785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2463" y="2182053"/>
            <a:ext cx="1444563" cy="168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0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686" y="0"/>
            <a:ext cx="5289010" cy="67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24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94" y="115808"/>
            <a:ext cx="5282353" cy="64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9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681" y="0"/>
            <a:ext cx="5044748" cy="66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48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>
            <a:off x="432262" y="108065"/>
            <a:ext cx="11344102" cy="6608618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難忘</a:t>
            </a:r>
            <a:endParaRPr lang="en-US" altLang="zh-TW" sz="7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</a:t>
            </a:r>
            <a:endParaRPr lang="en-US" altLang="zh-TW" sz="7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生日遊戲</a:t>
            </a:r>
          </a:p>
        </p:txBody>
      </p:sp>
    </p:spTree>
    <p:extLst>
      <p:ext uri="{BB962C8B-B14F-4D97-AF65-F5344CB8AC3E}">
        <p14:creationId xmlns:p14="http://schemas.microsoft.com/office/powerpoint/2010/main" val="1370977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56" y="213572"/>
            <a:ext cx="7172400" cy="64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5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61" y="498764"/>
            <a:ext cx="5624599" cy="53386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660" y="498764"/>
            <a:ext cx="5751706" cy="53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7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397" y="91440"/>
            <a:ext cx="7555301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4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63" y="0"/>
            <a:ext cx="7390775" cy="681911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0A77C87-F91F-BAF7-A960-258C74353FB1}"/>
              </a:ext>
            </a:extLst>
          </p:cNvPr>
          <p:cNvSpPr/>
          <p:nvPr/>
        </p:nvSpPr>
        <p:spPr>
          <a:xfrm>
            <a:off x="2199503" y="222422"/>
            <a:ext cx="5412259" cy="1408670"/>
          </a:xfrm>
          <a:prstGeom prst="rect">
            <a:avLst/>
          </a:prstGeom>
          <a:solidFill>
            <a:srgbClr val="FAD306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DB1B2A2-8B31-291C-B050-5072A2BBA185}"/>
              </a:ext>
            </a:extLst>
          </p:cNvPr>
          <p:cNvSpPr txBox="1"/>
          <p:nvPr/>
        </p:nvSpPr>
        <p:spPr>
          <a:xfrm>
            <a:off x="2199503" y="222422"/>
            <a:ext cx="50446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平常愛賴床的阿雄今天起得特別早，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「今天是我的生日!」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廚房傳來陣陣香味,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阿雄飛快的衝向廚房。</a:t>
            </a:r>
          </a:p>
        </p:txBody>
      </p:sp>
    </p:spTree>
    <p:extLst>
      <p:ext uri="{BB962C8B-B14F-4D97-AF65-F5344CB8AC3E}">
        <p14:creationId xmlns:p14="http://schemas.microsoft.com/office/powerpoint/2010/main" val="3243175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1518</Words>
  <Application>Microsoft Office PowerPoint</Application>
  <PresentationFormat>寬螢幕</PresentationFormat>
  <Paragraphs>201</Paragraphs>
  <Slides>45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4" baseType="lpstr">
      <vt:lpstr>書法中楷（注音一）</vt:lpstr>
      <vt:lpstr>書法中楷（破音二）</vt:lpstr>
      <vt:lpstr>書法中楷（破音三）</vt:lpstr>
      <vt:lpstr>標楷體</vt:lpstr>
      <vt:lpstr>Arial</vt:lpstr>
      <vt:lpstr>Arial Black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school</cp:lastModifiedBy>
  <cp:revision>25</cp:revision>
  <dcterms:created xsi:type="dcterms:W3CDTF">2023-10-27T08:08:04Z</dcterms:created>
  <dcterms:modified xsi:type="dcterms:W3CDTF">2023-10-30T14:32:49Z</dcterms:modified>
</cp:coreProperties>
</file>