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2192000" cy="6858000"/>
  <p:notesSz cx="6858000" cy="9144000"/>
  <p:embeddedFontLst>
    <p:embeddedFont>
      <p:font typeface="Abril Fatface" panose="02020500000000000000" charset="0"/>
      <p:regular r:id="rId57"/>
    </p:embeddedFont>
    <p:embeddedFont>
      <p:font typeface="Barlow Condensed" panose="02020500000000000000" charset="0"/>
      <p:regular r:id="rId58"/>
      <p:bold r:id="rId59"/>
      <p:italic r:id="rId60"/>
      <p:boldItalic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Libre Franklin" panose="02020500000000000000" charset="0"/>
      <p:regular r:id="rId66"/>
      <p:bold r:id="rId67"/>
      <p:italic r:id="rId68"/>
      <p:boldItalic r:id="rId69"/>
    </p:embeddedFont>
    <p:embeddedFont>
      <p:font typeface="Open Sans" panose="02020500000000000000" charset="0"/>
      <p:regular r:id="rId70"/>
      <p:bold r:id="rId71"/>
      <p:italic r:id="rId72"/>
      <p:boldItalic r:id="rId73"/>
    </p:embeddedFont>
    <p:embeddedFont>
      <p:font typeface="Oswald" panose="02020500000000000000" charset="0"/>
      <p:regular r:id="rId74"/>
      <p:bold r:id="rId75"/>
    </p:embeddedFont>
    <p:embeddedFont>
      <p:font typeface="Oswald Medium" panose="02020500000000000000" charset="0"/>
      <p:regular r:id="rId76"/>
      <p:bold r:id="rId77"/>
    </p:embeddedFont>
    <p:embeddedFont>
      <p:font typeface="Trebuchet MS" panose="020B0603020202020204" pitchFamily="34" charset="0"/>
      <p:regular r:id="rId78"/>
      <p:bold r:id="rId79"/>
      <p:italic r:id="rId80"/>
      <p:boldItalic r:id="rId81"/>
    </p:embeddedFont>
    <p:embeddedFont>
      <p:font typeface="微軟正黑體" panose="020B0604030504040204" pitchFamily="34" charset="-120"/>
      <p:regular r:id="rId82"/>
      <p:bold r:id="rId8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4" roundtripDataSignature="AMtx7mh6Y3vP4HCKOpnjbVy+R/+/wrpj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84" Type="http://customschemas.google.com/relationships/presentationmetadata" Target="meta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74" Type="http://schemas.openxmlformats.org/officeDocument/2006/relationships/font" Target="fonts/font18.fntdata"/><Relationship Id="rId79" Type="http://schemas.openxmlformats.org/officeDocument/2006/relationships/font" Target="fonts/font23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6.fntdata"/><Relationship Id="rId80" Type="http://schemas.openxmlformats.org/officeDocument/2006/relationships/font" Target="fonts/font24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font" Target="fonts/font19.fntdata"/><Relationship Id="rId83" Type="http://schemas.openxmlformats.org/officeDocument/2006/relationships/font" Target="fonts/font27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font" Target="fonts/font17.fntdata"/><Relationship Id="rId78" Type="http://schemas.openxmlformats.org/officeDocument/2006/relationships/font" Target="fonts/font22.fntdata"/><Relationship Id="rId81" Type="http://schemas.openxmlformats.org/officeDocument/2006/relationships/font" Target="fonts/font25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20.fntdata"/><Relationship Id="rId7" Type="http://schemas.openxmlformats.org/officeDocument/2006/relationships/slide" Target="slides/slide6.xml"/><Relationship Id="rId71" Type="http://schemas.openxmlformats.org/officeDocument/2006/relationships/font" Target="fonts/font1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0.fntdata"/><Relationship Id="rId87" Type="http://schemas.openxmlformats.org/officeDocument/2006/relationships/theme" Target="theme/theme1.xml"/><Relationship Id="rId61" Type="http://schemas.openxmlformats.org/officeDocument/2006/relationships/font" Target="fonts/font5.fntdata"/><Relationship Id="rId82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0" name="Google Shape;49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Google Shape;52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8" name="Google Shape;608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8" name="Google Shape;628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" name="Google Shape;635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3" name="Google Shape;64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1" name="Google Shape;651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8" name="Google Shape;658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5" name="Google Shape;665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" name="Google Shape;671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7" name="Google Shape;677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6"/>
          <p:cNvSpPr/>
          <p:nvPr/>
        </p:nvSpPr>
        <p:spPr>
          <a:xfrm>
            <a:off x="598250" y="570000"/>
            <a:ext cx="11049000" cy="571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56"/>
          <p:cNvSpPr txBox="1">
            <a:spLocks noGrp="1"/>
          </p:cNvSpPr>
          <p:nvPr>
            <p:ph type="title"/>
          </p:nvPr>
        </p:nvSpPr>
        <p:spPr>
          <a:xfrm>
            <a:off x="1520325" y="2345975"/>
            <a:ext cx="91275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3" name="Google Shape;13;p56"/>
          <p:cNvSpPr txBox="1">
            <a:spLocks noGrp="1"/>
          </p:cNvSpPr>
          <p:nvPr>
            <p:ph type="subTitle" idx="1"/>
          </p:nvPr>
        </p:nvSpPr>
        <p:spPr>
          <a:xfrm>
            <a:off x="432800" y="5715300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6"/>
          <p:cNvSpPr/>
          <p:nvPr/>
        </p:nvSpPr>
        <p:spPr>
          <a:xfrm rot="-2700000">
            <a:off x="-185251" y="833624"/>
            <a:ext cx="2584192" cy="546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56"/>
          <p:cNvSpPr/>
          <p:nvPr/>
        </p:nvSpPr>
        <p:spPr>
          <a:xfrm rot="-2700000">
            <a:off x="9793049" y="5477924"/>
            <a:ext cx="2584192" cy="546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6"/>
          <p:cNvSpPr/>
          <p:nvPr/>
        </p:nvSpPr>
        <p:spPr>
          <a:xfrm>
            <a:off x="11669100" y="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56"/>
          <p:cNvSpPr/>
          <p:nvPr/>
        </p:nvSpPr>
        <p:spPr>
          <a:xfrm>
            <a:off x="123850" y="615210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56"/>
          <p:cNvSpPr/>
          <p:nvPr/>
        </p:nvSpPr>
        <p:spPr>
          <a:xfrm>
            <a:off x="11834250" y="6742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6"/>
          <p:cNvSpPr/>
          <p:nvPr/>
        </p:nvSpPr>
        <p:spPr>
          <a:xfrm>
            <a:off x="11834250" y="10881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56"/>
          <p:cNvSpPr/>
          <p:nvPr/>
        </p:nvSpPr>
        <p:spPr>
          <a:xfrm>
            <a:off x="289000" y="5464025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56"/>
          <p:cNvSpPr/>
          <p:nvPr/>
        </p:nvSpPr>
        <p:spPr>
          <a:xfrm>
            <a:off x="289000" y="5877875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56"/>
          <p:cNvCxnSpPr/>
          <p:nvPr/>
        </p:nvCxnSpPr>
        <p:spPr>
          <a:xfrm>
            <a:off x="11926050" y="15824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56"/>
          <p:cNvCxnSpPr/>
          <p:nvPr/>
        </p:nvCxnSpPr>
        <p:spPr>
          <a:xfrm>
            <a:off x="383050" y="24080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56"/>
          <p:cNvCxnSpPr/>
          <p:nvPr/>
        </p:nvCxnSpPr>
        <p:spPr>
          <a:xfrm>
            <a:off x="5407825" y="65502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56"/>
          <p:cNvCxnSpPr/>
          <p:nvPr/>
        </p:nvCxnSpPr>
        <p:spPr>
          <a:xfrm>
            <a:off x="2298925" y="254700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0" y="0"/>
            <a:ext cx="11476500" cy="3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/>
          <p:nvPr/>
        </p:nvSpPr>
        <p:spPr>
          <a:xfrm>
            <a:off x="580725" y="610225"/>
            <a:ext cx="11360700" cy="415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65"/>
          <p:cNvCxnSpPr/>
          <p:nvPr/>
        </p:nvCxnSpPr>
        <p:spPr>
          <a:xfrm>
            <a:off x="2352950" y="63025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65"/>
          <p:cNvSpPr/>
          <p:nvPr/>
        </p:nvSpPr>
        <p:spPr>
          <a:xfrm>
            <a:off x="6701450" y="5903350"/>
            <a:ext cx="55167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/>
        </p:nvSpPr>
        <p:spPr>
          <a:xfrm>
            <a:off x="57825" y="3473275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5"/>
          <p:cNvSpPr/>
          <p:nvPr/>
        </p:nvSpPr>
        <p:spPr>
          <a:xfrm>
            <a:off x="222975" y="27852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5"/>
          <p:cNvSpPr/>
          <p:nvPr/>
        </p:nvSpPr>
        <p:spPr>
          <a:xfrm>
            <a:off x="222975" y="31990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5"/>
          <p:cNvSpPr txBox="1">
            <a:spLocks noGrp="1"/>
          </p:cNvSpPr>
          <p:nvPr>
            <p:ph type="title"/>
          </p:nvPr>
        </p:nvSpPr>
        <p:spPr>
          <a:xfrm>
            <a:off x="1669400" y="1050575"/>
            <a:ext cx="7437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2" name="Google Shape;142;p65"/>
          <p:cNvSpPr txBox="1">
            <a:spLocks noGrp="1"/>
          </p:cNvSpPr>
          <p:nvPr>
            <p:ph type="body" idx="1"/>
          </p:nvPr>
        </p:nvSpPr>
        <p:spPr>
          <a:xfrm>
            <a:off x="2657025" y="3153925"/>
            <a:ext cx="8955600" cy="28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6"/>
          <p:cNvSpPr txBox="1">
            <a:spLocks noGrp="1"/>
          </p:cNvSpPr>
          <p:nvPr>
            <p:ph type="title"/>
          </p:nvPr>
        </p:nvSpPr>
        <p:spPr>
          <a:xfrm>
            <a:off x="765425" y="2039975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66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6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66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6"/>
          <p:cNvSpPr/>
          <p:nvPr/>
        </p:nvSpPr>
        <p:spPr>
          <a:xfrm>
            <a:off x="11669100" y="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6"/>
          <p:cNvSpPr/>
          <p:nvPr/>
        </p:nvSpPr>
        <p:spPr>
          <a:xfrm>
            <a:off x="11834250" y="6742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6"/>
          <p:cNvSpPr/>
          <p:nvPr/>
        </p:nvSpPr>
        <p:spPr>
          <a:xfrm>
            <a:off x="11834250" y="10881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66"/>
          <p:cNvCxnSpPr/>
          <p:nvPr/>
        </p:nvCxnSpPr>
        <p:spPr>
          <a:xfrm>
            <a:off x="11926050" y="15824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7"/>
          <p:cNvSpPr/>
          <p:nvPr/>
        </p:nvSpPr>
        <p:spPr>
          <a:xfrm flipH="1">
            <a:off x="5727725" y="0"/>
            <a:ext cx="6504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7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67"/>
          <p:cNvSpPr txBox="1">
            <a:spLocks noGrp="1"/>
          </p:cNvSpPr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ldrich"/>
              <a:buNone/>
              <a:defRPr sz="7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bril Fatface"/>
              <a:buNone/>
              <a:defRPr sz="8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6" name="Google Shape;156;p67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67"/>
          <p:cNvSpPr/>
          <p:nvPr/>
        </p:nvSpPr>
        <p:spPr>
          <a:xfrm rot="5400000">
            <a:off x="180238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7"/>
          <p:cNvSpPr/>
          <p:nvPr/>
        </p:nvSpPr>
        <p:spPr>
          <a:xfrm rot="5400000">
            <a:off x="1198613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7"/>
          <p:cNvSpPr/>
          <p:nvPr/>
        </p:nvSpPr>
        <p:spPr>
          <a:xfrm rot="5400000">
            <a:off x="784763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7"/>
          <p:cNvSpPr/>
          <p:nvPr/>
        </p:nvSpPr>
        <p:spPr>
          <a:xfrm rot="10800000" flipH="1">
            <a:off x="19797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67"/>
          <p:cNvCxnSpPr/>
          <p:nvPr/>
        </p:nvCxnSpPr>
        <p:spPr>
          <a:xfrm rot="10800000" flipH="1">
            <a:off x="50067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017 Free writting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8"/>
          <p:cNvSpPr/>
          <p:nvPr/>
        </p:nvSpPr>
        <p:spPr>
          <a:xfrm>
            <a:off x="727109" y="1589200"/>
            <a:ext cx="10737777" cy="4567571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8"/>
          <p:cNvSpPr/>
          <p:nvPr/>
        </p:nvSpPr>
        <p:spPr>
          <a:xfrm rot="4336257">
            <a:off x="568975" y="5484491"/>
            <a:ext cx="924249" cy="790473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p68"/>
          <p:cNvGrpSpPr/>
          <p:nvPr/>
        </p:nvGrpSpPr>
        <p:grpSpPr>
          <a:xfrm rot="-2700000">
            <a:off x="10207974" y="742986"/>
            <a:ext cx="923583" cy="1093434"/>
            <a:chOff x="15662019" y="7573647"/>
            <a:chExt cx="1385387" cy="1640167"/>
          </a:xfrm>
        </p:grpSpPr>
        <p:grpSp>
          <p:nvGrpSpPr>
            <p:cNvPr id="166" name="Google Shape;166;p68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167" name="Google Shape;167;p68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168" name="Google Shape;168;p68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169;p68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0" name="Google Shape;170;p68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171" name="Google Shape;171;p68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68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3" name="Google Shape;173;p68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174" name="Google Shape;174;p68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68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" name="Google Shape;176;p68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177" name="Google Shape;177;p68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68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" name="Google Shape;179;p68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180" name="Google Shape;180;p68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68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" name="Google Shape;182;p68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183" name="Google Shape;183;p68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68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5" name="Google Shape;185;p68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186" name="Google Shape;186;p68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68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8" name="Google Shape;188;p68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68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190" name="Google Shape;190;p68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68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2" name="Google Shape;192;p68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" name="Google Shape;193;p68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194" name="Google Shape;194;p68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195" name="Google Shape;195;p68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196;p68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" name="Google Shape;197;p68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198" name="Google Shape;198;p68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68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0" name="Google Shape;200;p68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201" name="Google Shape;201;p68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68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3" name="Google Shape;203;p68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204" name="Google Shape;204;p68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68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6" name="Google Shape;206;p68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207" name="Google Shape;207;p68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208;p68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9" name="Google Shape;209;p68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210" name="Google Shape;210;p68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" name="Google Shape;211;p68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2" name="Google Shape;212;p68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213" name="Google Shape;213;p68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214;p68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5" name="Google Shape;215;p68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6" name="Google Shape;216;p68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217" name="Google Shape;217;p68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" name="Google Shape;218;p68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9" name="Google Shape;219;p68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0" name="Google Shape;220;p68"/>
          <p:cNvGrpSpPr/>
          <p:nvPr/>
        </p:nvGrpSpPr>
        <p:grpSpPr>
          <a:xfrm>
            <a:off x="10893874" y="1530845"/>
            <a:ext cx="845843" cy="1008357"/>
            <a:chOff x="16295136" y="957167"/>
            <a:chExt cx="1268764" cy="1512535"/>
          </a:xfrm>
        </p:grpSpPr>
        <p:grpSp>
          <p:nvGrpSpPr>
            <p:cNvPr id="221" name="Google Shape;221;p68"/>
            <p:cNvGrpSpPr/>
            <p:nvPr/>
          </p:nvGrpSpPr>
          <p:grpSpPr>
            <a:xfrm rot="1552322">
              <a:off x="16540639" y="1061526"/>
              <a:ext cx="777769" cy="1303822"/>
              <a:chOff x="5875210" y="3579589"/>
              <a:chExt cx="504443" cy="845629"/>
            </a:xfrm>
          </p:grpSpPr>
          <p:grpSp>
            <p:nvGrpSpPr>
              <p:cNvPr id="222" name="Google Shape;222;p68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223" name="Google Shape;223;p68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224" name="Google Shape;224;p68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12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" name="Google Shape;225;p68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12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6" name="Google Shape;226;p68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227" name="Google Shape;227;p68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12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228;p68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12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29" name="Google Shape;229;p68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" name="Google Shape;230;p68"/>
            <p:cNvGrpSpPr/>
            <p:nvPr/>
          </p:nvGrpSpPr>
          <p:grpSpPr>
            <a:xfrm rot="1552322">
              <a:off x="16540628" y="1061521"/>
              <a:ext cx="777769" cy="1303822"/>
              <a:chOff x="5875210" y="3579589"/>
              <a:chExt cx="504443" cy="845629"/>
            </a:xfrm>
          </p:grpSpPr>
          <p:grpSp>
            <p:nvGrpSpPr>
              <p:cNvPr id="231" name="Google Shape;231;p68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232" name="Google Shape;232;p68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233" name="Google Shape;233;p68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DFDF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12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68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12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5" name="Google Shape;235;p68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236" name="Google Shape;236;p68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12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237;p68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12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38" name="Google Shape;238;p68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000000">
                  <a:alpha val="901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7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8" name="Google Shape;28;p57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8"/>
          <p:cNvSpPr/>
          <p:nvPr/>
        </p:nvSpPr>
        <p:spPr>
          <a:xfrm rot="10800000">
            <a:off x="1653000" y="-25"/>
            <a:ext cx="10539000" cy="6839100"/>
          </a:xfrm>
          <a:prstGeom prst="snip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8"/>
          <p:cNvSpPr/>
          <p:nvPr/>
        </p:nvSpPr>
        <p:spPr>
          <a:xfrm>
            <a:off x="415600" y="610150"/>
            <a:ext cx="113607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8"/>
          <p:cNvSpPr/>
          <p:nvPr/>
        </p:nvSpPr>
        <p:spPr>
          <a:xfrm rot="10800000">
            <a:off x="415600" y="6225000"/>
            <a:ext cx="605400" cy="6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33;p58"/>
          <p:cNvCxnSpPr/>
          <p:nvPr/>
        </p:nvCxnSpPr>
        <p:spPr>
          <a:xfrm rot="10800000">
            <a:off x="704500" y="20142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58"/>
          <p:cNvSpPr/>
          <p:nvPr/>
        </p:nvSpPr>
        <p:spPr>
          <a:xfrm rot="-5400000" flipH="1">
            <a:off x="11113263" y="79343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58"/>
          <p:cNvSpPr/>
          <p:nvPr/>
        </p:nvSpPr>
        <p:spPr>
          <a:xfrm rot="-5400000" flipH="1">
            <a:off x="10425188" y="958588"/>
            <a:ext cx="192600" cy="19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8"/>
          <p:cNvSpPr/>
          <p:nvPr/>
        </p:nvSpPr>
        <p:spPr>
          <a:xfrm rot="-5400000" flipH="1">
            <a:off x="10839038" y="958588"/>
            <a:ext cx="192600" cy="19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8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8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" name="Google Shape;39;p58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1" name="Google Shape;41;p58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9"/>
          <p:cNvSpPr/>
          <p:nvPr/>
        </p:nvSpPr>
        <p:spPr>
          <a:xfrm rot="10800000" flipH="1">
            <a:off x="0" y="-13625"/>
            <a:ext cx="6412500" cy="5628000"/>
          </a:xfrm>
          <a:prstGeom prst="snip1Rect">
            <a:avLst>
              <a:gd name="adj" fmla="val 388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59"/>
          <p:cNvSpPr/>
          <p:nvPr/>
        </p:nvSpPr>
        <p:spPr>
          <a:xfrm>
            <a:off x="11586525" y="1375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59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" name="Google Shape;48;p59"/>
          <p:cNvCxnSpPr/>
          <p:nvPr/>
        </p:nvCxnSpPr>
        <p:spPr>
          <a:xfrm flipH="1">
            <a:off x="376400" y="2586925"/>
            <a:ext cx="9000" cy="423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59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9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9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9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0"/>
          <p:cNvSpPr/>
          <p:nvPr/>
        </p:nvSpPr>
        <p:spPr>
          <a:xfrm>
            <a:off x="6701450" y="5903350"/>
            <a:ext cx="55167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0"/>
          <p:cNvSpPr/>
          <p:nvPr/>
        </p:nvSpPr>
        <p:spPr>
          <a:xfrm>
            <a:off x="0" y="0"/>
            <a:ext cx="11476500" cy="3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0"/>
          <p:cNvSpPr/>
          <p:nvPr/>
        </p:nvSpPr>
        <p:spPr>
          <a:xfrm>
            <a:off x="580725" y="610225"/>
            <a:ext cx="11360700" cy="442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" name="Google Shape;58;p60"/>
          <p:cNvCxnSpPr/>
          <p:nvPr/>
        </p:nvCxnSpPr>
        <p:spPr>
          <a:xfrm>
            <a:off x="2352950" y="63025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60"/>
          <p:cNvSpPr/>
          <p:nvPr/>
        </p:nvSpPr>
        <p:spPr>
          <a:xfrm>
            <a:off x="57825" y="3473275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0"/>
          <p:cNvSpPr/>
          <p:nvPr/>
        </p:nvSpPr>
        <p:spPr>
          <a:xfrm>
            <a:off x="222975" y="27852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60"/>
          <p:cNvSpPr/>
          <p:nvPr/>
        </p:nvSpPr>
        <p:spPr>
          <a:xfrm>
            <a:off x="222975" y="31990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60"/>
          <p:cNvSpPr txBox="1">
            <a:spLocks noGrp="1"/>
          </p:cNvSpPr>
          <p:nvPr>
            <p:ph type="title"/>
          </p:nvPr>
        </p:nvSpPr>
        <p:spPr>
          <a:xfrm>
            <a:off x="1271850" y="1873525"/>
            <a:ext cx="98730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63" name="Google Shape;63;p60"/>
          <p:cNvSpPr txBox="1"/>
          <p:nvPr/>
        </p:nvSpPr>
        <p:spPr>
          <a:xfrm>
            <a:off x="491775" y="-228600"/>
            <a:ext cx="1927500" cy="2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0"/>
              <a:buFont typeface="Arial"/>
              <a:buNone/>
            </a:pPr>
            <a:r>
              <a:rPr lang="zh-TW" sz="30000" b="0" i="0" u="none" strike="noStrike" cap="none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30000" b="0" i="0" u="none" strike="noStrike" cap="none">
              <a:solidFill>
                <a:schemeClr val="accen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" name="Google Shape;64;p60"/>
          <p:cNvSpPr txBox="1">
            <a:spLocks noGrp="1"/>
          </p:cNvSpPr>
          <p:nvPr>
            <p:ph type="subTitle" idx="1"/>
          </p:nvPr>
        </p:nvSpPr>
        <p:spPr>
          <a:xfrm>
            <a:off x="632875" y="57670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1"/>
          <p:cNvSpPr/>
          <p:nvPr/>
        </p:nvSpPr>
        <p:spPr>
          <a:xfrm>
            <a:off x="4269150" y="0"/>
            <a:ext cx="3653700" cy="349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61"/>
          <p:cNvSpPr/>
          <p:nvPr/>
        </p:nvSpPr>
        <p:spPr>
          <a:xfrm rot="10800000">
            <a:off x="1162692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Google Shape;68;p61"/>
          <p:cNvCxnSpPr/>
          <p:nvPr/>
        </p:nvCxnSpPr>
        <p:spPr>
          <a:xfrm rot="10800000">
            <a:off x="1191582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61"/>
          <p:cNvSpPr/>
          <p:nvPr/>
        </p:nvSpPr>
        <p:spPr>
          <a:xfrm rot="5400000">
            <a:off x="481863" y="62425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61"/>
          <p:cNvSpPr/>
          <p:nvPr/>
        </p:nvSpPr>
        <p:spPr>
          <a:xfrm rot="5400000">
            <a:off x="1500238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61"/>
          <p:cNvSpPr/>
          <p:nvPr/>
        </p:nvSpPr>
        <p:spPr>
          <a:xfrm rot="5400000">
            <a:off x="1086388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61"/>
          <p:cNvSpPr txBox="1">
            <a:spLocks noGrp="1"/>
          </p:cNvSpPr>
          <p:nvPr>
            <p:ph type="title"/>
          </p:nvPr>
        </p:nvSpPr>
        <p:spPr>
          <a:xfrm>
            <a:off x="4253600" y="0"/>
            <a:ext cx="3653700" cy="3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73" name="Google Shape;73;p61"/>
          <p:cNvSpPr txBox="1">
            <a:spLocks noGrp="1"/>
          </p:cNvSpPr>
          <p:nvPr>
            <p:ph type="subTitle" idx="1"/>
          </p:nvPr>
        </p:nvSpPr>
        <p:spPr>
          <a:xfrm>
            <a:off x="2689913" y="3718125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74" name="Google Shape;74;p61"/>
          <p:cNvSpPr txBox="1">
            <a:spLocks noGrp="1"/>
          </p:cNvSpPr>
          <p:nvPr>
            <p:ph type="body" idx="2"/>
          </p:nvPr>
        </p:nvSpPr>
        <p:spPr>
          <a:xfrm>
            <a:off x="2670188" y="4651950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61"/>
          <p:cNvSpPr/>
          <p:nvPr/>
        </p:nvSpPr>
        <p:spPr>
          <a:xfrm flipH="1">
            <a:off x="-31125" y="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61"/>
          <p:cNvCxnSpPr/>
          <p:nvPr/>
        </p:nvCxnSpPr>
        <p:spPr>
          <a:xfrm flipH="1">
            <a:off x="257775" y="6330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61"/>
          <p:cNvSpPr/>
          <p:nvPr/>
        </p:nvSpPr>
        <p:spPr>
          <a:xfrm rot="-5400000" flipH="1">
            <a:off x="11498563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61"/>
          <p:cNvSpPr/>
          <p:nvPr/>
        </p:nvSpPr>
        <p:spPr>
          <a:xfrm rot="-5400000" flipH="1">
            <a:off x="1081048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61"/>
          <p:cNvSpPr/>
          <p:nvPr/>
        </p:nvSpPr>
        <p:spPr>
          <a:xfrm rot="-5400000" flipH="1">
            <a:off x="1122433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2"/>
          <p:cNvSpPr/>
          <p:nvPr/>
        </p:nvSpPr>
        <p:spPr>
          <a:xfrm>
            <a:off x="520100" y="433950"/>
            <a:ext cx="11181600" cy="598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62"/>
          <p:cNvSpPr/>
          <p:nvPr/>
        </p:nvSpPr>
        <p:spPr>
          <a:xfrm rot="-5400000">
            <a:off x="11021163" y="61223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2"/>
          <p:cNvSpPr/>
          <p:nvPr/>
        </p:nvSpPr>
        <p:spPr>
          <a:xfrm rot="-5400000">
            <a:off x="10333088" y="77738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2"/>
          <p:cNvSpPr/>
          <p:nvPr/>
        </p:nvSpPr>
        <p:spPr>
          <a:xfrm rot="-5400000">
            <a:off x="10746938" y="77738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62"/>
          <p:cNvSpPr/>
          <p:nvPr/>
        </p:nvSpPr>
        <p:spPr>
          <a:xfrm>
            <a:off x="11669100" y="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62"/>
          <p:cNvSpPr/>
          <p:nvPr/>
        </p:nvSpPr>
        <p:spPr>
          <a:xfrm>
            <a:off x="11834250" y="6742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2"/>
          <p:cNvSpPr/>
          <p:nvPr/>
        </p:nvSpPr>
        <p:spPr>
          <a:xfrm>
            <a:off x="11834250" y="10881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Google Shape;88;p62"/>
          <p:cNvCxnSpPr/>
          <p:nvPr/>
        </p:nvCxnSpPr>
        <p:spPr>
          <a:xfrm>
            <a:off x="11926050" y="15824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Google Shape;89;p62"/>
          <p:cNvCxnSpPr/>
          <p:nvPr/>
        </p:nvCxnSpPr>
        <p:spPr>
          <a:xfrm>
            <a:off x="383050" y="24080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Google Shape;90;p62"/>
          <p:cNvCxnSpPr/>
          <p:nvPr/>
        </p:nvCxnSpPr>
        <p:spPr>
          <a:xfrm>
            <a:off x="5407825" y="65502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62"/>
          <p:cNvCxnSpPr/>
          <p:nvPr/>
        </p:nvCxnSpPr>
        <p:spPr>
          <a:xfrm>
            <a:off x="2298925" y="254700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62"/>
          <p:cNvSpPr/>
          <p:nvPr/>
        </p:nvSpPr>
        <p:spPr>
          <a:xfrm rot="-2700000">
            <a:off x="-185251" y="833624"/>
            <a:ext cx="2584192" cy="546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2"/>
          <p:cNvSpPr/>
          <p:nvPr/>
        </p:nvSpPr>
        <p:spPr>
          <a:xfrm rot="-2700000">
            <a:off x="9793049" y="5477924"/>
            <a:ext cx="2584192" cy="546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2"/>
          <p:cNvSpPr txBox="1">
            <a:spLocks noGrp="1"/>
          </p:cNvSpPr>
          <p:nvPr>
            <p:ph type="subTitle" idx="1"/>
          </p:nvPr>
        </p:nvSpPr>
        <p:spPr>
          <a:xfrm>
            <a:off x="2625400" y="170640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62"/>
          <p:cNvSpPr txBox="1">
            <a:spLocks noGrp="1"/>
          </p:cNvSpPr>
          <p:nvPr>
            <p:ph type="subTitle" idx="2"/>
          </p:nvPr>
        </p:nvSpPr>
        <p:spPr>
          <a:xfrm>
            <a:off x="2625400" y="31821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62"/>
          <p:cNvSpPr txBox="1">
            <a:spLocks noGrp="1"/>
          </p:cNvSpPr>
          <p:nvPr>
            <p:ph type="subTitle" idx="3"/>
          </p:nvPr>
        </p:nvSpPr>
        <p:spPr>
          <a:xfrm>
            <a:off x="2625400" y="46875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62"/>
          <p:cNvSpPr txBox="1">
            <a:spLocks noGrp="1"/>
          </p:cNvSpPr>
          <p:nvPr>
            <p:ph type="subTitle" idx="4"/>
          </p:nvPr>
        </p:nvSpPr>
        <p:spPr>
          <a:xfrm>
            <a:off x="6476787" y="172375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62"/>
          <p:cNvSpPr txBox="1">
            <a:spLocks noGrp="1"/>
          </p:cNvSpPr>
          <p:nvPr>
            <p:ph type="subTitle" idx="5"/>
          </p:nvPr>
        </p:nvSpPr>
        <p:spPr>
          <a:xfrm>
            <a:off x="6476787" y="31821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62"/>
          <p:cNvSpPr txBox="1">
            <a:spLocks noGrp="1"/>
          </p:cNvSpPr>
          <p:nvPr>
            <p:ph type="subTitle" idx="6"/>
          </p:nvPr>
        </p:nvSpPr>
        <p:spPr>
          <a:xfrm>
            <a:off x="6476787" y="46875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62"/>
          <p:cNvSpPr txBox="1">
            <a:spLocks noGrp="1"/>
          </p:cNvSpPr>
          <p:nvPr>
            <p:ph type="title"/>
          </p:nvPr>
        </p:nvSpPr>
        <p:spPr>
          <a:xfrm>
            <a:off x="2213700" y="821975"/>
            <a:ext cx="8003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drich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62"/>
          <p:cNvSpPr txBox="1">
            <a:spLocks noGrp="1"/>
          </p:cNvSpPr>
          <p:nvPr>
            <p:ph type="body" idx="7"/>
          </p:nvPr>
        </p:nvSpPr>
        <p:spPr>
          <a:xfrm>
            <a:off x="6476787" y="2132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62"/>
          <p:cNvSpPr txBox="1">
            <a:spLocks noGrp="1"/>
          </p:cNvSpPr>
          <p:nvPr>
            <p:ph type="body" idx="8"/>
          </p:nvPr>
        </p:nvSpPr>
        <p:spPr>
          <a:xfrm>
            <a:off x="6476787" y="51044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62"/>
          <p:cNvSpPr txBox="1">
            <a:spLocks noGrp="1"/>
          </p:cNvSpPr>
          <p:nvPr>
            <p:ph type="body" idx="9"/>
          </p:nvPr>
        </p:nvSpPr>
        <p:spPr>
          <a:xfrm>
            <a:off x="6476787" y="35804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62"/>
          <p:cNvSpPr txBox="1">
            <a:spLocks noGrp="1"/>
          </p:cNvSpPr>
          <p:nvPr>
            <p:ph type="body" idx="13"/>
          </p:nvPr>
        </p:nvSpPr>
        <p:spPr>
          <a:xfrm>
            <a:off x="2625400" y="2132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62"/>
          <p:cNvSpPr txBox="1">
            <a:spLocks noGrp="1"/>
          </p:cNvSpPr>
          <p:nvPr>
            <p:ph type="body" idx="14"/>
          </p:nvPr>
        </p:nvSpPr>
        <p:spPr>
          <a:xfrm>
            <a:off x="2625400" y="51044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62"/>
          <p:cNvSpPr txBox="1">
            <a:spLocks noGrp="1"/>
          </p:cNvSpPr>
          <p:nvPr>
            <p:ph type="body" idx="15"/>
          </p:nvPr>
        </p:nvSpPr>
        <p:spPr>
          <a:xfrm>
            <a:off x="2625400" y="35804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3"/>
          <p:cNvSpPr/>
          <p:nvPr/>
        </p:nvSpPr>
        <p:spPr>
          <a:xfrm>
            <a:off x="426575" y="0"/>
            <a:ext cx="5391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3"/>
          <p:cNvSpPr/>
          <p:nvPr/>
        </p:nvSpPr>
        <p:spPr>
          <a:xfrm rot="-5400000" flipH="1">
            <a:off x="11498563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3"/>
          <p:cNvSpPr/>
          <p:nvPr/>
        </p:nvSpPr>
        <p:spPr>
          <a:xfrm rot="-5400000" flipH="1">
            <a:off x="1081048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3"/>
          <p:cNvSpPr/>
          <p:nvPr/>
        </p:nvSpPr>
        <p:spPr>
          <a:xfrm rot="-5400000" flipH="1">
            <a:off x="1122433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3"/>
          <p:cNvSpPr/>
          <p:nvPr/>
        </p:nvSpPr>
        <p:spPr>
          <a:xfrm rot="10800000">
            <a:off x="1162692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63"/>
          <p:cNvCxnSpPr/>
          <p:nvPr/>
        </p:nvCxnSpPr>
        <p:spPr>
          <a:xfrm rot="10800000">
            <a:off x="1191582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" name="Google Shape;114;p63"/>
          <p:cNvSpPr txBox="1">
            <a:spLocks noGrp="1"/>
          </p:cNvSpPr>
          <p:nvPr>
            <p:ph type="subTitle" idx="1"/>
          </p:nvPr>
        </p:nvSpPr>
        <p:spPr>
          <a:xfrm>
            <a:off x="753667" y="2024167"/>
            <a:ext cx="39897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63"/>
          <p:cNvSpPr txBox="1">
            <a:spLocks noGrp="1"/>
          </p:cNvSpPr>
          <p:nvPr>
            <p:ph type="subTitle" idx="2"/>
          </p:nvPr>
        </p:nvSpPr>
        <p:spPr>
          <a:xfrm>
            <a:off x="6401267" y="2024167"/>
            <a:ext cx="39897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63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560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ldrich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7" name="Google Shape;117;p63"/>
          <p:cNvSpPr txBox="1">
            <a:spLocks noGrp="1"/>
          </p:cNvSpPr>
          <p:nvPr>
            <p:ph type="body" idx="3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63"/>
          <p:cNvSpPr txBox="1">
            <a:spLocks noGrp="1"/>
          </p:cNvSpPr>
          <p:nvPr>
            <p:ph type="body" idx="4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CUSTOM_13">
    <p:bg>
      <p:bgPr>
        <a:solidFill>
          <a:schemeClr val="accen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4"/>
          <p:cNvSpPr txBox="1">
            <a:spLocks noGrp="1"/>
          </p:cNvSpPr>
          <p:nvPr>
            <p:ph type="subTitle" idx="1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64"/>
          <p:cNvSpPr txBox="1">
            <a:spLocks noGrp="1"/>
          </p:cNvSpPr>
          <p:nvPr>
            <p:ph type="subTitle" idx="2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6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3" name="Google Shape;123;p64"/>
          <p:cNvSpPr txBox="1">
            <a:spLocks noGrp="1"/>
          </p:cNvSpPr>
          <p:nvPr>
            <p:ph type="body" idx="3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64"/>
          <p:cNvSpPr txBox="1">
            <a:spLocks noGrp="1"/>
          </p:cNvSpPr>
          <p:nvPr>
            <p:ph type="body" idx="4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64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4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64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/>
          <p:nvPr/>
        </p:nvSpPr>
        <p:spPr>
          <a:xfrm>
            <a:off x="11669100" y="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64"/>
          <p:cNvSpPr/>
          <p:nvPr/>
        </p:nvSpPr>
        <p:spPr>
          <a:xfrm>
            <a:off x="11834250" y="6742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4"/>
          <p:cNvSpPr/>
          <p:nvPr/>
        </p:nvSpPr>
        <p:spPr>
          <a:xfrm>
            <a:off x="11834250" y="10881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64"/>
          <p:cNvCxnSpPr/>
          <p:nvPr/>
        </p:nvCxnSpPr>
        <p:spPr>
          <a:xfrm>
            <a:off x="11926050" y="15824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64"/>
          <p:cNvSpPr/>
          <p:nvPr/>
        </p:nvSpPr>
        <p:spPr>
          <a:xfrm>
            <a:off x="601150" y="1586950"/>
            <a:ext cx="7404600" cy="52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 Medium"/>
              <a:buNone/>
              <a:defRPr sz="4000" b="0" i="0" u="none" strike="noStrike" cap="none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■"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" name="Google Shape;9;p55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 b="0" i="0" u="none" strike="noStrike" cap="none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iwanyad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"/>
          <p:cNvSpPr txBox="1">
            <a:spLocks noGrp="1"/>
          </p:cNvSpPr>
          <p:nvPr>
            <p:ph type="title"/>
          </p:nvPr>
        </p:nvSpPr>
        <p:spPr>
          <a:xfrm>
            <a:off x="1520325" y="2345974"/>
            <a:ext cx="9127500" cy="137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zh-TW" sz="7200">
                <a:latin typeface="Arial"/>
                <a:ea typeface="Arial"/>
                <a:cs typeface="Arial"/>
                <a:sym typeface="Arial"/>
              </a:rPr>
              <a:t>論點與結論(2)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"/>
          <p:cNvSpPr txBox="1"/>
          <p:nvPr/>
        </p:nvSpPr>
        <p:spPr>
          <a:xfrm>
            <a:off x="2239282" y="3619047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Open Sans"/>
              <a:buNone/>
            </a:pPr>
            <a:r>
              <a:rPr lang="zh-TW"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內容設計參考「高層次閱讀與思考」--黃春木著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Open Sans"/>
              <a:buNone/>
            </a:pPr>
            <a:r>
              <a:rPr lang="zh-TW"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設計者:基隆市立銘傳國中好析力課程團隊</a:t>
            </a:r>
            <a:endParaRPr/>
          </a:p>
        </p:txBody>
      </p:sp>
      <p:sp>
        <p:nvSpPr>
          <p:cNvPr id="245" name="Google Shape;245;p1"/>
          <p:cNvSpPr txBox="1">
            <a:spLocks noGrp="1"/>
          </p:cNvSpPr>
          <p:nvPr>
            <p:ph type="subTitle" idx="1"/>
          </p:nvPr>
        </p:nvSpPr>
        <p:spPr>
          <a:xfrm>
            <a:off x="432800" y="5715300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92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0"/>
          <p:cNvSpPr txBox="1">
            <a:spLocks noGrp="1"/>
          </p:cNvSpPr>
          <p:nvPr>
            <p:ph type="title"/>
          </p:nvPr>
        </p:nvSpPr>
        <p:spPr>
          <a:xfrm>
            <a:off x="1271850" y="1873525"/>
            <a:ext cx="98730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zh-TW" sz="6000">
                <a:latin typeface="Arial"/>
                <a:ea typeface="Arial"/>
                <a:cs typeface="Arial"/>
                <a:sym typeface="Arial"/>
              </a:rPr>
              <a:t>在你生命歷程中</a:t>
            </a:r>
            <a:br>
              <a:rPr lang="zh-TW" sz="6000">
                <a:latin typeface="Arial"/>
                <a:ea typeface="Arial"/>
                <a:cs typeface="Arial"/>
                <a:sym typeface="Arial"/>
              </a:rPr>
            </a:br>
            <a:r>
              <a:rPr lang="zh-TW" sz="6000">
                <a:latin typeface="Arial"/>
                <a:ea typeface="Arial"/>
                <a:cs typeface="Arial"/>
                <a:sym typeface="Arial"/>
              </a:rPr>
              <a:t>有沒有聽過這樣的對話?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0"/>
          <p:cNvSpPr txBox="1">
            <a:spLocks noGrp="1"/>
          </p:cNvSpPr>
          <p:nvPr>
            <p:ph type="subTitle" idx="1"/>
          </p:nvPr>
        </p:nvSpPr>
        <p:spPr>
          <a:xfrm>
            <a:off x="632875" y="57670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lvl="0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200" b="1">
                <a:latin typeface="Arial"/>
                <a:ea typeface="Arial"/>
                <a:cs typeface="Arial"/>
                <a:sym typeface="Arial"/>
              </a:rPr>
              <a:t>斷言與主張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1"/>
          <p:cNvSpPr txBox="1">
            <a:spLocks noGrp="1"/>
          </p:cNvSpPr>
          <p:nvPr>
            <p:ph type="title"/>
          </p:nvPr>
        </p:nvSpPr>
        <p:spPr>
          <a:xfrm>
            <a:off x="1386325" y="1110343"/>
            <a:ext cx="9873000" cy="404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zh-TW" sz="6000">
                <a:latin typeface="Arial"/>
                <a:ea typeface="Arial"/>
                <a:cs typeface="Arial"/>
                <a:sym typeface="Arial"/>
              </a:rPr>
              <a:t>甲：這一題答案是C</a:t>
            </a:r>
            <a:br>
              <a:rPr lang="zh-TW" sz="6000">
                <a:latin typeface="Arial"/>
                <a:ea typeface="Arial"/>
                <a:cs typeface="Arial"/>
                <a:sym typeface="Arial"/>
              </a:rPr>
            </a:br>
            <a:r>
              <a:rPr lang="zh-TW" sz="6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乙：為什麼？</a:t>
            </a:r>
            <a:br>
              <a:rPr lang="zh-TW" sz="6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6000">
                <a:latin typeface="Arial"/>
                <a:ea typeface="Arial"/>
                <a:cs typeface="Arial"/>
                <a:sym typeface="Arial"/>
              </a:rPr>
              <a:t>甲：因為我說是C就是C</a:t>
            </a:r>
            <a:endParaRPr/>
          </a:p>
        </p:txBody>
      </p:sp>
      <p:sp>
        <p:nvSpPr>
          <p:cNvPr id="344" name="Google Shape;344;p11"/>
          <p:cNvSpPr txBox="1">
            <a:spLocks noGrp="1"/>
          </p:cNvSpPr>
          <p:nvPr>
            <p:ph type="subTitle" idx="1"/>
          </p:nvPr>
        </p:nvSpPr>
        <p:spPr>
          <a:xfrm>
            <a:off x="632875" y="57670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lvl="0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200" b="1">
                <a:latin typeface="Arial"/>
                <a:ea typeface="Arial"/>
                <a:cs typeface="Arial"/>
                <a:sym typeface="Arial"/>
              </a:rPr>
              <a:t>斷言與主張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"/>
          <p:cNvSpPr txBox="1">
            <a:spLocks noGrp="1"/>
          </p:cNvSpPr>
          <p:nvPr>
            <p:ph type="title"/>
          </p:nvPr>
        </p:nvSpPr>
        <p:spPr>
          <a:xfrm>
            <a:off x="632875" y="885371"/>
            <a:ext cx="11379900" cy="559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zh-TW" sz="4000">
                <a:latin typeface="Arial"/>
                <a:ea typeface="Arial"/>
                <a:cs typeface="Arial"/>
                <a:sym typeface="Arial"/>
              </a:rPr>
              <a:t>甲：外籍移工犯罪率高，成為國內治安亂源，政　　</a:t>
            </a:r>
            <a:br>
              <a:rPr lang="zh-TW" sz="4000">
                <a:latin typeface="Arial"/>
                <a:ea typeface="Arial"/>
                <a:cs typeface="Arial"/>
                <a:sym typeface="Arial"/>
              </a:rPr>
            </a:br>
            <a:r>
              <a:rPr lang="zh-TW" sz="4000">
                <a:latin typeface="Arial"/>
                <a:ea typeface="Arial"/>
                <a:cs typeface="Arial"/>
                <a:sym typeface="Arial"/>
              </a:rPr>
              <a:t>　　府應該限制輸入外籍移工。</a:t>
            </a:r>
            <a:br>
              <a:rPr lang="zh-TW" sz="4000">
                <a:latin typeface="Arial"/>
                <a:ea typeface="Arial"/>
                <a:cs typeface="Arial"/>
                <a:sym typeface="Arial"/>
              </a:rPr>
            </a:br>
            <a:r>
              <a:rPr lang="zh-TW" sz="4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乙：不對唷!我查了一下資料，外勞犯罪率不到</a:t>
            </a:r>
            <a:br>
              <a:rPr lang="zh-TW" sz="4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　　0.3%，遠低於台灣全年度犯罪率1.24%，說　</a:t>
            </a:r>
            <a:br>
              <a:rPr lang="zh-TW" sz="4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　　外籍移工是亂源的是一種迷思。</a:t>
            </a:r>
            <a:br>
              <a:rPr lang="zh-TW" sz="4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000">
                <a:latin typeface="Arial"/>
                <a:ea typeface="Arial"/>
                <a:cs typeface="Arial"/>
                <a:sym typeface="Arial"/>
              </a:rPr>
              <a:t>甲：我懷疑你的是假消息!你看新聞，每隔兩三天，　</a:t>
            </a:r>
            <a:br>
              <a:rPr lang="zh-TW" sz="4000">
                <a:latin typeface="Arial"/>
                <a:ea typeface="Arial"/>
                <a:cs typeface="Arial"/>
                <a:sym typeface="Arial"/>
              </a:rPr>
            </a:br>
            <a:r>
              <a:rPr lang="zh-TW" sz="4000">
                <a:latin typeface="Arial"/>
                <a:ea typeface="Arial"/>
                <a:cs typeface="Arial"/>
                <a:sym typeface="Arial"/>
              </a:rPr>
              <a:t>　　就會出現外籍勞工的負面報導，他們都是混</a:t>
            </a:r>
            <a:br>
              <a:rPr lang="zh-TW" sz="4000">
                <a:latin typeface="Arial"/>
                <a:ea typeface="Arial"/>
                <a:cs typeface="Arial"/>
                <a:sym typeface="Arial"/>
              </a:rPr>
            </a:br>
            <a:r>
              <a:rPr lang="zh-TW" sz="4000">
                <a:latin typeface="Arial"/>
                <a:ea typeface="Arial"/>
                <a:cs typeface="Arial"/>
                <a:sym typeface="Arial"/>
              </a:rPr>
              <a:t>　　不下去才來當外勞。</a:t>
            </a:r>
            <a:endParaRPr/>
          </a:p>
        </p:txBody>
      </p:sp>
      <p:sp>
        <p:nvSpPr>
          <p:cNvPr id="350" name="Google Shape;350;p12"/>
          <p:cNvSpPr txBox="1">
            <a:spLocks noGrp="1"/>
          </p:cNvSpPr>
          <p:nvPr>
            <p:ph type="subTitle" idx="1"/>
          </p:nvPr>
        </p:nvSpPr>
        <p:spPr>
          <a:xfrm>
            <a:off x="632875" y="57670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lvl="0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2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斷言與主張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"/>
          <p:cNvSpPr txBox="1">
            <a:spLocks noGrp="1"/>
          </p:cNvSpPr>
          <p:nvPr>
            <p:ph type="title"/>
          </p:nvPr>
        </p:nvSpPr>
        <p:spPr>
          <a:xfrm>
            <a:off x="1271850" y="1873525"/>
            <a:ext cx="98730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zh-TW" sz="6000">
                <a:latin typeface="Arial"/>
                <a:ea typeface="Arial"/>
                <a:cs typeface="Arial"/>
                <a:sym typeface="Arial"/>
              </a:rPr>
              <a:t>這兩組對話中，</a:t>
            </a:r>
            <a:br>
              <a:rPr lang="zh-TW" sz="6000">
                <a:latin typeface="Arial"/>
                <a:ea typeface="Arial"/>
                <a:cs typeface="Arial"/>
                <a:sym typeface="Arial"/>
              </a:rPr>
            </a:br>
            <a:r>
              <a:rPr lang="zh-TW" sz="6000">
                <a:latin typeface="Arial"/>
                <a:ea typeface="Arial"/>
                <a:cs typeface="Arial"/>
                <a:sym typeface="Arial"/>
              </a:rPr>
              <a:t>哪一個人較有</a:t>
            </a:r>
            <a:r>
              <a:rPr lang="zh-TW" sz="6000">
                <a:solidFill>
                  <a:srgbClr val="35BACC"/>
                </a:solidFill>
                <a:latin typeface="Arial"/>
                <a:ea typeface="Arial"/>
                <a:cs typeface="Arial"/>
                <a:sym typeface="Arial"/>
              </a:rPr>
              <a:t>說服力</a:t>
            </a:r>
            <a:r>
              <a:rPr lang="zh-TW" sz="6000">
                <a:latin typeface="Arial"/>
                <a:ea typeface="Arial"/>
                <a:cs typeface="Arial"/>
                <a:sym typeface="Arial"/>
              </a:rPr>
              <a:t>?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3"/>
          <p:cNvSpPr txBox="1">
            <a:spLocks noGrp="1"/>
          </p:cNvSpPr>
          <p:nvPr>
            <p:ph type="subTitle" idx="1"/>
          </p:nvPr>
        </p:nvSpPr>
        <p:spPr>
          <a:xfrm>
            <a:off x="632875" y="57670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lvl="0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斷言與主張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4"/>
          <p:cNvSpPr txBox="1">
            <a:spLocks noGrp="1"/>
          </p:cNvSpPr>
          <p:nvPr>
            <p:ph type="subTitle" idx="1"/>
          </p:nvPr>
        </p:nvSpPr>
        <p:spPr>
          <a:xfrm>
            <a:off x="713325" y="760142"/>
            <a:ext cx="4819819" cy="733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zh-TW" sz="3600" b="0">
                <a:latin typeface="Arial"/>
                <a:ea typeface="Arial"/>
                <a:cs typeface="Arial"/>
                <a:sym typeface="Arial"/>
              </a:rPr>
              <a:t>甲</a:t>
            </a:r>
            <a:endParaRPr sz="36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</a:pPr>
            <a:endParaRPr sz="36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</a:pPr>
            <a:r>
              <a:rPr lang="zh-TW" sz="3600" b="0">
                <a:latin typeface="Arial"/>
                <a:ea typeface="Arial"/>
                <a:cs typeface="Arial"/>
                <a:sym typeface="Arial"/>
              </a:rPr>
              <a:t>　因為我說是C就是C</a:t>
            </a:r>
            <a:endParaRPr sz="36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4"/>
          <p:cNvSpPr txBox="1">
            <a:spLocks noGrp="1"/>
          </p:cNvSpPr>
          <p:nvPr>
            <p:ph type="subTitle" idx="2"/>
          </p:nvPr>
        </p:nvSpPr>
        <p:spPr>
          <a:xfrm>
            <a:off x="6312056" y="760142"/>
            <a:ext cx="5166619" cy="4187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zh-TW" sz="3600" b="0">
                <a:latin typeface="Arial"/>
                <a:ea typeface="Arial"/>
                <a:cs typeface="Arial"/>
                <a:sym typeface="Arial"/>
              </a:rPr>
              <a:t>乙</a:t>
            </a:r>
            <a:endParaRPr sz="36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</a:pPr>
            <a:endParaRPr sz="36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</a:pPr>
            <a:r>
              <a:rPr lang="zh-TW" sz="3600" b="0">
                <a:latin typeface="Arial"/>
                <a:ea typeface="Arial"/>
                <a:cs typeface="Arial"/>
                <a:sym typeface="Arial"/>
              </a:rPr>
              <a:t>不對唷!我查了一下資料，外勞犯罪率不到0.3%，遠低於台灣全年度犯罪率1.24%，說外籍移工是亂源的是一種迷思。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5"/>
          <p:cNvSpPr txBox="1">
            <a:spLocks noGrp="1"/>
          </p:cNvSpPr>
          <p:nvPr>
            <p:ph type="title"/>
          </p:nvPr>
        </p:nvSpPr>
        <p:spPr>
          <a:xfrm>
            <a:off x="0" y="430090"/>
            <a:ext cx="10435800" cy="107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 sz="6000">
                <a:latin typeface="Arial"/>
                <a:ea typeface="Arial"/>
                <a:cs typeface="Arial"/>
                <a:sym typeface="Arial"/>
              </a:rPr>
              <a:t>「主張」與「斷言」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5"/>
          <p:cNvSpPr txBox="1">
            <a:spLocks noGrp="1"/>
          </p:cNvSpPr>
          <p:nvPr>
            <p:ph type="body" idx="1"/>
          </p:nvPr>
        </p:nvSpPr>
        <p:spPr>
          <a:xfrm>
            <a:off x="638630" y="1506941"/>
            <a:ext cx="11161484" cy="5351060"/>
          </a:xfrm>
          <a:prstGeom prst="rect">
            <a:avLst/>
          </a:prstGeom>
          <a:solidFill>
            <a:srgbClr val="2895A4">
              <a:alpha val="66666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主張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zh-TW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針對有爭議或有疑問的事物，表達應該是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zh-TW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「真／假」、「對／錯」等</a:t>
            </a:r>
            <a:r>
              <a:rPr lang="zh-TW" sz="3600" b="1" u="sng">
                <a:solidFill>
                  <a:srgbClr val="FFC115"/>
                </a:solidFill>
                <a:latin typeface="Arial"/>
                <a:ea typeface="Arial"/>
                <a:cs typeface="Arial"/>
                <a:sym typeface="Arial"/>
              </a:rPr>
              <a:t>判斷的觀點或立場</a:t>
            </a:r>
            <a:endParaRPr sz="3600" b="1" u="sng">
              <a:solidFill>
                <a:srgbClr val="FFC11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斷言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zh-TW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即「</a:t>
            </a:r>
            <a:r>
              <a:rPr lang="zh-TW" sz="3600" b="1" u="sng">
                <a:solidFill>
                  <a:srgbClr val="FFC115"/>
                </a:solidFill>
                <a:latin typeface="Arial"/>
                <a:ea typeface="Arial"/>
                <a:cs typeface="Arial"/>
                <a:sym typeface="Arial"/>
              </a:rPr>
              <a:t>欠缺理由或證據</a:t>
            </a:r>
            <a:r>
              <a:rPr lang="zh-TW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」的陳述，倘若主張採取不合理的「行動」會淪為「斷言／獨斷」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6"/>
          <p:cNvSpPr txBox="1">
            <a:spLocks noGrp="1"/>
          </p:cNvSpPr>
          <p:nvPr>
            <p:ph type="title"/>
          </p:nvPr>
        </p:nvSpPr>
        <p:spPr>
          <a:xfrm>
            <a:off x="1271850" y="1567543"/>
            <a:ext cx="9873000" cy="404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zh-TW" sz="6000">
                <a:latin typeface="Arial"/>
                <a:ea typeface="Arial"/>
                <a:cs typeface="Arial"/>
                <a:sym typeface="Arial"/>
              </a:rPr>
              <a:t>甲：這一題答案是C</a:t>
            </a:r>
            <a:br>
              <a:rPr lang="zh-TW" sz="6000">
                <a:latin typeface="Arial"/>
                <a:ea typeface="Arial"/>
                <a:cs typeface="Arial"/>
                <a:sym typeface="Arial"/>
              </a:rPr>
            </a:br>
            <a:r>
              <a:rPr lang="zh-TW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乙</a:t>
            </a:r>
            <a:r>
              <a:rPr lang="zh-TW" sz="600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zh-TW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為什麼?</a:t>
            </a:r>
            <a:br>
              <a:rPr lang="zh-TW" sz="6000">
                <a:solidFill>
                  <a:srgbClr val="CC9D0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6000">
                <a:latin typeface="Arial"/>
                <a:ea typeface="Arial"/>
                <a:cs typeface="Arial"/>
                <a:sym typeface="Arial"/>
              </a:rPr>
              <a:t>甲：因為我說是C就是C</a:t>
            </a:r>
            <a:endParaRPr/>
          </a:p>
        </p:txBody>
      </p:sp>
      <p:sp>
        <p:nvSpPr>
          <p:cNvPr id="374" name="Google Shape;374;p16"/>
          <p:cNvSpPr txBox="1">
            <a:spLocks noGrp="1"/>
          </p:cNvSpPr>
          <p:nvPr>
            <p:ph type="subTitle" idx="1"/>
          </p:nvPr>
        </p:nvSpPr>
        <p:spPr>
          <a:xfrm>
            <a:off x="632875" y="57670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lvl="0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600" b="1">
                <a:latin typeface="Arial"/>
                <a:ea typeface="Arial"/>
                <a:cs typeface="Arial"/>
                <a:sym typeface="Arial"/>
              </a:rPr>
              <a:t>◻主張      ◻斷言</a:t>
            </a:r>
            <a:endParaRPr/>
          </a:p>
        </p:txBody>
      </p:sp>
      <p:sp>
        <p:nvSpPr>
          <p:cNvPr id="375" name="Google Shape;375;p16"/>
          <p:cNvSpPr txBox="1"/>
          <p:nvPr/>
        </p:nvSpPr>
        <p:spPr>
          <a:xfrm>
            <a:off x="10415163" y="5561645"/>
            <a:ext cx="7296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5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7"/>
          <p:cNvSpPr txBox="1">
            <a:spLocks noGrp="1"/>
          </p:cNvSpPr>
          <p:nvPr>
            <p:ph type="title"/>
          </p:nvPr>
        </p:nvSpPr>
        <p:spPr>
          <a:xfrm>
            <a:off x="1159499" y="1451429"/>
            <a:ext cx="10698671" cy="4455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zh-TW" sz="4400" b="1">
                <a:latin typeface="Arial"/>
                <a:ea typeface="Arial"/>
                <a:cs typeface="Arial"/>
                <a:sym typeface="Arial"/>
              </a:rPr>
              <a:t>甲：你是豬頭</a:t>
            </a:r>
            <a:br>
              <a:rPr lang="zh-TW" sz="4400" b="1">
                <a:latin typeface="Arial"/>
                <a:ea typeface="Arial"/>
                <a:cs typeface="Arial"/>
                <a:sym typeface="Arial"/>
              </a:rPr>
            </a:br>
            <a:r>
              <a:rPr lang="zh-TW" sz="4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乙：請問，你所謂的「豬頭」是什麼意思？</a:t>
            </a:r>
            <a:br>
              <a:rPr lang="zh-TW" sz="4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400" b="1">
                <a:latin typeface="Arial"/>
                <a:ea typeface="Arial"/>
                <a:cs typeface="Arial"/>
                <a:sym typeface="Arial"/>
              </a:rPr>
              <a:t>甲：就是你笨啊！</a:t>
            </a:r>
            <a:br>
              <a:rPr lang="zh-TW" sz="4400" b="1">
                <a:latin typeface="Arial"/>
                <a:ea typeface="Arial"/>
                <a:cs typeface="Arial"/>
                <a:sym typeface="Arial"/>
              </a:rPr>
            </a:br>
            <a:r>
              <a:rPr lang="zh-TW" sz="4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乙：請問，你有什麼</a:t>
            </a:r>
            <a:r>
              <a:rPr lang="zh-TW"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證據</a:t>
            </a:r>
            <a:r>
              <a:rPr lang="zh-TW" sz="4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證明我笨?拜託告　</a:t>
            </a:r>
            <a:br>
              <a:rPr lang="zh-TW" sz="4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　　訴我，讓我有改進的機會。</a:t>
            </a:r>
            <a:br>
              <a:rPr lang="zh-TW" sz="44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400" b="1">
                <a:latin typeface="Arial"/>
                <a:ea typeface="Arial"/>
                <a:cs typeface="Arial"/>
                <a:sym typeface="Arial"/>
              </a:rPr>
              <a:t>甲：(語塞)</a:t>
            </a:r>
            <a:endParaRPr/>
          </a:p>
        </p:txBody>
      </p:sp>
      <p:sp>
        <p:nvSpPr>
          <p:cNvPr id="381" name="Google Shape;381;p17"/>
          <p:cNvSpPr txBox="1">
            <a:spLocks noGrp="1"/>
          </p:cNvSpPr>
          <p:nvPr>
            <p:ph type="subTitle" idx="1"/>
          </p:nvPr>
        </p:nvSpPr>
        <p:spPr>
          <a:xfrm>
            <a:off x="818884" y="5772206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600" b="1">
                <a:latin typeface="Arial"/>
                <a:ea typeface="Arial"/>
                <a:cs typeface="Arial"/>
                <a:sym typeface="Arial"/>
              </a:rPr>
              <a:t>                                                  甲是(          ) </a:t>
            </a:r>
            <a:endParaRPr sz="3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7"/>
          <p:cNvSpPr/>
          <p:nvPr/>
        </p:nvSpPr>
        <p:spPr>
          <a:xfrm>
            <a:off x="7315519" y="5846719"/>
            <a:ext cx="548524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b="1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zh-TW" sz="3200" b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斷言    </a:t>
            </a:r>
            <a:endParaRPr lang="en-US" altLang="zh-TW" sz="3200" b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乙:面對斷言的回應技巧</a:t>
            </a:r>
            <a:endParaRPr sz="3200" b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>
            <a:spLocks noGrp="1"/>
          </p:cNvSpPr>
          <p:nvPr>
            <p:ph type="title"/>
          </p:nvPr>
        </p:nvSpPr>
        <p:spPr>
          <a:xfrm>
            <a:off x="812100" y="885371"/>
            <a:ext cx="11379900" cy="559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zh-TW" sz="4000" b="1">
                <a:latin typeface="Arial"/>
                <a:ea typeface="Arial"/>
                <a:cs typeface="Arial"/>
                <a:sym typeface="Arial"/>
              </a:rPr>
              <a:t>甲：外籍移工犯罪率高，成為國內治安亂源，政　</a:t>
            </a:r>
            <a:br>
              <a:rPr lang="zh-TW" sz="4000" b="1">
                <a:latin typeface="Arial"/>
                <a:ea typeface="Arial"/>
                <a:cs typeface="Arial"/>
                <a:sym typeface="Arial"/>
              </a:rPr>
            </a:br>
            <a:r>
              <a:rPr lang="zh-TW" sz="4000" b="1">
                <a:latin typeface="Arial"/>
                <a:ea typeface="Arial"/>
                <a:cs typeface="Arial"/>
                <a:sym typeface="Arial"/>
              </a:rPr>
              <a:t>　　府應該限制輸入外籍移工。</a:t>
            </a:r>
            <a:br>
              <a:rPr lang="zh-TW" sz="4000" b="1">
                <a:latin typeface="Arial"/>
                <a:ea typeface="Arial"/>
                <a:cs typeface="Arial"/>
                <a:sym typeface="Arial"/>
              </a:rPr>
            </a:br>
            <a:r>
              <a:rPr lang="zh-TW" sz="4000" b="1">
                <a:solidFill>
                  <a:srgbClr val="B88800"/>
                </a:solidFill>
                <a:latin typeface="Arial"/>
                <a:ea typeface="Arial"/>
                <a:cs typeface="Arial"/>
                <a:sym typeface="Arial"/>
              </a:rPr>
              <a:t>乙：不對唷!我查了一下資料，外勞犯罪率不到　</a:t>
            </a:r>
            <a:br>
              <a:rPr lang="zh-TW" sz="4000" b="1">
                <a:solidFill>
                  <a:srgbClr val="B888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000" b="1">
                <a:solidFill>
                  <a:srgbClr val="B88800"/>
                </a:solidFill>
                <a:latin typeface="Arial"/>
                <a:ea typeface="Arial"/>
                <a:cs typeface="Arial"/>
                <a:sym typeface="Arial"/>
              </a:rPr>
              <a:t>　　0.3%，遠低於台灣全年度犯罪率1.24%，說</a:t>
            </a:r>
            <a:br>
              <a:rPr lang="zh-TW" sz="4000" b="1">
                <a:solidFill>
                  <a:srgbClr val="B888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000" b="1">
                <a:solidFill>
                  <a:srgbClr val="B88800"/>
                </a:solidFill>
                <a:latin typeface="Arial"/>
                <a:ea typeface="Arial"/>
                <a:cs typeface="Arial"/>
                <a:sym typeface="Arial"/>
              </a:rPr>
              <a:t>　　外籍移工是亂源的是一種迷思。</a:t>
            </a:r>
            <a:br>
              <a:rPr lang="zh-TW" sz="4000" b="1">
                <a:latin typeface="Arial"/>
                <a:ea typeface="Arial"/>
                <a:cs typeface="Arial"/>
                <a:sym typeface="Arial"/>
              </a:rPr>
            </a:br>
            <a:r>
              <a:rPr lang="zh-TW" sz="4000" b="1">
                <a:latin typeface="Arial"/>
                <a:ea typeface="Arial"/>
                <a:cs typeface="Arial"/>
                <a:sym typeface="Arial"/>
              </a:rPr>
              <a:t>甲：我懷疑你的是假消息!你看新聞，每隔兩三天，</a:t>
            </a:r>
            <a:br>
              <a:rPr lang="zh-TW" sz="4000" b="1">
                <a:latin typeface="Arial"/>
                <a:ea typeface="Arial"/>
                <a:cs typeface="Arial"/>
                <a:sym typeface="Arial"/>
              </a:rPr>
            </a:br>
            <a:r>
              <a:rPr lang="zh-TW" sz="4000" b="1">
                <a:latin typeface="Arial"/>
                <a:ea typeface="Arial"/>
                <a:cs typeface="Arial"/>
                <a:sym typeface="Arial"/>
              </a:rPr>
              <a:t>　　就會出現外籍勞工的負面報導，他們都是混</a:t>
            </a:r>
            <a:br>
              <a:rPr lang="zh-TW" sz="4000" b="1">
                <a:latin typeface="Arial"/>
                <a:ea typeface="Arial"/>
                <a:cs typeface="Arial"/>
                <a:sym typeface="Arial"/>
              </a:rPr>
            </a:br>
            <a:r>
              <a:rPr lang="zh-TW" sz="4000" b="1">
                <a:latin typeface="Arial"/>
                <a:ea typeface="Arial"/>
                <a:cs typeface="Arial"/>
                <a:sym typeface="Arial"/>
              </a:rPr>
              <a:t>　　不下去才來當外勞。</a:t>
            </a:r>
            <a:endParaRPr/>
          </a:p>
        </p:txBody>
      </p:sp>
      <p:sp>
        <p:nvSpPr>
          <p:cNvPr id="388" name="Google Shape;388;p18"/>
          <p:cNvSpPr txBox="1">
            <a:spLocks noGrp="1"/>
          </p:cNvSpPr>
          <p:nvPr>
            <p:ph type="subTitle" idx="1"/>
          </p:nvPr>
        </p:nvSpPr>
        <p:spPr>
          <a:xfrm>
            <a:off x="6742068" y="5860800"/>
            <a:ext cx="5348739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2800" b="1">
                <a:latin typeface="Arial"/>
                <a:ea typeface="Arial"/>
                <a:cs typeface="Arial"/>
                <a:sym typeface="Arial"/>
              </a:rPr>
              <a:t>甲是(          )，乙是(          )</a:t>
            </a:r>
            <a:endParaRPr sz="2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8"/>
          <p:cNvSpPr/>
          <p:nvPr/>
        </p:nvSpPr>
        <p:spPr>
          <a:xfrm>
            <a:off x="7845883" y="6015964"/>
            <a:ext cx="9028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斷言</a:t>
            </a: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8"/>
          <p:cNvSpPr/>
          <p:nvPr/>
        </p:nvSpPr>
        <p:spPr>
          <a:xfrm>
            <a:off x="9968345" y="5961755"/>
            <a:ext cx="162095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TW" sz="2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主張</a:t>
            </a:r>
            <a:endParaRPr sz="2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有憑有據</a:t>
            </a:r>
            <a:endParaRPr sz="2800" b="0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8"/>
          <p:cNvSpPr/>
          <p:nvPr/>
        </p:nvSpPr>
        <p:spPr>
          <a:xfrm>
            <a:off x="2683240" y="279300"/>
            <a:ext cx="41787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斷言  </a:t>
            </a:r>
            <a:r>
              <a:rPr lang="zh-TW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或</a:t>
            </a:r>
            <a:r>
              <a:rPr lang="zh-TW" sz="4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主張</a:t>
            </a:r>
            <a:endParaRPr sz="4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9"/>
          <p:cNvSpPr txBox="1">
            <a:spLocks noGrp="1"/>
          </p:cNvSpPr>
          <p:nvPr>
            <p:ph type="title"/>
          </p:nvPr>
        </p:nvSpPr>
        <p:spPr>
          <a:xfrm>
            <a:off x="0" y="430091"/>
            <a:ext cx="9971314" cy="107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 sz="6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「論點」與「意見」</a:t>
            </a:r>
            <a:endParaRPr sz="60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9"/>
          <p:cNvSpPr txBox="1">
            <a:spLocks noGrp="1"/>
          </p:cNvSpPr>
          <p:nvPr>
            <p:ph type="body" idx="1"/>
          </p:nvPr>
        </p:nvSpPr>
        <p:spPr>
          <a:xfrm>
            <a:off x="508000" y="1506941"/>
            <a:ext cx="11292114" cy="5351059"/>
          </a:xfrm>
          <a:prstGeom prst="rect">
            <a:avLst/>
          </a:prstGeom>
          <a:solidFill>
            <a:srgbClr val="FFFFFF">
              <a:alpha val="57647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論點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0113" lvl="0" indent="-450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1.要有</a:t>
            </a:r>
            <a:r>
              <a:rPr lang="zh-TW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事實</a:t>
            </a:r>
            <a:r>
              <a:rPr lang="zh-TW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或</a:t>
            </a:r>
            <a:r>
              <a:rPr lang="zh-TW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知識</a:t>
            </a:r>
            <a:r>
              <a:rPr lang="zh-TW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作為基礎，且提供</a:t>
            </a:r>
            <a:r>
              <a:rPr lang="zh-TW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理由</a:t>
            </a:r>
            <a:r>
              <a:rPr lang="zh-TW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與</a:t>
            </a:r>
            <a:r>
              <a:rPr lang="zh-TW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證據</a:t>
            </a:r>
            <a:r>
              <a:rPr lang="zh-TW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  <a:p>
            <a:pPr marL="449263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zh-TW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具有溝通、說服他人的意圖</a:t>
            </a:r>
            <a:r>
              <a:rPr lang="zh-TW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意見</a:t>
            </a:r>
            <a:endParaRPr sz="3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針對某事物所形成的觀點、判斷或者是信念，但未必能夠基於事實或知識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zh-TW">
                <a:solidFill>
                  <a:schemeClr val="accent1"/>
                </a:solidFill>
              </a:rPr>
              <a:t>What we </a:t>
            </a:r>
            <a:br>
              <a:rPr lang="zh-TW">
                <a:solidFill>
                  <a:schemeClr val="accent1"/>
                </a:solidFill>
              </a:rPr>
            </a:br>
            <a:r>
              <a:rPr lang="zh-TW">
                <a:solidFill>
                  <a:schemeClr val="accent1"/>
                </a:solidFill>
              </a:rPr>
              <a:t>would learn 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51" name="Google Shape;251;p2"/>
          <p:cNvSpPr txBox="1">
            <a:spLocks noGrp="1"/>
          </p:cNvSpPr>
          <p:nvPr>
            <p:ph type="subTitle" idx="1"/>
          </p:nvPr>
        </p:nvSpPr>
        <p:spPr>
          <a:xfrm>
            <a:off x="411275" y="4572575"/>
            <a:ext cx="445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endParaRPr/>
          </a:p>
        </p:txBody>
      </p:sp>
      <p:pic>
        <p:nvPicPr>
          <p:cNvPr id="252" name="Google Shape;252;p2"/>
          <p:cNvPicPr preferRelativeResize="0"/>
          <p:nvPr/>
        </p:nvPicPr>
        <p:blipFill rotWithShape="1">
          <a:blip r:embed="rId3">
            <a:alphaModFix/>
          </a:blip>
          <a:srcRect l="26286"/>
          <a:stretch/>
        </p:blipFill>
        <p:spPr>
          <a:xfrm rot="-5400000">
            <a:off x="5848812" y="514811"/>
            <a:ext cx="6914574" cy="577180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"/>
          <p:cNvSpPr/>
          <p:nvPr/>
        </p:nvSpPr>
        <p:spPr>
          <a:xfrm>
            <a:off x="13750" y="5751975"/>
            <a:ext cx="10114200" cy="66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"/>
          <p:cNvSpPr/>
          <p:nvPr/>
        </p:nvSpPr>
        <p:spPr>
          <a:xfrm>
            <a:off x="11669100" y="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"/>
          <p:cNvSpPr/>
          <p:nvPr/>
        </p:nvSpPr>
        <p:spPr>
          <a:xfrm>
            <a:off x="11834250" y="6742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"/>
          <p:cNvSpPr/>
          <p:nvPr/>
        </p:nvSpPr>
        <p:spPr>
          <a:xfrm>
            <a:off x="11834250" y="10881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" name="Google Shape;257;p2"/>
          <p:cNvCxnSpPr/>
          <p:nvPr/>
        </p:nvCxnSpPr>
        <p:spPr>
          <a:xfrm>
            <a:off x="11926050" y="15824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0"/>
          <p:cNvSpPr txBox="1">
            <a:spLocks noGrp="1"/>
          </p:cNvSpPr>
          <p:nvPr>
            <p:ph type="subTitle" idx="1"/>
          </p:nvPr>
        </p:nvSpPr>
        <p:spPr>
          <a:xfrm>
            <a:off x="8361484" y="1558375"/>
            <a:ext cx="3414816" cy="432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zh-TW" sz="6000">
                <a:latin typeface="Arial"/>
                <a:ea typeface="Arial"/>
                <a:cs typeface="Arial"/>
                <a:sym typeface="Arial"/>
              </a:rPr>
              <a:t>甲是</a:t>
            </a:r>
            <a:endParaRPr sz="60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zh-TW" sz="6000">
                <a:latin typeface="Arial"/>
                <a:ea typeface="Arial"/>
                <a:cs typeface="Arial"/>
                <a:sym typeface="Arial"/>
              </a:rPr>
              <a:t>◻ 論點</a:t>
            </a:r>
            <a:endParaRPr sz="60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zh-TW" sz="6000">
                <a:latin typeface="Arial"/>
                <a:ea typeface="Arial"/>
                <a:cs typeface="Arial"/>
                <a:sym typeface="Arial"/>
              </a:rPr>
              <a:t>◻ 意見</a:t>
            </a:r>
            <a:endParaRPr sz="60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</a:pPr>
            <a:r>
              <a:rPr lang="zh-TW"/>
              <a:t>For example</a:t>
            </a:r>
            <a:endParaRPr/>
          </a:p>
        </p:txBody>
      </p:sp>
      <p:sp>
        <p:nvSpPr>
          <p:cNvPr id="404" name="Google Shape;404;p20"/>
          <p:cNvSpPr txBox="1"/>
          <p:nvPr/>
        </p:nvSpPr>
        <p:spPr>
          <a:xfrm>
            <a:off x="682171" y="1712685"/>
            <a:ext cx="7782956" cy="455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甲：你很矮</a:t>
            </a:r>
            <a:br>
              <a:rPr lang="zh-TW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乙：嘿，我有168公分耶！</a:t>
            </a:r>
            <a:br>
              <a:rPr lang="zh-TW" sz="4400" b="1" i="0" u="none" strike="noStrike" cap="none">
                <a:solidFill>
                  <a:srgbClr val="CC9D0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甲：抱歉！全班平均是　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169.3，所以你當然算矮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0"/>
          <p:cNvSpPr txBox="1"/>
          <p:nvPr/>
        </p:nvSpPr>
        <p:spPr>
          <a:xfrm>
            <a:off x="8626704" y="2683975"/>
            <a:ext cx="3775393" cy="464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5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有</a:t>
            </a:r>
            <a:r>
              <a:rPr lang="zh-TW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事實</a:t>
            </a:r>
            <a:r>
              <a:rPr lang="zh-TW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作基礎，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且提供</a:t>
            </a:r>
            <a:r>
              <a:rPr lang="zh-TW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證據</a:t>
            </a:r>
            <a:r>
              <a:rPr lang="zh-TW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1"/>
          <p:cNvSpPr txBox="1">
            <a:spLocks noGrp="1"/>
          </p:cNvSpPr>
          <p:nvPr>
            <p:ph type="subTitle" idx="1"/>
          </p:nvPr>
        </p:nvSpPr>
        <p:spPr>
          <a:xfrm>
            <a:off x="8122657" y="1712685"/>
            <a:ext cx="3653643" cy="455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zh-TW" sz="6000">
                <a:latin typeface="Arial"/>
                <a:ea typeface="Arial"/>
                <a:cs typeface="Arial"/>
                <a:sym typeface="Arial"/>
              </a:rPr>
              <a:t>◻  事實</a:t>
            </a:r>
            <a:endParaRPr sz="60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zh-TW" sz="6000">
                <a:latin typeface="Arial"/>
                <a:ea typeface="Arial"/>
                <a:cs typeface="Arial"/>
                <a:sym typeface="Arial"/>
              </a:rPr>
              <a:t>◻  證據</a:t>
            </a:r>
            <a:endParaRPr/>
          </a:p>
        </p:txBody>
      </p:sp>
      <p:sp>
        <p:nvSpPr>
          <p:cNvPr id="411" name="Google Shape;411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</a:pPr>
            <a:r>
              <a:rPr lang="zh-TW"/>
              <a:t>For example</a:t>
            </a:r>
            <a:endParaRPr/>
          </a:p>
        </p:txBody>
      </p:sp>
      <p:sp>
        <p:nvSpPr>
          <p:cNvPr id="412" name="Google Shape;412;p21"/>
          <p:cNvSpPr txBox="1"/>
          <p:nvPr/>
        </p:nvSpPr>
        <p:spPr>
          <a:xfrm>
            <a:off x="682171" y="1712685"/>
            <a:ext cx="7228115" cy="455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如果我們發現一個地區的頂級掠食者穩定存在，可以推測該地區生態系統應該是健全的。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1"/>
          <p:cNvSpPr txBox="1"/>
          <p:nvPr/>
        </p:nvSpPr>
        <p:spPr>
          <a:xfrm>
            <a:off x="7910286" y="1712685"/>
            <a:ext cx="4288353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✔</a:t>
            </a:r>
            <a:endParaRPr sz="5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對某事物的觀點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未能提供有效證據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1">
            <a:hlinkClick r:id="rId3" action="ppaction://hlinksldjump"/>
          </p:cNvPr>
          <p:cNvSpPr/>
          <p:nvPr/>
        </p:nvSpPr>
        <p:spPr>
          <a:xfrm>
            <a:off x="11131420" y="3097763"/>
            <a:ext cx="223935" cy="55050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25400" cap="flat" cmpd="sng">
            <a:solidFill>
              <a:srgbClr val="AF8D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subTitle" idx="2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</p:txBody>
      </p:sp>
      <p:sp>
        <p:nvSpPr>
          <p:cNvPr id="421" name="Google Shape;421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</a:pPr>
            <a:endParaRPr/>
          </a:p>
        </p:txBody>
      </p:sp>
      <p:sp>
        <p:nvSpPr>
          <p:cNvPr id="422" name="Google Shape;422;p22"/>
          <p:cNvSpPr txBox="1">
            <a:spLocks noGrp="1"/>
          </p:cNvSpPr>
          <p:nvPr>
            <p:ph type="body" idx="3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/>
          </a:p>
        </p:txBody>
      </p:sp>
      <p:sp>
        <p:nvSpPr>
          <p:cNvPr id="423" name="Google Shape;423;p22"/>
          <p:cNvSpPr txBox="1">
            <a:spLocks noGrp="1"/>
          </p:cNvSpPr>
          <p:nvPr>
            <p:ph type="body" idx="4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/>
          </a:p>
        </p:txBody>
      </p:sp>
      <p:pic>
        <p:nvPicPr>
          <p:cNvPr id="424" name="Google Shape;42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2"/>
          <p:cNvSpPr/>
          <p:nvPr/>
        </p:nvSpPr>
        <p:spPr>
          <a:xfrm>
            <a:off x="11263809" y="5935740"/>
            <a:ext cx="359916" cy="3631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60000"/>
                </a:moveTo>
                <a:lnTo>
                  <a:pt x="105000" y="15407"/>
                </a:lnTo>
                <a:lnTo>
                  <a:pt x="105000" y="104593"/>
                </a:lnTo>
                <a:close/>
              </a:path>
              <a:path w="120000" h="120000" fill="darken" extrusionOk="0">
                <a:moveTo>
                  <a:pt x="15000" y="60000"/>
                </a:moveTo>
                <a:lnTo>
                  <a:pt x="105000" y="15407"/>
                </a:lnTo>
                <a:lnTo>
                  <a:pt x="105000" y="104593"/>
                </a:lnTo>
                <a:close/>
              </a:path>
              <a:path w="120000" h="120000" fill="none" extrusionOk="0">
                <a:moveTo>
                  <a:pt x="15000" y="60000"/>
                </a:moveTo>
                <a:lnTo>
                  <a:pt x="105000" y="15407"/>
                </a:lnTo>
                <a:lnTo>
                  <a:pt x="105000" y="104593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92D050"/>
          </a:solidFill>
          <a:ln w="25400" cap="flat" cmpd="sng">
            <a:solidFill>
              <a:srgbClr val="AF8D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</a:pPr>
            <a:r>
              <a:rPr lang="zh-TW"/>
              <a:t>For example</a:t>
            </a:r>
            <a:endParaRPr/>
          </a:p>
        </p:txBody>
      </p:sp>
      <p:sp>
        <p:nvSpPr>
          <p:cNvPr id="431" name="Google Shape;431;p23"/>
          <p:cNvSpPr txBox="1"/>
          <p:nvPr/>
        </p:nvSpPr>
        <p:spPr>
          <a:xfrm>
            <a:off x="682171" y="1712685"/>
            <a:ext cx="7228115" cy="455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甲：你喜歡你的學校嗎？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乙：喜歡啊，學校很棒！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甲：學校棒在哪？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乙：因為是我喜歡的。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3"/>
          <p:cNvSpPr txBox="1"/>
          <p:nvPr/>
        </p:nvSpPr>
        <p:spPr>
          <a:xfrm>
            <a:off x="8361484" y="1476929"/>
            <a:ext cx="3414816" cy="432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zh-TW"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乙是</a:t>
            </a:r>
            <a:endParaRPr sz="6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zh-TW"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◻ 論點</a:t>
            </a:r>
            <a:endParaRPr sz="6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zh-TW"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◻ 意見</a:t>
            </a:r>
            <a:endParaRPr sz="6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6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23"/>
          <p:cNvSpPr txBox="1"/>
          <p:nvPr/>
        </p:nvSpPr>
        <p:spPr>
          <a:xfrm>
            <a:off x="8640558" y="3641799"/>
            <a:ext cx="3775393" cy="320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✔</a:t>
            </a:r>
            <a:endParaRPr sz="5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沒有提供</a:t>
            </a:r>
            <a:r>
              <a:rPr lang="zh-TW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證據</a:t>
            </a:r>
            <a:r>
              <a:rPr lang="zh-TW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4"/>
          <p:cNvSpPr txBox="1">
            <a:spLocks noGrp="1"/>
          </p:cNvSpPr>
          <p:nvPr>
            <p:ph type="title"/>
          </p:nvPr>
        </p:nvSpPr>
        <p:spPr>
          <a:xfrm>
            <a:off x="4253600" y="0"/>
            <a:ext cx="3653700" cy="3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zh-TW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9" name="Google Shape;439;p24"/>
          <p:cNvSpPr txBox="1">
            <a:spLocks noGrp="1"/>
          </p:cNvSpPr>
          <p:nvPr>
            <p:ph type="subTitle" idx="1"/>
          </p:nvPr>
        </p:nvSpPr>
        <p:spPr>
          <a:xfrm>
            <a:off x="2689913" y="3718124"/>
            <a:ext cx="6831900" cy="107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3600"/>
              <a:buNone/>
            </a:pPr>
            <a:r>
              <a:rPr lang="zh-TW" sz="6000">
                <a:latin typeface="Arial"/>
                <a:ea typeface="Arial"/>
                <a:cs typeface="Arial"/>
                <a:sym typeface="Arial"/>
              </a:rPr>
              <a:t>實作練習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5"/>
          <p:cNvSpPr txBox="1">
            <a:spLocks noGrp="1"/>
          </p:cNvSpPr>
          <p:nvPr>
            <p:ph type="title"/>
          </p:nvPr>
        </p:nvSpPr>
        <p:spPr>
          <a:xfrm>
            <a:off x="1739580" y="0"/>
            <a:ext cx="9971314" cy="107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zh-TW" sz="6000" b="1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操作方式</a:t>
            </a:r>
            <a:r>
              <a:rPr lang="en-US" altLang="zh-TW" sz="6000" b="1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6000" b="1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5"/>
          <p:cNvSpPr txBox="1">
            <a:spLocks noGrp="1"/>
          </p:cNvSpPr>
          <p:nvPr>
            <p:ph type="body" idx="1"/>
          </p:nvPr>
        </p:nvSpPr>
        <p:spPr>
          <a:xfrm>
            <a:off x="0" y="1224311"/>
            <a:ext cx="11742057" cy="5351059"/>
          </a:xfrm>
          <a:prstGeom prst="rect">
            <a:avLst/>
          </a:prstGeom>
          <a:solidFill>
            <a:srgbClr val="FFFFFF">
              <a:alpha val="57647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1.  自行閱讀練習1~3    </a:t>
            </a:r>
            <a:r>
              <a:rPr lang="zh-TW" sz="2800" b="1" dirty="0">
                <a:solidFill>
                  <a:srgbClr val="AEE3EB"/>
                </a:solidFill>
                <a:latin typeface="Arial"/>
                <a:ea typeface="Arial"/>
                <a:cs typeface="Arial"/>
                <a:sym typeface="Arial"/>
              </a:rPr>
              <a:t>（５分鐘）</a:t>
            </a:r>
            <a:endParaRPr sz="2800" b="1" dirty="0">
              <a:solidFill>
                <a:srgbClr val="AEE3E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哪一篇最有說服力</a:t>
            </a:r>
            <a:r>
              <a:rPr lang="zh-TW" sz="4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zh-TW" sz="44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   (鉛筆註記</a:t>
            </a:r>
            <a:r>
              <a:rPr lang="zh-TW" altLang="en-US" sz="44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排序</a:t>
            </a:r>
            <a:r>
              <a:rPr lang="en-US" altLang="zh-TW" sz="44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1 2 3</a:t>
            </a:r>
            <a:r>
              <a:rPr lang="zh-TW" sz="4400" b="1" dirty="0">
                <a:solidFill>
                  <a:schemeClr val="tx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2.  組內</a:t>
            </a:r>
            <a:r>
              <a:rPr lang="zh-TW" alt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討論</a:t>
            </a: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分享</a:t>
            </a:r>
            <a:r>
              <a:rPr lang="zh-TW" alt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，完成學習單</a:t>
            </a:r>
            <a:endParaRPr lang="en-US" altLang="zh-TW"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altLang="en-US" sz="4400" b="1" dirty="0">
                <a:solidFill>
                  <a:schemeClr val="dk1"/>
                </a:solidFill>
                <a:latin typeface="Arial"/>
                <a:ea typeface="微軟正黑體" panose="020B0604030504040204" pitchFamily="34" charset="-120"/>
                <a:cs typeface="Arial"/>
                <a:sym typeface="Arial"/>
              </a:rPr>
              <a:t>       </a:t>
            </a:r>
            <a:r>
              <a:rPr lang="zh-TW" altLang="en-US" sz="4400" b="1" dirty="0">
                <a:solidFill>
                  <a:schemeClr val="dk1"/>
                </a:solidFill>
                <a:latin typeface="Arial"/>
                <a:ea typeface="微軟正黑體" panose="020B0604030504040204" pitchFamily="34" charset="-120"/>
                <a:cs typeface="Arial"/>
                <a:sym typeface="Wingdings" panose="05000000000000000000" pitchFamily="2" charset="2"/>
              </a:rPr>
              <a:t></a:t>
            </a:r>
            <a:r>
              <a:rPr lang="zh-TW" altLang="en-US" sz="4400" b="1" dirty="0">
                <a:solidFill>
                  <a:schemeClr val="dk1"/>
                </a:solidFill>
                <a:latin typeface="Arial"/>
                <a:ea typeface="微軟正黑體" panose="020B0604030504040204" pitchFamily="34" charset="-120"/>
                <a:cs typeface="Arial"/>
                <a:sym typeface="Arial"/>
              </a:rPr>
              <a:t>勾選</a:t>
            </a:r>
            <a:r>
              <a:rPr lang="zh-TW" alt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論點或意見並在文本畫線</a:t>
            </a:r>
            <a:endParaRPr lang="en-US" altLang="zh-TW"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alt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zh-TW" alt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</a:t>
            </a:r>
            <a:r>
              <a:rPr lang="zh-TW" alt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和同組討論並</a:t>
            </a:r>
            <a:r>
              <a:rPr lang="zh-TW" altLang="en-US" sz="4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寫出理由    </a:t>
            </a:r>
            <a:r>
              <a:rPr lang="en-US" altLang="zh-TW" sz="4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zh-TW" altLang="en-US" sz="4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用藍筆寫下</a:t>
            </a:r>
            <a:r>
              <a:rPr lang="en-US" altLang="zh-TW" sz="4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44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alt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alt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</a:t>
            </a:r>
            <a:r>
              <a:rPr lang="zh-TW" alt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討論</a:t>
            </a: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哪一篇最有說服力? </a:t>
            </a:r>
            <a:r>
              <a:rPr lang="zh-TW" sz="4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zh-TW" altLang="en-US" sz="4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藍</a:t>
            </a:r>
            <a:r>
              <a:rPr lang="zh-TW" sz="4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筆記錄</a:t>
            </a:r>
            <a:r>
              <a:rPr lang="en-US" altLang="zh-TW" sz="4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1 2 3</a:t>
            </a:r>
            <a:r>
              <a:rPr lang="zh-TW" sz="4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-US" altLang="zh-TW" sz="44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-US" altLang="zh-TW" sz="4400" b="1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zh-TW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3.  </a:t>
            </a:r>
            <a:r>
              <a:rPr lang="zh-TW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上台發表排序理由  </a:t>
            </a:r>
            <a:r>
              <a:rPr lang="zh-TW" altLang="en-US" sz="2800" b="1" dirty="0">
                <a:solidFill>
                  <a:srgbClr val="AEE3EB"/>
                </a:solidFill>
                <a:latin typeface="Arial"/>
                <a:ea typeface="Arial"/>
                <a:cs typeface="Arial"/>
                <a:sym typeface="Arial"/>
              </a:rPr>
              <a:t>（未發言者優先）</a:t>
            </a:r>
            <a:endParaRPr sz="5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7A7C7EF-FC8B-4D5C-B7F1-6C06137A595B}"/>
              </a:ext>
            </a:extLst>
          </p:cNvPr>
          <p:cNvSpPr/>
          <p:nvPr/>
        </p:nvSpPr>
        <p:spPr>
          <a:xfrm>
            <a:off x="6230561" y="492075"/>
            <a:ext cx="5133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/>
              <a:t>✵</a:t>
            </a:r>
            <a:r>
              <a:rPr lang="zh-TW" altLang="zh-TW" sz="3200" b="1" dirty="0">
                <a:solidFill>
                  <a:srgbClr val="0070C0"/>
                </a:solidFill>
              </a:rPr>
              <a:t>複習 </a:t>
            </a:r>
            <a:r>
              <a:rPr lang="zh-TW" altLang="zh-TW" sz="3200" b="1" dirty="0">
                <a:solidFill>
                  <a:srgbClr val="00B0F0"/>
                </a:solidFill>
              </a:rPr>
              <a:t>分組合作練習技巧</a:t>
            </a:r>
            <a:r>
              <a:rPr lang="zh-TW" altLang="zh-TW" sz="3200" b="1" dirty="0"/>
              <a:t>✵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6"/>
          <p:cNvSpPr txBox="1">
            <a:spLocks noGrp="1"/>
          </p:cNvSpPr>
          <p:nvPr>
            <p:ph type="title"/>
          </p:nvPr>
        </p:nvSpPr>
        <p:spPr>
          <a:xfrm>
            <a:off x="0" y="-8967"/>
            <a:ext cx="7437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solidFill>
                  <a:schemeClr val="dk2"/>
                </a:solidFill>
              </a:rPr>
              <a:t>#1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51" name="Google Shape;451;p26"/>
          <p:cNvSpPr txBox="1">
            <a:spLocks noGrp="1"/>
          </p:cNvSpPr>
          <p:nvPr>
            <p:ph type="body" idx="4294967295"/>
          </p:nvPr>
        </p:nvSpPr>
        <p:spPr>
          <a:xfrm>
            <a:off x="595343" y="580571"/>
            <a:ext cx="11436999" cy="567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青民協</a:t>
            </a:r>
            <a:r>
              <a:rPr lang="zh-TW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認為，本次連署人希望將上學時間延後至 9 點 30 分，但以目前課綱設計，以及教學現場的情形，老師要在目前的正課時間將課綱內容上完，都有相當程度困難，必須透過借課、第八節等違法的方式來趕進度，在課綱、考招制度未調整的前提下，要將上學時間延後到九點半，對於教學現場而言相對困難。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6"/>
          <p:cNvSpPr txBox="1"/>
          <p:nvPr/>
        </p:nvSpPr>
        <p:spPr>
          <a:xfrm>
            <a:off x="6899096" y="5671162"/>
            <a:ext cx="588098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None/>
            </a:pPr>
            <a:r>
              <a:rPr lang="zh-TW"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論點  OR   意見</a:t>
            </a:r>
            <a:endParaRPr sz="4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None/>
            </a:pPr>
            <a:endParaRPr sz="6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37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solidFill>
                  <a:schemeClr val="dk2"/>
                </a:solidFill>
              </a:rPr>
              <a:t>#2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58" name="Google Shape;458;p27"/>
          <p:cNvSpPr txBox="1">
            <a:spLocks noGrp="1"/>
          </p:cNvSpPr>
          <p:nvPr>
            <p:ph type="body" idx="4294967295"/>
          </p:nvPr>
        </p:nvSpPr>
        <p:spPr>
          <a:xfrm>
            <a:off x="638629" y="609600"/>
            <a:ext cx="11393713" cy="564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除了調整上課時段、增加睡眠時間、有助青少年生理發展外，柯文哲認為如何培養學生自主學習、時間管理的能力，也值得關注。</a:t>
            </a:r>
            <a:br>
              <a:rPr lang="zh-TW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再者，調整上學時間後，家長的角色更為關鍵，如果能妥善運用這段「閒暇」時間多和孩子相處，維繫家庭互動關係，這場選擇的附加價值會更高。</a:t>
            </a:r>
            <a:br>
              <a:rPr lang="zh-TW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回想我自己的學生年代，早自習多半被導師用來考試，學校校隊也常利用這短暫的時間來加強練習。</a:t>
            </a:r>
            <a:br>
              <a:rPr lang="zh-TW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但現今，社會對於早自習時段如何運用，有更多元的想法，聯合國1989年通過的《兒童權利公約》也闡明「兒童最佳利益」早自習的規劃若無法符合當今學生的需求，勢必有調整的需要。</a:t>
            </a:r>
            <a:endParaRPr sz="2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7"/>
          <p:cNvSpPr txBox="1"/>
          <p:nvPr/>
        </p:nvSpPr>
        <p:spPr>
          <a:xfrm>
            <a:off x="7287023" y="5685017"/>
            <a:ext cx="588098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None/>
            </a:pPr>
            <a:r>
              <a:rPr lang="zh-TW"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論點  OR   意見</a:t>
            </a:r>
            <a:endParaRPr sz="4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None/>
            </a:pPr>
            <a:endParaRPr sz="6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37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solidFill>
                  <a:schemeClr val="dk2"/>
                </a:solidFill>
              </a:rPr>
              <a:t>#3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65" name="Google Shape;465;p28"/>
          <p:cNvSpPr txBox="1">
            <a:spLocks noGrp="1"/>
          </p:cNvSpPr>
          <p:nvPr>
            <p:ph type="body" idx="4294967295"/>
          </p:nvPr>
        </p:nvSpPr>
        <p:spPr>
          <a:xfrm>
            <a:off x="537029" y="333830"/>
            <a:ext cx="11495313" cy="592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北市何姓高中生指出，科學研究指出，青少年分泌褪黑激素的時間會比兒童晚1到3小時，因此晚睡晚起是正常的。他主張先廢除早自習和第8節、第9節，8小時的正課仍維持。台南市曾姓國中生表示，晚上回家把作業寫完後，一定要有一些娛樂時間，往往就會到12時左右，隔天清晨6時就要起床，根本不可能睡滿8小時。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8"/>
          <p:cNvSpPr txBox="1"/>
          <p:nvPr/>
        </p:nvSpPr>
        <p:spPr>
          <a:xfrm>
            <a:off x="6899096" y="5671162"/>
            <a:ext cx="588098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None/>
            </a:pPr>
            <a:r>
              <a:rPr lang="zh-TW"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論點  OR   意見</a:t>
            </a:r>
            <a:endParaRPr sz="4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None/>
            </a:pPr>
            <a:endParaRPr sz="6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9"/>
          <p:cNvSpPr txBox="1">
            <a:spLocks noGrp="1"/>
          </p:cNvSpPr>
          <p:nvPr>
            <p:ph type="title"/>
          </p:nvPr>
        </p:nvSpPr>
        <p:spPr>
          <a:xfrm>
            <a:off x="402568" y="864317"/>
            <a:ext cx="10860518" cy="343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zh-TW" altLang="en-US" b="1" dirty="0">
                <a:latin typeface="Arial"/>
                <a:ea typeface="Arial"/>
                <a:cs typeface="Arial"/>
                <a:sym typeface="Arial"/>
              </a:rPr>
              <a:t>各</a:t>
            </a:r>
            <a:r>
              <a:rPr lang="zh-TW" b="1" dirty="0">
                <a:latin typeface="Arial"/>
                <a:ea typeface="Arial"/>
                <a:cs typeface="Arial"/>
                <a:sym typeface="Arial"/>
              </a:rPr>
              <a:t>組覺得哪篇最具有說服力?</a:t>
            </a:r>
            <a:br>
              <a:rPr lang="zh-TW" b="1" dirty="0">
                <a:latin typeface="Arial"/>
                <a:ea typeface="Arial"/>
                <a:cs typeface="Arial"/>
                <a:sym typeface="Arial"/>
              </a:rPr>
            </a:br>
            <a:br>
              <a:rPr lang="en-US" altLang="zh-TW" b="1" dirty="0">
                <a:latin typeface="Arial"/>
                <a:ea typeface="Arial"/>
                <a:cs typeface="Arial"/>
                <a:sym typeface="Arial"/>
              </a:rPr>
            </a:br>
            <a:r>
              <a:rPr lang="zh-TW" b="1" dirty="0">
                <a:latin typeface="Oswald Medium"/>
                <a:ea typeface="Oswald Medium"/>
                <a:cs typeface="Oswald Medium"/>
                <a:sym typeface="Oswald Medium"/>
              </a:rPr>
              <a:t>Why? </a:t>
            </a:r>
            <a:r>
              <a:rPr lang="zh-TW" sz="2800" b="1" dirty="0">
                <a:solidFill>
                  <a:srgbClr val="35BACC"/>
                </a:solidFill>
                <a:latin typeface="Oswald Medium"/>
                <a:ea typeface="Oswald Medium"/>
                <a:cs typeface="Oswald Medium"/>
                <a:sym typeface="Oswald Medium"/>
              </a:rPr>
              <a:t>(表達不佳沒關係)</a:t>
            </a:r>
            <a:endParaRPr b="1" dirty="0">
              <a:solidFill>
                <a:srgbClr val="35BACC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472" name="Google Shape;472;p29"/>
          <p:cNvSpPr/>
          <p:nvPr/>
        </p:nvSpPr>
        <p:spPr>
          <a:xfrm>
            <a:off x="3925677" y="1749275"/>
            <a:ext cx="632496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將各組結果記錄黑板上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"/>
          <p:cNvSpPr/>
          <p:nvPr/>
        </p:nvSpPr>
        <p:spPr>
          <a:xfrm>
            <a:off x="3413425" y="4971560"/>
            <a:ext cx="1418100" cy="141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"/>
          <p:cNvSpPr/>
          <p:nvPr/>
        </p:nvSpPr>
        <p:spPr>
          <a:xfrm>
            <a:off x="3413424" y="3397920"/>
            <a:ext cx="1418100" cy="141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"/>
          <p:cNvSpPr/>
          <p:nvPr/>
        </p:nvSpPr>
        <p:spPr>
          <a:xfrm>
            <a:off x="3411674" y="1817188"/>
            <a:ext cx="1418100" cy="141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/>
              <a:t>This is our target!</a:t>
            </a:r>
            <a:endParaRPr/>
          </a:p>
        </p:txBody>
      </p:sp>
      <p:grpSp>
        <p:nvGrpSpPr>
          <p:cNvPr id="266" name="Google Shape;266;p3"/>
          <p:cNvGrpSpPr/>
          <p:nvPr/>
        </p:nvGrpSpPr>
        <p:grpSpPr>
          <a:xfrm>
            <a:off x="3592887" y="3625928"/>
            <a:ext cx="915775" cy="936479"/>
            <a:chOff x="3171000" y="4021950"/>
            <a:chExt cx="268100" cy="265875"/>
          </a:xfrm>
        </p:grpSpPr>
        <p:sp>
          <p:nvSpPr>
            <p:cNvPr id="267" name="Google Shape;267;p3"/>
            <p:cNvSpPr/>
            <p:nvPr/>
          </p:nvSpPr>
          <p:spPr>
            <a:xfrm>
              <a:off x="3171000" y="4058525"/>
              <a:ext cx="230200" cy="229300"/>
            </a:xfrm>
            <a:custGeom>
              <a:avLst/>
              <a:gdLst/>
              <a:ahLst/>
              <a:cxnLst/>
              <a:rect l="l" t="t" r="r" b="b"/>
              <a:pathLst>
                <a:path w="9208" h="9172" extrusionOk="0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FCF2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3367725" y="4021950"/>
              <a:ext cx="71375" cy="69150"/>
            </a:xfrm>
            <a:custGeom>
              <a:avLst/>
              <a:gdLst/>
              <a:ahLst/>
              <a:cxnLst/>
              <a:rect l="l" t="t" r="r" b="b"/>
              <a:pathLst>
                <a:path w="2855" h="2766" extrusionOk="0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FCF2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3"/>
          <p:cNvGrpSpPr/>
          <p:nvPr/>
        </p:nvGrpSpPr>
        <p:grpSpPr>
          <a:xfrm>
            <a:off x="3747882" y="5141982"/>
            <a:ext cx="671973" cy="1122652"/>
            <a:chOff x="3741075" y="1171575"/>
            <a:chExt cx="172650" cy="279725"/>
          </a:xfrm>
        </p:grpSpPr>
        <p:sp>
          <p:nvSpPr>
            <p:cNvPr id="270" name="Google Shape;270;p3"/>
            <p:cNvSpPr/>
            <p:nvPr/>
          </p:nvSpPr>
          <p:spPr>
            <a:xfrm>
              <a:off x="3784350" y="1364725"/>
              <a:ext cx="86100" cy="19650"/>
            </a:xfrm>
            <a:custGeom>
              <a:avLst/>
              <a:gdLst/>
              <a:ahLst/>
              <a:cxnLst/>
              <a:rect l="l" t="t" r="r" b="b"/>
              <a:pathLst>
                <a:path w="3444" h="786" extrusionOk="0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rgbClr val="FCF2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784350" y="1397750"/>
              <a:ext cx="86100" cy="20075"/>
            </a:xfrm>
            <a:custGeom>
              <a:avLst/>
              <a:gdLst/>
              <a:ahLst/>
              <a:cxnLst/>
              <a:rect l="l" t="t" r="r" b="b"/>
              <a:pathLst>
                <a:path w="3444" h="803" extrusionOk="0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rgbClr val="FCF2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805750" y="1431200"/>
              <a:ext cx="43300" cy="20100"/>
            </a:xfrm>
            <a:custGeom>
              <a:avLst/>
              <a:gdLst/>
              <a:ahLst/>
              <a:cxnLst/>
              <a:rect l="l" t="t" r="r" b="b"/>
              <a:pathLst>
                <a:path w="1732" h="804" extrusionOk="0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rgbClr val="FCF2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741075" y="1171575"/>
              <a:ext cx="172650" cy="179800"/>
            </a:xfrm>
            <a:custGeom>
              <a:avLst/>
              <a:gdLst/>
              <a:ahLst/>
              <a:cxnLst/>
              <a:rect l="l" t="t" r="r" b="b"/>
              <a:pathLst>
                <a:path w="6906" h="7192" extrusionOk="0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rgbClr val="FCF2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3"/>
          <p:cNvGrpSpPr/>
          <p:nvPr/>
        </p:nvGrpSpPr>
        <p:grpSpPr>
          <a:xfrm>
            <a:off x="3648666" y="2072981"/>
            <a:ext cx="1038932" cy="988475"/>
            <a:chOff x="4707700" y="2822475"/>
            <a:chExt cx="259625" cy="239550"/>
          </a:xfrm>
        </p:grpSpPr>
        <p:sp>
          <p:nvSpPr>
            <p:cNvPr id="275" name="Google Shape;275;p3"/>
            <p:cNvSpPr/>
            <p:nvPr/>
          </p:nvSpPr>
          <p:spPr>
            <a:xfrm>
              <a:off x="4707700" y="2822475"/>
              <a:ext cx="259625" cy="176225"/>
            </a:xfrm>
            <a:custGeom>
              <a:avLst/>
              <a:gdLst/>
              <a:ahLst/>
              <a:cxnLst/>
              <a:rect l="l" t="t" r="r" b="b"/>
              <a:pathLst>
                <a:path w="10385" h="7049" extrusionOk="0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rgbClr val="FCF2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4754525" y="2991975"/>
              <a:ext cx="39725" cy="39725"/>
            </a:xfrm>
            <a:custGeom>
              <a:avLst/>
              <a:gdLst/>
              <a:ahLst/>
              <a:cxnLst/>
              <a:rect l="l" t="t" r="r" b="b"/>
              <a:pathLst>
                <a:path w="1589" h="1589" extrusionOk="0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rgbClr val="FCF2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4719750" y="3031675"/>
              <a:ext cx="29900" cy="30350"/>
            </a:xfrm>
            <a:custGeom>
              <a:avLst/>
              <a:gdLst/>
              <a:ahLst/>
              <a:cxnLst/>
              <a:rect l="l" t="t" r="r" b="b"/>
              <a:pathLst>
                <a:path w="1196" h="1214" extrusionOk="0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rgbClr val="FCF2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3"/>
          <p:cNvSpPr txBox="1">
            <a:spLocks noGrp="1"/>
          </p:cNvSpPr>
          <p:nvPr>
            <p:ph type="subTitle" idx="1"/>
          </p:nvPr>
        </p:nvSpPr>
        <p:spPr>
          <a:xfrm>
            <a:off x="5056200" y="3246557"/>
            <a:ext cx="6406800" cy="992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zh-TW" sz="4400" b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實作練習</a:t>
            </a:r>
            <a:endParaRPr sz="4400" b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"/>
          <p:cNvSpPr txBox="1">
            <a:spLocks noGrp="1"/>
          </p:cNvSpPr>
          <p:nvPr>
            <p:ph type="body" idx="4"/>
          </p:nvPr>
        </p:nvSpPr>
        <p:spPr>
          <a:xfrm>
            <a:off x="5064384" y="4063666"/>
            <a:ext cx="6625054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400"/>
              <a:buNone/>
            </a:pPr>
            <a:r>
              <a:rPr lang="zh-TW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分析出這以下各篇文章的主題句、支撐句、結論句，並寫出該文章的「論點」（或意見）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"/>
          <p:cNvSpPr txBox="1"/>
          <p:nvPr/>
        </p:nvSpPr>
        <p:spPr>
          <a:xfrm>
            <a:off x="5064384" y="1756970"/>
            <a:ext cx="6406800" cy="992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zh-TW" sz="4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建立概念</a:t>
            </a:r>
            <a:endParaRPr/>
          </a:p>
        </p:txBody>
      </p:sp>
      <p:sp>
        <p:nvSpPr>
          <p:cNvPr id="281" name="Google Shape;281;p3"/>
          <p:cNvSpPr txBox="1"/>
          <p:nvPr/>
        </p:nvSpPr>
        <p:spPr>
          <a:xfrm>
            <a:off x="5064384" y="2525665"/>
            <a:ext cx="6625054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主題/支撐/結論句、主張和論點</a:t>
            </a:r>
            <a:endParaRPr/>
          </a:p>
        </p:txBody>
      </p:sp>
      <p:sp>
        <p:nvSpPr>
          <p:cNvPr id="282" name="Google Shape;282;p3"/>
          <p:cNvSpPr txBox="1"/>
          <p:nvPr/>
        </p:nvSpPr>
        <p:spPr>
          <a:xfrm>
            <a:off x="5056200" y="4937867"/>
            <a:ext cx="6406800" cy="992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zh-TW" sz="4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分析與釐清</a:t>
            </a:r>
            <a:endParaRPr/>
          </a:p>
        </p:txBody>
      </p:sp>
      <p:sp>
        <p:nvSpPr>
          <p:cNvPr id="283" name="Google Shape;283;p3"/>
          <p:cNvSpPr txBox="1"/>
          <p:nvPr/>
        </p:nvSpPr>
        <p:spPr>
          <a:xfrm>
            <a:off x="5064384" y="5688984"/>
            <a:ext cx="6625054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400"/>
              <a:buFont typeface="Open Sans"/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魔鬼藏在細節裡：討論一篇文章的可信度?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0"/>
          <p:cNvSpPr txBox="1">
            <a:spLocks noGrp="1"/>
          </p:cNvSpPr>
          <p:nvPr>
            <p:ph type="title"/>
          </p:nvPr>
        </p:nvSpPr>
        <p:spPr>
          <a:xfrm>
            <a:off x="6130600" y="2206171"/>
            <a:ext cx="5873400" cy="262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zh-TW" sz="16600"/>
              <a:t>2-1-3</a:t>
            </a:r>
            <a:endParaRPr sz="16600"/>
          </a:p>
        </p:txBody>
      </p:sp>
      <p:sp>
        <p:nvSpPr>
          <p:cNvPr id="478" name="Google Shape;478;p30"/>
          <p:cNvSpPr txBox="1">
            <a:spLocks noGrp="1"/>
          </p:cNvSpPr>
          <p:nvPr>
            <p:ph type="subTitle" idx="1"/>
          </p:nvPr>
        </p:nvSpPr>
        <p:spPr>
          <a:xfrm>
            <a:off x="6130600" y="4831997"/>
            <a:ext cx="5581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2100"/>
              <a:buNone/>
            </a:pPr>
            <a:r>
              <a:rPr lang="zh-TW"/>
              <a:t>Do you have any questions?</a:t>
            </a:r>
            <a:endParaRPr/>
          </a:p>
        </p:txBody>
      </p:sp>
      <p:grpSp>
        <p:nvGrpSpPr>
          <p:cNvPr id="479" name="Google Shape;479;p30"/>
          <p:cNvGrpSpPr/>
          <p:nvPr/>
        </p:nvGrpSpPr>
        <p:grpSpPr>
          <a:xfrm>
            <a:off x="1602130" y="2025993"/>
            <a:ext cx="3018022" cy="2806004"/>
            <a:chOff x="6435300" y="2742175"/>
            <a:chExt cx="266325" cy="232875"/>
          </a:xfrm>
        </p:grpSpPr>
        <p:sp>
          <p:nvSpPr>
            <p:cNvPr id="480" name="Google Shape;480;p30"/>
            <p:cNvSpPr/>
            <p:nvPr/>
          </p:nvSpPr>
          <p:spPr>
            <a:xfrm>
              <a:off x="6518275" y="2742175"/>
              <a:ext cx="183350" cy="232875"/>
            </a:xfrm>
            <a:custGeom>
              <a:avLst/>
              <a:gdLst/>
              <a:ahLst/>
              <a:cxnLst/>
              <a:rect l="l" t="t" r="r" b="b"/>
              <a:pathLst>
                <a:path w="7334" h="9315" extrusionOk="0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6435300" y="2825150"/>
              <a:ext cx="62925" cy="140075"/>
            </a:xfrm>
            <a:custGeom>
              <a:avLst/>
              <a:gdLst/>
              <a:ahLst/>
              <a:cxnLst/>
              <a:rect l="l" t="t" r="r" b="b"/>
              <a:pathLst>
                <a:path w="2517" h="5603" extrusionOk="0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1"/>
          <p:cNvSpPr txBox="1">
            <a:spLocks noGrp="1"/>
          </p:cNvSpPr>
          <p:nvPr>
            <p:ph type="title"/>
          </p:nvPr>
        </p:nvSpPr>
        <p:spPr>
          <a:xfrm>
            <a:off x="4253600" y="0"/>
            <a:ext cx="3653700" cy="3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zh-TW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87" name="Google Shape;487;p31"/>
          <p:cNvSpPr txBox="1">
            <a:spLocks noGrp="1"/>
          </p:cNvSpPr>
          <p:nvPr>
            <p:ph type="subTitle" idx="1"/>
          </p:nvPr>
        </p:nvSpPr>
        <p:spPr>
          <a:xfrm>
            <a:off x="2689913" y="3718124"/>
            <a:ext cx="6831900" cy="107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3600"/>
              <a:buNone/>
            </a:pPr>
            <a:r>
              <a:rPr lang="zh-TW" sz="6000">
                <a:latin typeface="Arial"/>
                <a:ea typeface="Arial"/>
                <a:cs typeface="Arial"/>
                <a:sym typeface="Arial"/>
              </a:rPr>
              <a:t>分析與釐清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2"/>
          <p:cNvSpPr txBox="1">
            <a:spLocks noGrp="1"/>
          </p:cNvSpPr>
          <p:nvPr>
            <p:ph type="title"/>
          </p:nvPr>
        </p:nvSpPr>
        <p:spPr>
          <a:xfrm>
            <a:off x="1739580" y="0"/>
            <a:ext cx="9971314" cy="107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 sz="6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操作方式  </a:t>
            </a:r>
            <a:endParaRPr sz="60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2"/>
          <p:cNvSpPr txBox="1">
            <a:spLocks noGrp="1"/>
          </p:cNvSpPr>
          <p:nvPr>
            <p:ph type="body" idx="1"/>
          </p:nvPr>
        </p:nvSpPr>
        <p:spPr>
          <a:xfrm>
            <a:off x="154633" y="1066802"/>
            <a:ext cx="11742057" cy="5351059"/>
          </a:xfrm>
          <a:prstGeom prst="rect">
            <a:avLst/>
          </a:prstGeom>
          <a:solidFill>
            <a:srgbClr val="FFFFFF">
              <a:alpha val="57647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找出  </a:t>
            </a:r>
            <a:r>
              <a:rPr lang="zh-TW" sz="4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主題句</a:t>
            </a: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TW" sz="4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支撐句</a:t>
            </a: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zh-TW" sz="44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結論句</a:t>
            </a:r>
            <a:r>
              <a:rPr lang="zh-TW" sz="44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4400"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1. 同學自行練習   (</a:t>
            </a:r>
            <a:r>
              <a:rPr lang="zh-TW" sz="4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鉛筆註記主題/支撐/結論</a:t>
            </a: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altLang="zh-TW" sz="24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5m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2. 組內分享-- (</a:t>
            </a:r>
            <a:r>
              <a:rPr lang="zh-TW" sz="4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紅</a:t>
            </a:r>
            <a:r>
              <a:rPr lang="zh-TW" sz="4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藍</a:t>
            </a:r>
            <a:r>
              <a:rPr lang="zh-TW" sz="44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綠</a:t>
            </a: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螢光筆 </a:t>
            </a:r>
            <a:r>
              <a:rPr lang="zh-TW" sz="4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主題</a:t>
            </a: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TW" sz="4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支撐</a:t>
            </a: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TW" sz="44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結論</a:t>
            </a: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altLang="zh-TW" sz="20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10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✵✵</a:t>
            </a:r>
            <a:r>
              <a:rPr lang="zh-TW" sz="4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複習 </a:t>
            </a:r>
            <a:r>
              <a:rPr lang="zh-TW" sz="44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分組合作練習技巧</a:t>
            </a: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✵✵</a:t>
            </a:r>
            <a:endParaRPr sz="44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4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對話(發散式)🡪討論(歸納型)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3. 老師示範練習一  /  各組分享練習二和三</a:t>
            </a:r>
            <a:endParaRPr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✵ 推派一個人發表組內想法 </a:t>
            </a:r>
            <a:r>
              <a:rPr lang="zh-TW" sz="36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（未發言者優先）</a:t>
            </a:r>
            <a:endParaRPr sz="36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3"/>
          <p:cNvSpPr txBox="1">
            <a:spLocks noGrp="1"/>
          </p:cNvSpPr>
          <p:nvPr>
            <p:ph type="title"/>
          </p:nvPr>
        </p:nvSpPr>
        <p:spPr>
          <a:xfrm>
            <a:off x="0" y="-8967"/>
            <a:ext cx="7437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solidFill>
                  <a:schemeClr val="dk2"/>
                </a:solidFill>
              </a:rPr>
              <a:t>#1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00" name="Google Shape;500;p33"/>
          <p:cNvSpPr txBox="1">
            <a:spLocks noGrp="1"/>
          </p:cNvSpPr>
          <p:nvPr>
            <p:ph type="body" idx="4294967295"/>
          </p:nvPr>
        </p:nvSpPr>
        <p:spPr>
          <a:xfrm>
            <a:off x="595343" y="580571"/>
            <a:ext cx="11436999" cy="567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青民協認為，本次連署人希望將上學時間延後至 9 點 30 分，但以目前課綱設計，以及教學現場的情形，老師要在目前的正課時間將課綱內容上完，都有相當程度困難，必須透過借課、第八節等違法的方式來趕進度，在課綱、考招制度未調整的前提下，要將上學時間延後到九點半，對於教學現場而言相對困難。</a:t>
            </a:r>
            <a:endParaRPr sz="320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33"/>
          <p:cNvSpPr/>
          <p:nvPr/>
        </p:nvSpPr>
        <p:spPr>
          <a:xfrm>
            <a:off x="884420" y="80415"/>
            <a:ext cx="597358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3200" b="1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主題句</a:t>
            </a:r>
            <a:r>
              <a:rPr lang="zh-TW" sz="32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3200" b="1" i="0" u="none" strike="noStrike" cap="none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支撐句</a:t>
            </a:r>
            <a:r>
              <a:rPr lang="zh-TW" sz="32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3200" b="1" i="0" u="none" strike="noStrike" cap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結論句</a:t>
            </a:r>
            <a:endParaRPr sz="32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2" name="Google Shape;502;p33"/>
          <p:cNvSpPr/>
          <p:nvPr/>
        </p:nvSpPr>
        <p:spPr>
          <a:xfrm>
            <a:off x="7437900" y="5965000"/>
            <a:ext cx="25564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3200" b="1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先找結論句</a:t>
            </a:r>
            <a:endParaRPr sz="3200" b="1" i="0" u="none" strike="noStrike" cap="none">
              <a:solidFill>
                <a:srgbClr val="0C0C0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3" name="Google Shape;503;p33"/>
          <p:cNvSpPr/>
          <p:nvPr/>
        </p:nvSpPr>
        <p:spPr>
          <a:xfrm>
            <a:off x="2407810" y="4865513"/>
            <a:ext cx="9410117" cy="540418"/>
          </a:xfrm>
          <a:prstGeom prst="rect">
            <a:avLst/>
          </a:prstGeom>
          <a:solidFill>
            <a:srgbClr val="FFFF0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04" name="Google Shape;504;p33"/>
          <p:cNvSpPr/>
          <p:nvPr/>
        </p:nvSpPr>
        <p:spPr>
          <a:xfrm>
            <a:off x="731410" y="5863134"/>
            <a:ext cx="820299" cy="540418"/>
          </a:xfrm>
          <a:prstGeom prst="rect">
            <a:avLst/>
          </a:prstGeom>
          <a:solidFill>
            <a:srgbClr val="FFFF0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5"/>
          <p:cNvSpPr txBox="1">
            <a:spLocks noGrp="1"/>
          </p:cNvSpPr>
          <p:nvPr>
            <p:ph type="title"/>
          </p:nvPr>
        </p:nvSpPr>
        <p:spPr>
          <a:xfrm>
            <a:off x="0" y="-8967"/>
            <a:ext cx="7437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solidFill>
                  <a:schemeClr val="dk2"/>
                </a:solidFill>
              </a:rPr>
              <a:t>#1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23" name="Google Shape;523;p35"/>
          <p:cNvSpPr txBox="1">
            <a:spLocks noGrp="1"/>
          </p:cNvSpPr>
          <p:nvPr>
            <p:ph type="body" idx="4294967295"/>
          </p:nvPr>
        </p:nvSpPr>
        <p:spPr>
          <a:xfrm>
            <a:off x="595343" y="580571"/>
            <a:ext cx="11436999" cy="567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青民協認為，本次連署人希望將上學時間延後至 9 點 30 分，但以目前課綱設計，以及教學現場的情形，老師要在目前的正課時間將課綱內容上完，都有相當程度困難，必須透過借課、第八節等違法的方式來趕進度，在課綱、考招制度未調整的前提下，要</a:t>
            </a:r>
            <a:r>
              <a:rPr lang="zh-TW" sz="3200">
                <a:solidFill>
                  <a:srgbClr val="0C0C0C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將上學時間延後到九點半，對於教學現場而言相對困難。</a:t>
            </a:r>
            <a:endParaRPr sz="3200">
              <a:solidFill>
                <a:srgbClr val="0C0C0C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5"/>
          <p:cNvSpPr/>
          <p:nvPr/>
        </p:nvSpPr>
        <p:spPr>
          <a:xfrm>
            <a:off x="884420" y="80415"/>
            <a:ext cx="597358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3200" b="1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主題句</a:t>
            </a:r>
            <a:r>
              <a:rPr lang="zh-TW" sz="32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3200" b="1" i="0" u="none" strike="noStrike" cap="none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支撐句</a:t>
            </a:r>
            <a:r>
              <a:rPr lang="zh-TW" sz="32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3200" b="1" i="0" u="none" strike="noStrike" cap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結論句</a:t>
            </a:r>
            <a:endParaRPr sz="32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5" name="Google Shape;525;p35"/>
          <p:cNvSpPr/>
          <p:nvPr/>
        </p:nvSpPr>
        <p:spPr>
          <a:xfrm>
            <a:off x="7437900" y="5965000"/>
            <a:ext cx="25564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3200" b="1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主題句  ?</a:t>
            </a:r>
            <a:endParaRPr sz="3200" b="1" i="0" u="none" strike="noStrike" cap="none">
              <a:solidFill>
                <a:srgbClr val="0C0C0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6" name="Google Shape;526;p35"/>
          <p:cNvSpPr/>
          <p:nvPr/>
        </p:nvSpPr>
        <p:spPr>
          <a:xfrm>
            <a:off x="8559151" y="1959192"/>
            <a:ext cx="3238108" cy="540418"/>
          </a:xfrm>
          <a:prstGeom prst="rect">
            <a:avLst/>
          </a:prstGeom>
          <a:solidFill>
            <a:srgbClr val="FF000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27" name="Google Shape;527;p35"/>
          <p:cNvSpPr/>
          <p:nvPr/>
        </p:nvSpPr>
        <p:spPr>
          <a:xfrm>
            <a:off x="884419" y="2925032"/>
            <a:ext cx="7674731" cy="540418"/>
          </a:xfrm>
          <a:prstGeom prst="rect">
            <a:avLst/>
          </a:prstGeom>
          <a:solidFill>
            <a:srgbClr val="FF000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4"/>
          <p:cNvSpPr txBox="1">
            <a:spLocks noGrp="1"/>
          </p:cNvSpPr>
          <p:nvPr>
            <p:ph type="title"/>
          </p:nvPr>
        </p:nvSpPr>
        <p:spPr>
          <a:xfrm>
            <a:off x="0" y="-8967"/>
            <a:ext cx="7437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solidFill>
                  <a:schemeClr val="dk2"/>
                </a:solidFill>
              </a:rPr>
              <a:t>#1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10" name="Google Shape;510;p34"/>
          <p:cNvSpPr txBox="1">
            <a:spLocks noGrp="1"/>
          </p:cNvSpPr>
          <p:nvPr>
            <p:ph type="body" idx="4294967295"/>
          </p:nvPr>
        </p:nvSpPr>
        <p:spPr>
          <a:xfrm>
            <a:off x="595343" y="580571"/>
            <a:ext cx="11436999" cy="567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200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青民協認為，本次連署人希望將上學時間延後至 9 點 30 分，但以目前課綱設計，以及教學現場的情形，老師要在目前的正課時間將課綱內容上完，都有相當程度困難，必須透過借課、第八節等違法的方式來趕進度，在課綱、考招制度未調整的前提下，要</a:t>
            </a:r>
            <a:r>
              <a:rPr lang="zh-TW" sz="3200" dirty="0">
                <a:solidFill>
                  <a:srgbClr val="0C0C0C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將上學時間延後到九點半，對於教學現場而言相對困難。</a:t>
            </a:r>
            <a:endParaRPr sz="3200" dirty="0">
              <a:solidFill>
                <a:srgbClr val="0C0C0C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4"/>
          <p:cNvSpPr/>
          <p:nvPr/>
        </p:nvSpPr>
        <p:spPr>
          <a:xfrm>
            <a:off x="884420" y="80415"/>
            <a:ext cx="597358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3200" b="1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主題句</a:t>
            </a:r>
            <a:r>
              <a:rPr lang="zh-TW" sz="32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3200" b="1" i="0" u="none" strike="noStrike" cap="none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支撐句</a:t>
            </a:r>
            <a:r>
              <a:rPr lang="zh-TW" sz="32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3200" b="1" i="0" u="none" strike="noStrike" cap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結論句</a:t>
            </a:r>
            <a:endParaRPr sz="32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2" name="Google Shape;512;p34"/>
          <p:cNvSpPr/>
          <p:nvPr/>
        </p:nvSpPr>
        <p:spPr>
          <a:xfrm>
            <a:off x="6858000" y="5965000"/>
            <a:ext cx="350719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3200" b="1" i="0" u="none" strike="noStrike" cap="none" dirty="0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再找出支撐句</a:t>
            </a:r>
            <a:endParaRPr sz="3200" b="1" i="0" u="none" strike="noStrike" cap="none" dirty="0">
              <a:solidFill>
                <a:srgbClr val="0C0C0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3" name="Google Shape;513;p34"/>
          <p:cNvSpPr/>
          <p:nvPr/>
        </p:nvSpPr>
        <p:spPr>
          <a:xfrm>
            <a:off x="8949127" y="2953371"/>
            <a:ext cx="2868799" cy="540418"/>
          </a:xfrm>
          <a:prstGeom prst="rect">
            <a:avLst/>
          </a:prstGeom>
          <a:solidFill>
            <a:srgbClr val="00B0F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14" name="Google Shape;514;p34"/>
          <p:cNvSpPr/>
          <p:nvPr/>
        </p:nvSpPr>
        <p:spPr>
          <a:xfrm>
            <a:off x="731411" y="3914275"/>
            <a:ext cx="5504085" cy="540418"/>
          </a:xfrm>
          <a:prstGeom prst="rect">
            <a:avLst/>
          </a:prstGeom>
          <a:solidFill>
            <a:srgbClr val="00B0F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15" name="Google Shape;515;p34"/>
          <p:cNvSpPr/>
          <p:nvPr/>
        </p:nvSpPr>
        <p:spPr>
          <a:xfrm>
            <a:off x="8548255" y="1938486"/>
            <a:ext cx="880558" cy="540418"/>
          </a:xfrm>
          <a:prstGeom prst="rect">
            <a:avLst/>
          </a:prstGeom>
          <a:solidFill>
            <a:srgbClr val="00B0F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16" name="Google Shape;516;p34"/>
          <p:cNvSpPr/>
          <p:nvPr/>
        </p:nvSpPr>
        <p:spPr>
          <a:xfrm>
            <a:off x="6931779" y="3914275"/>
            <a:ext cx="4013312" cy="540418"/>
          </a:xfrm>
          <a:prstGeom prst="rect">
            <a:avLst/>
          </a:prstGeom>
          <a:solidFill>
            <a:srgbClr val="00B0F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17" name="Google Shape;517;p34"/>
          <p:cNvSpPr/>
          <p:nvPr/>
        </p:nvSpPr>
        <p:spPr>
          <a:xfrm>
            <a:off x="731411" y="1043325"/>
            <a:ext cx="1420118" cy="540418"/>
          </a:xfrm>
          <a:prstGeom prst="rect">
            <a:avLst/>
          </a:prstGeom>
          <a:solidFill>
            <a:srgbClr val="00B0F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23F8BEA-F34F-449E-8B34-EE90F312269F}"/>
              </a:ext>
            </a:extLst>
          </p:cNvPr>
          <p:cNvSpPr txBox="1"/>
          <p:nvPr/>
        </p:nvSpPr>
        <p:spPr>
          <a:xfrm>
            <a:off x="9695777" y="5627164"/>
            <a:ext cx="1338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b="1" dirty="0">
                <a:solidFill>
                  <a:srgbClr val="0070C0"/>
                </a:solidFill>
              </a:rPr>
              <a:t>實例或類比</a:t>
            </a:r>
            <a:endParaRPr lang="en-US" altLang="zh-TW" sz="1800" b="1" dirty="0">
              <a:solidFill>
                <a:srgbClr val="0070C0"/>
              </a:solidFill>
            </a:endParaRPr>
          </a:p>
          <a:p>
            <a:r>
              <a:rPr lang="zh-TW" altLang="en-US" sz="1800" b="1" dirty="0">
                <a:solidFill>
                  <a:srgbClr val="0070C0"/>
                </a:solidFill>
              </a:rPr>
              <a:t>專家意見</a:t>
            </a:r>
            <a:endParaRPr lang="en-US" altLang="zh-TW" sz="1800" b="1" dirty="0">
              <a:solidFill>
                <a:srgbClr val="0070C0"/>
              </a:solidFill>
            </a:endParaRPr>
          </a:p>
          <a:p>
            <a:r>
              <a:rPr lang="zh-TW" altLang="en-US" sz="1800" b="1" dirty="0">
                <a:solidFill>
                  <a:srgbClr val="0070C0"/>
                </a:solidFill>
              </a:rPr>
              <a:t>統計數據</a:t>
            </a:r>
            <a:endParaRPr lang="en-US" altLang="zh-TW" sz="1800" b="1" dirty="0">
              <a:solidFill>
                <a:srgbClr val="0070C0"/>
              </a:solidFill>
            </a:endParaRPr>
          </a:p>
          <a:p>
            <a:r>
              <a:rPr lang="zh-TW" altLang="en-US" sz="1800" b="1" dirty="0">
                <a:solidFill>
                  <a:srgbClr val="0070C0"/>
                </a:solidFill>
              </a:rPr>
              <a:t>相關文獻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6"/>
          <p:cNvSpPr txBox="1">
            <a:spLocks noGrp="1"/>
          </p:cNvSpPr>
          <p:nvPr>
            <p:ph type="title"/>
          </p:nvPr>
        </p:nvSpPr>
        <p:spPr>
          <a:xfrm>
            <a:off x="0" y="-8967"/>
            <a:ext cx="7437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solidFill>
                  <a:schemeClr val="dk2"/>
                </a:solidFill>
              </a:rPr>
              <a:t>#1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33" name="Google Shape;533;p36"/>
          <p:cNvSpPr txBox="1">
            <a:spLocks noGrp="1"/>
          </p:cNvSpPr>
          <p:nvPr>
            <p:ph type="body" idx="4294967295"/>
          </p:nvPr>
        </p:nvSpPr>
        <p:spPr>
          <a:xfrm>
            <a:off x="595343" y="580571"/>
            <a:ext cx="11436999" cy="567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2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青民協認為</a:t>
            </a:r>
            <a:r>
              <a:rPr lang="zh-TW" sz="32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，本次連署人希望將上學時間延後至 9 點 30 分，</a:t>
            </a:r>
            <a:r>
              <a:rPr lang="zh-TW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但以目前課綱設計，以及教學現場的情形，老師要在目前的</a:t>
            </a:r>
            <a:r>
              <a:rPr lang="zh-TW" sz="32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正課時間將課綱內容上完，都有相當程度困難</a:t>
            </a:r>
            <a:r>
              <a:rPr lang="zh-TW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，必須</a:t>
            </a:r>
            <a:r>
              <a:rPr lang="zh-TW" sz="32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透過借課、第八節等違法的方式來趕進度，在課綱、考招制度未調整的前提下</a:t>
            </a:r>
            <a:r>
              <a:rPr lang="zh-TW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，要將</a:t>
            </a:r>
            <a:r>
              <a:rPr lang="zh-TW" sz="3200" b="1">
                <a:solidFill>
                  <a:srgbClr val="B88800"/>
                </a:solidFill>
                <a:latin typeface="Arial"/>
                <a:ea typeface="Arial"/>
                <a:cs typeface="Arial"/>
                <a:sym typeface="Arial"/>
              </a:rPr>
              <a:t>上學時間延後到九點半，對於教學現場而言相對困難。</a:t>
            </a:r>
            <a:endParaRPr sz="3200" b="1">
              <a:solidFill>
                <a:srgbClr val="B88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6"/>
          <p:cNvSpPr/>
          <p:nvPr/>
        </p:nvSpPr>
        <p:spPr>
          <a:xfrm>
            <a:off x="8403770" y="6023429"/>
            <a:ext cx="362857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主題句</a:t>
            </a:r>
            <a:r>
              <a:rPr lang="zh-TW" sz="24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2400" b="1" i="0" u="none" strike="noStrike" cap="none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支撐句</a:t>
            </a:r>
            <a:r>
              <a:rPr lang="zh-TW" sz="24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2400" b="1" i="0" u="none" strike="noStrike" cap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結論句</a:t>
            </a:r>
            <a:endParaRPr sz="24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5" name="Google Shape;535;p36"/>
          <p:cNvSpPr/>
          <p:nvPr/>
        </p:nvSpPr>
        <p:spPr>
          <a:xfrm>
            <a:off x="2840105" y="4918033"/>
            <a:ext cx="9047095" cy="540418"/>
          </a:xfrm>
          <a:prstGeom prst="rect">
            <a:avLst/>
          </a:prstGeom>
          <a:solidFill>
            <a:srgbClr val="FF000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36" name="Google Shape;536;p36"/>
          <p:cNvSpPr/>
          <p:nvPr/>
        </p:nvSpPr>
        <p:spPr>
          <a:xfrm>
            <a:off x="617292" y="5850582"/>
            <a:ext cx="716986" cy="540418"/>
          </a:xfrm>
          <a:prstGeom prst="rect">
            <a:avLst/>
          </a:prstGeom>
          <a:solidFill>
            <a:srgbClr val="FF000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7"/>
          <p:cNvSpPr txBox="1">
            <a:spLocks noGrp="1"/>
          </p:cNvSpPr>
          <p:nvPr>
            <p:ph type="title"/>
          </p:nvPr>
        </p:nvSpPr>
        <p:spPr>
          <a:xfrm>
            <a:off x="0" y="-8967"/>
            <a:ext cx="7437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solidFill>
                  <a:schemeClr val="dk2"/>
                </a:solidFill>
              </a:rPr>
              <a:t>#1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42" name="Google Shape;542;p37"/>
          <p:cNvSpPr txBox="1">
            <a:spLocks noGrp="1"/>
          </p:cNvSpPr>
          <p:nvPr>
            <p:ph type="body" idx="4294967295"/>
          </p:nvPr>
        </p:nvSpPr>
        <p:spPr>
          <a:xfrm>
            <a:off x="595343" y="580571"/>
            <a:ext cx="11436999" cy="567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青民協認為</a:t>
            </a:r>
            <a:r>
              <a:rPr lang="zh-TW" sz="3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，本次連署人希望將上學時間延後至 9 點 30 分，</a:t>
            </a: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但以目前課綱設計，以及教學現場的情形，老師要在目前的</a:t>
            </a:r>
            <a:r>
              <a:rPr lang="zh-TW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正課時間將課綱內容上完，都有相當程度困難</a:t>
            </a: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，必須</a:t>
            </a:r>
            <a:r>
              <a:rPr lang="zh-TW" sz="3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透過借課、第八節等違法的方式來趕進度，在課綱、考招制度未調整的前提下</a:t>
            </a: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，要將</a:t>
            </a:r>
            <a:r>
              <a:rPr lang="zh-TW" sz="3200">
                <a:solidFill>
                  <a:srgbClr val="B88800"/>
                </a:solidFill>
                <a:latin typeface="Arial"/>
                <a:ea typeface="Arial"/>
                <a:cs typeface="Arial"/>
                <a:sym typeface="Arial"/>
              </a:rPr>
              <a:t>上學時間延後到九點半，對於教學現場而言相對困難。</a:t>
            </a:r>
            <a:endParaRPr sz="3200">
              <a:solidFill>
                <a:srgbClr val="B88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37"/>
          <p:cNvSpPr/>
          <p:nvPr/>
        </p:nvSpPr>
        <p:spPr>
          <a:xfrm>
            <a:off x="8403770" y="6023429"/>
            <a:ext cx="362857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主題句</a:t>
            </a:r>
            <a:r>
              <a:rPr lang="zh-TW" sz="24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2400" b="1" i="0" u="none" strike="noStrike" cap="none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支撐句</a:t>
            </a:r>
            <a:r>
              <a:rPr lang="zh-TW" sz="24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2400" b="1" i="0" u="none" strike="noStrike" cap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結論句</a:t>
            </a:r>
            <a:endParaRPr sz="24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8"/>
          <p:cNvSpPr txBox="1">
            <a:spLocks noGrp="1"/>
          </p:cNvSpPr>
          <p:nvPr>
            <p:ph type="title"/>
          </p:nvPr>
        </p:nvSpPr>
        <p:spPr>
          <a:xfrm>
            <a:off x="0" y="-8967"/>
            <a:ext cx="7437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solidFill>
                  <a:schemeClr val="dk2"/>
                </a:solidFill>
              </a:rPr>
              <a:t>#1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49" name="Google Shape;549;p38"/>
          <p:cNvSpPr txBox="1">
            <a:spLocks noGrp="1"/>
          </p:cNvSpPr>
          <p:nvPr>
            <p:ph type="body" idx="4294967295"/>
          </p:nvPr>
        </p:nvSpPr>
        <p:spPr>
          <a:xfrm>
            <a:off x="595343" y="580571"/>
            <a:ext cx="11436999" cy="567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青民協認為</a:t>
            </a:r>
            <a:r>
              <a:rPr lang="zh-TW" sz="32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，本次連署人希望將上學時間延後至 9 點 30 分，</a:t>
            </a: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但以目前課綱設計，以及教學現場的情形，老師要在目前的</a:t>
            </a:r>
            <a:r>
              <a:rPr lang="zh-TW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正課時間將課綱內容上完，都有相當程度困難</a:t>
            </a: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，必須</a:t>
            </a:r>
            <a:r>
              <a:rPr lang="zh-TW" sz="3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透過借課、第八節等違法的方式來趕進度，在課綱、考招制度未調整的前提下</a:t>
            </a:r>
            <a:r>
              <a:rPr lang="zh-TW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，要將</a:t>
            </a:r>
            <a:r>
              <a:rPr lang="zh-TW" sz="3200">
                <a:solidFill>
                  <a:srgbClr val="B88800"/>
                </a:solidFill>
                <a:latin typeface="Arial"/>
                <a:ea typeface="Arial"/>
                <a:cs typeface="Arial"/>
                <a:sym typeface="Arial"/>
              </a:rPr>
              <a:t>上學時間延後到九點半，對於教學現場而言相對困難。</a:t>
            </a:r>
            <a:endParaRPr sz="3200">
              <a:solidFill>
                <a:srgbClr val="B88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8"/>
          <p:cNvSpPr/>
          <p:nvPr/>
        </p:nvSpPr>
        <p:spPr>
          <a:xfrm>
            <a:off x="8403770" y="6023429"/>
            <a:ext cx="362857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主題句</a:t>
            </a:r>
            <a:r>
              <a:rPr lang="zh-TW" sz="24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2400" b="1" i="0" u="none" strike="noStrike" cap="none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支撐句</a:t>
            </a:r>
            <a:r>
              <a:rPr lang="zh-TW" sz="24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2400" b="1" i="0" u="none" strike="noStrike" cap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結論句</a:t>
            </a:r>
            <a:endParaRPr sz="24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1" name="Google Shape;551;p38"/>
          <p:cNvSpPr txBox="1"/>
          <p:nvPr/>
        </p:nvSpPr>
        <p:spPr>
          <a:xfrm>
            <a:off x="595343" y="5092620"/>
            <a:ext cx="11596657" cy="17542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3600" b="0" i="0" u="none" strike="noStrike" cap="none" dirty="0">
                <a:solidFill>
                  <a:srgbClr val="3A5A62"/>
                </a:solidFill>
                <a:latin typeface="Trebuchet MS"/>
                <a:ea typeface="Trebuchet MS"/>
                <a:cs typeface="Trebuchet MS"/>
                <a:sym typeface="Trebuchet MS"/>
              </a:rPr>
              <a:t>1.青</a:t>
            </a:r>
            <a:r>
              <a:rPr lang="zh-TW" altLang="en-US" sz="3600" dirty="0">
                <a:solidFill>
                  <a:srgbClr val="3A5A62"/>
                </a:solidFill>
                <a:latin typeface="Trebuchet MS"/>
                <a:ea typeface="Trebuchet MS"/>
                <a:cs typeface="Trebuchet MS"/>
                <a:sym typeface="Trebuchet MS"/>
              </a:rPr>
              <a:t>民</a:t>
            </a:r>
            <a:r>
              <a:rPr lang="zh-TW" sz="3600" b="0" i="0" u="none" strike="noStrike" cap="none" dirty="0">
                <a:solidFill>
                  <a:srgbClr val="3A5A62"/>
                </a:solidFill>
                <a:latin typeface="Trebuchet MS"/>
                <a:ea typeface="Trebuchet MS"/>
                <a:cs typeface="Trebuchet MS"/>
                <a:sym typeface="Trebuchet MS"/>
              </a:rPr>
              <a:t>協、課綱內容→證據</a:t>
            </a:r>
            <a:endParaRPr sz="3600" b="0" i="0" u="none" strike="noStrike" cap="none" dirty="0">
              <a:solidFill>
                <a:srgbClr val="3A5A6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0" i="0" u="none" strike="noStrike" cap="none" dirty="0">
                <a:solidFill>
                  <a:srgbClr val="3A5A62"/>
                </a:solidFill>
                <a:latin typeface="Trebuchet MS"/>
                <a:ea typeface="Trebuchet MS"/>
                <a:cs typeface="Trebuchet MS"/>
                <a:sym typeface="Trebuchet MS"/>
              </a:rPr>
              <a:t>2.現行的教學狀況→實例</a:t>
            </a:r>
            <a:endParaRPr sz="3600" b="0" i="0" u="none" strike="noStrike" cap="none" dirty="0">
              <a:solidFill>
                <a:srgbClr val="3A5A6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3600" b="1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本篇應屬於：論點（有實例、有證據、有說服他人意圖）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DD32C00-3DE6-4810-828A-DEB4AFF0031D}"/>
              </a:ext>
            </a:extLst>
          </p:cNvPr>
          <p:cNvSpPr/>
          <p:nvPr/>
        </p:nvSpPr>
        <p:spPr>
          <a:xfrm>
            <a:off x="3526973" y="5917473"/>
            <a:ext cx="8665028" cy="6270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6" name="Google Shape;556;p39"/>
          <p:cNvSpPr txBox="1">
            <a:spLocks noGrp="1"/>
          </p:cNvSpPr>
          <p:nvPr>
            <p:ph type="title"/>
          </p:nvPr>
        </p:nvSpPr>
        <p:spPr>
          <a:xfrm>
            <a:off x="1669400" y="1050575"/>
            <a:ext cx="7437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</a:pPr>
            <a:endParaRPr/>
          </a:p>
        </p:txBody>
      </p:sp>
      <p:sp>
        <p:nvSpPr>
          <p:cNvPr id="557" name="Google Shape;557;p39"/>
          <p:cNvSpPr txBox="1">
            <a:spLocks noGrp="1"/>
          </p:cNvSpPr>
          <p:nvPr>
            <p:ph type="body" idx="1"/>
          </p:nvPr>
        </p:nvSpPr>
        <p:spPr>
          <a:xfrm>
            <a:off x="3430403" y="5917473"/>
            <a:ext cx="8761597" cy="62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>
              <a:buNone/>
            </a:pP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請拿</a:t>
            </a:r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不同色的筆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用完整句子修正練習一二三</a:t>
            </a:r>
            <a:endParaRPr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58" name="Google Shape;55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632" y="144201"/>
            <a:ext cx="11932736" cy="566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"/>
          <p:cNvSpPr txBox="1">
            <a:spLocks noGrp="1"/>
          </p:cNvSpPr>
          <p:nvPr>
            <p:ph type="title"/>
          </p:nvPr>
        </p:nvSpPr>
        <p:spPr>
          <a:xfrm>
            <a:off x="396800" y="4792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</a:pPr>
            <a:r>
              <a:rPr lang="zh-TW"/>
              <a:t>Did u remember ?</a:t>
            </a:r>
            <a:endParaRPr/>
          </a:p>
        </p:txBody>
      </p:sp>
      <p:sp>
        <p:nvSpPr>
          <p:cNvPr id="289" name="Google Shape;289;p4"/>
          <p:cNvSpPr txBox="1">
            <a:spLocks noGrp="1"/>
          </p:cNvSpPr>
          <p:nvPr>
            <p:ph type="body" idx="1"/>
          </p:nvPr>
        </p:nvSpPr>
        <p:spPr>
          <a:xfrm>
            <a:off x="5349922" y="5961309"/>
            <a:ext cx="6842078" cy="89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200" b="1">
                <a:latin typeface="Arial"/>
                <a:ea typeface="Arial"/>
                <a:cs typeface="Arial"/>
                <a:sym typeface="Arial"/>
              </a:rPr>
              <a:t>請試著繼續練習「分組溝通練習」</a:t>
            </a:r>
            <a:endParaRPr/>
          </a:p>
        </p:txBody>
      </p:sp>
      <p:sp>
        <p:nvSpPr>
          <p:cNvPr id="290" name="Google Shape;290;p4"/>
          <p:cNvSpPr txBox="1"/>
          <p:nvPr/>
        </p:nvSpPr>
        <p:spPr>
          <a:xfrm>
            <a:off x="514500" y="124277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</a:pPr>
            <a:r>
              <a:rPr lang="zh-TW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對話與討論</a:t>
            </a:r>
            <a:endParaRPr sz="4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zh-TW" sz="4400" b="1" i="0" u="none" strike="noStrike" cap="none">
                <a:solidFill>
                  <a:srgbClr val="FFE5E5"/>
                </a:solidFill>
                <a:latin typeface="Arial"/>
                <a:ea typeface="Arial"/>
                <a:cs typeface="Arial"/>
                <a:sym typeface="Arial"/>
              </a:rPr>
              <a:t>對話(發散式)</a:t>
            </a:r>
            <a:endParaRPr/>
          </a:p>
          <a:p>
            <a: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</a:pPr>
            <a:r>
              <a:rPr lang="zh-TW" sz="4400" b="1" i="0" u="none" strike="noStrike" cap="none">
                <a:solidFill>
                  <a:srgbClr val="FFEFC6"/>
                </a:solidFill>
                <a:latin typeface="Arial"/>
                <a:ea typeface="Arial"/>
                <a:cs typeface="Arial"/>
                <a:sym typeface="Arial"/>
              </a:rPr>
              <a:t>討論(歸納型)</a:t>
            </a:r>
            <a:endParaRPr sz="4400" b="1" i="0" u="none" strike="noStrike" cap="none">
              <a:solidFill>
                <a:srgbClr val="FFEFC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0"/>
          <p:cNvSpPr txBox="1">
            <a:spLocks noGrp="1"/>
          </p:cNvSpPr>
          <p:nvPr>
            <p:ph type="title"/>
          </p:nvPr>
        </p:nvSpPr>
        <p:spPr>
          <a:xfrm>
            <a:off x="1739580" y="0"/>
            <a:ext cx="9971314" cy="107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 sz="60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操作方式  </a:t>
            </a:r>
            <a:endParaRPr sz="60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40"/>
          <p:cNvSpPr txBox="1">
            <a:spLocks noGrp="1"/>
          </p:cNvSpPr>
          <p:nvPr>
            <p:ph type="body" idx="1"/>
          </p:nvPr>
        </p:nvSpPr>
        <p:spPr>
          <a:xfrm>
            <a:off x="224971" y="1076850"/>
            <a:ext cx="11742057" cy="5351059"/>
          </a:xfrm>
          <a:prstGeom prst="rect">
            <a:avLst/>
          </a:prstGeom>
          <a:solidFill>
            <a:srgbClr val="FFFFFF">
              <a:alpha val="57647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找出  </a:t>
            </a:r>
            <a:r>
              <a:rPr lang="zh-TW" sz="4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主題句</a:t>
            </a: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zh-TW" sz="4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支撐句</a:t>
            </a: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zh-TW" sz="44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結論句</a:t>
            </a:r>
            <a:r>
              <a:rPr lang="zh-TW" sz="44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4400"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4400" b="1" dirty="0">
                <a:solidFill>
                  <a:schemeClr val="dk1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 1.  同學自行練習   (</a:t>
            </a:r>
            <a:r>
              <a:rPr lang="zh-TW" sz="4400" b="1" dirty="0">
                <a:solidFill>
                  <a:schemeClr val="accent5">
                    <a:lumMod val="50000"/>
                  </a:schemeClr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鉛筆註記主題/支撐/結論</a:t>
            </a:r>
            <a:r>
              <a:rPr lang="zh-TW" sz="4400" b="1" dirty="0">
                <a:solidFill>
                  <a:schemeClr val="dk1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4400" b="1" dirty="0">
                <a:solidFill>
                  <a:schemeClr val="dk1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 2.  老師示範--練習一 </a:t>
            </a:r>
            <a:endParaRPr sz="4400" b="1" dirty="0">
              <a:solidFill>
                <a:schemeClr val="dk1"/>
              </a:solidFill>
              <a:highlight>
                <a:srgbClr val="C0C0C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3.  </a:t>
            </a:r>
            <a:r>
              <a:rPr lang="zh-TW" alt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各</a:t>
            </a: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組</a:t>
            </a:r>
            <a:r>
              <a:rPr lang="zh-TW" alt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討論</a:t>
            </a:r>
            <a:r>
              <a:rPr lang="en-US" alt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  <a:r>
              <a:rPr lang="zh-TW" alt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修正</a:t>
            </a: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練習二和三  (</a:t>
            </a:r>
            <a:r>
              <a:rPr lang="zh-TW" sz="4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紅</a:t>
            </a:r>
            <a:r>
              <a:rPr lang="zh-TW" sz="4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藍</a:t>
            </a:r>
            <a:r>
              <a:rPr lang="zh-TW" sz="44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綠</a:t>
            </a: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螢光筆)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alt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 推派一個人</a:t>
            </a:r>
            <a:r>
              <a:rPr lang="zh-TW" alt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上台</a:t>
            </a:r>
            <a:r>
              <a:rPr lang="zh-TW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發表</a:t>
            </a:r>
            <a:r>
              <a:rPr lang="zh-TW" sz="2800" b="1" dirty="0">
                <a:solidFill>
                  <a:srgbClr val="AEE3EB"/>
                </a:solidFill>
                <a:latin typeface="Arial"/>
                <a:ea typeface="Arial"/>
                <a:cs typeface="Arial"/>
                <a:sym typeface="Arial"/>
              </a:rPr>
              <a:t>（未發言者優先）</a:t>
            </a:r>
            <a:endParaRPr lang="en-US" altLang="zh-TW" sz="2800" b="1" dirty="0">
              <a:solidFill>
                <a:srgbClr val="AEE3E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buNone/>
            </a:pPr>
            <a:r>
              <a:rPr lang="en-US" altLang="zh-TW" sz="4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zh-TW" altLang="zh-TW" sz="4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練</a:t>
            </a:r>
            <a:r>
              <a:rPr lang="zh-TW" altLang="en-US" sz="4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習二和三   </a:t>
            </a:r>
            <a:r>
              <a:rPr lang="zh-TW" altLang="en-US" sz="40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認為是意見或論點的理由</a:t>
            </a:r>
            <a:endParaRPr lang="en-US" altLang="zh-TW" sz="40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buNone/>
            </a:pPr>
            <a:r>
              <a:rPr lang="en-US" altLang="zh-TW" sz="4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zh-TW" altLang="en-US" sz="4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（必須完整流暢</a:t>
            </a:r>
            <a:r>
              <a:rPr lang="en-US" altLang="zh-TW" sz="40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8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4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40">
            <a:hlinkClick r:id="rId3" action="ppaction://hlinksldjump"/>
          </p:cNvPr>
          <p:cNvSpPr/>
          <p:nvPr/>
        </p:nvSpPr>
        <p:spPr>
          <a:xfrm>
            <a:off x="8182947" y="1399592"/>
            <a:ext cx="242596" cy="3452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5999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37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solidFill>
                  <a:schemeClr val="dk2"/>
                </a:solidFill>
              </a:rPr>
              <a:t>#2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71" name="Google Shape;571;p41"/>
          <p:cNvSpPr txBox="1">
            <a:spLocks noGrp="1"/>
          </p:cNvSpPr>
          <p:nvPr>
            <p:ph type="body" idx="4294967295"/>
          </p:nvPr>
        </p:nvSpPr>
        <p:spPr>
          <a:xfrm>
            <a:off x="449943" y="551544"/>
            <a:ext cx="11582399" cy="5705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除了調整上課時段、增加睡眠時間、有助青少年生理發展外，柯文哲認為如何培養學生自主學習、時間管理的能力，也值得關注。</a:t>
            </a:r>
            <a:b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再者，調整上學時間後，家長的角色更為關鍵，如果能妥善運用這段「閒暇」時間多和孩子相處，維繫家庭互動關係，這場選擇的附加價值會更高。</a:t>
            </a:r>
            <a:b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回想我自己的學生年代，早自習多半被導師用來考試，學校校隊也常利用這短暫的時間來加強練習。</a:t>
            </a:r>
            <a:b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但現今，社會對於早自習時段如何運用，有更多元的想法，聯合國1989年通過的《兒童權利公約》也闡明「兒童最佳利益」早自習的規劃若無法符合當今學生的需求，勢必有調整的需要。</a:t>
            </a:r>
            <a:endParaRPr sz="2700" b="1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41"/>
          <p:cNvSpPr/>
          <p:nvPr/>
        </p:nvSpPr>
        <p:spPr>
          <a:xfrm>
            <a:off x="6882881" y="5965000"/>
            <a:ext cx="54335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3200" b="1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主題句</a:t>
            </a:r>
            <a:r>
              <a:rPr lang="zh-TW" sz="32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3200" b="1" i="0" u="none" strike="noStrike" cap="none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支撐句</a:t>
            </a:r>
            <a:r>
              <a:rPr lang="zh-TW" sz="32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3200" b="1" i="0" u="none" strike="noStrike" cap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結論句</a:t>
            </a:r>
            <a:endParaRPr sz="32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3" name="Google Shape;573;p41"/>
          <p:cNvSpPr/>
          <p:nvPr/>
        </p:nvSpPr>
        <p:spPr>
          <a:xfrm>
            <a:off x="872928" y="89382"/>
            <a:ext cx="54335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3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各組輪流劃記</a:t>
            </a:r>
            <a:endParaRPr sz="32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2"/>
          <p:cNvSpPr txBox="1">
            <a:spLocks noGrp="1"/>
          </p:cNvSpPr>
          <p:nvPr>
            <p:ph type="title"/>
          </p:nvPr>
        </p:nvSpPr>
        <p:spPr>
          <a:xfrm>
            <a:off x="402568" y="864317"/>
            <a:ext cx="10860518" cy="343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zh-TW" b="1">
                <a:latin typeface="Arial"/>
                <a:ea typeface="Arial"/>
                <a:cs typeface="Arial"/>
                <a:sym typeface="Arial"/>
              </a:rPr>
              <a:t>來看看老師怎麼做的</a:t>
            </a:r>
            <a:br>
              <a:rPr lang="zh-TW" b="1">
                <a:latin typeface="Arial"/>
                <a:ea typeface="Arial"/>
                <a:cs typeface="Arial"/>
                <a:sym typeface="Arial"/>
              </a:rPr>
            </a:br>
            <a:r>
              <a:rPr lang="zh-TW" b="1">
                <a:latin typeface="Oswald Medium"/>
                <a:ea typeface="Oswald Medium"/>
                <a:cs typeface="Oswald Medium"/>
                <a:sym typeface="Oswald Medium"/>
              </a:rPr>
              <a:t>你同意嗎 ? </a:t>
            </a:r>
            <a:endParaRPr b="1">
              <a:solidFill>
                <a:srgbClr val="35BACC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37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solidFill>
                  <a:schemeClr val="dk2"/>
                </a:solidFill>
              </a:rPr>
              <a:t>#2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84" name="Google Shape;584;p43"/>
          <p:cNvSpPr txBox="1">
            <a:spLocks noGrp="1"/>
          </p:cNvSpPr>
          <p:nvPr>
            <p:ph type="body" idx="4294967295"/>
          </p:nvPr>
        </p:nvSpPr>
        <p:spPr>
          <a:xfrm>
            <a:off x="449943" y="551544"/>
            <a:ext cx="11582399" cy="5705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除了調整上課時段、增加睡眠時間、有助青少年生理發展外，柯文哲認為如何培養學生自主學習、時間管理的能力，也值得關注。</a:t>
            </a:r>
            <a:b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再者，調整上學時間後，家長的角色更為關鍵，如果能妥善運用這段「閒暇」時間多和孩子相處，維繫家庭互動關係，這場選擇的附加價值會更高。</a:t>
            </a:r>
            <a:b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回想我自己的學生年代，早自習多半被導師用來考試，學校校隊也常利用這短暫的時間來加強練習。</a:t>
            </a:r>
            <a:b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但現今，社會對於早自習時段如何運用，有更多元的想法，聯合國1989年通過的《兒童權利公約》也闡明「兒童最佳利益」早自習的規劃若無法符合當今學生的需求，勢必有調整的需要。</a:t>
            </a:r>
            <a:endParaRPr sz="2700" b="1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43"/>
          <p:cNvSpPr/>
          <p:nvPr/>
        </p:nvSpPr>
        <p:spPr>
          <a:xfrm>
            <a:off x="929950" y="89920"/>
            <a:ext cx="54335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3200" b="1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主題句</a:t>
            </a:r>
            <a:r>
              <a:rPr lang="zh-TW" sz="32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3200" b="1" i="0" u="none" strike="noStrike" cap="none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支撐句</a:t>
            </a:r>
            <a:r>
              <a:rPr lang="zh-TW" sz="32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3200" b="1" i="0" u="none" strike="noStrike" cap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結論句</a:t>
            </a:r>
            <a:endParaRPr sz="32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6" name="Google Shape;586;p43"/>
          <p:cNvSpPr/>
          <p:nvPr/>
        </p:nvSpPr>
        <p:spPr>
          <a:xfrm>
            <a:off x="7437900" y="5965000"/>
            <a:ext cx="25564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3200" b="1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先找結論句</a:t>
            </a:r>
            <a:endParaRPr sz="3200" b="1" i="0" u="none" strike="noStrike" cap="none">
              <a:solidFill>
                <a:srgbClr val="0C0C0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7" name="Google Shape;587;p43"/>
          <p:cNvSpPr/>
          <p:nvPr/>
        </p:nvSpPr>
        <p:spPr>
          <a:xfrm>
            <a:off x="8248261" y="5005473"/>
            <a:ext cx="3493796" cy="540418"/>
          </a:xfrm>
          <a:prstGeom prst="rect">
            <a:avLst/>
          </a:prstGeom>
          <a:solidFill>
            <a:srgbClr val="FFFF0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88" name="Google Shape;588;p43"/>
          <p:cNvSpPr/>
          <p:nvPr/>
        </p:nvSpPr>
        <p:spPr>
          <a:xfrm>
            <a:off x="526137" y="5656296"/>
            <a:ext cx="6238558" cy="540418"/>
          </a:xfrm>
          <a:prstGeom prst="rect">
            <a:avLst/>
          </a:prstGeom>
          <a:solidFill>
            <a:srgbClr val="FFFF0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37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solidFill>
                  <a:schemeClr val="dk2"/>
                </a:solidFill>
              </a:rPr>
              <a:t>#2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94" name="Google Shape;594;p44"/>
          <p:cNvSpPr txBox="1">
            <a:spLocks noGrp="1"/>
          </p:cNvSpPr>
          <p:nvPr>
            <p:ph type="body" idx="4294967295"/>
          </p:nvPr>
        </p:nvSpPr>
        <p:spPr>
          <a:xfrm>
            <a:off x="449943" y="551544"/>
            <a:ext cx="11582399" cy="5705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除了調整上課時段、增加睡眠時間、有助青少年生理發展外，柯文哲認為如何培養學生自主學習、時間管理的能力，也值得關注。</a:t>
            </a:r>
            <a:b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再者，調整上學時間後，家長的角色更為關鍵，如果能妥善運用這段「閒暇」時間多和孩子相處，維繫家庭互動關係，這場選擇的附加價值會更高。</a:t>
            </a:r>
            <a:b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回想我自己的學生年代，早自習多半被導師用來考試，學校校隊也常利用這短暫的時間來加強練習。</a:t>
            </a:r>
            <a:b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但現今，社會對於早自習時段如何運用，有更多元的想法，聯合國1989年通過的《兒童權利公約》也闡明「兒童最佳利益」</a:t>
            </a:r>
            <a:r>
              <a:rPr lang="zh-TW" sz="2700" b="1">
                <a:solidFill>
                  <a:srgbClr val="0C0C0C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早自習的規劃若無法符合當今學生的需求，勢必有調整的需要</a:t>
            </a:r>
            <a: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2700" b="1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44"/>
          <p:cNvSpPr/>
          <p:nvPr/>
        </p:nvSpPr>
        <p:spPr>
          <a:xfrm>
            <a:off x="929950" y="89920"/>
            <a:ext cx="54335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3200" b="1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主題句</a:t>
            </a:r>
            <a:r>
              <a:rPr lang="zh-TW" sz="32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3200" b="1" i="0" u="none" strike="noStrike" cap="none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支撐句</a:t>
            </a:r>
            <a:r>
              <a:rPr lang="zh-TW" sz="32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3200" b="1" i="0" u="none" strike="noStrike" cap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結論句</a:t>
            </a:r>
            <a:endParaRPr sz="32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6" name="Google Shape;596;p44"/>
          <p:cNvSpPr/>
          <p:nvPr/>
        </p:nvSpPr>
        <p:spPr>
          <a:xfrm>
            <a:off x="7437900" y="5965000"/>
            <a:ext cx="25564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3200" b="1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再找支撐句</a:t>
            </a:r>
            <a:endParaRPr sz="3200" b="1" i="0" u="none" strike="noStrike" cap="none">
              <a:solidFill>
                <a:srgbClr val="0C0C0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7" name="Google Shape;597;p44"/>
          <p:cNvSpPr/>
          <p:nvPr/>
        </p:nvSpPr>
        <p:spPr>
          <a:xfrm>
            <a:off x="9877745" y="769872"/>
            <a:ext cx="1776190" cy="540418"/>
          </a:xfrm>
          <a:prstGeom prst="rect">
            <a:avLst/>
          </a:prstGeom>
          <a:solidFill>
            <a:srgbClr val="00B0F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98" name="Google Shape;598;p44"/>
          <p:cNvSpPr/>
          <p:nvPr/>
        </p:nvSpPr>
        <p:spPr>
          <a:xfrm>
            <a:off x="626834" y="1392763"/>
            <a:ext cx="6352464" cy="540418"/>
          </a:xfrm>
          <a:prstGeom prst="rect">
            <a:avLst/>
          </a:prstGeom>
          <a:solidFill>
            <a:srgbClr val="00B0F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99" name="Google Shape;599;p44"/>
          <p:cNvSpPr/>
          <p:nvPr/>
        </p:nvSpPr>
        <p:spPr>
          <a:xfrm>
            <a:off x="4429442" y="2022026"/>
            <a:ext cx="730387" cy="462699"/>
          </a:xfrm>
          <a:prstGeom prst="rect">
            <a:avLst/>
          </a:prstGeom>
          <a:solidFill>
            <a:srgbClr val="00B0F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00" name="Google Shape;600;p44"/>
          <p:cNvSpPr/>
          <p:nvPr/>
        </p:nvSpPr>
        <p:spPr>
          <a:xfrm>
            <a:off x="8584162" y="2022026"/>
            <a:ext cx="3157895" cy="462699"/>
          </a:xfrm>
          <a:prstGeom prst="rect">
            <a:avLst/>
          </a:prstGeom>
          <a:solidFill>
            <a:srgbClr val="00B0F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01" name="Google Shape;601;p44"/>
          <p:cNvSpPr/>
          <p:nvPr/>
        </p:nvSpPr>
        <p:spPr>
          <a:xfrm>
            <a:off x="626834" y="2573570"/>
            <a:ext cx="6595060" cy="540418"/>
          </a:xfrm>
          <a:prstGeom prst="rect">
            <a:avLst/>
          </a:prstGeom>
          <a:solidFill>
            <a:srgbClr val="00B0F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02" name="Google Shape;602;p44"/>
          <p:cNvSpPr/>
          <p:nvPr/>
        </p:nvSpPr>
        <p:spPr>
          <a:xfrm>
            <a:off x="626833" y="3240225"/>
            <a:ext cx="11027101" cy="540418"/>
          </a:xfrm>
          <a:prstGeom prst="rect">
            <a:avLst/>
          </a:prstGeom>
          <a:solidFill>
            <a:srgbClr val="00B0F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03" name="Google Shape;603;p44"/>
          <p:cNvSpPr/>
          <p:nvPr/>
        </p:nvSpPr>
        <p:spPr>
          <a:xfrm>
            <a:off x="626833" y="3869488"/>
            <a:ext cx="4075796" cy="540418"/>
          </a:xfrm>
          <a:prstGeom prst="rect">
            <a:avLst/>
          </a:prstGeom>
          <a:solidFill>
            <a:srgbClr val="00B0F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04" name="Google Shape;604;p44"/>
          <p:cNvSpPr/>
          <p:nvPr/>
        </p:nvSpPr>
        <p:spPr>
          <a:xfrm>
            <a:off x="9545216" y="4478587"/>
            <a:ext cx="2196841" cy="540418"/>
          </a:xfrm>
          <a:prstGeom prst="rect">
            <a:avLst/>
          </a:prstGeom>
          <a:solidFill>
            <a:srgbClr val="00B0F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05" name="Google Shape;605;p44"/>
          <p:cNvSpPr/>
          <p:nvPr/>
        </p:nvSpPr>
        <p:spPr>
          <a:xfrm>
            <a:off x="626833" y="5050295"/>
            <a:ext cx="7593436" cy="540418"/>
          </a:xfrm>
          <a:prstGeom prst="rect">
            <a:avLst/>
          </a:prstGeom>
          <a:solidFill>
            <a:srgbClr val="00B0F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37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solidFill>
                  <a:schemeClr val="dk2"/>
                </a:solidFill>
              </a:rPr>
              <a:t>#2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11" name="Google Shape;611;p45"/>
          <p:cNvSpPr txBox="1">
            <a:spLocks noGrp="1"/>
          </p:cNvSpPr>
          <p:nvPr>
            <p:ph type="body" idx="4294967295"/>
          </p:nvPr>
        </p:nvSpPr>
        <p:spPr>
          <a:xfrm>
            <a:off x="449943" y="551544"/>
            <a:ext cx="11582399" cy="5705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除了調整上課時段、增加睡眠時間、有助青少年生理發展外，柯文哲認為如何培養學生自主學習、時間管理的能力，也值得關注。</a:t>
            </a:r>
            <a:b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再者，調整上學時間後，家長的角色更為關鍵，如果能妥善運用這段「閒暇」時間多和孩子相處，維繫家庭互動關係，這場選擇的附加價值會更高。</a:t>
            </a:r>
            <a:b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回想我自己的學生年代，早自習多半被導師用來考試，學校校隊也常利用這短暫的時間來加強練習。</a:t>
            </a:r>
            <a:b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但現今，社會對於早自習時段如何運用，有更多元的想法，聯合國1989年通過的《兒童權利公約》也闡明「兒童最佳利益」早自習的規劃若無法符合當今學生的需求，勢必有調整的需要。</a:t>
            </a:r>
            <a:endParaRPr sz="2700" b="1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45"/>
          <p:cNvSpPr/>
          <p:nvPr/>
        </p:nvSpPr>
        <p:spPr>
          <a:xfrm>
            <a:off x="929950" y="89920"/>
            <a:ext cx="54335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3200" b="1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主題句</a:t>
            </a:r>
            <a:r>
              <a:rPr lang="zh-TW" sz="32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3200" b="1" i="0" u="none" strike="noStrike" cap="none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支撐句</a:t>
            </a:r>
            <a:r>
              <a:rPr lang="zh-TW" sz="32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3200" b="1" i="0" u="none" strike="noStrike" cap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結論句</a:t>
            </a:r>
            <a:endParaRPr sz="32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3" name="Google Shape;613;p45"/>
          <p:cNvSpPr/>
          <p:nvPr/>
        </p:nvSpPr>
        <p:spPr>
          <a:xfrm>
            <a:off x="7437900" y="5965000"/>
            <a:ext cx="25564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3200" b="1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主題句 ?</a:t>
            </a:r>
            <a:endParaRPr sz="3200" b="1" i="0" u="none" strike="noStrike" cap="none">
              <a:solidFill>
                <a:srgbClr val="0C0C0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4" name="Google Shape;614;p45"/>
          <p:cNvSpPr/>
          <p:nvPr/>
        </p:nvSpPr>
        <p:spPr>
          <a:xfrm>
            <a:off x="1920118" y="4418802"/>
            <a:ext cx="7606437" cy="540418"/>
          </a:xfrm>
          <a:prstGeom prst="rect">
            <a:avLst/>
          </a:prstGeom>
          <a:solidFill>
            <a:srgbClr val="FF0000">
              <a:alpha val="5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37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solidFill>
                  <a:schemeClr val="dk2"/>
                </a:solidFill>
              </a:rPr>
              <a:t>#2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20" name="Google Shape;620;p46"/>
          <p:cNvSpPr txBox="1">
            <a:spLocks noGrp="1"/>
          </p:cNvSpPr>
          <p:nvPr>
            <p:ph type="body" idx="4294967295"/>
          </p:nvPr>
        </p:nvSpPr>
        <p:spPr>
          <a:xfrm>
            <a:off x="449943" y="551544"/>
            <a:ext cx="11582399" cy="5705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除了調整上課時段、增加睡眠時間、有助青少年生理發展外，</a:t>
            </a:r>
            <a:r>
              <a:rPr lang="zh-TW" sz="2700">
                <a:solidFill>
                  <a:srgbClr val="35BACC"/>
                </a:solidFill>
                <a:latin typeface="Arial"/>
                <a:ea typeface="Arial"/>
                <a:cs typeface="Arial"/>
                <a:sym typeface="Arial"/>
              </a:rPr>
              <a:t>柯文哲認為如何培養學生自主學習、時間管理的能力</a:t>
            </a:r>
            <a:r>
              <a:rPr lang="zh-TW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，也值得關注。</a:t>
            </a:r>
            <a:br>
              <a:rPr lang="zh-TW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再者，調整上學時間後，</a:t>
            </a:r>
            <a:r>
              <a:rPr lang="zh-TW" sz="2700">
                <a:solidFill>
                  <a:srgbClr val="35BACC"/>
                </a:solidFill>
                <a:latin typeface="Arial"/>
                <a:ea typeface="Arial"/>
                <a:cs typeface="Arial"/>
                <a:sym typeface="Arial"/>
              </a:rPr>
              <a:t>家長的角色更為關鍵</a:t>
            </a:r>
            <a:r>
              <a:rPr lang="zh-TW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，如果能</a:t>
            </a:r>
            <a:r>
              <a:rPr lang="zh-TW" sz="2700">
                <a:solidFill>
                  <a:srgbClr val="2895A4"/>
                </a:solidFill>
                <a:latin typeface="Arial"/>
                <a:ea typeface="Arial"/>
                <a:cs typeface="Arial"/>
                <a:sym typeface="Arial"/>
              </a:rPr>
              <a:t>妥善運用這段「閒暇」時間多和孩子相處，維繫家庭互動關係，這場選擇的附加價值會更高</a:t>
            </a:r>
            <a:r>
              <a:rPr lang="zh-TW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br>
              <a:rPr lang="zh-TW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回想我</a:t>
            </a:r>
            <a:r>
              <a:rPr lang="zh-TW" sz="2700">
                <a:solidFill>
                  <a:srgbClr val="227D89"/>
                </a:solidFill>
                <a:latin typeface="Arial"/>
                <a:ea typeface="Arial"/>
                <a:cs typeface="Arial"/>
                <a:sym typeface="Arial"/>
              </a:rPr>
              <a:t>自己的學生年代</a:t>
            </a:r>
            <a:r>
              <a:rPr lang="zh-TW" sz="27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zh-TW" sz="2700">
                <a:solidFill>
                  <a:srgbClr val="2895A4"/>
                </a:solidFill>
                <a:latin typeface="Arial"/>
                <a:ea typeface="Arial"/>
                <a:cs typeface="Arial"/>
                <a:sym typeface="Arial"/>
              </a:rPr>
              <a:t>早自習多半被導師用來考試，學校校隊也常利用這短暫的時間來加強練習</a:t>
            </a:r>
            <a:r>
              <a:rPr lang="zh-TW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br>
              <a:rPr lang="zh-TW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但現今，</a:t>
            </a:r>
            <a:r>
              <a:rPr lang="zh-TW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社會對於早自習時段如何運用，有更多元的想法</a:t>
            </a:r>
            <a:r>
              <a:rPr lang="zh-TW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zh-TW" sz="2700">
                <a:solidFill>
                  <a:srgbClr val="2895A4"/>
                </a:solidFill>
                <a:latin typeface="Arial"/>
                <a:ea typeface="Arial"/>
                <a:cs typeface="Arial"/>
                <a:sym typeface="Arial"/>
              </a:rPr>
              <a:t>聯合國1989年通過的《兒童權利公約》也闡明「兒童最佳利益」</a:t>
            </a:r>
            <a:r>
              <a:rPr lang="zh-TW" sz="2700">
                <a:solidFill>
                  <a:srgbClr val="B88800"/>
                </a:solidFill>
                <a:latin typeface="Arial"/>
                <a:ea typeface="Arial"/>
                <a:cs typeface="Arial"/>
                <a:sym typeface="Arial"/>
              </a:rPr>
              <a:t>早自習的規劃若無法符合當今學生的需求，勢必有調整的需要。</a:t>
            </a:r>
            <a:endParaRPr sz="2700">
              <a:solidFill>
                <a:srgbClr val="B88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46"/>
          <p:cNvSpPr/>
          <p:nvPr/>
        </p:nvSpPr>
        <p:spPr>
          <a:xfrm>
            <a:off x="8403770" y="6023429"/>
            <a:ext cx="362857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主題句</a:t>
            </a:r>
            <a:r>
              <a:rPr lang="zh-TW" sz="24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2400" b="1" i="0" u="none" strike="noStrike" cap="none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支撐句</a:t>
            </a:r>
            <a:r>
              <a:rPr lang="zh-TW" sz="24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2400" b="1" i="0" u="none" strike="noStrike" cap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結論句</a:t>
            </a:r>
            <a:endParaRPr sz="24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2" name="Google Shape;622;p46"/>
          <p:cNvSpPr/>
          <p:nvPr/>
        </p:nvSpPr>
        <p:spPr>
          <a:xfrm>
            <a:off x="9621417" y="392118"/>
            <a:ext cx="596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①</a:t>
            </a:r>
            <a:endParaRPr sz="36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46"/>
          <p:cNvSpPr/>
          <p:nvPr/>
        </p:nvSpPr>
        <p:spPr>
          <a:xfrm>
            <a:off x="4110136" y="1701514"/>
            <a:ext cx="596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②</a:t>
            </a:r>
            <a:endParaRPr sz="36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46"/>
          <p:cNvSpPr/>
          <p:nvPr/>
        </p:nvSpPr>
        <p:spPr>
          <a:xfrm>
            <a:off x="1351385" y="2864102"/>
            <a:ext cx="596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③</a:t>
            </a:r>
            <a:endParaRPr sz="36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46"/>
          <p:cNvSpPr/>
          <p:nvPr/>
        </p:nvSpPr>
        <p:spPr>
          <a:xfrm>
            <a:off x="9323098" y="4089523"/>
            <a:ext cx="596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④</a:t>
            </a:r>
            <a:endParaRPr sz="36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37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solidFill>
                  <a:schemeClr val="dk2"/>
                </a:solidFill>
              </a:rPr>
              <a:t>#2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31" name="Google Shape;631;p47"/>
          <p:cNvSpPr txBox="1">
            <a:spLocks noGrp="1"/>
          </p:cNvSpPr>
          <p:nvPr>
            <p:ph type="body" idx="4294967295"/>
          </p:nvPr>
        </p:nvSpPr>
        <p:spPr>
          <a:xfrm>
            <a:off x="449943" y="551544"/>
            <a:ext cx="11582399" cy="5705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除了調整上課時段、增加睡眠時間、有助青少年生理發展外，柯文哲</a:t>
            </a:r>
            <a:r>
              <a:rPr lang="zh-TW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認為如何培養學生自主學習、時間管理的能力</a:t>
            </a:r>
            <a:r>
              <a:rPr lang="zh-TW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，也值得關注。</a:t>
            </a:r>
            <a:br>
              <a:rPr lang="zh-TW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再者，調整上學時間後，</a:t>
            </a:r>
            <a:r>
              <a:rPr lang="zh-TW" sz="2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家長的角色更為關鍵</a:t>
            </a:r>
            <a:r>
              <a:rPr lang="zh-TW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，如果能</a:t>
            </a:r>
            <a:r>
              <a:rPr lang="zh-TW" sz="2700">
                <a:solidFill>
                  <a:srgbClr val="2895A4"/>
                </a:solidFill>
                <a:latin typeface="Arial"/>
                <a:ea typeface="Arial"/>
                <a:cs typeface="Arial"/>
                <a:sym typeface="Arial"/>
              </a:rPr>
              <a:t>妥善運用這段「閒暇」時間多和孩子相處，維繫家庭互動關係，這場選擇的附加價值會更高</a:t>
            </a:r>
            <a:r>
              <a:rPr lang="zh-TW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br>
              <a:rPr lang="zh-TW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回想我自己的學生年代，</a:t>
            </a:r>
            <a:r>
              <a:rPr lang="zh-TW" sz="2700">
                <a:solidFill>
                  <a:srgbClr val="2895A4"/>
                </a:solidFill>
                <a:latin typeface="Arial"/>
                <a:ea typeface="Arial"/>
                <a:cs typeface="Arial"/>
                <a:sym typeface="Arial"/>
              </a:rPr>
              <a:t>早自習多半被導師用來考試，學校校隊也常利用這短暫的時間來加強練習</a:t>
            </a:r>
            <a:r>
              <a:rPr lang="zh-TW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br>
              <a:rPr lang="zh-TW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但現今，社會對於早自習時段如何運用，有更多元的想法，</a:t>
            </a:r>
            <a:r>
              <a:rPr lang="zh-TW" sz="2700">
                <a:solidFill>
                  <a:srgbClr val="2895A4"/>
                </a:solidFill>
                <a:latin typeface="Arial"/>
                <a:ea typeface="Arial"/>
                <a:cs typeface="Arial"/>
                <a:sym typeface="Arial"/>
              </a:rPr>
              <a:t>聯合國1989年通過的《兒童權利公約》也闡明「兒童最佳利益」</a:t>
            </a:r>
            <a:r>
              <a:rPr lang="zh-TW" sz="2700">
                <a:solidFill>
                  <a:srgbClr val="B88800"/>
                </a:solidFill>
                <a:latin typeface="Arial"/>
                <a:ea typeface="Arial"/>
                <a:cs typeface="Arial"/>
                <a:sym typeface="Arial"/>
              </a:rPr>
              <a:t>早自習的規劃若無法符合當今學生的需求，勢必有調整的需要。</a:t>
            </a:r>
            <a:endParaRPr sz="2700">
              <a:solidFill>
                <a:srgbClr val="B88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47"/>
          <p:cNvSpPr/>
          <p:nvPr/>
        </p:nvSpPr>
        <p:spPr>
          <a:xfrm>
            <a:off x="8403770" y="6023429"/>
            <a:ext cx="362857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主題句</a:t>
            </a:r>
            <a:r>
              <a:rPr lang="zh-TW" sz="24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2400" b="1" i="0" u="none" strike="noStrike" cap="none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支撐句</a:t>
            </a:r>
            <a:r>
              <a:rPr lang="zh-TW" sz="24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2400" b="1" i="0" u="none" strike="noStrike" cap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結論句</a:t>
            </a:r>
            <a:endParaRPr sz="24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37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solidFill>
                  <a:schemeClr val="dk2"/>
                </a:solidFill>
              </a:rPr>
              <a:t>#2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38" name="Google Shape;638;p48"/>
          <p:cNvSpPr txBox="1">
            <a:spLocks noGrp="1"/>
          </p:cNvSpPr>
          <p:nvPr>
            <p:ph type="body" idx="4294967295"/>
          </p:nvPr>
        </p:nvSpPr>
        <p:spPr>
          <a:xfrm>
            <a:off x="449943" y="551544"/>
            <a:ext cx="11582399" cy="5705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除了調整上課時段、增加睡眠時間、有助青少年生理發展外，</a:t>
            </a:r>
            <a:r>
              <a:rPr lang="zh-TW" sz="2700" dirty="0">
                <a:solidFill>
                  <a:srgbClr val="227D89"/>
                </a:solidFill>
                <a:latin typeface="Arial"/>
                <a:ea typeface="Arial"/>
                <a:cs typeface="Arial"/>
                <a:sym typeface="Arial"/>
              </a:rPr>
              <a:t>柯文哲認為如何培養學生自主學習、時間管理的能力</a:t>
            </a:r>
            <a:r>
              <a:rPr lang="zh-TW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，也值得關注。</a:t>
            </a:r>
            <a:br>
              <a:rPr lang="zh-TW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再者，調整上學時間後，</a:t>
            </a:r>
            <a:r>
              <a:rPr lang="zh-TW" sz="2700" dirty="0">
                <a:solidFill>
                  <a:srgbClr val="227D89"/>
                </a:solidFill>
                <a:latin typeface="Arial"/>
                <a:ea typeface="Arial"/>
                <a:cs typeface="Arial"/>
                <a:sym typeface="Arial"/>
              </a:rPr>
              <a:t>家長</a:t>
            </a:r>
            <a:r>
              <a:rPr lang="zh-TW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的角色更為關鍵，如果能</a:t>
            </a:r>
            <a:r>
              <a:rPr lang="zh-TW" sz="2700" dirty="0">
                <a:solidFill>
                  <a:srgbClr val="2895A4"/>
                </a:solidFill>
                <a:latin typeface="Arial"/>
                <a:ea typeface="Arial"/>
                <a:cs typeface="Arial"/>
                <a:sym typeface="Arial"/>
              </a:rPr>
              <a:t>妥善運用這段「閒暇」時間多和孩子相處，維繫家庭互動關係，這場選擇的附加價值會更高</a:t>
            </a:r>
            <a:r>
              <a:rPr lang="zh-TW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br>
              <a:rPr lang="zh-TW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回想我自己的學生年代，</a:t>
            </a:r>
            <a:r>
              <a:rPr lang="zh-TW" sz="2700" dirty="0">
                <a:solidFill>
                  <a:srgbClr val="2895A4"/>
                </a:solidFill>
                <a:latin typeface="Arial"/>
                <a:ea typeface="Arial"/>
                <a:cs typeface="Arial"/>
                <a:sym typeface="Arial"/>
              </a:rPr>
              <a:t>早自習多半被導師用來考試，學校校隊也常利用這短暫的時間來加強練習</a:t>
            </a:r>
            <a:r>
              <a:rPr lang="zh-TW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br>
              <a:rPr lang="zh-TW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但現今，</a:t>
            </a:r>
            <a:r>
              <a:rPr lang="zh-TW" sz="27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社會對於早自習時段如何運用，有更多元的想法</a:t>
            </a:r>
            <a:r>
              <a:rPr lang="zh-TW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zh-TW" sz="2700" dirty="0">
                <a:solidFill>
                  <a:srgbClr val="2895A4"/>
                </a:solidFill>
                <a:latin typeface="Arial"/>
                <a:ea typeface="Arial"/>
                <a:cs typeface="Arial"/>
                <a:sym typeface="Arial"/>
              </a:rPr>
              <a:t>聯合國1989年通過的《兒童權利公約》也闡明「兒童最佳利益」</a:t>
            </a:r>
            <a:r>
              <a:rPr lang="zh-TW" sz="2700" dirty="0">
                <a:solidFill>
                  <a:srgbClr val="B88800"/>
                </a:solidFill>
                <a:latin typeface="Arial"/>
                <a:ea typeface="Arial"/>
                <a:cs typeface="Arial"/>
                <a:sym typeface="Arial"/>
              </a:rPr>
              <a:t>早自習的規劃若無法符合當今學生的需求，勢必有調整的需要。</a:t>
            </a:r>
            <a:endParaRPr sz="2700" dirty="0">
              <a:solidFill>
                <a:srgbClr val="B88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48"/>
          <p:cNvSpPr/>
          <p:nvPr/>
        </p:nvSpPr>
        <p:spPr>
          <a:xfrm>
            <a:off x="8403770" y="6023429"/>
            <a:ext cx="362857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主題句</a:t>
            </a:r>
            <a:r>
              <a:rPr lang="zh-TW" sz="24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2400" b="1" i="0" u="none" strike="noStrike" cap="none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支撐句</a:t>
            </a:r>
            <a:r>
              <a:rPr lang="zh-TW" sz="24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2400" b="1" i="0" u="none" strike="noStrike" cap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結論句</a:t>
            </a:r>
            <a:endParaRPr sz="24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0" name="Google Shape;640;p48"/>
          <p:cNvSpPr txBox="1"/>
          <p:nvPr/>
        </p:nvSpPr>
        <p:spPr>
          <a:xfrm>
            <a:off x="667656" y="4572000"/>
            <a:ext cx="11582399" cy="1200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i="0" u="none" strike="noStrike" cap="none" dirty="0">
                <a:solidFill>
                  <a:srgbClr val="3A5A62"/>
                </a:solidFill>
                <a:latin typeface="Trebuchet MS"/>
                <a:ea typeface="Trebuchet MS"/>
                <a:cs typeface="Trebuchet MS"/>
                <a:sym typeface="Trebuchet MS"/>
              </a:rPr>
              <a:t>有</a:t>
            </a:r>
            <a:r>
              <a:rPr lang="zh-TW" sz="3600" b="1" i="0" u="none" strike="noStrike" cap="none" dirty="0">
                <a:solidFill>
                  <a:srgbClr val="3A5A62"/>
                </a:solidFill>
                <a:latin typeface="Trebuchet MS"/>
                <a:ea typeface="Trebuchet MS"/>
                <a:cs typeface="Trebuchet MS"/>
                <a:sym typeface="Trebuchet MS"/>
              </a:rPr>
              <a:t>兒童權利公約</a:t>
            </a:r>
            <a:r>
              <a:rPr lang="zh-TW" altLang="en-US" sz="3600" b="1" dirty="0">
                <a:solidFill>
                  <a:srgbClr val="3A5A62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en-US" altLang="zh-TW" sz="3600" b="1" i="0" u="none" strike="noStrike" cap="none" dirty="0">
                <a:solidFill>
                  <a:srgbClr val="3A5A62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zh-TW" sz="3600" b="1" i="0" u="none" strike="noStrike" cap="none" dirty="0">
                <a:solidFill>
                  <a:srgbClr val="3A5A62"/>
                </a:solidFill>
                <a:latin typeface="Trebuchet MS"/>
                <a:ea typeface="Trebuchet MS"/>
                <a:cs typeface="Trebuchet MS"/>
                <a:sym typeface="Trebuchet MS"/>
              </a:rPr>
              <a:t> 柯文哲</a:t>
            </a:r>
            <a:r>
              <a:rPr lang="en-US" altLang="zh-TW" sz="3600" b="1" i="0" u="none" strike="noStrike" cap="none" dirty="0">
                <a:solidFill>
                  <a:srgbClr val="3A5A62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r>
              <a:rPr lang="zh-TW" sz="3600" b="1" i="0" u="none" strike="noStrike" cap="none" dirty="0">
                <a:solidFill>
                  <a:srgbClr val="3A5A6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zh-TW" altLang="en-US" sz="3600" b="1" i="0" u="none" strike="noStrike" cap="none" dirty="0">
                <a:solidFill>
                  <a:srgbClr val="3A5A62"/>
                </a:solidFill>
                <a:latin typeface="Trebuchet MS"/>
                <a:ea typeface="Trebuchet MS"/>
                <a:cs typeface="Trebuchet MS"/>
                <a:sym typeface="Trebuchet MS"/>
              </a:rPr>
              <a:t>專家意見又有</a:t>
            </a:r>
            <a:r>
              <a:rPr lang="zh-TW" sz="3600" b="1" i="0" u="none" strike="noStrike" cap="none" dirty="0">
                <a:solidFill>
                  <a:srgbClr val="3A5A62"/>
                </a:solidFill>
                <a:latin typeface="Trebuchet MS"/>
                <a:ea typeface="Trebuchet MS"/>
                <a:cs typeface="Trebuchet MS"/>
                <a:sym typeface="Trebuchet MS"/>
              </a:rPr>
              <a:t> 作者自己（證據）</a:t>
            </a:r>
            <a:r>
              <a:rPr lang="zh-TW" altLang="en-US" sz="3600" b="1" i="0" u="none" strike="noStrike" cap="none" dirty="0">
                <a:solidFill>
                  <a:srgbClr val="3A5A62"/>
                </a:solidFill>
                <a:latin typeface="Trebuchet MS"/>
                <a:ea typeface="Trebuchet MS"/>
                <a:cs typeface="Trebuchet MS"/>
                <a:sym typeface="Trebuchet MS"/>
              </a:rPr>
              <a:t>實例為證，足以支撐主張。</a:t>
            </a:r>
            <a:r>
              <a:rPr lang="zh-TW" sz="3600" b="1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本篇應為「論點」</a:t>
            </a:r>
            <a:endParaRPr sz="3600" b="1" i="0" u="none" strike="noStrike" cap="none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37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solidFill>
                  <a:schemeClr val="dk2"/>
                </a:solidFill>
              </a:rPr>
              <a:t>#3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46" name="Google Shape;646;p49"/>
          <p:cNvSpPr txBox="1">
            <a:spLocks noGrp="1"/>
          </p:cNvSpPr>
          <p:nvPr>
            <p:ph type="body" idx="4294967295"/>
          </p:nvPr>
        </p:nvSpPr>
        <p:spPr>
          <a:xfrm>
            <a:off x="537029" y="333830"/>
            <a:ext cx="11495313" cy="592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北市何姓高中生指出，科學研究指出，青少年分泌褪黑激素的時間會比兒童晚1到3小時，因此晚睡晚起是正常的。他主張先廢除早自習和第8節、第9節，8小時的正課仍維持。台南市曾姓國中生表示，晚上回家把作業寫完後，一定要有一些娛樂時間，往往就會到12時左右，隔天清晨6時就要起床，根本不可能睡滿8小時。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49"/>
          <p:cNvSpPr/>
          <p:nvPr/>
        </p:nvSpPr>
        <p:spPr>
          <a:xfrm>
            <a:off x="6781158" y="6026556"/>
            <a:ext cx="505225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找出</a:t>
            </a:r>
            <a:r>
              <a:rPr lang="zh-TW" sz="2400" b="1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主題句</a:t>
            </a:r>
            <a:r>
              <a:rPr lang="zh-TW" sz="24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2400" b="1" i="0" u="none" strike="noStrike" cap="none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支撐句</a:t>
            </a:r>
            <a:r>
              <a:rPr lang="zh-TW" sz="24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2400" b="1" i="0" u="none" strike="noStrike" cap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結論句</a:t>
            </a:r>
            <a:endParaRPr sz="24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8" name="Google Shape;648;p49"/>
          <p:cNvSpPr/>
          <p:nvPr/>
        </p:nvSpPr>
        <p:spPr>
          <a:xfrm>
            <a:off x="872928" y="89382"/>
            <a:ext cx="543352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3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各組輪流劃記</a:t>
            </a:r>
            <a:endParaRPr sz="32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"/>
          <p:cNvSpPr txBox="1"/>
          <p:nvPr/>
        </p:nvSpPr>
        <p:spPr>
          <a:xfrm>
            <a:off x="933333" y="1832600"/>
            <a:ext cx="10358000" cy="4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對話: (發散式)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為了探究事物意義，以擴散型會話。透過這樣過程回顧自己，加深理解，催生共同思考。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0" i="0" u="none" strike="noStrike" cap="none">
                <a:solidFill>
                  <a:srgbClr val="FFC115"/>
                </a:solidFill>
                <a:latin typeface="Arial"/>
                <a:ea typeface="Arial"/>
                <a:cs typeface="Arial"/>
                <a:sym typeface="Arial"/>
              </a:rPr>
              <a:t>討論: (歸納型)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為找出最終解答，彙整各種知識的歸納型對談。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5"/>
          <p:cNvSpPr/>
          <p:nvPr/>
        </p:nvSpPr>
        <p:spPr>
          <a:xfrm>
            <a:off x="2420943" y="844800"/>
            <a:ext cx="7366603" cy="889803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5"/>
          <p:cNvSpPr txBox="1"/>
          <p:nvPr/>
        </p:nvSpPr>
        <p:spPr>
          <a:xfrm>
            <a:off x="3897575" y="746800"/>
            <a:ext cx="4989038" cy="10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分組合作練習-1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"/>
          <p:cNvSpPr txBox="1">
            <a:spLocks noGrp="1"/>
          </p:cNvSpPr>
          <p:nvPr>
            <p:ph type="subTitle" idx="1"/>
          </p:nvPr>
        </p:nvSpPr>
        <p:spPr>
          <a:xfrm>
            <a:off x="632875" y="57670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lvl="0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對話與討論</a:t>
            </a:r>
            <a:endParaRPr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37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solidFill>
                  <a:schemeClr val="dk2"/>
                </a:solidFill>
              </a:rPr>
              <a:t>#3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54" name="Google Shape;654;p50"/>
          <p:cNvSpPr txBox="1">
            <a:spLocks noGrp="1"/>
          </p:cNvSpPr>
          <p:nvPr>
            <p:ph type="body" idx="4294967295"/>
          </p:nvPr>
        </p:nvSpPr>
        <p:spPr>
          <a:xfrm>
            <a:off x="537029" y="333830"/>
            <a:ext cx="11495313" cy="592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新北市何姓高中生指出</a:t>
            </a:r>
            <a:r>
              <a:rPr lang="zh-TW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zh-TW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科學研究指出，青少年分泌褪黑激素的時間會比兒童晚1到3小時</a:t>
            </a:r>
            <a:r>
              <a:rPr lang="zh-TW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，因此</a:t>
            </a:r>
            <a:r>
              <a:rPr lang="zh-TW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晚睡晚起是正常的</a:t>
            </a:r>
            <a:r>
              <a:rPr lang="zh-TW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。他主張先</a:t>
            </a:r>
            <a:r>
              <a:rPr lang="zh-TW" sz="3200" b="1" dirty="0">
                <a:solidFill>
                  <a:srgbClr val="FFC115"/>
                </a:solidFill>
                <a:latin typeface="Arial"/>
                <a:ea typeface="Arial"/>
                <a:cs typeface="Arial"/>
                <a:sym typeface="Arial"/>
              </a:rPr>
              <a:t>廢除早自習</a:t>
            </a:r>
            <a:r>
              <a:rPr lang="zh-TW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和第8節、第9節，8小時的正課仍維持。台南市</a:t>
            </a:r>
            <a:r>
              <a:rPr lang="zh-TW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曾姓國中生</a:t>
            </a:r>
            <a:r>
              <a:rPr lang="zh-TW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表示，晚上回家把作業寫完後，</a:t>
            </a:r>
            <a:r>
              <a:rPr lang="zh-TW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一定要有一些娛樂時間，往往就會到12時左右，隔天清晨6時就要起床，根本不可能睡滿8小時。</a:t>
            </a:r>
            <a:endParaRPr sz="32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50"/>
          <p:cNvSpPr/>
          <p:nvPr/>
        </p:nvSpPr>
        <p:spPr>
          <a:xfrm>
            <a:off x="6781158" y="6026556"/>
            <a:ext cx="505225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找出</a:t>
            </a:r>
            <a:r>
              <a:rPr lang="zh-TW" sz="2400" b="1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主題句</a:t>
            </a:r>
            <a:r>
              <a:rPr lang="zh-TW" sz="24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2400" b="1" i="0" u="none" strike="noStrike" cap="none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支撐句</a:t>
            </a:r>
            <a:r>
              <a:rPr lang="zh-TW" sz="2400" b="1" i="0" u="none" strike="noStrike" cap="non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、</a:t>
            </a:r>
            <a:r>
              <a:rPr lang="zh-TW" sz="2400" b="1" i="0" u="none" strike="noStrike" cap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結論句</a:t>
            </a:r>
            <a:endParaRPr sz="24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37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solidFill>
                  <a:schemeClr val="dk2"/>
                </a:solidFill>
              </a:rPr>
              <a:t>#3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61" name="Google Shape;661;p51"/>
          <p:cNvSpPr txBox="1">
            <a:spLocks noGrp="1"/>
          </p:cNvSpPr>
          <p:nvPr>
            <p:ph type="body" idx="4294967295"/>
          </p:nvPr>
        </p:nvSpPr>
        <p:spPr>
          <a:xfrm>
            <a:off x="526980" y="514700"/>
            <a:ext cx="11495313" cy="592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>
              <a:lnSpc>
                <a:spcPts val="5000"/>
              </a:lnSpc>
              <a:buNone/>
            </a:pPr>
            <a:r>
              <a:rPr lang="zh-TW" altLang="en-US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新北市何姓高中生指出</a:t>
            </a:r>
            <a:r>
              <a:rPr lang="zh-TW" alt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zh-TW" altLang="en-US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科學研究指出，青少年分泌褪黑激素的時間會比兒童晚</a:t>
            </a:r>
            <a:r>
              <a:rPr lang="en-US" altLang="zh-TW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TW" altLang="en-US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到</a:t>
            </a:r>
            <a:r>
              <a:rPr lang="en-US" altLang="zh-TW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zh-TW" altLang="en-US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小時</a:t>
            </a:r>
            <a:r>
              <a:rPr lang="zh-TW" alt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，因此</a:t>
            </a:r>
            <a:r>
              <a:rPr lang="zh-TW" alt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晚睡晚起是正常的</a:t>
            </a:r>
            <a:r>
              <a:rPr lang="zh-TW" alt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。他主張先</a:t>
            </a:r>
            <a:r>
              <a:rPr lang="zh-TW" altLang="en-US" sz="3200" b="1" dirty="0">
                <a:solidFill>
                  <a:srgbClr val="FFC115"/>
                </a:solidFill>
                <a:latin typeface="Arial"/>
                <a:ea typeface="Arial"/>
                <a:cs typeface="Arial"/>
                <a:sym typeface="Arial"/>
              </a:rPr>
              <a:t>廢除早自習</a:t>
            </a:r>
            <a:r>
              <a:rPr lang="zh-TW" alt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和第</a:t>
            </a:r>
            <a:r>
              <a:rPr lang="en-US" altLang="zh-TW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zh-TW" alt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節、第</a:t>
            </a:r>
            <a:r>
              <a:rPr lang="en-US" altLang="zh-TW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zh-TW" alt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節，</a:t>
            </a:r>
            <a:r>
              <a:rPr lang="en-US" altLang="zh-TW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zh-TW" alt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小時的正課仍維持。台南市</a:t>
            </a:r>
            <a:r>
              <a:rPr lang="zh-TW" altLang="en-US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曾姓國中生</a:t>
            </a:r>
            <a:r>
              <a:rPr lang="zh-TW" alt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表示，晚上回家把作業寫完後，</a:t>
            </a:r>
            <a:r>
              <a:rPr lang="zh-TW" altLang="en-US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一定要有一些娛樂時間，往往就會到</a:t>
            </a:r>
            <a:r>
              <a:rPr lang="en-US" altLang="zh-TW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zh-TW" altLang="en-US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時左右，隔天清晨</a:t>
            </a:r>
            <a:r>
              <a:rPr lang="en-US" altLang="zh-TW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zh-TW" altLang="en-US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時就要起床，根本不可能睡滿</a:t>
            </a:r>
            <a:r>
              <a:rPr lang="en-US" altLang="zh-TW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zh-TW" altLang="en-US" sz="32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小時。</a:t>
            </a:r>
          </a:p>
        </p:txBody>
      </p:sp>
      <p:sp>
        <p:nvSpPr>
          <p:cNvPr id="662" name="Google Shape;662;p51"/>
          <p:cNvSpPr txBox="1"/>
          <p:nvPr/>
        </p:nvSpPr>
        <p:spPr>
          <a:xfrm>
            <a:off x="537030" y="4544087"/>
            <a:ext cx="11654970" cy="10771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zh-TW" sz="3200" b="0" i="0" u="none" strike="noStrike" cap="none">
                <a:solidFill>
                  <a:srgbClr val="3A5A62"/>
                </a:solidFill>
                <a:latin typeface="Trebuchet MS"/>
                <a:ea typeface="Trebuchet MS"/>
                <a:cs typeface="Trebuchet MS"/>
                <a:sym typeface="Trebuchet MS"/>
              </a:rPr>
              <a:t>何</a:t>
            </a:r>
            <a:r>
              <a:rPr lang="zh-TW" sz="3200" b="0" i="0" u="none" strike="noStrike" cap="none" dirty="0">
                <a:solidFill>
                  <a:srgbClr val="3A5A62"/>
                </a:solidFill>
                <a:latin typeface="Trebuchet MS"/>
                <a:ea typeface="Trebuchet MS"/>
                <a:cs typeface="Trebuchet MS"/>
                <a:sym typeface="Trebuchet MS"/>
              </a:rPr>
              <a:t>姓</a:t>
            </a:r>
            <a:r>
              <a:rPr lang="zh-TW" altLang="en-US" sz="3200" b="0" i="0" u="none" strike="noStrike" cap="none" dirty="0">
                <a:solidFill>
                  <a:srgbClr val="3A5A62"/>
                </a:solidFill>
                <a:latin typeface="Trebuchet MS"/>
                <a:ea typeface="Trebuchet MS"/>
                <a:cs typeface="Trebuchet MS"/>
                <a:sym typeface="Trebuchet MS"/>
              </a:rPr>
              <a:t>高中生</a:t>
            </a:r>
            <a:r>
              <a:rPr lang="zh-TW" sz="3200" b="0" i="0" u="none" strike="noStrike" cap="none" dirty="0">
                <a:solidFill>
                  <a:srgbClr val="3A5A62"/>
                </a:solidFill>
                <a:latin typeface="Trebuchet MS"/>
                <a:ea typeface="Trebuchet MS"/>
                <a:cs typeface="Trebuchet MS"/>
                <a:sym typeface="Trebuchet MS"/>
              </a:rPr>
              <a:t>「科學研究」</a:t>
            </a:r>
            <a:r>
              <a:rPr lang="zh-TW" altLang="en-US" sz="3200" b="0" i="0" u="none" strike="noStrike" cap="none" dirty="0">
                <a:solidFill>
                  <a:srgbClr val="3A5A62"/>
                </a:solidFill>
                <a:latin typeface="Trebuchet MS"/>
                <a:ea typeface="Trebuchet MS"/>
                <a:cs typeface="Trebuchet MS"/>
                <a:sym typeface="Trebuchet MS"/>
              </a:rPr>
              <a:t>的</a:t>
            </a:r>
            <a:r>
              <a:rPr lang="zh-TW" sz="3200" b="0" i="0" u="none" strike="noStrike" cap="none" dirty="0">
                <a:solidFill>
                  <a:srgbClr val="3A5A62"/>
                </a:solidFill>
                <a:latin typeface="Trebuchet MS"/>
                <a:ea typeface="Trebuchet MS"/>
                <a:cs typeface="Trebuchet MS"/>
                <a:sym typeface="Trebuchet MS"/>
              </a:rPr>
              <a:t>來源不明</a:t>
            </a:r>
            <a:r>
              <a:rPr lang="zh-TW" altLang="en-US" sz="3200" b="0" i="0" u="none" strike="noStrike" cap="none" dirty="0">
                <a:solidFill>
                  <a:srgbClr val="3A5A62"/>
                </a:solidFill>
                <a:latin typeface="Trebuchet MS"/>
                <a:ea typeface="Trebuchet MS"/>
                <a:cs typeface="Trebuchet MS"/>
                <a:sym typeface="Trebuchet MS"/>
              </a:rPr>
              <a:t>，</a:t>
            </a:r>
            <a:r>
              <a:rPr lang="zh-TW" altLang="en-US" sz="3200" dirty="0">
                <a:solidFill>
                  <a:srgbClr val="3A5A62"/>
                </a:solidFill>
                <a:latin typeface="Trebuchet MS"/>
                <a:ea typeface="Trebuchet MS"/>
                <a:cs typeface="Trebuchet MS"/>
                <a:sym typeface="Trebuchet MS"/>
              </a:rPr>
              <a:t>曾姓國中生說法屬於個人經驗，說服力不夠。</a:t>
            </a:r>
            <a:r>
              <a:rPr lang="zh-TW" sz="3200" b="1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整個段落應為「意見」</a:t>
            </a:r>
            <a:endParaRPr sz="3200" b="1" i="0" u="none" strike="noStrike" cap="none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2"/>
          <p:cNvSpPr txBox="1">
            <a:spLocks noGrp="1"/>
          </p:cNvSpPr>
          <p:nvPr>
            <p:ph type="title"/>
          </p:nvPr>
        </p:nvSpPr>
        <p:spPr>
          <a:xfrm>
            <a:off x="4253600" y="0"/>
            <a:ext cx="3653700" cy="3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zh-TW">
                <a:solidFill>
                  <a:schemeClr val="lt1"/>
                </a:solidFill>
              </a:rPr>
              <a:t>Fin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68" name="Google Shape;668;p52"/>
          <p:cNvSpPr txBox="1">
            <a:spLocks noGrp="1"/>
          </p:cNvSpPr>
          <p:nvPr>
            <p:ph type="subTitle" idx="1"/>
          </p:nvPr>
        </p:nvSpPr>
        <p:spPr>
          <a:xfrm>
            <a:off x="2689913" y="3718124"/>
            <a:ext cx="7218362" cy="107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3600"/>
              <a:buNone/>
            </a:pPr>
            <a:r>
              <a:rPr lang="zh-TW" sz="6000">
                <a:latin typeface="Arial"/>
                <a:ea typeface="Arial"/>
                <a:cs typeface="Arial"/>
                <a:sym typeface="Arial"/>
              </a:rPr>
              <a:t>回顧咱們注意了什麼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53"/>
          <p:cNvSpPr txBox="1"/>
          <p:nvPr/>
        </p:nvSpPr>
        <p:spPr>
          <a:xfrm>
            <a:off x="508000" y="1506941"/>
            <a:ext cx="11292114" cy="5016689"/>
          </a:xfrm>
          <a:prstGeom prst="rect">
            <a:avLst/>
          </a:prstGeom>
          <a:solidFill>
            <a:srgbClr val="FFFFFF">
              <a:alpha val="57647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zh-TW" sz="48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論點</a:t>
            </a:r>
            <a:endParaRPr sz="48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0113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zh-TW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1.要有</a:t>
            </a:r>
            <a:r>
              <a:rPr lang="zh-TW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事實</a:t>
            </a:r>
            <a:r>
              <a:rPr lang="zh-TW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或</a:t>
            </a:r>
            <a:r>
              <a:rPr lang="zh-TW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知識</a:t>
            </a:r>
            <a:r>
              <a:rPr lang="zh-TW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作為基礎，且提供</a:t>
            </a:r>
            <a:r>
              <a:rPr lang="zh-TW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理由</a:t>
            </a:r>
            <a:r>
              <a:rPr lang="zh-TW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與</a:t>
            </a:r>
            <a:r>
              <a:rPr lang="zh-TW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證據</a:t>
            </a:r>
            <a:r>
              <a:rPr lang="zh-TW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  <a:p>
            <a:pPr marL="4492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zh-TW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zh-TW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具有溝通、說服他人的意圖</a:t>
            </a:r>
            <a:r>
              <a:rPr lang="zh-TW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53"/>
          <p:cNvSpPr txBox="1"/>
          <p:nvPr/>
        </p:nvSpPr>
        <p:spPr>
          <a:xfrm>
            <a:off x="1168400" y="430091"/>
            <a:ext cx="9971314" cy="107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drich"/>
              <a:buNone/>
            </a:pPr>
            <a:r>
              <a:rPr lang="zh-TW" sz="6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「論點」與「意見」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4"/>
          <p:cNvSpPr txBox="1"/>
          <p:nvPr/>
        </p:nvSpPr>
        <p:spPr>
          <a:xfrm>
            <a:off x="1168400" y="430091"/>
            <a:ext cx="9971314" cy="107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drich"/>
              <a:buNone/>
            </a:pPr>
            <a:r>
              <a:rPr lang="zh-TW" sz="60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「論點」與「意見」</a:t>
            </a:r>
            <a:endParaRPr/>
          </a:p>
        </p:txBody>
      </p:sp>
      <p:sp>
        <p:nvSpPr>
          <p:cNvPr id="680" name="Google Shape;680;p54"/>
          <p:cNvSpPr txBox="1"/>
          <p:nvPr/>
        </p:nvSpPr>
        <p:spPr>
          <a:xfrm>
            <a:off x="508000" y="1506941"/>
            <a:ext cx="11292114" cy="5016689"/>
          </a:xfrm>
          <a:prstGeom prst="rect">
            <a:avLst/>
          </a:prstGeom>
          <a:solidFill>
            <a:srgbClr val="FFFFFF">
              <a:alpha val="57647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zh-TW" sz="48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論點</a:t>
            </a:r>
            <a:endParaRPr sz="48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0113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zh-TW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1.要有</a:t>
            </a:r>
            <a:r>
              <a:rPr lang="zh-TW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事實</a:t>
            </a:r>
            <a:r>
              <a:rPr lang="zh-TW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或</a:t>
            </a:r>
            <a:r>
              <a:rPr lang="zh-TW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知識</a:t>
            </a:r>
            <a:r>
              <a:rPr lang="zh-TW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作為基礎，且提供</a:t>
            </a:r>
            <a:r>
              <a:rPr lang="zh-TW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理由</a:t>
            </a:r>
            <a:r>
              <a:rPr lang="zh-TW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與</a:t>
            </a:r>
            <a:r>
              <a:rPr lang="zh-TW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證據</a:t>
            </a:r>
            <a:r>
              <a:rPr lang="zh-TW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  <a:p>
            <a:pPr marL="4492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zh-TW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zh-TW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具有溝通、說服他人的意圖</a:t>
            </a:r>
            <a:r>
              <a:rPr lang="zh-TW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zh-TW" sz="48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意見</a:t>
            </a:r>
            <a:endParaRPr sz="48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2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zh-TW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針對某事物所形成的觀點、判斷或者是信念，但未必能夠基於事實或知識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"/>
          <p:cNvSpPr txBox="1"/>
          <p:nvPr/>
        </p:nvSpPr>
        <p:spPr>
          <a:xfrm>
            <a:off x="1378424" y="1930600"/>
            <a:ext cx="9896576" cy="359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此時</a:t>
            </a:r>
            <a:r>
              <a:rPr lang="zh-TW" sz="3600" b="0" i="0" u="none" strike="noStrike" cap="none">
                <a:solidFill>
                  <a:srgbClr val="886809"/>
                </a:solidFill>
                <a:latin typeface="Arial"/>
                <a:ea typeface="Arial"/>
                <a:cs typeface="Arial"/>
                <a:sym typeface="Arial"/>
              </a:rPr>
              <a:t>對話</a:t>
            </a: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並</a:t>
            </a:r>
            <a:r>
              <a:rPr lang="zh-TW" sz="3600" b="0" i="0" u="none" strike="noStrike" cap="none">
                <a:solidFill>
                  <a:srgbClr val="886809"/>
                </a:solidFill>
                <a:latin typeface="Arial"/>
                <a:ea typeface="Arial"/>
                <a:cs typeface="Arial"/>
                <a:sym typeface="Arial"/>
              </a:rPr>
              <a:t>不是</a:t>
            </a: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為</a:t>
            </a:r>
            <a:r>
              <a:rPr lang="zh-TW" sz="3600" b="0" i="0" u="none" strike="noStrike" cap="none">
                <a:solidFill>
                  <a:srgbClr val="886809"/>
                </a:solidFill>
                <a:latin typeface="Arial"/>
                <a:ea typeface="Arial"/>
                <a:cs typeface="Arial"/>
                <a:sym typeface="Arial"/>
              </a:rPr>
              <a:t>找出結論</a:t>
            </a: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純粹</a:t>
            </a:r>
            <a:r>
              <a:rPr lang="zh-TW" sz="3600" b="0" i="0" u="none" strike="noStrike" cap="none">
                <a:solidFill>
                  <a:srgbClr val="886809"/>
                </a:solidFill>
                <a:latin typeface="Arial"/>
                <a:ea typeface="Arial"/>
                <a:cs typeface="Arial"/>
                <a:sym typeface="Arial"/>
              </a:rPr>
              <a:t>是</a:t>
            </a: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為了</a:t>
            </a:r>
            <a:r>
              <a:rPr lang="zh-TW" sz="3600" b="0" i="0" u="none" strike="noStrike" cap="none">
                <a:solidFill>
                  <a:srgbClr val="886809"/>
                </a:solidFill>
                <a:latin typeface="Arial"/>
                <a:ea typeface="Arial"/>
                <a:cs typeface="Arial"/>
                <a:sym typeface="Arial"/>
              </a:rPr>
              <a:t>促進思考</a:t>
            </a: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每個人提出的意見都</a:t>
            </a:r>
            <a:r>
              <a:rPr lang="zh-TW" sz="3600" b="0" i="0" u="none" strike="noStrike" cap="none">
                <a:solidFill>
                  <a:srgbClr val="35BACC"/>
                </a:solidFill>
                <a:latin typeface="Arial"/>
                <a:ea typeface="Arial"/>
                <a:cs typeface="Arial"/>
                <a:sym typeface="Arial"/>
              </a:rPr>
              <a:t>只是「假說」</a:t>
            </a: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0" i="0" u="none" strike="noStrike" cap="none">
                <a:solidFill>
                  <a:srgbClr val="35BACC"/>
                </a:solidFill>
                <a:latin typeface="Arial"/>
                <a:ea typeface="Arial"/>
                <a:cs typeface="Arial"/>
                <a:sym typeface="Arial"/>
              </a:rPr>
              <a:t>不要</a:t>
            </a: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對任何的發言</a:t>
            </a:r>
            <a:r>
              <a:rPr lang="zh-TW" sz="3600" b="0" i="0" u="none" strike="noStrike" cap="none">
                <a:solidFill>
                  <a:srgbClr val="35BACC"/>
                </a:solidFill>
                <a:latin typeface="Arial"/>
                <a:ea typeface="Arial"/>
                <a:cs typeface="Arial"/>
                <a:sym typeface="Arial"/>
              </a:rPr>
              <a:t>下判斷或結論。</a:t>
            </a:r>
            <a:endParaRPr/>
          </a:p>
        </p:txBody>
      </p:sp>
      <p:sp>
        <p:nvSpPr>
          <p:cNvPr id="304" name="Google Shape;304;p6"/>
          <p:cNvSpPr txBox="1"/>
          <p:nvPr/>
        </p:nvSpPr>
        <p:spPr>
          <a:xfrm>
            <a:off x="3897575" y="746800"/>
            <a:ext cx="4989038" cy="10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先</a:t>
            </a:r>
            <a:r>
              <a:rPr lang="zh-TW" sz="4400" b="0" i="0" u="none" strike="noStrike" cap="none">
                <a:solidFill>
                  <a:srgbClr val="35BACC"/>
                </a:solidFill>
                <a:latin typeface="Arial"/>
                <a:ea typeface="Arial"/>
                <a:cs typeface="Arial"/>
                <a:sym typeface="Arial"/>
              </a:rPr>
              <a:t>對話/發散式</a:t>
            </a:r>
            <a:endParaRPr sz="4400" b="0" i="0" u="none" strike="noStrike" cap="none">
              <a:solidFill>
                <a:srgbClr val="35BA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6"/>
          <p:cNvSpPr txBox="1">
            <a:spLocks noGrp="1"/>
          </p:cNvSpPr>
          <p:nvPr>
            <p:ph type="subTitle" idx="1"/>
          </p:nvPr>
        </p:nvSpPr>
        <p:spPr>
          <a:xfrm>
            <a:off x="632875" y="57670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lvl="0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對話與討論</a:t>
            </a:r>
            <a:endParaRPr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"/>
          <p:cNvSpPr txBox="1"/>
          <p:nvPr/>
        </p:nvSpPr>
        <p:spPr>
          <a:xfrm>
            <a:off x="933333" y="1832600"/>
            <a:ext cx="10358000" cy="4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0" i="0" u="none" strike="noStrike" cap="none">
                <a:solidFill>
                  <a:srgbClr val="35BACC"/>
                </a:solidFill>
                <a:latin typeface="Arial"/>
                <a:ea typeface="Arial"/>
                <a:cs typeface="Arial"/>
                <a:sym typeface="Arial"/>
              </a:rPr>
              <a:t>找出</a:t>
            </a: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大家答案中的</a:t>
            </a:r>
            <a:r>
              <a:rPr lang="zh-TW" sz="3600" b="0" i="0" u="none" strike="noStrike" cap="none">
                <a:solidFill>
                  <a:srgbClr val="35BACC"/>
                </a:solidFill>
                <a:latin typeface="Arial"/>
                <a:ea typeface="Arial"/>
                <a:cs typeface="Arial"/>
                <a:sym typeface="Arial"/>
              </a:rPr>
              <a:t>最大</a:t>
            </a:r>
            <a:r>
              <a:rPr lang="zh-TW" sz="3600" b="0" i="0" u="sng" strike="noStrike" cap="none">
                <a:solidFill>
                  <a:srgbClr val="886809"/>
                </a:solidFill>
                <a:latin typeface="Arial"/>
                <a:ea typeface="Arial"/>
                <a:cs typeface="Arial"/>
                <a:sym typeface="Arial"/>
              </a:rPr>
              <a:t>共同點</a:t>
            </a: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，達成共識。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若</a:t>
            </a:r>
            <a:r>
              <a:rPr lang="zh-TW" sz="3600" b="0" i="0" u="none" strike="noStrike" cap="none">
                <a:solidFill>
                  <a:srgbClr val="886809"/>
                </a:solidFill>
                <a:latin typeface="Arial"/>
                <a:ea typeface="Arial"/>
                <a:cs typeface="Arial"/>
                <a:sym typeface="Arial"/>
              </a:rPr>
              <a:t>未達</a:t>
            </a: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成</a:t>
            </a:r>
            <a:r>
              <a:rPr lang="zh-TW" sz="3600" b="0" i="0" u="none" strike="noStrike" cap="none">
                <a:solidFill>
                  <a:srgbClr val="886809"/>
                </a:solidFill>
                <a:latin typeface="Arial"/>
                <a:ea typeface="Arial"/>
                <a:cs typeface="Arial"/>
                <a:sym typeface="Arial"/>
              </a:rPr>
              <a:t>共識</a:t>
            </a: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，或</a:t>
            </a:r>
            <a:r>
              <a:rPr lang="zh-TW" sz="3600" b="0" i="0" u="none" strike="noStrike" cap="none">
                <a:solidFill>
                  <a:srgbClr val="886809"/>
                </a:solidFill>
                <a:latin typeface="Arial"/>
                <a:ea typeface="Arial"/>
                <a:cs typeface="Arial"/>
                <a:sym typeface="Arial"/>
              </a:rPr>
              <a:t>失去方向</a:t>
            </a: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，就</a:t>
            </a:r>
            <a:r>
              <a:rPr lang="zh-TW" sz="3600" b="0" i="0" u="none" strike="noStrike" cap="none">
                <a:solidFill>
                  <a:srgbClr val="35BACC"/>
                </a:solidFill>
                <a:latin typeface="Arial"/>
                <a:ea typeface="Arial"/>
                <a:cs typeface="Arial"/>
                <a:sym typeface="Arial"/>
              </a:rPr>
              <a:t>再</a:t>
            </a: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回到</a:t>
            </a:r>
            <a:r>
              <a:rPr lang="zh-TW" sz="3600" b="0" i="0" u="none" strike="noStrike" cap="none">
                <a:solidFill>
                  <a:srgbClr val="886809"/>
                </a:solidFill>
                <a:latin typeface="Arial"/>
                <a:ea typeface="Arial"/>
                <a:cs typeface="Arial"/>
                <a:sym typeface="Arial"/>
              </a:rPr>
              <a:t>對話</a:t>
            </a: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7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7"/>
          <p:cNvSpPr/>
          <p:nvPr/>
        </p:nvSpPr>
        <p:spPr>
          <a:xfrm>
            <a:off x="2420943" y="844800"/>
            <a:ext cx="7366603" cy="889803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7"/>
          <p:cNvSpPr txBox="1"/>
          <p:nvPr/>
        </p:nvSpPr>
        <p:spPr>
          <a:xfrm>
            <a:off x="3897575" y="746800"/>
            <a:ext cx="4989038" cy="10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再</a:t>
            </a:r>
            <a:r>
              <a:rPr lang="zh-TW" sz="4400" b="0" i="0" u="none" strike="noStrike" cap="none">
                <a:solidFill>
                  <a:srgbClr val="FFC115"/>
                </a:solidFill>
                <a:latin typeface="Arial"/>
                <a:ea typeface="Arial"/>
                <a:cs typeface="Arial"/>
                <a:sym typeface="Arial"/>
              </a:rPr>
              <a:t>討論/歸納式</a:t>
            </a:r>
            <a:endParaRPr sz="4400" b="0" i="0" u="none" strike="noStrike" cap="none">
              <a:solidFill>
                <a:srgbClr val="FFC1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7"/>
          <p:cNvSpPr txBox="1"/>
          <p:nvPr/>
        </p:nvSpPr>
        <p:spPr>
          <a:xfrm>
            <a:off x="7852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marR="0" lvl="0" indent="-3492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None/>
            </a:pPr>
            <a:r>
              <a:rPr lang="zh-TW"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對話與討論</a:t>
            </a:r>
            <a:endParaRPr sz="1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"/>
          <p:cNvSpPr txBox="1">
            <a:spLocks noGrp="1"/>
          </p:cNvSpPr>
          <p:nvPr>
            <p:ph type="title"/>
          </p:nvPr>
        </p:nvSpPr>
        <p:spPr>
          <a:xfrm>
            <a:off x="4253600" y="0"/>
            <a:ext cx="3653700" cy="3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zh-TW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9" name="Google Shape;319;p8"/>
          <p:cNvSpPr txBox="1">
            <a:spLocks noGrp="1"/>
          </p:cNvSpPr>
          <p:nvPr>
            <p:ph type="subTitle" idx="1"/>
          </p:nvPr>
        </p:nvSpPr>
        <p:spPr>
          <a:xfrm>
            <a:off x="2689913" y="3718124"/>
            <a:ext cx="6831900" cy="107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3600"/>
              <a:buNone/>
            </a:pPr>
            <a:r>
              <a:rPr lang="zh-TW" sz="6000">
                <a:latin typeface="Arial"/>
                <a:ea typeface="Arial"/>
                <a:cs typeface="Arial"/>
                <a:sym typeface="Arial"/>
              </a:rPr>
              <a:t>建立概念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213700" y="821975"/>
            <a:ext cx="8003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zh-TW">
                <a:solidFill>
                  <a:schemeClr val="dk1"/>
                </a:solidFill>
              </a:rPr>
              <a:t>Did you remember?</a:t>
            </a:r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1561261" y="1454501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1800"/>
              <a:buNone/>
            </a:pPr>
            <a:r>
              <a:rPr lang="zh-TW" sz="3600">
                <a:latin typeface="Arial"/>
                <a:ea typeface="Arial"/>
                <a:cs typeface="Arial"/>
                <a:sym typeface="Arial"/>
              </a:rPr>
              <a:t>主題句</a:t>
            </a:r>
            <a:endParaRPr/>
          </a:p>
        </p:txBody>
      </p:sp>
      <p:sp>
        <p:nvSpPr>
          <p:cNvPr id="326" name="Google Shape;326;p9"/>
          <p:cNvSpPr txBox="1">
            <a:spLocks noGrp="1"/>
          </p:cNvSpPr>
          <p:nvPr>
            <p:ph type="body" idx="13"/>
          </p:nvPr>
        </p:nvSpPr>
        <p:spPr>
          <a:xfrm>
            <a:off x="1561261" y="2202369"/>
            <a:ext cx="8836535" cy="107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3200" b="1">
                <a:latin typeface="Arial"/>
                <a:ea typeface="Arial"/>
                <a:cs typeface="Arial"/>
                <a:sym typeface="Arial"/>
              </a:rPr>
              <a:t>說明段落即將發展的概念，清楚說明段落重點。(不須提及細節)</a:t>
            </a:r>
            <a:endParaRPr/>
          </a:p>
        </p:txBody>
      </p:sp>
      <p:sp>
        <p:nvSpPr>
          <p:cNvPr id="327" name="Google Shape;327;p9"/>
          <p:cNvSpPr txBox="1"/>
          <p:nvPr/>
        </p:nvSpPr>
        <p:spPr>
          <a:xfrm>
            <a:off x="1561261" y="3320856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zh-TW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支撐句</a:t>
            </a:r>
            <a:endParaRPr/>
          </a:p>
        </p:txBody>
      </p:sp>
      <p:sp>
        <p:nvSpPr>
          <p:cNvPr id="328" name="Google Shape;328;p9"/>
          <p:cNvSpPr txBox="1"/>
          <p:nvPr/>
        </p:nvSpPr>
        <p:spPr>
          <a:xfrm>
            <a:off x="1572137" y="4022647"/>
            <a:ext cx="10247828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</a:pPr>
            <a:r>
              <a:rPr lang="zh-TW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透過解釋、推理來支撐主題句。(通常細節都在這裡出現)</a:t>
            </a:r>
            <a:endParaRPr/>
          </a:p>
        </p:txBody>
      </p:sp>
      <p:sp>
        <p:nvSpPr>
          <p:cNvPr id="329" name="Google Shape;329;p9"/>
          <p:cNvSpPr txBox="1"/>
          <p:nvPr/>
        </p:nvSpPr>
        <p:spPr>
          <a:xfrm>
            <a:off x="1572137" y="4689187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1"/>
              </a:buClr>
              <a:buSzPts val="1800"/>
              <a:buFont typeface="Open Sans"/>
              <a:buNone/>
            </a:pPr>
            <a:r>
              <a:rPr lang="zh-TW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結論句</a:t>
            </a:r>
            <a:endParaRPr/>
          </a:p>
        </p:txBody>
      </p:sp>
      <p:sp>
        <p:nvSpPr>
          <p:cNvPr id="330" name="Google Shape;330;p9"/>
          <p:cNvSpPr txBox="1"/>
          <p:nvPr/>
        </p:nvSpPr>
        <p:spPr>
          <a:xfrm>
            <a:off x="1572136" y="5415653"/>
            <a:ext cx="10126805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None/>
            </a:pPr>
            <a:r>
              <a:rPr lang="zh-TW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最好能一句完成，概述段落重點。(有時是改寫主題句)</a:t>
            </a:r>
            <a:endParaRPr/>
          </a:p>
        </p:txBody>
      </p:sp>
      <p:pic>
        <p:nvPicPr>
          <p:cNvPr id="331" name="Google Shape;33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9170" y="277177"/>
            <a:ext cx="7630795" cy="429232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9"/>
          <p:cNvSpPr/>
          <p:nvPr/>
        </p:nvSpPr>
        <p:spPr>
          <a:xfrm>
            <a:off x="8957388" y="4963886"/>
            <a:ext cx="326571" cy="36705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60000"/>
                </a:moveTo>
                <a:lnTo>
                  <a:pt x="105000" y="19964"/>
                </a:lnTo>
                <a:lnTo>
                  <a:pt x="105000" y="100036"/>
                </a:lnTo>
                <a:close/>
              </a:path>
              <a:path w="120000" h="120000" fill="darken" extrusionOk="0">
                <a:moveTo>
                  <a:pt x="15000" y="60000"/>
                </a:moveTo>
                <a:lnTo>
                  <a:pt x="105000" y="19964"/>
                </a:lnTo>
                <a:lnTo>
                  <a:pt x="105000" y="100036"/>
                </a:lnTo>
                <a:close/>
              </a:path>
              <a:path w="120000" h="120000" fill="none" extrusionOk="0">
                <a:moveTo>
                  <a:pt x="15000" y="60000"/>
                </a:moveTo>
                <a:lnTo>
                  <a:pt x="105000" y="19964"/>
                </a:lnTo>
                <a:lnTo>
                  <a:pt x="105000" y="100036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5999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7AD2DE"/>
      </a:accent1>
      <a:accent2>
        <a:srgbClr val="FFDA72"/>
      </a:accent2>
      <a:accent3>
        <a:srgbClr val="F1C232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4160</Words>
  <Application>Microsoft Office PowerPoint</Application>
  <PresentationFormat>寬螢幕</PresentationFormat>
  <Paragraphs>249</Paragraphs>
  <Slides>54</Slides>
  <Notes>54</Notes>
  <HiddenSlides>14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54</vt:i4>
      </vt:variant>
    </vt:vector>
  </HeadingPairs>
  <TitlesOfParts>
    <vt:vector size="68" baseType="lpstr">
      <vt:lpstr>Oswald</vt:lpstr>
      <vt:lpstr>微軟正黑體</vt:lpstr>
      <vt:lpstr>Open Sans</vt:lpstr>
      <vt:lpstr>Trebuchet MS</vt:lpstr>
      <vt:lpstr>Arial</vt:lpstr>
      <vt:lpstr>Abril Fatface</vt:lpstr>
      <vt:lpstr>Wingdings</vt:lpstr>
      <vt:lpstr>Barlow Condensed</vt:lpstr>
      <vt:lpstr>Calibri</vt:lpstr>
      <vt:lpstr>Libre Franklin</vt:lpstr>
      <vt:lpstr>Aldrich</vt:lpstr>
      <vt:lpstr>新細明體</vt:lpstr>
      <vt:lpstr>Oswald Medium</vt:lpstr>
      <vt:lpstr>SlidesMania</vt:lpstr>
      <vt:lpstr>論點與結論(2)</vt:lpstr>
      <vt:lpstr>What we  would learn ?</vt:lpstr>
      <vt:lpstr>This is our target!</vt:lpstr>
      <vt:lpstr>Did u remember ?</vt:lpstr>
      <vt:lpstr>PowerPoint 簡報</vt:lpstr>
      <vt:lpstr>PowerPoint 簡報</vt:lpstr>
      <vt:lpstr>PowerPoint 簡報</vt:lpstr>
      <vt:lpstr>01</vt:lpstr>
      <vt:lpstr>Did you remember?</vt:lpstr>
      <vt:lpstr>在你生命歷程中 有沒有聽過這樣的對話?</vt:lpstr>
      <vt:lpstr>甲：這一題答案是C 乙：為什麼？ 甲：因為我說是C就是C</vt:lpstr>
      <vt:lpstr>甲：外籍移工犯罪率高，成為國內治安亂源，政　　 　　府應該限制輸入外籍移工。 乙：不對唷!我查了一下資料，外勞犯罪率不到 　　0.3%，遠低於台灣全年度犯罪率1.24%，說　 　　外籍移工是亂源的是一種迷思。 甲：我懷疑你的是假消息!你看新聞，每隔兩三天，　 　　就會出現外籍勞工的負面報導，他們都是混 　　不下去才來當外勞。</vt:lpstr>
      <vt:lpstr>這兩組對話中， 哪一個人較有說服力?</vt:lpstr>
      <vt:lpstr>PowerPoint 簡報</vt:lpstr>
      <vt:lpstr>「主張」與「斷言」</vt:lpstr>
      <vt:lpstr>甲：這一題答案是C 乙：為什麼? 甲：因為我說是C就是C</vt:lpstr>
      <vt:lpstr>甲：你是豬頭 乙：請問，你所謂的「豬頭」是什麼意思？ 甲：就是你笨啊！ 乙：請問，你有什麼證據證明我笨?拜託告　 　　訴我，讓我有改進的機會。 甲：(語塞)</vt:lpstr>
      <vt:lpstr>甲：外籍移工犯罪率高，成為國內治安亂源，政　 　　府應該限制輸入外籍移工。 乙：不對唷!我查了一下資料，外勞犯罪率不到　 　　0.3%，遠低於台灣全年度犯罪率1.24%，說 　　外籍移工是亂源的是一種迷思。 甲：我懷疑你的是假消息!你看新聞，每隔兩三天， 　　就會出現外籍勞工的負面報導，他們都是混 　　不下去才來當外勞。</vt:lpstr>
      <vt:lpstr>「論點」與「意見」</vt:lpstr>
      <vt:lpstr>For example</vt:lpstr>
      <vt:lpstr>For example</vt:lpstr>
      <vt:lpstr>PowerPoint 簡報</vt:lpstr>
      <vt:lpstr>For example</vt:lpstr>
      <vt:lpstr>02</vt:lpstr>
      <vt:lpstr>操作方式    </vt:lpstr>
      <vt:lpstr>#1</vt:lpstr>
      <vt:lpstr>#2</vt:lpstr>
      <vt:lpstr>#3</vt:lpstr>
      <vt:lpstr>各組覺得哪篇最具有說服力?  Why? (表達不佳沒關係)</vt:lpstr>
      <vt:lpstr>2-1-3</vt:lpstr>
      <vt:lpstr>03</vt:lpstr>
      <vt:lpstr>操作方式  </vt:lpstr>
      <vt:lpstr>#1</vt:lpstr>
      <vt:lpstr>#1</vt:lpstr>
      <vt:lpstr>#1</vt:lpstr>
      <vt:lpstr>#1</vt:lpstr>
      <vt:lpstr>#1</vt:lpstr>
      <vt:lpstr>#1</vt:lpstr>
      <vt:lpstr>PowerPoint 簡報</vt:lpstr>
      <vt:lpstr>操作方式  </vt:lpstr>
      <vt:lpstr>#2</vt:lpstr>
      <vt:lpstr>來看看老師怎麼做的 你同意嗎 ? </vt:lpstr>
      <vt:lpstr>#2</vt:lpstr>
      <vt:lpstr>#2</vt:lpstr>
      <vt:lpstr>#2</vt:lpstr>
      <vt:lpstr>#2</vt:lpstr>
      <vt:lpstr>#2</vt:lpstr>
      <vt:lpstr>#2</vt:lpstr>
      <vt:lpstr>#3</vt:lpstr>
      <vt:lpstr>#3</vt:lpstr>
      <vt:lpstr>#3</vt:lpstr>
      <vt:lpstr>Fin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論點與結論(2)</dc:title>
  <dc:creator>Azure</dc:creator>
  <cp:lastModifiedBy>mcjh</cp:lastModifiedBy>
  <cp:revision>16</cp:revision>
  <dcterms:modified xsi:type="dcterms:W3CDTF">2023-09-23T04:58:52Z</dcterms:modified>
</cp:coreProperties>
</file>