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9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2" r:id="rId9"/>
    <p:sldId id="264" r:id="rId10"/>
    <p:sldId id="266" r:id="rId11"/>
    <p:sldId id="265" r:id="rId12"/>
    <p:sldId id="267" r:id="rId13"/>
    <p:sldId id="268" r:id="rId14"/>
    <p:sldId id="269" r:id="rId15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80"/>
    <a:srgbClr val="00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660"/>
  </p:normalViewPr>
  <p:slideViewPr>
    <p:cSldViewPr snapToGrid="0">
      <p:cViewPr varScale="1">
        <p:scale>
          <a:sx n="91" d="100"/>
          <a:sy n="91" d="100"/>
        </p:scale>
        <p:origin x="208" y="6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zh-TW" altLang="en-US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20A58-33DD-434C-B819-A281328064E6}" type="datetimeFigureOut">
              <a:rPr lang="zh-TW" altLang="en-US" smtClean="0"/>
              <a:t>2023/10/17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9A64D7-A4D1-4D5F-96C1-4E1CDABEFCF7}" type="slidenum">
              <a:rPr lang="zh-TW" altLang="en-US" smtClean="0"/>
              <a:t>‹#›</a:t>
            </a:fld>
            <a:endParaRPr lang="zh-TW" alt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20174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20A58-33DD-434C-B819-A281328064E6}" type="datetimeFigureOut">
              <a:rPr lang="zh-TW" altLang="en-US" smtClean="0"/>
              <a:t>2023/10/17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9A64D7-A4D1-4D5F-96C1-4E1CDABEFCF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093193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20A58-33DD-434C-B819-A281328064E6}" type="datetimeFigureOut">
              <a:rPr lang="zh-TW" altLang="en-US" smtClean="0"/>
              <a:t>2023/10/17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9A64D7-A4D1-4D5F-96C1-4E1CDABEFCF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799367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20A58-33DD-434C-B819-A281328064E6}" type="datetimeFigureOut">
              <a:rPr lang="zh-TW" altLang="en-US" smtClean="0"/>
              <a:t>2023/10/17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9A64D7-A4D1-4D5F-96C1-4E1CDABEFCF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608856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20A58-33DD-434C-B819-A281328064E6}" type="datetimeFigureOut">
              <a:rPr lang="zh-TW" altLang="en-US" smtClean="0"/>
              <a:t>2023/10/17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9A64D7-A4D1-4D5F-96C1-4E1CDABEFCF7}" type="slidenum">
              <a:rPr lang="zh-TW" altLang="en-US" smtClean="0"/>
              <a:t>‹#›</a:t>
            </a:fld>
            <a:endParaRPr lang="zh-TW" alt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49405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20A58-33DD-434C-B819-A281328064E6}" type="datetimeFigureOut">
              <a:rPr lang="zh-TW" altLang="en-US" smtClean="0"/>
              <a:t>2023/10/17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9A64D7-A4D1-4D5F-96C1-4E1CDABEFCF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714892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20A58-33DD-434C-B819-A281328064E6}" type="datetimeFigureOut">
              <a:rPr lang="zh-TW" altLang="en-US" smtClean="0"/>
              <a:t>2023/10/17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9A64D7-A4D1-4D5F-96C1-4E1CDABEFCF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026757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20A58-33DD-434C-B819-A281328064E6}" type="datetimeFigureOut">
              <a:rPr lang="zh-TW" altLang="en-US" smtClean="0"/>
              <a:t>2023/10/17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9A64D7-A4D1-4D5F-96C1-4E1CDABEFCF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159399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20A58-33DD-434C-B819-A281328064E6}" type="datetimeFigureOut">
              <a:rPr lang="zh-TW" altLang="en-US" smtClean="0"/>
              <a:t>2023/10/17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9A64D7-A4D1-4D5F-96C1-4E1CDABEFCF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417393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B9F20A58-33DD-434C-B819-A281328064E6}" type="datetimeFigureOut">
              <a:rPr lang="zh-TW" altLang="en-US" smtClean="0"/>
              <a:t>2023/10/17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D9A64D7-A4D1-4D5F-96C1-4E1CDABEFCF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347252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20A58-33DD-434C-B819-A281328064E6}" type="datetimeFigureOut">
              <a:rPr lang="zh-TW" altLang="en-US" smtClean="0"/>
              <a:t>2023/10/17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9A64D7-A4D1-4D5F-96C1-4E1CDABEFCF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813657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B9F20A58-33DD-434C-B819-A281328064E6}" type="datetimeFigureOut">
              <a:rPr lang="zh-TW" altLang="en-US" smtClean="0"/>
              <a:t>2023/10/17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AD9A64D7-A4D1-4D5F-96C1-4E1CDABEFCF7}" type="slidenum">
              <a:rPr lang="zh-TW" altLang="en-US" smtClean="0"/>
              <a:t>‹#›</a:t>
            </a:fld>
            <a:endParaRPr lang="zh-TW" alt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192407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10" r:id="rId1"/>
    <p:sldLayoutId id="2147483911" r:id="rId2"/>
    <p:sldLayoutId id="2147483912" r:id="rId3"/>
    <p:sldLayoutId id="2147483913" r:id="rId4"/>
    <p:sldLayoutId id="2147483914" r:id="rId5"/>
    <p:sldLayoutId id="2147483915" r:id="rId6"/>
    <p:sldLayoutId id="2147483916" r:id="rId7"/>
    <p:sldLayoutId id="2147483917" r:id="rId8"/>
    <p:sldLayoutId id="2147483918" r:id="rId9"/>
    <p:sldLayoutId id="2147483919" r:id="rId10"/>
    <p:sldLayoutId id="2147483920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08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431235" y="1639198"/>
            <a:ext cx="9144000" cy="2387600"/>
          </a:xfrm>
        </p:spPr>
        <p:txBody>
          <a:bodyPr>
            <a:normAutofit/>
          </a:bodyPr>
          <a:lstStyle/>
          <a:p>
            <a:r>
              <a:rPr lang="en-US" altLang="zh-TW" sz="5300" dirty="0">
                <a:solidFill>
                  <a:schemeClr val="bg1"/>
                </a:solidFill>
              </a:rPr>
              <a:t>1)</a:t>
            </a:r>
            <a:br>
              <a:rPr lang="en-US" altLang="zh-TW" sz="5300" dirty="0">
                <a:solidFill>
                  <a:schemeClr val="bg1"/>
                </a:solidFill>
              </a:rPr>
            </a:br>
            <a:r>
              <a:rPr lang="zh-TW" altLang="zh-TW" sz="5300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一</a:t>
            </a:r>
            <a:r>
              <a:rPr lang="zh-TW" altLang="zh-TW" sz="5300" dirty="0">
                <a:solidFill>
                  <a:srgbClr val="FFC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包</a:t>
            </a:r>
            <a:r>
              <a:rPr lang="zh-TW" altLang="zh-TW" sz="5300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糖果有</a:t>
            </a:r>
            <a:r>
              <a:rPr lang="en-US" altLang="zh-TW" sz="5300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6</a:t>
            </a:r>
            <a:r>
              <a:rPr lang="zh-TW" altLang="zh-TW" sz="5300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顆，分給</a:t>
            </a:r>
            <a:r>
              <a:rPr lang="en-US" altLang="zh-TW" sz="5300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3</a:t>
            </a:r>
            <a:r>
              <a:rPr lang="zh-TW" altLang="zh-TW" sz="5300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個人，每個人得幾</a:t>
            </a:r>
            <a:r>
              <a:rPr lang="zh-TW" altLang="zh-TW" sz="5300" dirty="0">
                <a:solidFill>
                  <a:srgbClr val="FFC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包</a:t>
            </a:r>
            <a:r>
              <a:rPr lang="zh-TW" altLang="zh-TW" sz="5300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糖果</a:t>
            </a:r>
            <a:r>
              <a:rPr lang="en-US" altLang="zh-TW" sz="5300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?</a:t>
            </a:r>
            <a:endParaRPr lang="zh-TW" altLang="en-US" sz="5300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431235" y="4211638"/>
            <a:ext cx="9144000" cy="1655762"/>
          </a:xfrm>
        </p:spPr>
        <p:txBody>
          <a:bodyPr>
            <a:normAutofit lnSpcReduction="10000"/>
          </a:bodyPr>
          <a:lstStyle/>
          <a:p>
            <a:pPr algn="l"/>
            <a:r>
              <a:rPr lang="en-US" altLang="zh-TW" sz="6200" dirty="0">
                <a:solidFill>
                  <a:schemeClr val="bg1"/>
                </a:solidFill>
              </a:rPr>
              <a:t>2)  </a:t>
            </a:r>
            <a:r>
              <a:rPr lang="zh-TW" altLang="en-US" sz="6200" dirty="0">
                <a:solidFill>
                  <a:schemeClr val="bg1"/>
                </a:solidFill>
              </a:rPr>
              <a:t>  </a:t>
            </a:r>
            <a:r>
              <a:rPr lang="en-US" altLang="zh-TW" sz="6200" dirty="0">
                <a:solidFill>
                  <a:schemeClr val="bg1"/>
                </a:solidFill>
              </a:rPr>
              <a:t>2÷5</a:t>
            </a:r>
            <a:br>
              <a:rPr lang="zh-TW" altLang="zh-TW" sz="6200" dirty="0"/>
            </a:br>
            <a:endParaRPr lang="zh-TW" altLang="en-US" sz="6200" dirty="0"/>
          </a:p>
          <a:p>
            <a:endParaRPr lang="zh-TW" altLang="en-US" dirty="0"/>
          </a:p>
        </p:txBody>
      </p:sp>
      <p:sp>
        <p:nvSpPr>
          <p:cNvPr id="5" name="矩形 4"/>
          <p:cNvSpPr/>
          <p:nvPr/>
        </p:nvSpPr>
        <p:spPr>
          <a:xfrm>
            <a:off x="1086678" y="394944"/>
            <a:ext cx="9356035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4800" dirty="0">
                <a:solidFill>
                  <a:schemeClr val="bg1"/>
                </a:solidFill>
              </a:rPr>
              <a:t>*</a:t>
            </a:r>
            <a:r>
              <a:rPr lang="zh-TW" altLang="en-US" sz="4800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算算看</a:t>
            </a:r>
            <a:r>
              <a:rPr lang="en-US" altLang="zh-TW" sz="4800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4800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請</a:t>
            </a:r>
            <a:r>
              <a:rPr lang="zh-TW" altLang="zh-TW" sz="4800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寫在小白板上</a:t>
            </a:r>
            <a:r>
              <a:rPr lang="en-US" altLang="zh-TW" sz="4800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br>
              <a:rPr lang="zh-TW" altLang="zh-TW" sz="4800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</a:br>
            <a:endParaRPr lang="zh-TW" altLang="en-US" sz="4800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3113129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2D6D0409-05B7-FA1E-0562-8C88BCC3C2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zh-TW" b="1" dirty="0">
                <a:effectLst/>
                <a:latin typeface="標楷體" panose="02010601000101010101" pitchFamily="2" charset="-120"/>
                <a:ea typeface="新細明體" panose="02020500000000000000" pitchFamily="18" charset="-120"/>
                <a:cs typeface="新細明體" panose="02020500000000000000" pitchFamily="18" charset="-120"/>
              </a:rPr>
              <a:t>【</a:t>
            </a:r>
            <a:r>
              <a:rPr lang="zh-TW" altLang="en-US" b="1" dirty="0">
                <a:effectLst/>
                <a:latin typeface="標楷體" panose="02010601000101010101" pitchFamily="2" charset="-120"/>
                <a:ea typeface="新細明體" panose="02020500000000000000" pitchFamily="18" charset="-120"/>
                <a:cs typeface="新細明體" panose="02020500000000000000" pitchFamily="18" charset="-120"/>
              </a:rPr>
              <a:t>做做</a:t>
            </a:r>
            <a:r>
              <a:rPr lang="zh-TW" altLang="zh-TW" b="1" dirty="0">
                <a:latin typeface="標楷體" panose="02010601000101010101" pitchFamily="2" charset="-120"/>
                <a:cs typeface="新細明體" panose="02020500000000000000" pitchFamily="18" charset="-120"/>
              </a:rPr>
              <a:t>看】</a:t>
            </a:r>
            <a:br>
              <a:rPr lang="zh-TW" altLang="zh-TW" dirty="0">
                <a:effectLst/>
                <a:latin typeface="新細明體" panose="02020500000000000000" pitchFamily="18" charset="-120"/>
                <a:ea typeface="新細明體" panose="02020500000000000000" pitchFamily="18" charset="-120"/>
                <a:cs typeface="新細明體" panose="02020500000000000000" pitchFamily="18" charset="-120"/>
              </a:rPr>
            </a:br>
            <a:endParaRPr kumimoji="1"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FE4240BF-24D6-4F16-6425-600FC74878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65334" y="1886829"/>
            <a:ext cx="10058400" cy="1658226"/>
          </a:xfrm>
        </p:spPr>
        <p:txBody>
          <a:bodyPr>
            <a:normAutofit fontScale="92500"/>
          </a:bodyPr>
          <a:lstStyle/>
          <a:p>
            <a:pPr marL="151130" indent="-151130"/>
            <a:endParaRPr lang="zh-TW" altLang="zh-TW" sz="1800" dirty="0">
              <a:effectLst/>
              <a:latin typeface="新細明體" panose="02020500000000000000" pitchFamily="18" charset="-120"/>
              <a:ea typeface="新細明體" panose="02020500000000000000" pitchFamily="18" charset="-120"/>
              <a:cs typeface="新細明體" panose="02020500000000000000" pitchFamily="18" charset="-120"/>
            </a:endParaRPr>
          </a:p>
          <a:p>
            <a:pPr>
              <a:buFont typeface="Wingdings" pitchFamily="2" charset="2"/>
              <a:buChar char="l"/>
            </a:pPr>
            <a:r>
              <a:rPr lang="zh-TW" altLang="zh-TW" sz="4800" dirty="0">
                <a:effectLst/>
                <a:latin typeface="標楷體" panose="02010601000101010101" pitchFamily="2" charset="-120"/>
                <a:ea typeface="新細明體" panose="02020500000000000000" pitchFamily="18" charset="-120"/>
                <a:cs typeface="新細明體" panose="02020500000000000000" pitchFamily="18" charset="-120"/>
              </a:rPr>
              <a:t>二盒乒乓球盒中的乒乓球，共是多少盒？</a:t>
            </a:r>
            <a:endParaRPr lang="zh-TW" altLang="zh-TW" sz="4800" dirty="0">
              <a:effectLst/>
              <a:latin typeface="新細明體" panose="02020500000000000000" pitchFamily="18" charset="-120"/>
              <a:ea typeface="新細明體" panose="02020500000000000000" pitchFamily="18" charset="-120"/>
              <a:cs typeface="新細明體" panose="02020500000000000000" pitchFamily="18" charset="-120"/>
            </a:endParaRPr>
          </a:p>
          <a:p>
            <a:endParaRPr kumimoji="1" lang="zh-TW" alt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F6C16CF-4028-00F3-24B3-35EC12BFFA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8689" y="293116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7" name="文字方塊 6">
            <a:extLst>
              <a:ext uri="{FF2B5EF4-FFF2-40B4-BE49-F238E27FC236}">
                <a16:creationId xmlns:a16="http://schemas.microsoft.com/office/drawing/2014/main" id="{A40F02AC-808F-AC7F-72B6-C17B4882F391}"/>
              </a:ext>
            </a:extLst>
          </p:cNvPr>
          <p:cNvSpPr txBox="1"/>
          <p:nvPr/>
        </p:nvSpPr>
        <p:spPr>
          <a:xfrm>
            <a:off x="5050301" y="3975492"/>
            <a:ext cx="141577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zh-TW" altLang="en-US" sz="4800" dirty="0"/>
              <a:t>答：</a:t>
            </a:r>
          </a:p>
        </p:txBody>
      </p:sp>
      <p:sp>
        <p:nvSpPr>
          <p:cNvPr id="8" name="文字方塊 7">
            <a:extLst>
              <a:ext uri="{FF2B5EF4-FFF2-40B4-BE49-F238E27FC236}">
                <a16:creationId xmlns:a16="http://schemas.microsoft.com/office/drawing/2014/main" id="{04F1F04D-A61B-5975-D8B3-C4330269E6D6}"/>
              </a:ext>
            </a:extLst>
          </p:cNvPr>
          <p:cNvSpPr txBox="1"/>
          <p:nvPr/>
        </p:nvSpPr>
        <p:spPr>
          <a:xfrm>
            <a:off x="6294534" y="3936658"/>
            <a:ext cx="290573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TW" sz="4800" dirty="0"/>
              <a:t>(              )</a:t>
            </a:r>
            <a:endParaRPr kumimoji="1" lang="zh-TW" altLang="en-US" sz="4800" dirty="0"/>
          </a:p>
        </p:txBody>
      </p:sp>
      <p:sp>
        <p:nvSpPr>
          <p:cNvPr id="9" name="文字方塊 8">
            <a:extLst>
              <a:ext uri="{FF2B5EF4-FFF2-40B4-BE49-F238E27FC236}">
                <a16:creationId xmlns:a16="http://schemas.microsoft.com/office/drawing/2014/main" id="{58F6497B-CF12-721F-CFE2-BFA8A0EBF5B5}"/>
              </a:ext>
            </a:extLst>
          </p:cNvPr>
          <p:cNvSpPr txBox="1"/>
          <p:nvPr/>
        </p:nvSpPr>
        <p:spPr>
          <a:xfrm>
            <a:off x="6588427" y="3956391"/>
            <a:ext cx="163859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zh-TW" altLang="en-US" sz="4800" dirty="0"/>
              <a:t>  </a:t>
            </a:r>
            <a:r>
              <a:rPr kumimoji="1" lang="en-US" altLang="zh-TW" sz="4800" dirty="0"/>
              <a:t>9/15</a:t>
            </a:r>
            <a:endParaRPr kumimoji="1" lang="zh-TW" altLang="en-US" sz="4800" dirty="0"/>
          </a:p>
        </p:txBody>
      </p:sp>
    </p:spTree>
    <p:extLst>
      <p:ext uri="{BB962C8B-B14F-4D97-AF65-F5344CB8AC3E}">
        <p14:creationId xmlns:p14="http://schemas.microsoft.com/office/powerpoint/2010/main" val="5096047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2D6D0409-05B7-FA1E-0562-8C88BCC3C2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zh-TW" b="1" dirty="0">
                <a:effectLst/>
                <a:latin typeface="標楷體" panose="02010601000101010101" pitchFamily="2" charset="-120"/>
                <a:ea typeface="新細明體" panose="02020500000000000000" pitchFamily="18" charset="-120"/>
                <a:cs typeface="新細明體" panose="02020500000000000000" pitchFamily="18" charset="-120"/>
              </a:rPr>
              <a:t>【</a:t>
            </a:r>
            <a:r>
              <a:rPr lang="zh-TW" altLang="en-US" b="1" dirty="0">
                <a:effectLst/>
                <a:latin typeface="標楷體" panose="02010601000101010101" pitchFamily="2" charset="-120"/>
                <a:ea typeface="新細明體" panose="02020500000000000000" pitchFamily="18" charset="-120"/>
                <a:cs typeface="新細明體" panose="02020500000000000000" pitchFamily="18" charset="-120"/>
              </a:rPr>
              <a:t>摺摺看</a:t>
            </a:r>
            <a:r>
              <a:rPr lang="zh-TW" altLang="zh-TW" b="1" dirty="0">
                <a:latin typeface="標楷體" panose="02010601000101010101" pitchFamily="2" charset="-120"/>
                <a:cs typeface="新細明體" panose="02020500000000000000" pitchFamily="18" charset="-120"/>
              </a:rPr>
              <a:t>】</a:t>
            </a:r>
            <a:br>
              <a:rPr lang="zh-TW" altLang="zh-TW" dirty="0">
                <a:effectLst/>
                <a:latin typeface="新細明體" panose="02020500000000000000" pitchFamily="18" charset="-120"/>
                <a:ea typeface="新細明體" panose="02020500000000000000" pitchFamily="18" charset="-120"/>
                <a:cs typeface="新細明體" panose="02020500000000000000" pitchFamily="18" charset="-120"/>
              </a:rPr>
            </a:br>
            <a:endParaRPr kumimoji="1"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FE4240BF-24D6-4F16-6425-600FC74878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85506" y="2268614"/>
            <a:ext cx="10058400" cy="1658226"/>
          </a:xfrm>
        </p:spPr>
        <p:txBody>
          <a:bodyPr>
            <a:normAutofit/>
          </a:bodyPr>
          <a:lstStyle/>
          <a:p>
            <a:pPr marL="151130" indent="-151130"/>
            <a:endParaRPr lang="zh-TW" altLang="zh-TW" sz="1800" dirty="0">
              <a:effectLst/>
              <a:latin typeface="新細明體" panose="02020500000000000000" pitchFamily="18" charset="-120"/>
              <a:ea typeface="新細明體" panose="02020500000000000000" pitchFamily="18" charset="-120"/>
              <a:cs typeface="新細明體" panose="02020500000000000000" pitchFamily="18" charset="-120"/>
            </a:endParaRPr>
          </a:p>
          <a:p>
            <a:r>
              <a:rPr lang="zh-TW" altLang="zh-TW" sz="4800" b="1" dirty="0">
                <a:effectLst/>
                <a:latin typeface="標楷體" panose="02010601000101010101" pitchFamily="2" charset="-120"/>
                <a:ea typeface="新細明體" panose="02020500000000000000" pitchFamily="18" charset="-120"/>
                <a:cs typeface="新細明體" panose="02020500000000000000" pitchFamily="18" charset="-120"/>
              </a:rPr>
              <a:t>＊</a:t>
            </a:r>
            <a:r>
              <a:rPr lang="zh-TW" altLang="zh-TW" sz="4800" dirty="0">
                <a:effectLst/>
                <a:latin typeface="標楷體" panose="02010601000101010101" pitchFamily="2" charset="-120"/>
                <a:ea typeface="新細明體" panose="02020500000000000000" pitchFamily="18" charset="-120"/>
                <a:cs typeface="新細明體" panose="02020500000000000000" pitchFamily="18" charset="-120"/>
              </a:rPr>
              <a:t>請</a:t>
            </a:r>
            <a:r>
              <a:rPr lang="zh-TW" altLang="zh-TW" sz="4800" dirty="0">
                <a:latin typeface="標楷體" panose="02010601000101010101" pitchFamily="2" charset="-120"/>
                <a:cs typeface="新細明體" panose="02020500000000000000" pitchFamily="18" charset="-120"/>
              </a:rPr>
              <a:t>小組拿出圓形</a:t>
            </a:r>
            <a:r>
              <a:rPr lang="zh-TW" altLang="zh-TW" sz="4800" dirty="0">
                <a:effectLst/>
                <a:latin typeface="標楷體" panose="02010601000101010101" pitchFamily="2" charset="-120"/>
                <a:ea typeface="新細明體" panose="02020500000000000000" pitchFamily="18" charset="-120"/>
                <a:cs typeface="新細明體" panose="02020500000000000000" pitchFamily="18" charset="-120"/>
              </a:rPr>
              <a:t>紙張，摺並畫出</a:t>
            </a:r>
            <a:r>
              <a:rPr lang="en-US" altLang="zh-TW" sz="4800" dirty="0">
                <a:effectLst/>
                <a:latin typeface="標楷體" panose="02010601000101010101" pitchFamily="2" charset="-120"/>
                <a:ea typeface="新細明體" panose="02020500000000000000" pitchFamily="18" charset="-120"/>
                <a:cs typeface="新細明體" panose="02020500000000000000" pitchFamily="18" charset="-120"/>
              </a:rPr>
              <a:t>5/8</a:t>
            </a:r>
            <a:endParaRPr lang="zh-TW" altLang="zh-TW" sz="4800" dirty="0">
              <a:effectLst/>
              <a:latin typeface="新細明體" panose="02020500000000000000" pitchFamily="18" charset="-120"/>
              <a:ea typeface="新細明體" panose="02020500000000000000" pitchFamily="18" charset="-120"/>
              <a:cs typeface="新細明體" panose="02020500000000000000" pitchFamily="18" charset="-120"/>
            </a:endParaRPr>
          </a:p>
          <a:p>
            <a:endParaRPr kumimoji="1" lang="zh-TW" alt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F6C16CF-4028-00F3-24B3-35EC12BFFA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8689" y="293116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5237903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2D6D0409-05B7-FA1E-0562-8C88BCC3C2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1858" y="903607"/>
            <a:ext cx="3967089" cy="654148"/>
          </a:xfrm>
        </p:spPr>
        <p:txBody>
          <a:bodyPr>
            <a:normAutofit fontScale="90000"/>
          </a:bodyPr>
          <a:lstStyle/>
          <a:p>
            <a:pPr marL="160020" indent="-160020"/>
            <a:r>
              <a:rPr lang="zh-TW" altLang="zh-TW" sz="4400" b="1" dirty="0">
                <a:latin typeface="標楷體" panose="02010601000101010101" pitchFamily="2" charset="-120"/>
                <a:cs typeface="新細明體" panose="02020500000000000000" pitchFamily="18" charset="-120"/>
              </a:rPr>
              <a:t>【挑戰任務】</a:t>
            </a:r>
            <a:endParaRPr lang="zh-TW" altLang="zh-TW" sz="4400" dirty="0">
              <a:effectLst/>
              <a:latin typeface="新細明體" panose="02020500000000000000" pitchFamily="18" charset="-120"/>
              <a:ea typeface="新細明體" panose="02020500000000000000" pitchFamily="18" charset="-120"/>
              <a:cs typeface="新細明體" panose="02020500000000000000" pitchFamily="18" charset="-120"/>
            </a:endParaRP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FE4240BF-24D6-4F16-6425-600FC74878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2571073"/>
            <a:ext cx="10426505" cy="3203715"/>
          </a:xfrm>
        </p:spPr>
        <p:txBody>
          <a:bodyPr>
            <a:normAutofit/>
          </a:bodyPr>
          <a:lstStyle/>
          <a:p>
            <a:pPr marL="151130" indent="-151130"/>
            <a:endParaRPr lang="zh-TW" altLang="zh-TW" sz="1800" dirty="0">
              <a:effectLst/>
              <a:latin typeface="新細明體" panose="02020500000000000000" pitchFamily="18" charset="-120"/>
              <a:ea typeface="新細明體" panose="02020500000000000000" pitchFamily="18" charset="-120"/>
              <a:cs typeface="新細明體" panose="02020500000000000000" pitchFamily="18" charset="-120"/>
            </a:endParaRPr>
          </a:p>
          <a:p>
            <a:r>
              <a:rPr lang="zh-TW" altLang="zh-TW" sz="4800" b="1" dirty="0">
                <a:effectLst/>
                <a:latin typeface="標楷體" panose="02010601000101010101" pitchFamily="2" charset="-120"/>
                <a:ea typeface="新細明體" panose="02020500000000000000" pitchFamily="18" charset="-120"/>
                <a:cs typeface="新細明體" panose="02020500000000000000" pitchFamily="18" charset="-120"/>
              </a:rPr>
              <a:t>＊</a:t>
            </a:r>
            <a:r>
              <a:rPr lang="zh-TW" altLang="en-US" sz="4800" b="1" dirty="0">
                <a:effectLst/>
                <a:latin typeface="標楷體" panose="02010601000101010101" pitchFamily="2" charset="-120"/>
                <a:ea typeface="新細明體" panose="02020500000000000000" pitchFamily="18" charset="-120"/>
                <a:cs typeface="新細明體" panose="02020500000000000000" pitchFamily="18" charset="-120"/>
              </a:rPr>
              <a:t>示範：</a:t>
            </a:r>
            <a:endParaRPr lang="en-US" altLang="zh-TW" sz="4800" b="1" dirty="0">
              <a:effectLst/>
              <a:latin typeface="標楷體" panose="02010601000101010101" pitchFamily="2" charset="-120"/>
              <a:ea typeface="新細明體" panose="02020500000000000000" pitchFamily="18" charset="-120"/>
              <a:cs typeface="新細明體" panose="02020500000000000000" pitchFamily="18" charset="-120"/>
            </a:endParaRPr>
          </a:p>
          <a:p>
            <a:r>
              <a:rPr lang="zh-TW" altLang="en-US" sz="4800" dirty="0">
                <a:effectLst/>
                <a:latin typeface="標楷體" panose="02010601000101010101" pitchFamily="2" charset="-120"/>
                <a:ea typeface="新細明體" panose="02020500000000000000" pitchFamily="18" charset="-120"/>
                <a:cs typeface="新細明體" panose="02020500000000000000" pitchFamily="18" charset="-120"/>
              </a:rPr>
              <a:t>   </a:t>
            </a:r>
            <a:endParaRPr lang="en-US" altLang="zh-TW" sz="4800" dirty="0">
              <a:effectLst/>
              <a:latin typeface="標楷體" panose="02010601000101010101" pitchFamily="2" charset="-120"/>
              <a:ea typeface="新細明體" panose="02020500000000000000" pitchFamily="18" charset="-120"/>
              <a:cs typeface="新細明體" panose="02020500000000000000" pitchFamily="18" charset="-120"/>
            </a:endParaRPr>
          </a:p>
          <a:p>
            <a:r>
              <a:rPr lang="zh-TW" altLang="zh-TW" sz="4800" dirty="0">
                <a:effectLst/>
                <a:latin typeface="標楷體" panose="02010601000101010101" pitchFamily="2" charset="-120"/>
                <a:ea typeface="新細明體" panose="02020500000000000000" pitchFamily="18" charset="-120"/>
                <a:cs typeface="新細明體" panose="02020500000000000000" pitchFamily="18" charset="-120"/>
              </a:rPr>
              <a:t>這是一個整體，請塗出其中的</a:t>
            </a:r>
            <a:r>
              <a:rPr lang="en-US" altLang="zh-TW" sz="4800" dirty="0">
                <a:effectLst/>
                <a:latin typeface="標楷體" panose="02010601000101010101" pitchFamily="2" charset="-120"/>
                <a:ea typeface="新細明體" panose="02020500000000000000" pitchFamily="18" charset="-120"/>
                <a:cs typeface="新細明體" panose="02020500000000000000" pitchFamily="18" charset="-120"/>
              </a:rPr>
              <a:t>2/3</a:t>
            </a:r>
          </a:p>
          <a:p>
            <a:endParaRPr lang="zh-TW" altLang="zh-TW" sz="4800" dirty="0">
              <a:effectLst/>
              <a:latin typeface="新細明體" panose="02020500000000000000" pitchFamily="18" charset="-120"/>
              <a:ea typeface="新細明體" panose="02020500000000000000" pitchFamily="18" charset="-120"/>
              <a:cs typeface="新細明體" panose="02020500000000000000" pitchFamily="18" charset="-120"/>
            </a:endParaRPr>
          </a:p>
          <a:p>
            <a:endParaRPr lang="zh-TW" altLang="zh-TW" sz="4800" dirty="0">
              <a:effectLst/>
              <a:latin typeface="新細明體" panose="02020500000000000000" pitchFamily="18" charset="-120"/>
              <a:ea typeface="新細明體" panose="02020500000000000000" pitchFamily="18" charset="-120"/>
              <a:cs typeface="新細明體" panose="02020500000000000000" pitchFamily="18" charset="-120"/>
            </a:endParaRPr>
          </a:p>
          <a:p>
            <a:endParaRPr kumimoji="1" lang="zh-TW" alt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F6C16CF-4028-00F3-24B3-35EC12BFFA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8689" y="293116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pic>
        <p:nvPicPr>
          <p:cNvPr id="4" name="圖片 3">
            <a:extLst>
              <a:ext uri="{FF2B5EF4-FFF2-40B4-BE49-F238E27FC236}">
                <a16:creationId xmlns:a16="http://schemas.microsoft.com/office/drawing/2014/main" id="{C03CEC6B-7776-1896-5238-B1ACDA31E10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35476" y="2398684"/>
            <a:ext cx="6706734" cy="2189429"/>
          </a:xfrm>
          <a:prstGeom prst="rect">
            <a:avLst/>
          </a:prstGeom>
        </p:spPr>
      </p:pic>
      <p:sp>
        <p:nvSpPr>
          <p:cNvPr id="5" name="矩形 4">
            <a:extLst>
              <a:ext uri="{FF2B5EF4-FFF2-40B4-BE49-F238E27FC236}">
                <a16:creationId xmlns:a16="http://schemas.microsoft.com/office/drawing/2014/main" id="{328A29E3-CEF5-1E32-B520-E491DB985CDB}"/>
              </a:ext>
            </a:extLst>
          </p:cNvPr>
          <p:cNvSpPr/>
          <p:nvPr/>
        </p:nvSpPr>
        <p:spPr>
          <a:xfrm>
            <a:off x="4135903" y="3048927"/>
            <a:ext cx="1055076" cy="105507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TW" altLang="en-US"/>
          </a:p>
        </p:txBody>
      </p:sp>
      <p:sp>
        <p:nvSpPr>
          <p:cNvPr id="7" name="矩形 6">
            <a:extLst>
              <a:ext uri="{FF2B5EF4-FFF2-40B4-BE49-F238E27FC236}">
                <a16:creationId xmlns:a16="http://schemas.microsoft.com/office/drawing/2014/main" id="{A94394AC-CBF2-E7FA-2749-621356048163}"/>
              </a:ext>
            </a:extLst>
          </p:cNvPr>
          <p:cNvSpPr/>
          <p:nvPr/>
        </p:nvSpPr>
        <p:spPr>
          <a:xfrm>
            <a:off x="5190979" y="3048928"/>
            <a:ext cx="1055076" cy="105507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TW" altLang="en-US"/>
          </a:p>
        </p:txBody>
      </p:sp>
      <p:sp>
        <p:nvSpPr>
          <p:cNvPr id="8" name="矩形 7">
            <a:extLst>
              <a:ext uri="{FF2B5EF4-FFF2-40B4-BE49-F238E27FC236}">
                <a16:creationId xmlns:a16="http://schemas.microsoft.com/office/drawing/2014/main" id="{2D133031-3367-8E63-0093-DA2AFDE21AC0}"/>
              </a:ext>
            </a:extLst>
          </p:cNvPr>
          <p:cNvSpPr/>
          <p:nvPr/>
        </p:nvSpPr>
        <p:spPr>
          <a:xfrm>
            <a:off x="6246055" y="3038623"/>
            <a:ext cx="1055076" cy="105507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TW" altLang="en-US"/>
          </a:p>
        </p:txBody>
      </p:sp>
      <p:sp>
        <p:nvSpPr>
          <p:cNvPr id="9" name="矩形 8">
            <a:extLst>
              <a:ext uri="{FF2B5EF4-FFF2-40B4-BE49-F238E27FC236}">
                <a16:creationId xmlns:a16="http://schemas.microsoft.com/office/drawing/2014/main" id="{FEBF20AB-FFC4-DCE2-7BDC-7BE5507FB51E}"/>
              </a:ext>
            </a:extLst>
          </p:cNvPr>
          <p:cNvSpPr/>
          <p:nvPr/>
        </p:nvSpPr>
        <p:spPr>
          <a:xfrm>
            <a:off x="7301131" y="3007979"/>
            <a:ext cx="1055076" cy="105507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TW" altLang="en-US"/>
          </a:p>
        </p:txBody>
      </p:sp>
      <p:sp>
        <p:nvSpPr>
          <p:cNvPr id="11" name="左大括弧 10">
            <a:extLst>
              <a:ext uri="{FF2B5EF4-FFF2-40B4-BE49-F238E27FC236}">
                <a16:creationId xmlns:a16="http://schemas.microsoft.com/office/drawing/2014/main" id="{8C3D8E26-7172-11E5-5B02-AEEE4AAA86C6}"/>
              </a:ext>
            </a:extLst>
          </p:cNvPr>
          <p:cNvSpPr/>
          <p:nvPr/>
        </p:nvSpPr>
        <p:spPr>
          <a:xfrm rot="5400000">
            <a:off x="4663719" y="1443264"/>
            <a:ext cx="942261" cy="1997893"/>
          </a:xfrm>
          <a:prstGeom prst="leftBrac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zh-TW" altLang="en-US"/>
          </a:p>
        </p:txBody>
      </p:sp>
      <p:sp>
        <p:nvSpPr>
          <p:cNvPr id="13" name="文字方塊 12">
            <a:extLst>
              <a:ext uri="{FF2B5EF4-FFF2-40B4-BE49-F238E27FC236}">
                <a16:creationId xmlns:a16="http://schemas.microsoft.com/office/drawing/2014/main" id="{2C13D95A-D20C-8091-2C7F-57744BDC853D}"/>
              </a:ext>
            </a:extLst>
          </p:cNvPr>
          <p:cNvSpPr txBox="1"/>
          <p:nvPr/>
        </p:nvSpPr>
        <p:spPr>
          <a:xfrm>
            <a:off x="4663441" y="1276153"/>
            <a:ext cx="865943" cy="67710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TW" sz="3800" dirty="0"/>
              <a:t>1/3</a:t>
            </a:r>
            <a:endParaRPr kumimoji="1" lang="zh-TW" altLang="en-US" sz="3800" dirty="0"/>
          </a:p>
        </p:txBody>
      </p:sp>
      <p:sp>
        <p:nvSpPr>
          <p:cNvPr id="14" name="左大括弧 13">
            <a:extLst>
              <a:ext uri="{FF2B5EF4-FFF2-40B4-BE49-F238E27FC236}">
                <a16:creationId xmlns:a16="http://schemas.microsoft.com/office/drawing/2014/main" id="{9F786667-A6C8-31E4-3EC3-3A3D22A709E2}"/>
              </a:ext>
            </a:extLst>
          </p:cNvPr>
          <p:cNvSpPr/>
          <p:nvPr/>
        </p:nvSpPr>
        <p:spPr>
          <a:xfrm rot="5400000">
            <a:off x="6781865" y="1384265"/>
            <a:ext cx="942261" cy="1997893"/>
          </a:xfrm>
          <a:prstGeom prst="leftBrac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zh-TW" altLang="en-US"/>
          </a:p>
        </p:txBody>
      </p:sp>
      <p:sp>
        <p:nvSpPr>
          <p:cNvPr id="15" name="左大括弧 14">
            <a:extLst>
              <a:ext uri="{FF2B5EF4-FFF2-40B4-BE49-F238E27FC236}">
                <a16:creationId xmlns:a16="http://schemas.microsoft.com/office/drawing/2014/main" id="{325F4157-11C1-9B85-AE02-F46F29710ADC}"/>
              </a:ext>
            </a:extLst>
          </p:cNvPr>
          <p:cNvSpPr/>
          <p:nvPr/>
        </p:nvSpPr>
        <p:spPr>
          <a:xfrm rot="5400000">
            <a:off x="8900011" y="1578850"/>
            <a:ext cx="942261" cy="1997893"/>
          </a:xfrm>
          <a:prstGeom prst="leftBrac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zh-TW" altLang="en-US"/>
          </a:p>
        </p:txBody>
      </p:sp>
      <p:sp>
        <p:nvSpPr>
          <p:cNvPr id="18" name="文字方塊 17">
            <a:extLst>
              <a:ext uri="{FF2B5EF4-FFF2-40B4-BE49-F238E27FC236}">
                <a16:creationId xmlns:a16="http://schemas.microsoft.com/office/drawing/2014/main" id="{AB0A439B-DC00-C692-4AEA-2F62F2CC661D}"/>
              </a:ext>
            </a:extLst>
          </p:cNvPr>
          <p:cNvSpPr txBox="1"/>
          <p:nvPr/>
        </p:nvSpPr>
        <p:spPr>
          <a:xfrm>
            <a:off x="6855871" y="1220124"/>
            <a:ext cx="865943" cy="67710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TW" sz="3800" dirty="0"/>
              <a:t>1/3</a:t>
            </a:r>
            <a:endParaRPr kumimoji="1" lang="zh-TW" altLang="en-US" sz="3800" dirty="0"/>
          </a:p>
        </p:txBody>
      </p:sp>
      <p:sp>
        <p:nvSpPr>
          <p:cNvPr id="19" name="文字方塊 18">
            <a:extLst>
              <a:ext uri="{FF2B5EF4-FFF2-40B4-BE49-F238E27FC236}">
                <a16:creationId xmlns:a16="http://schemas.microsoft.com/office/drawing/2014/main" id="{E9CBAAE4-E12E-3974-88BA-3800B407CDF1}"/>
              </a:ext>
            </a:extLst>
          </p:cNvPr>
          <p:cNvSpPr txBox="1"/>
          <p:nvPr/>
        </p:nvSpPr>
        <p:spPr>
          <a:xfrm>
            <a:off x="8957995" y="1428553"/>
            <a:ext cx="865943" cy="67710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TW" sz="3800" dirty="0"/>
              <a:t>1/3</a:t>
            </a:r>
            <a:endParaRPr kumimoji="1" lang="zh-TW" altLang="en-US" sz="3800" dirty="0"/>
          </a:p>
        </p:txBody>
      </p:sp>
    </p:spTree>
    <p:extLst>
      <p:ext uri="{BB962C8B-B14F-4D97-AF65-F5344CB8AC3E}">
        <p14:creationId xmlns:p14="http://schemas.microsoft.com/office/powerpoint/2010/main" val="40552287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8" grpId="0" animBg="1"/>
      <p:bldP spid="9" grpId="0" animBg="1"/>
      <p:bldP spid="11" grpId="0" animBg="1"/>
      <p:bldP spid="13" grpId="0"/>
      <p:bldP spid="14" grpId="0" animBg="1"/>
      <p:bldP spid="15" grpId="0" animBg="1"/>
      <p:bldP spid="18" grpId="0"/>
      <p:bldP spid="19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2D6D0409-05B7-FA1E-0562-8C88BCC3C2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1858" y="1760758"/>
            <a:ext cx="10428090" cy="2180320"/>
          </a:xfrm>
        </p:spPr>
        <p:txBody>
          <a:bodyPr>
            <a:normAutofit/>
          </a:bodyPr>
          <a:lstStyle/>
          <a:p>
            <a:r>
              <a:rPr lang="zh-TW" altLang="en-US" dirty="0">
                <a:solidFill>
                  <a:srgbClr val="000000"/>
                </a:solidFill>
                <a:effectLst/>
                <a:latin typeface="標楷體" panose="02010601000101010101" pitchFamily="2" charset="-120"/>
                <a:ea typeface="新細明體" panose="02020500000000000000" pitchFamily="18" charset="-120"/>
                <a:cs typeface="新細明體" panose="02020500000000000000" pitchFamily="18" charset="-120"/>
              </a:rPr>
              <a:t>各組拿到的</a:t>
            </a:r>
            <a:r>
              <a:rPr lang="zh-TW" altLang="zh-TW" dirty="0">
                <a:solidFill>
                  <a:srgbClr val="000000"/>
                </a:solidFill>
                <a:effectLst/>
                <a:latin typeface="標楷體" panose="02010601000101010101" pitchFamily="2" charset="-120"/>
                <a:ea typeface="新細明體" panose="02020500000000000000" pitchFamily="18" charset="-120"/>
                <a:cs typeface="新細明體" panose="02020500000000000000" pitchFamily="18" charset="-120"/>
              </a:rPr>
              <a:t>都只是畫出圖形的一部分，請把餘下的圖形補上</a:t>
            </a:r>
            <a:r>
              <a:rPr lang="zh-TW" altLang="en-US" dirty="0">
                <a:solidFill>
                  <a:srgbClr val="000000"/>
                </a:solidFill>
                <a:effectLst/>
                <a:latin typeface="標楷體" panose="02010601000101010101" pitchFamily="2" charset="-120"/>
                <a:ea typeface="新細明體" panose="02020500000000000000" pitchFamily="18" charset="-120"/>
                <a:cs typeface="新細明體" panose="02020500000000000000" pitchFamily="18" charset="-120"/>
              </a:rPr>
              <a:t>。</a:t>
            </a:r>
            <a:br>
              <a:rPr lang="zh-TW" altLang="zh-TW" sz="1800" dirty="0">
                <a:effectLst/>
                <a:latin typeface="新細明體" panose="02020500000000000000" pitchFamily="18" charset="-120"/>
                <a:ea typeface="新細明體" panose="02020500000000000000" pitchFamily="18" charset="-120"/>
                <a:cs typeface="新細明體" panose="02020500000000000000" pitchFamily="18" charset="-120"/>
              </a:rPr>
            </a:br>
            <a:endParaRPr kumimoji="1" lang="zh-TW" alt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F6C16CF-4028-00F3-24B3-35EC12BFFA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8689" y="293116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4" name="標題 1">
            <a:extLst>
              <a:ext uri="{FF2B5EF4-FFF2-40B4-BE49-F238E27FC236}">
                <a16:creationId xmlns:a16="http://schemas.microsoft.com/office/drawing/2014/main" id="{838B16C6-E402-E2A4-0BA2-EE5E5DBA63CF}"/>
              </a:ext>
            </a:extLst>
          </p:cNvPr>
          <p:cNvSpPr txBox="1">
            <a:spLocks/>
          </p:cNvSpPr>
          <p:nvPr/>
        </p:nvSpPr>
        <p:spPr>
          <a:xfrm>
            <a:off x="801858" y="903607"/>
            <a:ext cx="3967089" cy="654148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marL="160020" indent="-160020"/>
            <a:r>
              <a:rPr lang="zh-TW" altLang="zh-TW" sz="4400" b="1">
                <a:latin typeface="標楷體" panose="02010601000101010101" pitchFamily="2" charset="-120"/>
                <a:cs typeface="新細明體" panose="02020500000000000000" pitchFamily="18" charset="-120"/>
              </a:rPr>
              <a:t>【挑戰任務】</a:t>
            </a:r>
            <a:endParaRPr lang="zh-TW" altLang="zh-TW" sz="4400" dirty="0">
              <a:latin typeface="新細明體" panose="02020500000000000000" pitchFamily="18" charset="-120"/>
              <a:ea typeface="新細明體" panose="02020500000000000000" pitchFamily="18" charset="-120"/>
              <a:cs typeface="新細明體" panose="02020500000000000000" pitchFamily="18" charset="-120"/>
            </a:endParaRPr>
          </a:p>
        </p:txBody>
      </p:sp>
      <p:pic>
        <p:nvPicPr>
          <p:cNvPr id="8" name="圖片 7">
            <a:extLst>
              <a:ext uri="{FF2B5EF4-FFF2-40B4-BE49-F238E27FC236}">
                <a16:creationId xmlns:a16="http://schemas.microsoft.com/office/drawing/2014/main" id="{C8802DF6-81E2-78BD-B51A-31256D3C75F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2052" y="3563041"/>
            <a:ext cx="2819009" cy="2371396"/>
          </a:xfrm>
          <a:prstGeom prst="rect">
            <a:avLst/>
          </a:prstGeom>
        </p:spPr>
      </p:pic>
      <p:pic>
        <p:nvPicPr>
          <p:cNvPr id="9" name="圖片 8">
            <a:extLst>
              <a:ext uri="{FF2B5EF4-FFF2-40B4-BE49-F238E27FC236}">
                <a16:creationId xmlns:a16="http://schemas.microsoft.com/office/drawing/2014/main" id="{1E577981-7DAB-9BBF-6A2A-9FAAF944D6D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59934" y="3429000"/>
            <a:ext cx="2819010" cy="2761196"/>
          </a:xfrm>
          <a:prstGeom prst="rect">
            <a:avLst/>
          </a:prstGeom>
        </p:spPr>
      </p:pic>
      <p:pic>
        <p:nvPicPr>
          <p:cNvPr id="10" name="圖片 9">
            <a:extLst>
              <a:ext uri="{FF2B5EF4-FFF2-40B4-BE49-F238E27FC236}">
                <a16:creationId xmlns:a16="http://schemas.microsoft.com/office/drawing/2014/main" id="{CD18717F-1185-2C10-F565-47FDAC8EA05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401635" y="3247376"/>
            <a:ext cx="2535385" cy="2079434"/>
          </a:xfrm>
          <a:prstGeom prst="rect">
            <a:avLst/>
          </a:prstGeom>
        </p:spPr>
      </p:pic>
      <p:sp>
        <p:nvSpPr>
          <p:cNvPr id="12" name="文字方塊 11">
            <a:extLst>
              <a:ext uri="{FF2B5EF4-FFF2-40B4-BE49-F238E27FC236}">
                <a16:creationId xmlns:a16="http://schemas.microsoft.com/office/drawing/2014/main" id="{5E20DE01-C331-1F65-2B19-CA6E14A6342C}"/>
              </a:ext>
            </a:extLst>
          </p:cNvPr>
          <p:cNvSpPr txBox="1"/>
          <p:nvPr/>
        </p:nvSpPr>
        <p:spPr>
          <a:xfrm>
            <a:off x="8401635" y="5370893"/>
            <a:ext cx="2655571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TW" altLang="zh-TW" sz="4000" kern="0" dirty="0">
                <a:effectLst/>
                <a:latin typeface="標楷體" panose="02010601000101010101" pitchFamily="2" charset="-120"/>
                <a:ea typeface="新細明體" panose="02020500000000000000" pitchFamily="18" charset="-120"/>
                <a:cs typeface="新細明體" panose="02020500000000000000" pitchFamily="18" charset="-120"/>
              </a:rPr>
              <a:t>整袋的</a:t>
            </a:r>
            <a:r>
              <a:rPr lang="en-US" altLang="zh-TW" sz="4000" kern="0" dirty="0">
                <a:effectLst/>
                <a:latin typeface="標楷體" panose="02010601000101010101" pitchFamily="2" charset="-120"/>
                <a:ea typeface="新細明體" panose="02020500000000000000" pitchFamily="18" charset="-120"/>
                <a:cs typeface="新細明體" panose="02020500000000000000" pitchFamily="18" charset="-120"/>
              </a:rPr>
              <a:t>2/3</a:t>
            </a:r>
            <a:r>
              <a:rPr lang="zh-TW" altLang="zh-TW" sz="4000" dirty="0">
                <a:effectLst/>
              </a:rPr>
              <a:t> </a:t>
            </a:r>
            <a:endParaRPr lang="zh-TW" altLang="en-US" sz="4000" dirty="0"/>
          </a:p>
        </p:txBody>
      </p:sp>
    </p:spTree>
    <p:extLst>
      <p:ext uri="{BB962C8B-B14F-4D97-AF65-F5344CB8AC3E}">
        <p14:creationId xmlns:p14="http://schemas.microsoft.com/office/powerpoint/2010/main" val="61179681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D924CAFC-E25C-83B6-5134-4070687E3A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zh-TW" dirty="0">
                <a:effectLst/>
                <a:latin typeface="新細明體" panose="02020500000000000000" pitchFamily="18" charset="-120"/>
                <a:ea typeface="新細明體" panose="02020500000000000000" pitchFamily="18" charset="-120"/>
                <a:cs typeface="新細明體" panose="02020500000000000000" pitchFamily="18" charset="-120"/>
              </a:rPr>
              <a:t>擴分、約分概念的理解和認識</a:t>
            </a:r>
            <a:br>
              <a:rPr lang="zh-TW" altLang="zh-TW" sz="1800" dirty="0">
                <a:effectLst/>
                <a:latin typeface="新細明體" panose="02020500000000000000" pitchFamily="18" charset="-120"/>
                <a:ea typeface="新細明體" panose="02020500000000000000" pitchFamily="18" charset="-120"/>
                <a:cs typeface="新細明體" panose="02020500000000000000" pitchFamily="18" charset="-120"/>
              </a:rPr>
            </a:br>
            <a:endParaRPr kumimoji="1" lang="zh-TW" altLang="en-US" dirty="0"/>
          </a:p>
        </p:txBody>
      </p:sp>
      <p:pic>
        <p:nvPicPr>
          <p:cNvPr id="4" name="內容版面配置區 3">
            <a:extLst>
              <a:ext uri="{FF2B5EF4-FFF2-40B4-BE49-F238E27FC236}">
                <a16:creationId xmlns:a16="http://schemas.microsoft.com/office/drawing/2014/main" id="{320BDEC5-0AB9-7678-66C5-7EAC763CCF0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218531" y="1257446"/>
            <a:ext cx="7815897" cy="51011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88302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855566"/>
          </a:xfrm>
        </p:spPr>
        <p:txBody>
          <a:bodyPr/>
          <a:lstStyle/>
          <a:p>
            <a:r>
              <a:rPr lang="en-US" altLang="zh-TW" dirty="0"/>
              <a:t>          </a:t>
            </a:r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一張蔥油餅切成四等份</a:t>
            </a:r>
            <a:b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endParaRPr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pic>
        <p:nvPicPr>
          <p:cNvPr id="9" name="內容版面配置區 8"/>
          <p:cNvPicPr>
            <a:picLocks noGrp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713739" y="1884993"/>
            <a:ext cx="6764522" cy="2196276"/>
          </a:xfrm>
          <a:prstGeom prst="rect">
            <a:avLst/>
          </a:prstGeom>
        </p:spPr>
      </p:pic>
      <p:pic>
        <p:nvPicPr>
          <p:cNvPr id="10" name="圖片 9"/>
          <p:cNvPicPr/>
          <p:nvPr/>
        </p:nvPicPr>
        <p:blipFill>
          <a:blip r:embed="rId3"/>
          <a:stretch>
            <a:fillRect/>
          </a:stretch>
        </p:blipFill>
        <p:spPr>
          <a:xfrm>
            <a:off x="7043737" y="1870706"/>
            <a:ext cx="1257301" cy="1112425"/>
          </a:xfrm>
          <a:prstGeom prst="rect">
            <a:avLst/>
          </a:prstGeom>
        </p:spPr>
      </p:pic>
      <p:sp>
        <p:nvSpPr>
          <p:cNvPr id="7" name="矩形 6"/>
          <p:cNvSpPr/>
          <p:nvPr/>
        </p:nvSpPr>
        <p:spPr>
          <a:xfrm>
            <a:off x="1919190" y="4562686"/>
            <a:ext cx="8879354" cy="4263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685800" lvl="0" indent="-685800" algn="just">
              <a:lnSpc>
                <a:spcPts val="2000"/>
              </a:lnSpc>
              <a:spcAft>
                <a:spcPts val="0"/>
              </a:spcAft>
              <a:buFont typeface="Wingdings" pitchFamily="2" charset="2"/>
              <a:buChar char="l"/>
              <a:tabLst>
                <a:tab pos="551180" algn="l"/>
              </a:tabLst>
            </a:pPr>
            <a:r>
              <a:rPr lang="zh-TW" altLang="zh-TW" sz="4800" dirty="0">
                <a:latin typeface="新細明體" panose="02020500000000000000" pitchFamily="18" charset="-120"/>
                <a:ea typeface="標楷體" panose="03000509000000000000" pitchFamily="65" charset="-120"/>
                <a:cs typeface="Times New Roman" panose="02020603050405020304" pitchFamily="18" charset="0"/>
              </a:rPr>
              <a:t>佔了整體的多少？</a:t>
            </a:r>
            <a:r>
              <a:rPr lang="zh-TW" altLang="en-US" sz="4800" dirty="0">
                <a:latin typeface="新細明體" panose="02020500000000000000" pitchFamily="18" charset="-120"/>
                <a:ea typeface="標楷體" panose="03000509000000000000" pitchFamily="65" charset="-120"/>
                <a:cs typeface="Times New Roman" panose="02020603050405020304" pitchFamily="18" charset="0"/>
              </a:rPr>
              <a:t>用分數表示</a:t>
            </a:r>
            <a:endParaRPr lang="zh-TW" altLang="zh-TW" sz="4800" dirty="0">
              <a:latin typeface="新細明體" panose="02020500000000000000" pitchFamily="18" charset="-120"/>
              <a:cs typeface="新細明體" panose="02020500000000000000" pitchFamily="18" charset="-120"/>
            </a:endParaRPr>
          </a:p>
        </p:txBody>
      </p:sp>
      <p:pic>
        <p:nvPicPr>
          <p:cNvPr id="12" name="圖片 11"/>
          <p:cNvPicPr/>
          <p:nvPr/>
        </p:nvPicPr>
        <p:blipFill>
          <a:blip r:embed="rId3"/>
          <a:stretch>
            <a:fillRect/>
          </a:stretch>
        </p:blipFill>
        <p:spPr>
          <a:xfrm>
            <a:off x="729743" y="4025308"/>
            <a:ext cx="1257301" cy="1112425"/>
          </a:xfrm>
          <a:prstGeom prst="rect">
            <a:avLst/>
          </a:prstGeom>
        </p:spPr>
      </p:pic>
      <p:sp>
        <p:nvSpPr>
          <p:cNvPr id="8" name="矩形 7"/>
          <p:cNvSpPr/>
          <p:nvPr/>
        </p:nvSpPr>
        <p:spPr>
          <a:xfrm>
            <a:off x="1919190" y="5478012"/>
            <a:ext cx="8879354" cy="4263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685800" lvl="0" indent="-685800" algn="just">
              <a:lnSpc>
                <a:spcPts val="2000"/>
              </a:lnSpc>
              <a:spcAft>
                <a:spcPts val="0"/>
              </a:spcAft>
              <a:buFont typeface="Wingdings" pitchFamily="2" charset="2"/>
              <a:buChar char="l"/>
              <a:tabLst>
                <a:tab pos="551180" algn="l"/>
              </a:tabLst>
            </a:pPr>
            <a:r>
              <a:rPr lang="zh-TW" altLang="zh-TW" sz="4800" dirty="0">
                <a:latin typeface="新細明體" panose="02020500000000000000" pitchFamily="18" charset="-120"/>
                <a:ea typeface="標楷體" panose="03000509000000000000" pitchFamily="65" charset="-120"/>
                <a:cs typeface="Times New Roman" panose="02020603050405020304" pitchFamily="18" charset="0"/>
              </a:rPr>
              <a:t>剩下的又是佔整體的多少呢？</a:t>
            </a:r>
            <a:endParaRPr lang="zh-TW" altLang="zh-TW" sz="4800" dirty="0">
              <a:latin typeface="新細明體" panose="02020500000000000000" pitchFamily="18" charset="-120"/>
              <a:cs typeface="新細明體" panose="02020500000000000000" pitchFamily="18" charset="-120"/>
            </a:endParaRPr>
          </a:p>
        </p:txBody>
      </p:sp>
      <p:sp>
        <p:nvSpPr>
          <p:cNvPr id="3" name="文字方塊 2">
            <a:extLst>
              <a:ext uri="{FF2B5EF4-FFF2-40B4-BE49-F238E27FC236}">
                <a16:creationId xmlns:a16="http://schemas.microsoft.com/office/drawing/2014/main" id="{C93883C2-1DEC-B79C-FF62-629C24910A5E}"/>
              </a:ext>
            </a:extLst>
          </p:cNvPr>
          <p:cNvSpPr txBox="1"/>
          <p:nvPr/>
        </p:nvSpPr>
        <p:spPr>
          <a:xfrm>
            <a:off x="10750897" y="4106497"/>
            <a:ext cx="104708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TW" sz="4800" dirty="0"/>
              <a:t>1/4</a:t>
            </a:r>
            <a:endParaRPr kumimoji="1" lang="zh-TW" altLang="en-US" sz="4800" dirty="0"/>
          </a:p>
        </p:txBody>
      </p:sp>
      <p:sp>
        <p:nvSpPr>
          <p:cNvPr id="5" name="文字方塊 4">
            <a:extLst>
              <a:ext uri="{FF2B5EF4-FFF2-40B4-BE49-F238E27FC236}">
                <a16:creationId xmlns:a16="http://schemas.microsoft.com/office/drawing/2014/main" id="{4DFD3973-5606-584C-217D-68CCED7821FC}"/>
              </a:ext>
            </a:extLst>
          </p:cNvPr>
          <p:cNvSpPr txBox="1"/>
          <p:nvPr/>
        </p:nvSpPr>
        <p:spPr>
          <a:xfrm flipH="1">
            <a:off x="10798544" y="5110964"/>
            <a:ext cx="1181686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1" lang="en-US" altLang="zh-TW" sz="4800" dirty="0"/>
              <a:t>3/4</a:t>
            </a:r>
            <a:endParaRPr kumimoji="1" lang="zh-TW" altLang="en-US" sz="4800" dirty="0"/>
          </a:p>
        </p:txBody>
      </p:sp>
    </p:spTree>
    <p:extLst>
      <p:ext uri="{BB962C8B-B14F-4D97-AF65-F5344CB8AC3E}">
        <p14:creationId xmlns:p14="http://schemas.microsoft.com/office/powerpoint/2010/main" val="22897589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3" grpId="0"/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>
                <a:latin typeface="新細明體" panose="02020500000000000000" pitchFamily="18" charset="-120"/>
                <a:ea typeface="標楷體" panose="03000509000000000000" pitchFamily="65" charset="-120"/>
                <a:cs typeface="Times New Roman" panose="02020603050405020304" pitchFamily="18" charset="0"/>
              </a:rPr>
              <a:t>1</a:t>
            </a:r>
            <a:r>
              <a:rPr lang="zh-TW" altLang="zh-TW" dirty="0">
                <a:latin typeface="新細明體" panose="02020500000000000000" pitchFamily="18" charset="-120"/>
                <a:ea typeface="標楷體" panose="03000509000000000000" pitchFamily="65" charset="-120"/>
                <a:cs typeface="Times New Roman" panose="02020603050405020304" pitchFamily="18" charset="0"/>
              </a:rPr>
              <a:t>張蔥油餅</a:t>
            </a:r>
            <a:r>
              <a:rPr lang="zh-TW" altLang="en-US" dirty="0">
                <a:solidFill>
                  <a:schemeClr val="accent6">
                    <a:lumMod val="75000"/>
                  </a:schemeClr>
                </a:solidFill>
                <a:latin typeface="新細明體" panose="02020500000000000000" pitchFamily="18" charset="-120"/>
                <a:ea typeface="標楷體" panose="03000509000000000000" pitchFamily="65" charset="-120"/>
                <a:cs typeface="Times New Roman" panose="02020603050405020304" pitchFamily="18" charset="0"/>
              </a:rPr>
              <a:t>平</a:t>
            </a:r>
            <a:r>
              <a:rPr lang="zh-TW" altLang="zh-TW" dirty="0">
                <a:solidFill>
                  <a:schemeClr val="accent6">
                    <a:lumMod val="75000"/>
                  </a:schemeClr>
                </a:solidFill>
                <a:latin typeface="新細明體" panose="02020500000000000000" pitchFamily="18" charset="-120"/>
                <a:ea typeface="標楷體" panose="03000509000000000000" pitchFamily="65" charset="-120"/>
                <a:cs typeface="Times New Roman" panose="02020603050405020304" pitchFamily="18" charset="0"/>
              </a:rPr>
              <a:t>分</a:t>
            </a:r>
            <a:r>
              <a:rPr lang="zh-TW" altLang="zh-TW" dirty="0">
                <a:latin typeface="新細明體" panose="02020500000000000000" pitchFamily="18" charset="-120"/>
                <a:ea typeface="標楷體" panose="03000509000000000000" pitchFamily="65" charset="-120"/>
                <a:cs typeface="Times New Roman" panose="02020603050405020304" pitchFamily="18" charset="0"/>
              </a:rPr>
              <a:t>成</a:t>
            </a:r>
            <a:r>
              <a:rPr lang="en-US" altLang="zh-TW" dirty="0">
                <a:latin typeface="新細明體" panose="02020500000000000000" pitchFamily="18" charset="-120"/>
                <a:ea typeface="標楷體" panose="03000509000000000000" pitchFamily="65" charset="-120"/>
                <a:cs typeface="Times New Roman" panose="02020603050405020304" pitchFamily="18" charset="0"/>
              </a:rPr>
              <a:t>4</a:t>
            </a:r>
            <a:r>
              <a:rPr lang="zh-TW" altLang="zh-TW" dirty="0">
                <a:latin typeface="新細明體" panose="02020500000000000000" pitchFamily="18" charset="-120"/>
                <a:ea typeface="標楷體" panose="03000509000000000000" pitchFamily="65" charset="-120"/>
                <a:cs typeface="Times New Roman" panose="02020603050405020304" pitchFamily="18" charset="0"/>
              </a:rPr>
              <a:t>份</a:t>
            </a:r>
            <a:endParaRPr lang="zh-TW" altLang="en-US" dirty="0"/>
          </a:p>
        </p:txBody>
      </p:sp>
      <p:sp>
        <p:nvSpPr>
          <p:cNvPr id="5" name="矩形 4"/>
          <p:cNvSpPr/>
          <p:nvPr/>
        </p:nvSpPr>
        <p:spPr>
          <a:xfrm>
            <a:off x="2816257" y="2623683"/>
            <a:ext cx="8515350" cy="22217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146175" indent="-685800" algn="just">
              <a:lnSpc>
                <a:spcPts val="2000"/>
              </a:lnSpc>
              <a:spcAft>
                <a:spcPts val="0"/>
              </a:spcAft>
              <a:buFont typeface="Wingdings" pitchFamily="2" charset="2"/>
              <a:buChar char="l"/>
              <a:tabLst>
                <a:tab pos="551180" algn="l"/>
              </a:tabLst>
            </a:pPr>
            <a:r>
              <a:rPr lang="zh-TW" altLang="en-US" sz="4800" dirty="0">
                <a:latin typeface="新細明體" panose="02020500000000000000" pitchFamily="18" charset="-120"/>
                <a:ea typeface="標楷體" panose="03000509000000000000" pitchFamily="65" charset="-120"/>
                <a:cs typeface="Times New Roman" panose="02020603050405020304" pitchFamily="18" charset="0"/>
              </a:rPr>
              <a:t>其中</a:t>
            </a:r>
            <a:r>
              <a:rPr lang="zh-TW" altLang="zh-TW" sz="4800" dirty="0">
                <a:latin typeface="新細明體" panose="02020500000000000000" pitchFamily="18" charset="-120"/>
                <a:ea typeface="標楷體" panose="03000509000000000000" pitchFamily="65" charset="-120"/>
                <a:cs typeface="Times New Roman" panose="02020603050405020304" pitchFamily="18" charset="0"/>
              </a:rPr>
              <a:t>的</a:t>
            </a:r>
            <a:r>
              <a:rPr lang="en-US" altLang="zh-TW" sz="4800" dirty="0">
                <a:latin typeface="新細明體" panose="02020500000000000000" pitchFamily="18" charset="-120"/>
                <a:ea typeface="標楷體" panose="03000509000000000000" pitchFamily="65" charset="-120"/>
                <a:cs typeface="Times New Roman" panose="02020603050405020304" pitchFamily="18" charset="0"/>
              </a:rPr>
              <a:t>1</a:t>
            </a:r>
            <a:r>
              <a:rPr lang="zh-TW" altLang="zh-TW" sz="4800" dirty="0">
                <a:latin typeface="新細明體" panose="02020500000000000000" pitchFamily="18" charset="-120"/>
                <a:ea typeface="標楷體" panose="03000509000000000000" pitchFamily="65" charset="-120"/>
                <a:cs typeface="Times New Roman" panose="02020603050405020304" pitchFamily="18" charset="0"/>
              </a:rPr>
              <a:t>份</a:t>
            </a:r>
            <a:r>
              <a:rPr lang="zh-TW" altLang="en-US" sz="4800" dirty="0">
                <a:latin typeface="新細明體" panose="02020500000000000000" pitchFamily="18" charset="-120"/>
                <a:ea typeface="標楷體" panose="03000509000000000000" pitchFamily="65" charset="-120"/>
                <a:cs typeface="Times New Roman" panose="02020603050405020304" pitchFamily="18" charset="0"/>
              </a:rPr>
              <a:t>是</a:t>
            </a:r>
            <a:r>
              <a:rPr lang="en-US" altLang="zh-TW" sz="4800" dirty="0">
                <a:latin typeface="新細明體" panose="02020500000000000000" pitchFamily="18" charset="-120"/>
                <a:ea typeface="標楷體" panose="03000509000000000000" pitchFamily="65" charset="-120"/>
                <a:cs typeface="Times New Roman" panose="02020603050405020304" pitchFamily="18" charset="0"/>
              </a:rPr>
              <a:t>1/4</a:t>
            </a:r>
            <a:r>
              <a:rPr lang="zh-TW" altLang="en-US" sz="4800" dirty="0">
                <a:latin typeface="新細明體" panose="02020500000000000000" pitchFamily="18" charset="-120"/>
                <a:ea typeface="標楷體" panose="03000509000000000000" pitchFamily="65" charset="-120"/>
                <a:cs typeface="Times New Roman" panose="02020603050405020304" pitchFamily="18" charset="0"/>
              </a:rPr>
              <a:t>張</a:t>
            </a:r>
            <a:endParaRPr lang="en-US" altLang="zh-TW" sz="4800" dirty="0">
              <a:latin typeface="新細明體" panose="02020500000000000000" pitchFamily="18" charset="-12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723265" indent="-262890" algn="just">
              <a:lnSpc>
                <a:spcPts val="2000"/>
              </a:lnSpc>
              <a:spcAft>
                <a:spcPts val="0"/>
              </a:spcAft>
              <a:tabLst>
                <a:tab pos="551180" algn="l"/>
              </a:tabLst>
            </a:pPr>
            <a:endParaRPr lang="en-US" altLang="zh-TW" sz="4800" dirty="0">
              <a:latin typeface="新細明體" panose="02020500000000000000" pitchFamily="18" charset="-12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723265" indent="-262890" algn="just">
              <a:lnSpc>
                <a:spcPts val="2000"/>
              </a:lnSpc>
              <a:spcAft>
                <a:spcPts val="0"/>
              </a:spcAft>
              <a:tabLst>
                <a:tab pos="551180" algn="l"/>
              </a:tabLst>
            </a:pPr>
            <a:endParaRPr lang="en-US" altLang="zh-TW" sz="4800" dirty="0">
              <a:latin typeface="新細明體" panose="02020500000000000000" pitchFamily="18" charset="-12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1146175" indent="-685800" algn="just">
              <a:lnSpc>
                <a:spcPts val="2000"/>
              </a:lnSpc>
              <a:spcAft>
                <a:spcPts val="0"/>
              </a:spcAft>
              <a:buFont typeface="Wingdings" pitchFamily="2" charset="2"/>
              <a:buChar char="l"/>
              <a:tabLst>
                <a:tab pos="551180" algn="l"/>
              </a:tabLst>
            </a:pPr>
            <a:endParaRPr lang="en-US" altLang="zh-TW" sz="4800" dirty="0">
              <a:latin typeface="新細明體" panose="02020500000000000000" pitchFamily="18" charset="-12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1146175" indent="-685800" algn="just">
              <a:lnSpc>
                <a:spcPts val="2000"/>
              </a:lnSpc>
              <a:spcAft>
                <a:spcPts val="0"/>
              </a:spcAft>
              <a:buFont typeface="Wingdings" pitchFamily="2" charset="2"/>
              <a:buChar char="l"/>
              <a:tabLst>
                <a:tab pos="551180" algn="l"/>
              </a:tabLst>
            </a:pPr>
            <a:r>
              <a:rPr lang="zh-TW" altLang="zh-TW" sz="4800" dirty="0">
                <a:latin typeface="新細明體" panose="02020500000000000000" pitchFamily="18" charset="-120"/>
                <a:ea typeface="標楷體" panose="03000509000000000000" pitchFamily="65" charset="-120"/>
                <a:cs typeface="Times New Roman" panose="02020603050405020304" pitchFamily="18" charset="0"/>
              </a:rPr>
              <a:t>是</a:t>
            </a:r>
            <a:r>
              <a:rPr lang="en-US" altLang="zh-TW" sz="4800" dirty="0">
                <a:latin typeface="新細明體" panose="02020500000000000000" pitchFamily="18" charset="-120"/>
                <a:ea typeface="標楷體" panose="03000509000000000000" pitchFamily="65" charset="-120"/>
                <a:cs typeface="Times New Roman" panose="02020603050405020304" pitchFamily="18" charset="0"/>
              </a:rPr>
              <a:t>1</a:t>
            </a:r>
            <a:r>
              <a:rPr lang="zh-TW" altLang="zh-TW" sz="4800" dirty="0">
                <a:latin typeface="新細明體" panose="02020500000000000000" pitchFamily="18" charset="-120"/>
                <a:ea typeface="標楷體" panose="03000509000000000000" pitchFamily="65" charset="-120"/>
                <a:cs typeface="Times New Roman" panose="02020603050405020304" pitchFamily="18" charset="0"/>
              </a:rPr>
              <a:t>個</a:t>
            </a:r>
            <a:r>
              <a:rPr lang="en-US" altLang="zh-TW" sz="4800" dirty="0">
                <a:latin typeface="新細明體" panose="02020500000000000000" pitchFamily="18" charset="-120"/>
                <a:ea typeface="標楷體" panose="03000509000000000000" pitchFamily="65" charset="-120"/>
                <a:cs typeface="Times New Roman" panose="02020603050405020304" pitchFamily="18" charset="0"/>
              </a:rPr>
              <a:t>1/4</a:t>
            </a:r>
            <a:r>
              <a:rPr lang="zh-TW" altLang="zh-TW" sz="4800" dirty="0">
                <a:latin typeface="新細明體" panose="02020500000000000000" pitchFamily="18" charset="-120"/>
                <a:ea typeface="標楷體" panose="03000509000000000000" pitchFamily="65" charset="-120"/>
                <a:cs typeface="Times New Roman" panose="02020603050405020304" pitchFamily="18" charset="0"/>
              </a:rPr>
              <a:t>張</a:t>
            </a:r>
            <a:r>
              <a:rPr lang="en-US" altLang="zh-TW" sz="4800" dirty="0">
                <a:latin typeface="新細明體" panose="02020500000000000000" pitchFamily="18" charset="-120"/>
                <a:ea typeface="標楷體" panose="03000509000000000000" pitchFamily="65" charset="-120"/>
                <a:cs typeface="Times New Roman" panose="02020603050405020304" pitchFamily="18" charset="0"/>
              </a:rPr>
              <a:t>;</a:t>
            </a:r>
          </a:p>
          <a:p>
            <a:pPr marL="723265" indent="-262890" algn="just">
              <a:lnSpc>
                <a:spcPts val="2000"/>
              </a:lnSpc>
              <a:spcAft>
                <a:spcPts val="0"/>
              </a:spcAft>
              <a:tabLst>
                <a:tab pos="551180" algn="l"/>
              </a:tabLst>
            </a:pPr>
            <a:endParaRPr lang="en-US" altLang="zh-TW" sz="4800" dirty="0">
              <a:latin typeface="新細明體" panose="02020500000000000000" pitchFamily="18" charset="-12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723265" indent="-262890" algn="just">
              <a:lnSpc>
                <a:spcPts val="2000"/>
              </a:lnSpc>
              <a:spcAft>
                <a:spcPts val="0"/>
              </a:spcAft>
              <a:tabLst>
                <a:tab pos="551180" algn="l"/>
              </a:tabLst>
            </a:pPr>
            <a:endParaRPr lang="en-US" altLang="zh-TW" sz="4800" dirty="0">
              <a:latin typeface="新細明體" panose="02020500000000000000" pitchFamily="18" charset="-12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1146175" indent="-685800" algn="just">
              <a:lnSpc>
                <a:spcPts val="2000"/>
              </a:lnSpc>
              <a:spcAft>
                <a:spcPts val="0"/>
              </a:spcAft>
              <a:buFont typeface="Wingdings" pitchFamily="2" charset="2"/>
              <a:buChar char="l"/>
              <a:tabLst>
                <a:tab pos="551180" algn="l"/>
              </a:tabLst>
            </a:pPr>
            <a:r>
              <a:rPr lang="zh-TW" altLang="zh-TW" sz="4800" dirty="0">
                <a:latin typeface="新細明體" panose="02020500000000000000" pitchFamily="18" charset="-120"/>
                <a:ea typeface="標楷體" panose="03000509000000000000" pitchFamily="65" charset="-120"/>
                <a:cs typeface="Times New Roman" panose="02020603050405020304" pitchFamily="18" charset="0"/>
              </a:rPr>
              <a:t>是一張蔥油餅的</a:t>
            </a:r>
            <a:r>
              <a:rPr lang="en-US" altLang="zh-TW" sz="4800" dirty="0">
                <a:latin typeface="新細明體" panose="02020500000000000000" pitchFamily="18" charset="-120"/>
                <a:ea typeface="標楷體" panose="03000509000000000000" pitchFamily="65" charset="-120"/>
                <a:cs typeface="Times New Roman" panose="02020603050405020304" pitchFamily="18" charset="0"/>
              </a:rPr>
              <a:t>1/4</a:t>
            </a:r>
            <a:endParaRPr lang="zh-TW" altLang="zh-TW" sz="4800" dirty="0">
              <a:latin typeface="新細明體" panose="02020500000000000000" pitchFamily="18" charset="-120"/>
              <a:cs typeface="新細明體" panose="02020500000000000000" pitchFamily="18" charset="-120"/>
            </a:endParaRPr>
          </a:p>
        </p:txBody>
      </p:sp>
      <p:pic>
        <p:nvPicPr>
          <p:cNvPr id="6" name="內容版面配置區 8"/>
          <p:cNvPicPr>
            <a:picLocks noGrp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073932" y="619375"/>
            <a:ext cx="3457576" cy="1010250"/>
          </a:xfrm>
          <a:prstGeom prst="rect">
            <a:avLst/>
          </a:prstGeom>
        </p:spPr>
      </p:pic>
      <p:pic>
        <p:nvPicPr>
          <p:cNvPr id="4" name="內容版面配置區 3"/>
          <p:cNvPicPr>
            <a:picLocks noGrp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2011680" y="3142771"/>
            <a:ext cx="585787" cy="553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58137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74616" y="619375"/>
            <a:ext cx="10058400" cy="1450757"/>
          </a:xfrm>
        </p:spPr>
        <p:txBody>
          <a:bodyPr>
            <a:normAutofit fontScale="90000"/>
          </a:bodyPr>
          <a:lstStyle/>
          <a:p>
            <a:pPr marL="685800" indent="-685800">
              <a:buFont typeface="Wingdings" pitchFamily="2" charset="2"/>
              <a:buChar char="Ø"/>
            </a:pPr>
            <a:r>
              <a:rPr lang="zh-TW" altLang="en-US" dirty="0">
                <a:solidFill>
                  <a:srgbClr val="0070C0"/>
                </a:solidFill>
                <a:latin typeface="新細明體" panose="02020500000000000000" pitchFamily="18" charset="-120"/>
                <a:ea typeface="標楷體" panose="03000509000000000000" pitchFamily="65" charset="-120"/>
                <a:cs typeface="Times New Roman" panose="02020603050405020304" pitchFamily="18" charset="0"/>
              </a:rPr>
              <a:t>練習說說看</a:t>
            </a:r>
            <a:br>
              <a:rPr lang="en-US" altLang="zh-TW" dirty="0">
                <a:solidFill>
                  <a:srgbClr val="0070C0"/>
                </a:solidFill>
                <a:latin typeface="新細明體" panose="02020500000000000000" pitchFamily="18" charset="-120"/>
                <a:ea typeface="標楷體" panose="03000509000000000000" pitchFamily="65" charset="-120"/>
                <a:cs typeface="Times New Roman" panose="02020603050405020304" pitchFamily="18" charset="0"/>
              </a:rPr>
            </a:br>
            <a:br>
              <a:rPr lang="en-US" altLang="zh-TW" dirty="0">
                <a:latin typeface="新細明體" panose="02020500000000000000" pitchFamily="18" charset="-120"/>
                <a:ea typeface="標楷體" panose="03000509000000000000" pitchFamily="65" charset="-120"/>
                <a:cs typeface="Times New Roman" panose="02020603050405020304" pitchFamily="18" charset="0"/>
              </a:rPr>
            </a:br>
            <a:r>
              <a:rPr lang="en-US" altLang="zh-TW" dirty="0">
                <a:latin typeface="新細明體" panose="02020500000000000000" pitchFamily="18" charset="-120"/>
                <a:ea typeface="標楷體" panose="03000509000000000000" pitchFamily="65" charset="-120"/>
                <a:cs typeface="Times New Roman" panose="02020603050405020304" pitchFamily="18" charset="0"/>
              </a:rPr>
              <a:t>1</a:t>
            </a:r>
            <a:r>
              <a:rPr lang="zh-TW" altLang="zh-TW" dirty="0">
                <a:latin typeface="新細明體" panose="02020500000000000000" pitchFamily="18" charset="-120"/>
                <a:ea typeface="標楷體" panose="03000509000000000000" pitchFamily="65" charset="-120"/>
                <a:cs typeface="Times New Roman" panose="02020603050405020304" pitchFamily="18" charset="0"/>
              </a:rPr>
              <a:t>張蔥油餅</a:t>
            </a:r>
            <a:r>
              <a:rPr lang="zh-TW" altLang="en-US" dirty="0">
                <a:solidFill>
                  <a:schemeClr val="accent6">
                    <a:lumMod val="75000"/>
                  </a:schemeClr>
                </a:solidFill>
                <a:latin typeface="新細明體" panose="02020500000000000000" pitchFamily="18" charset="-120"/>
                <a:ea typeface="標楷體" panose="03000509000000000000" pitchFamily="65" charset="-120"/>
                <a:cs typeface="Times New Roman" panose="02020603050405020304" pitchFamily="18" charset="0"/>
              </a:rPr>
              <a:t>平</a:t>
            </a:r>
            <a:r>
              <a:rPr lang="zh-TW" altLang="zh-TW" dirty="0">
                <a:solidFill>
                  <a:schemeClr val="accent6">
                    <a:lumMod val="75000"/>
                  </a:schemeClr>
                </a:solidFill>
                <a:latin typeface="新細明體" panose="02020500000000000000" pitchFamily="18" charset="-120"/>
                <a:ea typeface="標楷體" panose="03000509000000000000" pitchFamily="65" charset="-120"/>
                <a:cs typeface="Times New Roman" panose="02020603050405020304" pitchFamily="18" charset="0"/>
              </a:rPr>
              <a:t>分</a:t>
            </a:r>
            <a:r>
              <a:rPr lang="zh-TW" altLang="zh-TW" dirty="0">
                <a:latin typeface="新細明體" panose="02020500000000000000" pitchFamily="18" charset="-120"/>
                <a:ea typeface="標楷體" panose="03000509000000000000" pitchFamily="65" charset="-120"/>
                <a:cs typeface="Times New Roman" panose="02020603050405020304" pitchFamily="18" charset="0"/>
              </a:rPr>
              <a:t>成</a:t>
            </a:r>
            <a:r>
              <a:rPr lang="en-US" altLang="zh-TW" dirty="0">
                <a:latin typeface="新細明體" panose="02020500000000000000" pitchFamily="18" charset="-120"/>
                <a:ea typeface="標楷體" panose="03000509000000000000" pitchFamily="65" charset="-120"/>
                <a:cs typeface="Times New Roman" panose="02020603050405020304" pitchFamily="18" charset="0"/>
              </a:rPr>
              <a:t>4</a:t>
            </a:r>
            <a:r>
              <a:rPr lang="zh-TW" altLang="zh-TW" dirty="0">
                <a:latin typeface="新細明體" panose="02020500000000000000" pitchFamily="18" charset="-120"/>
                <a:ea typeface="標楷體" panose="03000509000000000000" pitchFamily="65" charset="-120"/>
                <a:cs typeface="Times New Roman" panose="02020603050405020304" pitchFamily="18" charset="0"/>
              </a:rPr>
              <a:t>份</a:t>
            </a:r>
            <a:endParaRPr lang="zh-TW" altLang="en-US" dirty="0"/>
          </a:p>
        </p:txBody>
      </p:sp>
      <p:sp>
        <p:nvSpPr>
          <p:cNvPr id="5" name="矩形 4"/>
          <p:cNvSpPr/>
          <p:nvPr/>
        </p:nvSpPr>
        <p:spPr>
          <a:xfrm>
            <a:off x="1894672" y="2950397"/>
            <a:ext cx="9891914" cy="24782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23265" indent="-262890" algn="just">
              <a:lnSpc>
                <a:spcPts val="2000"/>
              </a:lnSpc>
              <a:spcAft>
                <a:spcPts val="0"/>
              </a:spcAft>
              <a:tabLst>
                <a:tab pos="551180" algn="l"/>
              </a:tabLst>
            </a:pPr>
            <a:r>
              <a:rPr lang="zh-TW" altLang="en-US" sz="4800" dirty="0">
                <a:latin typeface="新細明體" panose="02020500000000000000" pitchFamily="18" charset="-120"/>
                <a:ea typeface="標楷體" panose="03000509000000000000" pitchFamily="65" charset="-120"/>
                <a:cs typeface="Times New Roman" panose="02020603050405020304" pitchFamily="18" charset="0"/>
              </a:rPr>
              <a:t>這是其中</a:t>
            </a:r>
            <a:r>
              <a:rPr lang="zh-TW" altLang="zh-TW" sz="4800" dirty="0">
                <a:latin typeface="新細明體" panose="02020500000000000000" pitchFamily="18" charset="-120"/>
                <a:ea typeface="標楷體" panose="03000509000000000000" pitchFamily="65" charset="-120"/>
                <a:cs typeface="Times New Roman" panose="02020603050405020304" pitchFamily="18" charset="0"/>
              </a:rPr>
              <a:t>的</a:t>
            </a:r>
            <a:r>
              <a:rPr lang="zh-TW" altLang="en-US" sz="4800" dirty="0">
                <a:latin typeface="新細明體" panose="02020500000000000000" pitchFamily="18" charset="-120"/>
                <a:ea typeface="標楷體" panose="03000509000000000000" pitchFamily="65" charset="-120"/>
                <a:cs typeface="Times New Roman" panose="02020603050405020304" pitchFamily="18" charset="0"/>
              </a:rPr>
              <a:t>（ ）</a:t>
            </a:r>
            <a:r>
              <a:rPr lang="zh-TW" altLang="zh-TW" sz="4800" dirty="0">
                <a:latin typeface="新細明體" panose="02020500000000000000" pitchFamily="18" charset="-120"/>
                <a:ea typeface="標楷體" panose="03000509000000000000" pitchFamily="65" charset="-120"/>
                <a:cs typeface="Times New Roman" panose="02020603050405020304" pitchFamily="18" charset="0"/>
              </a:rPr>
              <a:t>份</a:t>
            </a:r>
            <a:r>
              <a:rPr lang="zh-TW" altLang="en-US" sz="4800" dirty="0">
                <a:latin typeface="新細明體" panose="02020500000000000000" pitchFamily="18" charset="-120"/>
                <a:ea typeface="標楷體" panose="03000509000000000000" pitchFamily="65" charset="-120"/>
                <a:cs typeface="Times New Roman" panose="02020603050405020304" pitchFamily="18" charset="0"/>
              </a:rPr>
              <a:t>，是（</a:t>
            </a:r>
            <a:r>
              <a:rPr lang="en-US" altLang="zh-TW" sz="4800" dirty="0">
                <a:latin typeface="新細明體" panose="02020500000000000000" pitchFamily="18" charset="-120"/>
                <a:ea typeface="標楷體" panose="03000509000000000000" pitchFamily="65" charset="-120"/>
                <a:cs typeface="Times New Roman" panose="02020603050405020304" pitchFamily="18" charset="0"/>
              </a:rPr>
              <a:t>    </a:t>
            </a:r>
            <a:r>
              <a:rPr lang="zh-TW" altLang="en-US" sz="4800" dirty="0">
                <a:latin typeface="新細明體" panose="02020500000000000000" pitchFamily="18" charset="-120"/>
                <a:ea typeface="標楷體" panose="03000509000000000000" pitchFamily="65" charset="-120"/>
                <a:cs typeface="Times New Roman" panose="02020603050405020304" pitchFamily="18" charset="0"/>
              </a:rPr>
              <a:t>）張</a:t>
            </a:r>
            <a:endParaRPr lang="en-US" altLang="zh-TW" sz="4800" dirty="0">
              <a:latin typeface="新細明體" panose="02020500000000000000" pitchFamily="18" charset="-12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723265" indent="-262890" algn="just">
              <a:lnSpc>
                <a:spcPts val="2000"/>
              </a:lnSpc>
              <a:spcAft>
                <a:spcPts val="0"/>
              </a:spcAft>
              <a:tabLst>
                <a:tab pos="551180" algn="l"/>
              </a:tabLst>
            </a:pPr>
            <a:endParaRPr lang="en-US" altLang="zh-TW" sz="4800" dirty="0">
              <a:latin typeface="新細明體" panose="02020500000000000000" pitchFamily="18" charset="-12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723265" indent="-262890" algn="just">
              <a:lnSpc>
                <a:spcPts val="2000"/>
              </a:lnSpc>
              <a:spcAft>
                <a:spcPts val="0"/>
              </a:spcAft>
              <a:tabLst>
                <a:tab pos="551180" algn="l"/>
              </a:tabLst>
            </a:pPr>
            <a:endParaRPr lang="en-US" altLang="zh-TW" sz="4800" dirty="0">
              <a:latin typeface="新細明體" panose="02020500000000000000" pitchFamily="18" charset="-12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723265" indent="-262890" algn="just">
              <a:lnSpc>
                <a:spcPts val="2000"/>
              </a:lnSpc>
              <a:spcAft>
                <a:spcPts val="0"/>
              </a:spcAft>
              <a:tabLst>
                <a:tab pos="551180" algn="l"/>
              </a:tabLst>
            </a:pPr>
            <a:endParaRPr lang="en-US" altLang="zh-TW" sz="4800" dirty="0">
              <a:latin typeface="新細明體" panose="02020500000000000000" pitchFamily="18" charset="-12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723265" indent="-262890" algn="just">
              <a:lnSpc>
                <a:spcPts val="2000"/>
              </a:lnSpc>
              <a:spcAft>
                <a:spcPts val="0"/>
              </a:spcAft>
              <a:tabLst>
                <a:tab pos="551180" algn="l"/>
              </a:tabLst>
            </a:pPr>
            <a:r>
              <a:rPr lang="zh-TW" altLang="zh-TW" sz="4800" dirty="0">
                <a:latin typeface="新細明體" panose="02020500000000000000" pitchFamily="18" charset="-120"/>
                <a:ea typeface="標楷體" panose="03000509000000000000" pitchFamily="65" charset="-120"/>
                <a:cs typeface="Times New Roman" panose="02020603050405020304" pitchFamily="18" charset="0"/>
              </a:rPr>
              <a:t>是</a:t>
            </a:r>
            <a:r>
              <a:rPr lang="zh-TW" altLang="en-US" sz="4800" dirty="0">
                <a:latin typeface="新細明體" panose="02020500000000000000" pitchFamily="18" charset="-120"/>
                <a:ea typeface="標楷體" panose="03000509000000000000" pitchFamily="65" charset="-120"/>
                <a:cs typeface="Times New Roman" panose="02020603050405020304" pitchFamily="18" charset="0"/>
              </a:rPr>
              <a:t>（   ）</a:t>
            </a:r>
            <a:r>
              <a:rPr lang="zh-TW" altLang="zh-TW" sz="4800" dirty="0">
                <a:latin typeface="新細明體" panose="02020500000000000000" pitchFamily="18" charset="-120"/>
                <a:ea typeface="標楷體" panose="03000509000000000000" pitchFamily="65" charset="-120"/>
                <a:cs typeface="Times New Roman" panose="02020603050405020304" pitchFamily="18" charset="0"/>
              </a:rPr>
              <a:t>個</a:t>
            </a:r>
            <a:r>
              <a:rPr lang="zh-TW" altLang="en-US" sz="4800" dirty="0">
                <a:latin typeface="新細明體" panose="02020500000000000000" pitchFamily="18" charset="-120"/>
                <a:ea typeface="標楷體" panose="03000509000000000000" pitchFamily="65" charset="-120"/>
                <a:cs typeface="Times New Roman" panose="02020603050405020304" pitchFamily="18" charset="0"/>
              </a:rPr>
              <a:t> （    ）</a:t>
            </a:r>
            <a:r>
              <a:rPr lang="zh-TW" altLang="zh-TW" sz="4800" dirty="0">
                <a:latin typeface="新細明體" panose="02020500000000000000" pitchFamily="18" charset="-120"/>
                <a:ea typeface="標楷體" panose="03000509000000000000" pitchFamily="65" charset="-120"/>
                <a:cs typeface="Times New Roman" panose="02020603050405020304" pitchFamily="18" charset="0"/>
              </a:rPr>
              <a:t>張</a:t>
            </a:r>
            <a:r>
              <a:rPr lang="en-US" altLang="zh-TW" sz="4800" dirty="0">
                <a:latin typeface="新細明體" panose="02020500000000000000" pitchFamily="18" charset="-120"/>
                <a:ea typeface="標楷體" panose="03000509000000000000" pitchFamily="65" charset="-120"/>
                <a:cs typeface="Times New Roman" panose="02020603050405020304" pitchFamily="18" charset="0"/>
              </a:rPr>
              <a:t>;</a:t>
            </a:r>
          </a:p>
          <a:p>
            <a:pPr marL="723265" indent="-262890" algn="just">
              <a:lnSpc>
                <a:spcPts val="2000"/>
              </a:lnSpc>
              <a:spcAft>
                <a:spcPts val="0"/>
              </a:spcAft>
              <a:tabLst>
                <a:tab pos="551180" algn="l"/>
              </a:tabLst>
            </a:pPr>
            <a:endParaRPr lang="en-US" altLang="zh-TW" sz="4800" dirty="0">
              <a:latin typeface="新細明體" panose="02020500000000000000" pitchFamily="18" charset="-12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723265" indent="-262890" algn="just">
              <a:lnSpc>
                <a:spcPts val="2000"/>
              </a:lnSpc>
              <a:spcAft>
                <a:spcPts val="0"/>
              </a:spcAft>
              <a:tabLst>
                <a:tab pos="551180" algn="l"/>
              </a:tabLst>
            </a:pPr>
            <a:r>
              <a:rPr lang="en-US" altLang="zh-TW" sz="4800" dirty="0">
                <a:latin typeface="新細明體" panose="02020500000000000000" pitchFamily="18" charset="-120"/>
                <a:ea typeface="標楷體" panose="03000509000000000000" pitchFamily="65" charset="-120"/>
                <a:cs typeface="Times New Roman" panose="02020603050405020304" pitchFamily="18" charset="0"/>
              </a:rPr>
              <a:t> </a:t>
            </a:r>
          </a:p>
          <a:p>
            <a:pPr marL="723265" indent="-262890" algn="just">
              <a:lnSpc>
                <a:spcPts val="2000"/>
              </a:lnSpc>
              <a:tabLst>
                <a:tab pos="551180" algn="l"/>
              </a:tabLst>
            </a:pPr>
            <a:endParaRPr lang="en-US" altLang="zh-TW" sz="4800" dirty="0">
              <a:latin typeface="新細明體" panose="02020500000000000000" pitchFamily="18" charset="-12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723265" indent="-262890" algn="just">
              <a:lnSpc>
                <a:spcPts val="2000"/>
              </a:lnSpc>
              <a:tabLst>
                <a:tab pos="551180" algn="l"/>
              </a:tabLst>
            </a:pPr>
            <a:r>
              <a:rPr lang="zh-TW" altLang="zh-TW" sz="4800" dirty="0">
                <a:latin typeface="新細明體" panose="02020500000000000000" pitchFamily="18" charset="-120"/>
                <a:ea typeface="標楷體" panose="03000509000000000000" pitchFamily="65" charset="-120"/>
                <a:cs typeface="Times New Roman" panose="02020603050405020304" pitchFamily="18" charset="0"/>
              </a:rPr>
              <a:t>是一張蔥油餅的</a:t>
            </a:r>
            <a:r>
              <a:rPr lang="zh-TW" altLang="en-US" sz="4800" dirty="0">
                <a:latin typeface="新細明體" panose="02020500000000000000" pitchFamily="18" charset="-120"/>
                <a:ea typeface="標楷體" panose="03000509000000000000" pitchFamily="65" charset="-120"/>
                <a:cs typeface="Times New Roman" panose="02020603050405020304" pitchFamily="18" charset="0"/>
              </a:rPr>
              <a:t>（ </a:t>
            </a:r>
            <a:r>
              <a:rPr lang="en-US" altLang="zh-TW" sz="4800" dirty="0">
                <a:latin typeface="新細明體" panose="02020500000000000000" pitchFamily="18" charset="-120"/>
                <a:ea typeface="標楷體" panose="03000509000000000000" pitchFamily="65" charset="-120"/>
                <a:cs typeface="Times New Roman" panose="02020603050405020304" pitchFamily="18" charset="0"/>
              </a:rPr>
              <a:t>    </a:t>
            </a:r>
            <a:r>
              <a:rPr lang="zh-TW" altLang="en-US" sz="4800" dirty="0">
                <a:latin typeface="新細明體" panose="02020500000000000000" pitchFamily="18" charset="-120"/>
                <a:ea typeface="標楷體" panose="03000509000000000000" pitchFamily="65" charset="-120"/>
                <a:cs typeface="Times New Roman" panose="02020603050405020304" pitchFamily="18" charset="0"/>
              </a:rPr>
              <a:t>）</a:t>
            </a:r>
            <a:endParaRPr lang="zh-TW" altLang="zh-TW" sz="4800" dirty="0">
              <a:latin typeface="新細明體" panose="02020500000000000000" pitchFamily="18" charset="-120"/>
              <a:cs typeface="新細明體" panose="02020500000000000000" pitchFamily="18" charset="-120"/>
            </a:endParaRPr>
          </a:p>
        </p:txBody>
      </p:sp>
      <p:pic>
        <p:nvPicPr>
          <p:cNvPr id="6" name="內容版面配置區 8"/>
          <p:cNvPicPr>
            <a:picLocks noGrp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073932" y="619375"/>
            <a:ext cx="3457576" cy="1010250"/>
          </a:xfrm>
          <a:prstGeom prst="rect">
            <a:avLst/>
          </a:prstGeom>
        </p:spPr>
      </p:pic>
      <p:pic>
        <p:nvPicPr>
          <p:cNvPr id="4" name="內容版面配置區 3"/>
          <p:cNvPicPr>
            <a:picLocks noGrp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 rot="16377298">
            <a:off x="993047" y="3406598"/>
            <a:ext cx="585787" cy="553000"/>
          </a:xfrm>
          <a:prstGeom prst="rect">
            <a:avLst/>
          </a:prstGeom>
        </p:spPr>
      </p:pic>
      <p:pic>
        <p:nvPicPr>
          <p:cNvPr id="3" name="內容版面配置區 3">
            <a:extLst>
              <a:ext uri="{FF2B5EF4-FFF2-40B4-BE49-F238E27FC236}">
                <a16:creationId xmlns:a16="http://schemas.microsoft.com/office/drawing/2014/main" id="{A9F6523A-D628-625A-F4F6-D774E0045F56}"/>
              </a:ext>
            </a:extLst>
          </p:cNvPr>
          <p:cNvPicPr>
            <a:picLocks/>
          </p:cNvPicPr>
          <p:nvPr/>
        </p:nvPicPr>
        <p:blipFill>
          <a:blip r:embed="rId3"/>
          <a:stretch>
            <a:fillRect/>
          </a:stretch>
        </p:blipFill>
        <p:spPr>
          <a:xfrm rot="10800000">
            <a:off x="1566776" y="3429000"/>
            <a:ext cx="585787" cy="553000"/>
          </a:xfrm>
          <a:prstGeom prst="rect">
            <a:avLst/>
          </a:prstGeom>
        </p:spPr>
      </p:pic>
      <p:pic>
        <p:nvPicPr>
          <p:cNvPr id="7" name="內容版面配置區 3">
            <a:extLst>
              <a:ext uri="{FF2B5EF4-FFF2-40B4-BE49-F238E27FC236}">
                <a16:creationId xmlns:a16="http://schemas.microsoft.com/office/drawing/2014/main" id="{D0546B2D-53B6-6212-1A88-4AE2C5EAEA61}"/>
              </a:ext>
            </a:extLst>
          </p:cNvPr>
          <p:cNvPicPr>
            <a:picLocks/>
          </p:cNvPicPr>
          <p:nvPr/>
        </p:nvPicPr>
        <p:blipFill>
          <a:blip r:embed="rId3"/>
          <a:stretch>
            <a:fillRect/>
          </a:stretch>
        </p:blipFill>
        <p:spPr>
          <a:xfrm rot="5400000">
            <a:off x="1560778" y="2792139"/>
            <a:ext cx="585787" cy="553000"/>
          </a:xfrm>
          <a:prstGeom prst="rect">
            <a:avLst/>
          </a:prstGeom>
        </p:spPr>
      </p:pic>
      <p:sp>
        <p:nvSpPr>
          <p:cNvPr id="8" name="文字方塊 7">
            <a:extLst>
              <a:ext uri="{FF2B5EF4-FFF2-40B4-BE49-F238E27FC236}">
                <a16:creationId xmlns:a16="http://schemas.microsoft.com/office/drawing/2014/main" id="{F7CF022D-CC0E-FDE1-6C62-C437E9B20B35}"/>
              </a:ext>
            </a:extLst>
          </p:cNvPr>
          <p:cNvSpPr txBox="1"/>
          <p:nvPr/>
        </p:nvSpPr>
        <p:spPr>
          <a:xfrm>
            <a:off x="5972931" y="2534898"/>
            <a:ext cx="49725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TW" sz="4800" dirty="0"/>
              <a:t>3</a:t>
            </a:r>
            <a:endParaRPr kumimoji="1" lang="zh-TW" altLang="en-US" sz="4800" dirty="0"/>
          </a:p>
        </p:txBody>
      </p:sp>
      <p:sp>
        <p:nvSpPr>
          <p:cNvPr id="9" name="文字方塊 8">
            <a:extLst>
              <a:ext uri="{FF2B5EF4-FFF2-40B4-BE49-F238E27FC236}">
                <a16:creationId xmlns:a16="http://schemas.microsoft.com/office/drawing/2014/main" id="{E98FC2D8-99F4-244F-F517-DF9EB70F8453}"/>
              </a:ext>
            </a:extLst>
          </p:cNvPr>
          <p:cNvSpPr txBox="1"/>
          <p:nvPr/>
        </p:nvSpPr>
        <p:spPr>
          <a:xfrm>
            <a:off x="9103512" y="2552150"/>
            <a:ext cx="104708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TW" sz="4800" dirty="0"/>
              <a:t>3/4</a:t>
            </a:r>
            <a:endParaRPr kumimoji="1" lang="zh-TW" altLang="en-US" sz="4800" dirty="0"/>
          </a:p>
        </p:txBody>
      </p:sp>
      <p:sp>
        <p:nvSpPr>
          <p:cNvPr id="10" name="文字方塊 9">
            <a:extLst>
              <a:ext uri="{FF2B5EF4-FFF2-40B4-BE49-F238E27FC236}">
                <a16:creationId xmlns:a16="http://schemas.microsoft.com/office/drawing/2014/main" id="{5085BD8A-8747-B217-E8D8-25AFA6F72A88}"/>
              </a:ext>
            </a:extLst>
          </p:cNvPr>
          <p:cNvSpPr txBox="1"/>
          <p:nvPr/>
        </p:nvSpPr>
        <p:spPr>
          <a:xfrm>
            <a:off x="3628008" y="3574357"/>
            <a:ext cx="49725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TW" sz="4800" dirty="0"/>
              <a:t>3</a:t>
            </a:r>
            <a:endParaRPr kumimoji="1" lang="zh-TW" altLang="en-US" sz="4800" dirty="0"/>
          </a:p>
        </p:txBody>
      </p:sp>
      <p:sp>
        <p:nvSpPr>
          <p:cNvPr id="11" name="文字方塊 10">
            <a:extLst>
              <a:ext uri="{FF2B5EF4-FFF2-40B4-BE49-F238E27FC236}">
                <a16:creationId xmlns:a16="http://schemas.microsoft.com/office/drawing/2014/main" id="{9EB21D20-00A6-6223-65BF-DC4AF4E9CB6C}"/>
              </a:ext>
            </a:extLst>
          </p:cNvPr>
          <p:cNvSpPr txBox="1"/>
          <p:nvPr/>
        </p:nvSpPr>
        <p:spPr>
          <a:xfrm>
            <a:off x="6003816" y="3555459"/>
            <a:ext cx="118654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TW" sz="4800" dirty="0"/>
              <a:t>1/4 </a:t>
            </a:r>
            <a:endParaRPr kumimoji="1" lang="zh-TW" altLang="en-US" sz="4800" dirty="0"/>
          </a:p>
        </p:txBody>
      </p:sp>
      <p:sp>
        <p:nvSpPr>
          <p:cNvPr id="12" name="文字方塊 11">
            <a:extLst>
              <a:ext uri="{FF2B5EF4-FFF2-40B4-BE49-F238E27FC236}">
                <a16:creationId xmlns:a16="http://schemas.microsoft.com/office/drawing/2014/main" id="{2CC8EFE7-59EB-0AB8-4994-AC5A7ED29193}"/>
              </a:ext>
            </a:extLst>
          </p:cNvPr>
          <p:cNvSpPr txBox="1"/>
          <p:nvPr/>
        </p:nvSpPr>
        <p:spPr>
          <a:xfrm>
            <a:off x="7200541" y="4597643"/>
            <a:ext cx="104708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TW" sz="4800" dirty="0"/>
              <a:t>3/4</a:t>
            </a:r>
            <a:endParaRPr kumimoji="1" lang="zh-TW" altLang="en-US" sz="4800" dirty="0"/>
          </a:p>
        </p:txBody>
      </p:sp>
    </p:spTree>
    <p:extLst>
      <p:ext uri="{BB962C8B-B14F-4D97-AF65-F5344CB8AC3E}">
        <p14:creationId xmlns:p14="http://schemas.microsoft.com/office/powerpoint/2010/main" val="17689901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/>
      <p:bldP spid="1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EA359741-DC6E-18FE-D81A-3EAE5234D3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7637" y="3103357"/>
            <a:ext cx="4337538" cy="1450757"/>
          </a:xfrm>
        </p:spPr>
        <p:txBody>
          <a:bodyPr/>
          <a:lstStyle/>
          <a:p>
            <a:r>
              <a:rPr lang="en-US" altLang="zh-TW" sz="4800" kern="0" dirty="0">
                <a:effectLst/>
                <a:ea typeface="標楷體" panose="02010601000101010101" pitchFamily="2" charset="-120"/>
                <a:cs typeface="Times New Roman" panose="02020603050405020304" pitchFamily="18" charset="0"/>
              </a:rPr>
              <a:t>1/4</a:t>
            </a:r>
            <a:r>
              <a:rPr lang="zh-TW" altLang="zh-TW" sz="4800" kern="0" dirty="0">
                <a:effectLst/>
                <a:ea typeface="標楷體" panose="02010601000101010101" pitchFamily="2" charset="-120"/>
                <a:cs typeface="Times New Roman" panose="02020603050405020304" pitchFamily="18" charset="0"/>
              </a:rPr>
              <a:t>張</a:t>
            </a:r>
            <a:endParaRPr kumimoji="1"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4E4AA1E2-A535-1EC2-6B1C-6FBEC88DED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3"/>
            <a:ext cx="10058400" cy="2599657"/>
          </a:xfrm>
        </p:spPr>
        <p:txBody>
          <a:bodyPr>
            <a:normAutofit/>
          </a:bodyPr>
          <a:lstStyle/>
          <a:p>
            <a:r>
              <a:rPr lang="zh-TW" altLang="en-US" sz="4800" kern="0" dirty="0">
                <a:ea typeface="標楷體" panose="02010601000101010101" pitchFamily="2" charset="-120"/>
                <a:cs typeface="Times New Roman" panose="02020603050405020304" pitchFamily="18" charset="0"/>
              </a:rPr>
              <a:t>  </a:t>
            </a:r>
            <a:r>
              <a:rPr lang="en-US" altLang="zh-TW" sz="4800" kern="0" dirty="0">
                <a:ea typeface="標楷體" panose="02010601000101010101" pitchFamily="2" charset="-120"/>
                <a:cs typeface="Times New Roman" panose="02020603050405020304" pitchFamily="18" charset="0"/>
              </a:rPr>
              <a:t>1/4</a:t>
            </a:r>
            <a:r>
              <a:rPr lang="zh-TW" altLang="en-US" sz="4800" kern="0" dirty="0">
                <a:ea typeface="標楷體" panose="02010601000101010101" pitchFamily="2" charset="-120"/>
                <a:cs typeface="Times New Roman" panose="02020603050405020304" pitchFamily="18" charset="0"/>
              </a:rPr>
              <a:t>張</a:t>
            </a:r>
            <a:r>
              <a:rPr lang="zh-TW" altLang="zh-TW" sz="4800" kern="0" dirty="0">
                <a:effectLst/>
                <a:ea typeface="標楷體" panose="02010601000101010101" pitchFamily="2" charset="-120"/>
                <a:cs typeface="Times New Roman" panose="02020603050405020304" pitchFamily="18" charset="0"/>
              </a:rPr>
              <a:t>和</a:t>
            </a:r>
            <a:r>
              <a:rPr lang="en-US" altLang="zh-TW" sz="4800" kern="0" dirty="0">
                <a:effectLst/>
                <a:ea typeface="標楷體" panose="02010601000101010101" pitchFamily="2" charset="-120"/>
                <a:cs typeface="Times New Roman" panose="02020603050405020304" pitchFamily="18" charset="0"/>
              </a:rPr>
              <a:t>3/4</a:t>
            </a:r>
            <a:r>
              <a:rPr lang="zh-TW" altLang="zh-TW" sz="4800" kern="0" dirty="0">
                <a:effectLst/>
                <a:ea typeface="標楷體" panose="02010601000101010101" pitchFamily="2" charset="-120"/>
                <a:cs typeface="Times New Roman" panose="02020603050405020304" pitchFamily="18" charset="0"/>
              </a:rPr>
              <a:t>張的單位分數是？</a:t>
            </a:r>
            <a:endParaRPr lang="en-US" altLang="zh-TW" sz="4800" kern="0" dirty="0">
              <a:effectLst/>
              <a:ea typeface="標楷體" panose="02010601000101010101" pitchFamily="2" charset="-120"/>
              <a:cs typeface="Times New Roman" panose="02020603050405020304" pitchFamily="18" charset="0"/>
            </a:endParaRPr>
          </a:p>
          <a:p>
            <a:r>
              <a:rPr lang="en-US" altLang="zh-TW" sz="4800" kern="0" dirty="0">
                <a:ea typeface="標楷體" panose="02010601000101010101" pitchFamily="2" charset="-120"/>
                <a:cs typeface="Times New Roman" panose="02020603050405020304" pitchFamily="18" charset="0"/>
              </a:rPr>
              <a:t>                                    </a:t>
            </a:r>
            <a:r>
              <a:rPr lang="zh-TW" altLang="zh-TW" sz="4800" dirty="0">
                <a:effectLst/>
              </a:rPr>
              <a:t> </a:t>
            </a:r>
            <a:endParaRPr kumimoji="1" lang="zh-TW" altLang="en-US" sz="4800" dirty="0"/>
          </a:p>
        </p:txBody>
      </p:sp>
    </p:spTree>
    <p:extLst>
      <p:ext uri="{BB962C8B-B14F-4D97-AF65-F5344CB8AC3E}">
        <p14:creationId xmlns:p14="http://schemas.microsoft.com/office/powerpoint/2010/main" val="26144798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B4991B8-4686-F1CA-49CC-B2BE47A513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160020" indent="-160020"/>
            <a:r>
              <a:rPr lang="zh-TW" altLang="zh-TW" b="1" dirty="0">
                <a:effectLst/>
                <a:latin typeface="標楷體" panose="02010601000101010101" pitchFamily="2" charset="-120"/>
                <a:ea typeface="新細明體" panose="02020500000000000000" pitchFamily="18" charset="-120"/>
                <a:cs typeface="新細明體" panose="02020500000000000000" pitchFamily="18" charset="-120"/>
              </a:rPr>
              <a:t>【</a:t>
            </a:r>
            <a:r>
              <a:rPr lang="zh-TW" altLang="zh-TW" b="1" dirty="0">
                <a:latin typeface="標楷體" panose="02010601000101010101" pitchFamily="2" charset="-120"/>
                <a:cs typeface="新細明體" panose="02020500000000000000" pitchFamily="18" charset="-120"/>
              </a:rPr>
              <a:t>快問快答】</a:t>
            </a:r>
            <a:br>
              <a:rPr lang="zh-TW" altLang="zh-TW" dirty="0">
                <a:effectLst/>
                <a:latin typeface="新細明體" panose="02020500000000000000" pitchFamily="18" charset="-120"/>
                <a:ea typeface="新細明體" panose="02020500000000000000" pitchFamily="18" charset="-120"/>
                <a:cs typeface="新細明體" panose="02020500000000000000" pitchFamily="18" charset="-120"/>
              </a:rPr>
            </a:br>
            <a:endParaRPr kumimoji="1"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7C23B9A6-F89A-BA0E-D24C-3ADD6EA78F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4061" y="1283026"/>
            <a:ext cx="10803988" cy="4023360"/>
          </a:xfrm>
        </p:spPr>
        <p:txBody>
          <a:bodyPr>
            <a:normAutofit/>
          </a:bodyPr>
          <a:lstStyle/>
          <a:p>
            <a:r>
              <a:rPr lang="zh-TW" altLang="zh-TW" sz="4800" kern="0" dirty="0">
                <a:solidFill>
                  <a:srgbClr val="000000"/>
                </a:solidFill>
                <a:latin typeface="標楷體" panose="02010601000101010101" pitchFamily="2" charset="-120"/>
                <a:cs typeface="新細明體" panose="02020500000000000000" pitchFamily="18" charset="-120"/>
              </a:rPr>
              <a:t>一</a:t>
            </a:r>
            <a:r>
              <a:rPr lang="zh-TW" altLang="en-US" sz="4800" kern="0" dirty="0">
                <a:solidFill>
                  <a:srgbClr val="000000"/>
                </a:solidFill>
                <a:latin typeface="標楷體" panose="02010601000101010101" pitchFamily="2" charset="-120"/>
                <a:cs typeface="新細明體" panose="02020500000000000000" pitchFamily="18" charset="-120"/>
              </a:rPr>
              <a:t>、</a:t>
            </a:r>
            <a:r>
              <a:rPr lang="zh-TW" altLang="zh-TW" sz="4800" b="1" kern="0" dirty="0">
                <a:solidFill>
                  <a:schemeClr val="accent5">
                    <a:lumMod val="50000"/>
                  </a:schemeClr>
                </a:solidFill>
                <a:latin typeface="標楷體" panose="02010601000101010101" pitchFamily="2" charset="-120"/>
                <a:cs typeface="新細明體" panose="02020500000000000000" pitchFamily="18" charset="-120"/>
              </a:rPr>
              <a:t>以下顏色比較深的部份，各是佔整體的多少？</a:t>
            </a:r>
            <a:r>
              <a:rPr lang="zh-TW" altLang="zh-TW" sz="4800" kern="0" dirty="0">
                <a:latin typeface="標楷體" panose="02010601000101010101" pitchFamily="2" charset="-120"/>
                <a:cs typeface="新細明體" panose="02020500000000000000" pitchFamily="18" charset="-120"/>
              </a:rPr>
              <a:t>用分數表示</a:t>
            </a:r>
            <a:r>
              <a:rPr lang="zh-TW" altLang="en-US" sz="4800" kern="0" dirty="0">
                <a:latin typeface="標楷體" panose="02010601000101010101" pitchFamily="2" charset="-120"/>
                <a:cs typeface="新細明體" panose="02020500000000000000" pitchFamily="18" charset="-120"/>
              </a:rPr>
              <a:t>，</a:t>
            </a:r>
            <a:r>
              <a:rPr lang="zh-TW" altLang="zh-TW" sz="4800" kern="0" dirty="0">
                <a:latin typeface="標楷體" panose="02010601000101010101" pitchFamily="2" charset="-120"/>
                <a:cs typeface="新細明體" panose="02020500000000000000" pitchFamily="18" charset="-120"/>
              </a:rPr>
              <a:t>寫在小白板上</a:t>
            </a:r>
            <a:r>
              <a:rPr lang="zh-TW" altLang="zh-TW" sz="4800" kern="0" dirty="0">
                <a:ea typeface="標楷體" panose="02010601000101010101" pitchFamily="2" charset="-120"/>
                <a:cs typeface="新細明體" panose="02020500000000000000" pitchFamily="18" charset="-120"/>
              </a:rPr>
              <a:t> </a:t>
            </a:r>
            <a:endParaRPr kumimoji="1" lang="zh-TW" altLang="en-US" sz="4800" dirty="0"/>
          </a:p>
        </p:txBody>
      </p:sp>
      <p:pic>
        <p:nvPicPr>
          <p:cNvPr id="4" name="圖片 3">
            <a:extLst>
              <a:ext uri="{FF2B5EF4-FFF2-40B4-BE49-F238E27FC236}">
                <a16:creationId xmlns:a16="http://schemas.microsoft.com/office/drawing/2014/main" id="{9B43076F-0684-5558-B409-1CD5F34B4CE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7029" r="5569"/>
          <a:stretch/>
        </p:blipFill>
        <p:spPr bwMode="auto">
          <a:xfrm>
            <a:off x="599860" y="3963397"/>
            <a:ext cx="2398243" cy="93823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5" name="圖片 4">
            <a:extLst>
              <a:ext uri="{FF2B5EF4-FFF2-40B4-BE49-F238E27FC236}">
                <a16:creationId xmlns:a16="http://schemas.microsoft.com/office/drawing/2014/main" id="{8933745E-9F3B-DAA5-71FB-FBCC5B3BCBC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08875" y="3770330"/>
            <a:ext cx="1604108" cy="1277942"/>
          </a:xfrm>
          <a:prstGeom prst="rect">
            <a:avLst/>
          </a:prstGeom>
        </p:spPr>
      </p:pic>
      <p:pic>
        <p:nvPicPr>
          <p:cNvPr id="6" name="圖片 5">
            <a:extLst>
              <a:ext uri="{FF2B5EF4-FFF2-40B4-BE49-F238E27FC236}">
                <a16:creationId xmlns:a16="http://schemas.microsoft.com/office/drawing/2014/main" id="{572B3E00-D4AE-194B-7B33-28D40CDE9FCB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4721" t="8735" b="10032"/>
          <a:stretch/>
        </p:blipFill>
        <p:spPr bwMode="auto">
          <a:xfrm>
            <a:off x="7664986" y="3770330"/>
            <a:ext cx="1282700" cy="1181735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7" name="圖片 6">
            <a:extLst>
              <a:ext uri="{FF2B5EF4-FFF2-40B4-BE49-F238E27FC236}">
                <a16:creationId xmlns:a16="http://schemas.microsoft.com/office/drawing/2014/main" id="{2038F9E6-493A-F6F9-FF11-8FDCAE67BD6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699955" y="3835612"/>
            <a:ext cx="1244600" cy="1193800"/>
          </a:xfrm>
          <a:prstGeom prst="rect">
            <a:avLst/>
          </a:prstGeom>
        </p:spPr>
      </p:pic>
      <p:pic>
        <p:nvPicPr>
          <p:cNvPr id="8" name="圖片 7">
            <a:extLst>
              <a:ext uri="{FF2B5EF4-FFF2-40B4-BE49-F238E27FC236}">
                <a16:creationId xmlns:a16="http://schemas.microsoft.com/office/drawing/2014/main" id="{8B5EBD78-5F69-5E6B-D238-8C47287CD286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368509" y="3620755"/>
            <a:ext cx="2120900" cy="1193800"/>
          </a:xfrm>
          <a:prstGeom prst="rect">
            <a:avLst/>
          </a:prstGeom>
        </p:spPr>
      </p:pic>
      <p:sp>
        <p:nvSpPr>
          <p:cNvPr id="9" name="文字方塊 8">
            <a:extLst>
              <a:ext uri="{FF2B5EF4-FFF2-40B4-BE49-F238E27FC236}">
                <a16:creationId xmlns:a16="http://schemas.microsoft.com/office/drawing/2014/main" id="{EDFA66BA-B234-7E1A-BDD3-BBF41861C09A}"/>
              </a:ext>
            </a:extLst>
          </p:cNvPr>
          <p:cNvSpPr txBox="1"/>
          <p:nvPr/>
        </p:nvSpPr>
        <p:spPr>
          <a:xfrm>
            <a:off x="795594" y="3373972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TW" dirty="0"/>
              <a:t>1</a:t>
            </a:r>
            <a:endParaRPr kumimoji="1" lang="zh-TW" altLang="en-US" dirty="0"/>
          </a:p>
        </p:txBody>
      </p:sp>
      <p:sp>
        <p:nvSpPr>
          <p:cNvPr id="10" name="文字方塊 9">
            <a:extLst>
              <a:ext uri="{FF2B5EF4-FFF2-40B4-BE49-F238E27FC236}">
                <a16:creationId xmlns:a16="http://schemas.microsoft.com/office/drawing/2014/main" id="{B840DE3B-9887-7D09-A74B-4E8AFFD31A4E}"/>
              </a:ext>
            </a:extLst>
          </p:cNvPr>
          <p:cNvSpPr txBox="1"/>
          <p:nvPr/>
        </p:nvSpPr>
        <p:spPr>
          <a:xfrm>
            <a:off x="3394503" y="3400645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TW" dirty="0"/>
              <a:t>2</a:t>
            </a:r>
            <a:endParaRPr kumimoji="1" lang="zh-TW" altLang="en-US" dirty="0"/>
          </a:p>
        </p:txBody>
      </p:sp>
      <p:sp>
        <p:nvSpPr>
          <p:cNvPr id="11" name="文字方塊 10">
            <a:extLst>
              <a:ext uri="{FF2B5EF4-FFF2-40B4-BE49-F238E27FC236}">
                <a16:creationId xmlns:a16="http://schemas.microsoft.com/office/drawing/2014/main" id="{7AEC13CF-98EF-F719-53A3-ED7F52ED7F75}"/>
              </a:ext>
            </a:extLst>
          </p:cNvPr>
          <p:cNvSpPr txBox="1"/>
          <p:nvPr/>
        </p:nvSpPr>
        <p:spPr>
          <a:xfrm>
            <a:off x="5466355" y="3400645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TW" dirty="0"/>
              <a:t>3</a:t>
            </a:r>
            <a:endParaRPr kumimoji="1" lang="zh-TW" altLang="en-US" dirty="0"/>
          </a:p>
        </p:txBody>
      </p:sp>
      <p:sp>
        <p:nvSpPr>
          <p:cNvPr id="12" name="文字方塊 11">
            <a:extLst>
              <a:ext uri="{FF2B5EF4-FFF2-40B4-BE49-F238E27FC236}">
                <a16:creationId xmlns:a16="http://schemas.microsoft.com/office/drawing/2014/main" id="{0A65CCA3-7D89-7F9A-DC48-7E0189ACC814}"/>
              </a:ext>
            </a:extLst>
          </p:cNvPr>
          <p:cNvSpPr txBox="1"/>
          <p:nvPr/>
        </p:nvSpPr>
        <p:spPr>
          <a:xfrm>
            <a:off x="7339067" y="3428512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TW" dirty="0"/>
              <a:t>4</a:t>
            </a:r>
            <a:endParaRPr kumimoji="1" lang="zh-TW" altLang="en-US" dirty="0"/>
          </a:p>
        </p:txBody>
      </p:sp>
      <p:sp>
        <p:nvSpPr>
          <p:cNvPr id="13" name="文字方塊 12">
            <a:extLst>
              <a:ext uri="{FF2B5EF4-FFF2-40B4-BE49-F238E27FC236}">
                <a16:creationId xmlns:a16="http://schemas.microsoft.com/office/drawing/2014/main" id="{FAEFB949-F598-48F8-ABFC-C4981460C588}"/>
              </a:ext>
            </a:extLst>
          </p:cNvPr>
          <p:cNvSpPr txBox="1"/>
          <p:nvPr/>
        </p:nvSpPr>
        <p:spPr>
          <a:xfrm>
            <a:off x="9260076" y="338576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TW" dirty="0"/>
              <a:t>5</a:t>
            </a:r>
            <a:endParaRPr kumimoji="1" lang="zh-TW" altLang="en-US" dirty="0"/>
          </a:p>
        </p:txBody>
      </p:sp>
      <p:sp>
        <p:nvSpPr>
          <p:cNvPr id="14" name="文字方塊 13">
            <a:extLst>
              <a:ext uri="{FF2B5EF4-FFF2-40B4-BE49-F238E27FC236}">
                <a16:creationId xmlns:a16="http://schemas.microsoft.com/office/drawing/2014/main" id="{E51A333C-BE97-202E-F6DA-758A3B59A9E2}"/>
              </a:ext>
            </a:extLst>
          </p:cNvPr>
          <p:cNvSpPr txBox="1"/>
          <p:nvPr/>
        </p:nvSpPr>
        <p:spPr>
          <a:xfrm>
            <a:off x="953666" y="5029412"/>
            <a:ext cx="181171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TW" sz="4800" dirty="0"/>
              <a:t>(         )</a:t>
            </a:r>
            <a:endParaRPr kumimoji="1" lang="zh-TW" altLang="en-US" sz="4800" dirty="0"/>
          </a:p>
        </p:txBody>
      </p:sp>
      <p:sp>
        <p:nvSpPr>
          <p:cNvPr id="16" name="文字方塊 15">
            <a:extLst>
              <a:ext uri="{FF2B5EF4-FFF2-40B4-BE49-F238E27FC236}">
                <a16:creationId xmlns:a16="http://schemas.microsoft.com/office/drawing/2014/main" id="{40C596EC-C231-4DC0-3199-781515C0B2E4}"/>
              </a:ext>
            </a:extLst>
          </p:cNvPr>
          <p:cNvSpPr txBox="1"/>
          <p:nvPr/>
        </p:nvSpPr>
        <p:spPr>
          <a:xfrm>
            <a:off x="3352352" y="5093266"/>
            <a:ext cx="181171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TW" sz="4800" dirty="0"/>
              <a:t>(         )</a:t>
            </a:r>
            <a:endParaRPr kumimoji="1" lang="zh-TW" altLang="en-US" sz="4800" dirty="0"/>
          </a:p>
        </p:txBody>
      </p:sp>
      <p:sp>
        <p:nvSpPr>
          <p:cNvPr id="17" name="文字方塊 16">
            <a:extLst>
              <a:ext uri="{FF2B5EF4-FFF2-40B4-BE49-F238E27FC236}">
                <a16:creationId xmlns:a16="http://schemas.microsoft.com/office/drawing/2014/main" id="{0BEFDA49-B85C-B91F-7894-97C39D49FA2A}"/>
              </a:ext>
            </a:extLst>
          </p:cNvPr>
          <p:cNvSpPr txBox="1"/>
          <p:nvPr/>
        </p:nvSpPr>
        <p:spPr>
          <a:xfrm>
            <a:off x="5498713" y="5068047"/>
            <a:ext cx="181171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TW" sz="4800" dirty="0"/>
              <a:t>(         )</a:t>
            </a:r>
            <a:endParaRPr kumimoji="1" lang="zh-TW" altLang="en-US" sz="4800" dirty="0"/>
          </a:p>
        </p:txBody>
      </p:sp>
      <p:sp>
        <p:nvSpPr>
          <p:cNvPr id="18" name="文字方塊 17">
            <a:extLst>
              <a:ext uri="{FF2B5EF4-FFF2-40B4-BE49-F238E27FC236}">
                <a16:creationId xmlns:a16="http://schemas.microsoft.com/office/drawing/2014/main" id="{9AE464D1-D952-F3F0-BA0F-721952197E58}"/>
              </a:ext>
            </a:extLst>
          </p:cNvPr>
          <p:cNvSpPr txBox="1"/>
          <p:nvPr/>
        </p:nvSpPr>
        <p:spPr>
          <a:xfrm>
            <a:off x="7535226" y="5068048"/>
            <a:ext cx="181171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TW" sz="4800" dirty="0"/>
              <a:t>(         )</a:t>
            </a:r>
            <a:endParaRPr kumimoji="1" lang="zh-TW" altLang="en-US" sz="4800" dirty="0"/>
          </a:p>
        </p:txBody>
      </p:sp>
      <p:sp>
        <p:nvSpPr>
          <p:cNvPr id="19" name="文字方塊 18">
            <a:extLst>
              <a:ext uri="{FF2B5EF4-FFF2-40B4-BE49-F238E27FC236}">
                <a16:creationId xmlns:a16="http://schemas.microsoft.com/office/drawing/2014/main" id="{BC5E700A-B212-A829-FD83-8322EB61FE37}"/>
              </a:ext>
            </a:extLst>
          </p:cNvPr>
          <p:cNvSpPr txBox="1"/>
          <p:nvPr/>
        </p:nvSpPr>
        <p:spPr>
          <a:xfrm>
            <a:off x="9696354" y="5136803"/>
            <a:ext cx="181171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TW" sz="4800" dirty="0"/>
              <a:t>(         )</a:t>
            </a:r>
            <a:endParaRPr kumimoji="1" lang="zh-TW" altLang="en-US" sz="4800" dirty="0"/>
          </a:p>
        </p:txBody>
      </p:sp>
    </p:spTree>
    <p:extLst>
      <p:ext uri="{BB962C8B-B14F-4D97-AF65-F5344CB8AC3E}">
        <p14:creationId xmlns:p14="http://schemas.microsoft.com/office/powerpoint/2010/main" val="27182052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2D6D0409-05B7-FA1E-0562-8C88BCC3C2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zh-TW" b="1" dirty="0">
                <a:effectLst/>
                <a:latin typeface="標楷體" panose="02010601000101010101" pitchFamily="2" charset="-120"/>
                <a:ea typeface="新細明體" panose="02020500000000000000" pitchFamily="18" charset="-120"/>
                <a:cs typeface="新細明體" panose="02020500000000000000" pitchFamily="18" charset="-120"/>
              </a:rPr>
              <a:t>【</a:t>
            </a:r>
            <a:r>
              <a:rPr lang="zh-TW" altLang="zh-TW" b="1" dirty="0">
                <a:latin typeface="標楷體" panose="02010601000101010101" pitchFamily="2" charset="-120"/>
                <a:cs typeface="新細明體" panose="02020500000000000000" pitchFamily="18" charset="-120"/>
              </a:rPr>
              <a:t>摺摺看】</a:t>
            </a:r>
            <a:br>
              <a:rPr lang="zh-TW" altLang="zh-TW" dirty="0">
                <a:effectLst/>
                <a:latin typeface="新細明體" panose="02020500000000000000" pitchFamily="18" charset="-120"/>
                <a:ea typeface="新細明體" panose="02020500000000000000" pitchFamily="18" charset="-120"/>
                <a:cs typeface="新細明體" panose="02020500000000000000" pitchFamily="18" charset="-120"/>
              </a:rPr>
            </a:br>
            <a:endParaRPr kumimoji="1"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FE4240BF-24D6-4F16-6425-600FC74878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65334" y="1886829"/>
            <a:ext cx="10058400" cy="1658226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l"/>
            </a:pPr>
            <a:r>
              <a:rPr lang="zh-TW" altLang="en-US" sz="4800" dirty="0">
                <a:latin typeface="標楷體" panose="02010601000101010101" pitchFamily="2" charset="-120"/>
                <a:ea typeface="新細明體" panose="02020500000000000000" pitchFamily="18" charset="-120"/>
                <a:cs typeface="新細明體" panose="02020500000000000000" pitchFamily="18" charset="-120"/>
              </a:rPr>
              <a:t>以   </a:t>
            </a:r>
            <a:r>
              <a:rPr lang="en-US" altLang="zh-TW" sz="4800" dirty="0">
                <a:latin typeface="標楷體" panose="02010601000101010101" pitchFamily="2" charset="-120"/>
                <a:ea typeface="新細明體" panose="02020500000000000000" pitchFamily="18" charset="-120"/>
                <a:cs typeface="新細明體" panose="02020500000000000000" pitchFamily="18" charset="-120"/>
              </a:rPr>
              <a:t>   </a:t>
            </a:r>
            <a:r>
              <a:rPr lang="zh-TW" altLang="en-US" sz="4800" dirty="0">
                <a:latin typeface="標楷體" panose="02010601000101010101" pitchFamily="2" charset="-120"/>
                <a:ea typeface="新細明體" panose="02020500000000000000" pitchFamily="18" charset="-120"/>
                <a:cs typeface="新細明體" panose="02020500000000000000" pitchFamily="18" charset="-120"/>
              </a:rPr>
              <a:t>  </a:t>
            </a:r>
            <a:r>
              <a:rPr lang="en-US" altLang="zh-TW" sz="4800" dirty="0">
                <a:latin typeface="標楷體" panose="02010601000101010101" pitchFamily="2" charset="-120"/>
                <a:ea typeface="新細明體" panose="02020500000000000000" pitchFamily="18" charset="-120"/>
                <a:cs typeface="新細明體" panose="02020500000000000000" pitchFamily="18" charset="-120"/>
              </a:rPr>
              <a:t>    </a:t>
            </a:r>
            <a:r>
              <a:rPr lang="zh-TW" altLang="zh-TW" sz="4800" dirty="0">
                <a:effectLst/>
                <a:latin typeface="標楷體" panose="02010601000101010101" pitchFamily="2" charset="-120"/>
                <a:ea typeface="新細明體" panose="02020500000000000000" pitchFamily="18" charset="-120"/>
                <a:cs typeface="新細明體" panose="02020500000000000000" pitchFamily="18" charset="-120"/>
              </a:rPr>
              <a:t>為一個整體</a:t>
            </a:r>
            <a:r>
              <a:rPr lang="zh-TW" altLang="zh-TW" sz="4800" dirty="0">
                <a:effectLst/>
                <a:latin typeface="新細明體" panose="02020500000000000000" pitchFamily="18" charset="-120"/>
                <a:ea typeface="標楷體" panose="02010601000101010101" pitchFamily="2" charset="-120"/>
                <a:cs typeface="新細明體" panose="02020500000000000000" pitchFamily="18" charset="-120"/>
              </a:rPr>
              <a:t> </a:t>
            </a:r>
            <a:r>
              <a:rPr lang="zh-TW" altLang="zh-TW" sz="4800" dirty="0">
                <a:effectLst/>
                <a:latin typeface="標楷體" panose="02010601000101010101" pitchFamily="2" charset="-120"/>
                <a:ea typeface="新細明體" panose="02020500000000000000" pitchFamily="18" charset="-120"/>
                <a:cs typeface="新細明體" panose="02020500000000000000" pitchFamily="18" charset="-120"/>
              </a:rPr>
              <a:t>，請用分數</a:t>
            </a:r>
            <a:endParaRPr lang="en-US" altLang="zh-TW" sz="4800" dirty="0">
              <a:effectLst/>
              <a:latin typeface="標楷體" panose="02010601000101010101" pitchFamily="2" charset="-120"/>
              <a:ea typeface="新細明體" panose="02020500000000000000" pitchFamily="18" charset="-120"/>
              <a:cs typeface="新細明體" panose="02020500000000000000" pitchFamily="18" charset="-120"/>
            </a:endParaRPr>
          </a:p>
          <a:p>
            <a:r>
              <a:rPr lang="en-US" altLang="zh-TW" sz="4800" dirty="0">
                <a:effectLst/>
                <a:latin typeface="標楷體" panose="02010601000101010101" pitchFamily="2" charset="-120"/>
                <a:ea typeface="新細明體" panose="02020500000000000000" pitchFamily="18" charset="-120"/>
                <a:cs typeface="新細明體" panose="02020500000000000000" pitchFamily="18" charset="-120"/>
              </a:rPr>
              <a:t>  </a:t>
            </a:r>
            <a:r>
              <a:rPr lang="zh-TW" altLang="zh-TW" sz="4800" dirty="0">
                <a:effectLst/>
                <a:latin typeface="標楷體" panose="02010601000101010101" pitchFamily="2" charset="-120"/>
                <a:ea typeface="新細明體" panose="02020500000000000000" pitchFamily="18" charset="-120"/>
                <a:cs typeface="新細明體" panose="02020500000000000000" pitchFamily="18" charset="-120"/>
              </a:rPr>
              <a:t>表示陰影的部分。</a:t>
            </a:r>
            <a:endParaRPr lang="zh-TW" altLang="zh-TW" sz="4800" dirty="0">
              <a:effectLst/>
              <a:latin typeface="新細明體" panose="02020500000000000000" pitchFamily="18" charset="-120"/>
              <a:ea typeface="新細明體" panose="02020500000000000000" pitchFamily="18" charset="-120"/>
              <a:cs typeface="新細明體" panose="02020500000000000000" pitchFamily="18" charset="-120"/>
            </a:endParaRPr>
          </a:p>
          <a:p>
            <a:endParaRPr kumimoji="1" lang="zh-TW" altLang="en-US" dirty="0"/>
          </a:p>
        </p:txBody>
      </p:sp>
      <p:pic>
        <p:nvPicPr>
          <p:cNvPr id="1026" name="圖片 17">
            <a:extLst>
              <a:ext uri="{FF2B5EF4-FFF2-40B4-BE49-F238E27FC236}">
                <a16:creationId xmlns:a16="http://schemas.microsoft.com/office/drawing/2014/main" id="{8EEF2FA1-3F5D-5E97-B160-B31E9A0E6E5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999" b="18336"/>
          <a:stretch>
            <a:fillRect/>
          </a:stretch>
        </p:blipFill>
        <p:spPr bwMode="auto">
          <a:xfrm>
            <a:off x="2348546" y="2042683"/>
            <a:ext cx="2420401" cy="5491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圖片 18">
            <a:extLst>
              <a:ext uri="{FF2B5EF4-FFF2-40B4-BE49-F238E27FC236}">
                <a16:creationId xmlns:a16="http://schemas.microsoft.com/office/drawing/2014/main" id="{1B5E1EE1-945A-C02E-2AF7-E50C0609FAF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7868" y="3870428"/>
            <a:ext cx="2701755" cy="1002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FF6C16CF-4028-00F3-24B3-35EC12BFFA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8689" y="293116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7" name="文字方塊 6">
            <a:extLst>
              <a:ext uri="{FF2B5EF4-FFF2-40B4-BE49-F238E27FC236}">
                <a16:creationId xmlns:a16="http://schemas.microsoft.com/office/drawing/2014/main" id="{A40F02AC-808F-AC7F-72B6-C17B4882F391}"/>
              </a:ext>
            </a:extLst>
          </p:cNvPr>
          <p:cNvSpPr txBox="1"/>
          <p:nvPr/>
        </p:nvSpPr>
        <p:spPr>
          <a:xfrm>
            <a:off x="5050301" y="3975492"/>
            <a:ext cx="49084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TW" sz="4800" dirty="0"/>
              <a:t>=</a:t>
            </a:r>
            <a:endParaRPr kumimoji="1" lang="zh-TW" altLang="en-US" sz="4800" dirty="0"/>
          </a:p>
        </p:txBody>
      </p:sp>
      <p:sp>
        <p:nvSpPr>
          <p:cNvPr id="8" name="文字方塊 7">
            <a:extLst>
              <a:ext uri="{FF2B5EF4-FFF2-40B4-BE49-F238E27FC236}">
                <a16:creationId xmlns:a16="http://schemas.microsoft.com/office/drawing/2014/main" id="{04F1F04D-A61B-5975-D8B3-C4330269E6D6}"/>
              </a:ext>
            </a:extLst>
          </p:cNvPr>
          <p:cNvSpPr txBox="1"/>
          <p:nvPr/>
        </p:nvSpPr>
        <p:spPr>
          <a:xfrm>
            <a:off x="5956909" y="3975491"/>
            <a:ext cx="290573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TW" sz="4800" dirty="0"/>
              <a:t>(              )</a:t>
            </a:r>
            <a:endParaRPr kumimoji="1" lang="zh-TW" altLang="en-US" sz="4800" dirty="0"/>
          </a:p>
        </p:txBody>
      </p:sp>
      <p:sp>
        <p:nvSpPr>
          <p:cNvPr id="9" name="文字方塊 8">
            <a:extLst>
              <a:ext uri="{FF2B5EF4-FFF2-40B4-BE49-F238E27FC236}">
                <a16:creationId xmlns:a16="http://schemas.microsoft.com/office/drawing/2014/main" id="{58F6497B-CF12-721F-CFE2-BFA8A0EBF5B5}"/>
              </a:ext>
            </a:extLst>
          </p:cNvPr>
          <p:cNvSpPr txBox="1"/>
          <p:nvPr/>
        </p:nvSpPr>
        <p:spPr>
          <a:xfrm>
            <a:off x="6588427" y="3956391"/>
            <a:ext cx="104708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TW" sz="4800" dirty="0"/>
              <a:t>2/3</a:t>
            </a:r>
            <a:endParaRPr kumimoji="1" lang="zh-TW" altLang="en-US" sz="4800" dirty="0"/>
          </a:p>
        </p:txBody>
      </p:sp>
      <p:sp>
        <p:nvSpPr>
          <p:cNvPr id="4" name="內容版面配置區 2">
            <a:extLst>
              <a:ext uri="{FF2B5EF4-FFF2-40B4-BE49-F238E27FC236}">
                <a16:creationId xmlns:a16="http://schemas.microsoft.com/office/drawing/2014/main" id="{54246FCA-C182-BDEF-8849-074350DF8315}"/>
              </a:ext>
            </a:extLst>
          </p:cNvPr>
          <p:cNvSpPr txBox="1">
            <a:spLocks/>
          </p:cNvSpPr>
          <p:nvPr/>
        </p:nvSpPr>
        <p:spPr>
          <a:xfrm>
            <a:off x="1265334" y="5433675"/>
            <a:ext cx="10058400" cy="1658226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itchFamily="2" charset="2"/>
              <a:buChar char="l"/>
            </a:pPr>
            <a:r>
              <a:rPr lang="zh-TW" altLang="en-US" sz="4800" dirty="0">
                <a:latin typeface="標楷體" panose="02010601000101010101" pitchFamily="2" charset="-120"/>
                <a:ea typeface="新細明體" panose="02020500000000000000" pitchFamily="18" charset="-120"/>
                <a:cs typeface="新細明體" panose="02020500000000000000" pitchFamily="18" charset="-120"/>
              </a:rPr>
              <a:t>小組拿出藍色長條紙，摺並畫出</a:t>
            </a:r>
            <a:endParaRPr kumimoji="1" lang="zh-TW" altLang="en-US" dirty="0"/>
          </a:p>
        </p:txBody>
      </p:sp>
      <p:sp>
        <p:nvSpPr>
          <p:cNvPr id="5" name="文字方塊 4">
            <a:extLst>
              <a:ext uri="{FF2B5EF4-FFF2-40B4-BE49-F238E27FC236}">
                <a16:creationId xmlns:a16="http://schemas.microsoft.com/office/drawing/2014/main" id="{1CA8E9F6-94D3-60B3-79C9-6AF76923CB50}"/>
              </a:ext>
            </a:extLst>
          </p:cNvPr>
          <p:cNvSpPr txBox="1"/>
          <p:nvPr/>
        </p:nvSpPr>
        <p:spPr>
          <a:xfrm>
            <a:off x="10276652" y="5410312"/>
            <a:ext cx="104708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TW" sz="4800" dirty="0"/>
              <a:t>3/4</a:t>
            </a:r>
            <a:endParaRPr kumimoji="1" lang="zh-TW" altLang="en-US" sz="4800" dirty="0"/>
          </a:p>
        </p:txBody>
      </p:sp>
    </p:spTree>
    <p:extLst>
      <p:ext uri="{BB962C8B-B14F-4D97-AF65-F5344CB8AC3E}">
        <p14:creationId xmlns:p14="http://schemas.microsoft.com/office/powerpoint/2010/main" val="39582006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2D6D0409-05B7-FA1E-0562-8C88BCC3C2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zh-TW" b="1" dirty="0">
                <a:effectLst/>
                <a:latin typeface="標楷體" panose="02010601000101010101" pitchFamily="2" charset="-120"/>
                <a:ea typeface="新細明體" panose="02020500000000000000" pitchFamily="18" charset="-120"/>
                <a:cs typeface="新細明體" panose="02020500000000000000" pitchFamily="18" charset="-120"/>
              </a:rPr>
              <a:t>【</a:t>
            </a:r>
            <a:r>
              <a:rPr lang="zh-TW" altLang="zh-TW" b="1" dirty="0">
                <a:latin typeface="標楷體" panose="02010601000101010101" pitchFamily="2" charset="-120"/>
                <a:cs typeface="新細明體" panose="02020500000000000000" pitchFamily="18" charset="-120"/>
              </a:rPr>
              <a:t>摺摺看】</a:t>
            </a:r>
            <a:br>
              <a:rPr lang="zh-TW" altLang="zh-TW" dirty="0">
                <a:effectLst/>
                <a:latin typeface="新細明體" panose="02020500000000000000" pitchFamily="18" charset="-120"/>
                <a:ea typeface="新細明體" panose="02020500000000000000" pitchFamily="18" charset="-120"/>
                <a:cs typeface="新細明體" panose="02020500000000000000" pitchFamily="18" charset="-120"/>
              </a:rPr>
            </a:br>
            <a:endParaRPr kumimoji="1"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FE4240BF-24D6-4F16-6425-600FC74878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65334" y="1886829"/>
            <a:ext cx="10058400" cy="1658226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l"/>
            </a:pPr>
            <a:r>
              <a:rPr lang="zh-TW" altLang="en-US" sz="4800" dirty="0">
                <a:latin typeface="標楷體" panose="02010601000101010101" pitchFamily="2" charset="-120"/>
                <a:ea typeface="新細明體" panose="02020500000000000000" pitchFamily="18" charset="-120"/>
                <a:cs typeface="新細明體" panose="02020500000000000000" pitchFamily="18" charset="-120"/>
              </a:rPr>
              <a:t>以   </a:t>
            </a:r>
            <a:r>
              <a:rPr lang="en-US" altLang="zh-TW" sz="4800" dirty="0">
                <a:latin typeface="標楷體" panose="02010601000101010101" pitchFamily="2" charset="-120"/>
                <a:ea typeface="新細明體" panose="02020500000000000000" pitchFamily="18" charset="-120"/>
                <a:cs typeface="新細明體" panose="02020500000000000000" pitchFamily="18" charset="-120"/>
              </a:rPr>
              <a:t>   </a:t>
            </a:r>
            <a:r>
              <a:rPr lang="zh-TW" altLang="en-US" sz="4800" dirty="0">
                <a:latin typeface="標楷體" panose="02010601000101010101" pitchFamily="2" charset="-120"/>
                <a:ea typeface="新細明體" panose="02020500000000000000" pitchFamily="18" charset="-120"/>
                <a:cs typeface="新細明體" panose="02020500000000000000" pitchFamily="18" charset="-120"/>
              </a:rPr>
              <a:t>  </a:t>
            </a:r>
            <a:r>
              <a:rPr lang="en-US" altLang="zh-TW" sz="4800" dirty="0">
                <a:latin typeface="標楷體" panose="02010601000101010101" pitchFamily="2" charset="-120"/>
                <a:ea typeface="新細明體" panose="02020500000000000000" pitchFamily="18" charset="-120"/>
                <a:cs typeface="新細明體" panose="02020500000000000000" pitchFamily="18" charset="-120"/>
              </a:rPr>
              <a:t>           </a:t>
            </a:r>
            <a:r>
              <a:rPr lang="zh-TW" altLang="zh-TW" sz="4800" dirty="0">
                <a:effectLst/>
                <a:latin typeface="標楷體" panose="02010601000101010101" pitchFamily="2" charset="-120"/>
                <a:ea typeface="新細明體" panose="02020500000000000000" pitchFamily="18" charset="-120"/>
                <a:cs typeface="新細明體" panose="02020500000000000000" pitchFamily="18" charset="-120"/>
              </a:rPr>
              <a:t>為一個整體</a:t>
            </a:r>
            <a:r>
              <a:rPr lang="zh-TW" altLang="zh-TW" sz="4800" dirty="0">
                <a:effectLst/>
                <a:latin typeface="新細明體" panose="02020500000000000000" pitchFamily="18" charset="-120"/>
                <a:ea typeface="標楷體" panose="02010601000101010101" pitchFamily="2" charset="-120"/>
                <a:cs typeface="新細明體" panose="02020500000000000000" pitchFamily="18" charset="-120"/>
              </a:rPr>
              <a:t> </a:t>
            </a:r>
            <a:r>
              <a:rPr lang="zh-TW" altLang="zh-TW" sz="4800" dirty="0">
                <a:effectLst/>
                <a:latin typeface="標楷體" panose="02010601000101010101" pitchFamily="2" charset="-120"/>
                <a:ea typeface="新細明體" panose="02020500000000000000" pitchFamily="18" charset="-120"/>
                <a:cs typeface="新細明體" panose="02020500000000000000" pitchFamily="18" charset="-120"/>
              </a:rPr>
              <a:t>，請用</a:t>
            </a:r>
            <a:endParaRPr lang="en-US" altLang="zh-TW" sz="4800" dirty="0">
              <a:effectLst/>
              <a:latin typeface="標楷體" panose="02010601000101010101" pitchFamily="2" charset="-120"/>
              <a:ea typeface="新細明體" panose="02020500000000000000" pitchFamily="18" charset="-120"/>
              <a:cs typeface="新細明體" panose="02020500000000000000" pitchFamily="18" charset="-120"/>
            </a:endParaRPr>
          </a:p>
          <a:p>
            <a:pPr marL="0" indent="0">
              <a:buNone/>
            </a:pPr>
            <a:r>
              <a:rPr lang="en-US" altLang="zh-TW" sz="4800" dirty="0">
                <a:effectLst/>
                <a:latin typeface="標楷體" panose="02010601000101010101" pitchFamily="2" charset="-120"/>
                <a:ea typeface="新細明體" panose="02020500000000000000" pitchFamily="18" charset="-120"/>
                <a:cs typeface="新細明體" panose="02020500000000000000" pitchFamily="18" charset="-120"/>
              </a:rPr>
              <a:t>   </a:t>
            </a:r>
            <a:r>
              <a:rPr lang="zh-TW" altLang="zh-TW" sz="4800" dirty="0">
                <a:effectLst/>
                <a:latin typeface="標楷體" panose="02010601000101010101" pitchFamily="2" charset="-120"/>
                <a:ea typeface="新細明體" panose="02020500000000000000" pitchFamily="18" charset="-120"/>
                <a:cs typeface="新細明體" panose="02020500000000000000" pitchFamily="18" charset="-120"/>
              </a:rPr>
              <a:t>分數表示陰影的部分。</a:t>
            </a:r>
            <a:endParaRPr lang="zh-TW" altLang="zh-TW" sz="4800" dirty="0">
              <a:effectLst/>
              <a:latin typeface="新細明體" panose="02020500000000000000" pitchFamily="18" charset="-120"/>
              <a:ea typeface="新細明體" panose="02020500000000000000" pitchFamily="18" charset="-120"/>
              <a:cs typeface="新細明體" panose="02020500000000000000" pitchFamily="18" charset="-120"/>
            </a:endParaRPr>
          </a:p>
          <a:p>
            <a:endParaRPr kumimoji="1" lang="zh-TW" alt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F6C16CF-4028-00F3-24B3-35EC12BFFA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8689" y="293116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7" name="文字方塊 6">
            <a:extLst>
              <a:ext uri="{FF2B5EF4-FFF2-40B4-BE49-F238E27FC236}">
                <a16:creationId xmlns:a16="http://schemas.microsoft.com/office/drawing/2014/main" id="{A40F02AC-808F-AC7F-72B6-C17B4882F391}"/>
              </a:ext>
            </a:extLst>
          </p:cNvPr>
          <p:cNvSpPr txBox="1"/>
          <p:nvPr/>
        </p:nvSpPr>
        <p:spPr>
          <a:xfrm>
            <a:off x="5050301" y="3975492"/>
            <a:ext cx="49084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TW" sz="4800" dirty="0"/>
              <a:t>=</a:t>
            </a:r>
            <a:endParaRPr kumimoji="1" lang="zh-TW" altLang="en-US" sz="4800" dirty="0"/>
          </a:p>
        </p:txBody>
      </p:sp>
      <p:sp>
        <p:nvSpPr>
          <p:cNvPr id="8" name="文字方塊 7">
            <a:extLst>
              <a:ext uri="{FF2B5EF4-FFF2-40B4-BE49-F238E27FC236}">
                <a16:creationId xmlns:a16="http://schemas.microsoft.com/office/drawing/2014/main" id="{04F1F04D-A61B-5975-D8B3-C4330269E6D6}"/>
              </a:ext>
            </a:extLst>
          </p:cNvPr>
          <p:cNvSpPr txBox="1"/>
          <p:nvPr/>
        </p:nvSpPr>
        <p:spPr>
          <a:xfrm>
            <a:off x="5956909" y="3975491"/>
            <a:ext cx="290573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TW" sz="4800" dirty="0"/>
              <a:t>(              )</a:t>
            </a:r>
            <a:endParaRPr kumimoji="1" lang="zh-TW" altLang="en-US" sz="4800" dirty="0"/>
          </a:p>
        </p:txBody>
      </p:sp>
      <p:sp>
        <p:nvSpPr>
          <p:cNvPr id="9" name="文字方塊 8">
            <a:extLst>
              <a:ext uri="{FF2B5EF4-FFF2-40B4-BE49-F238E27FC236}">
                <a16:creationId xmlns:a16="http://schemas.microsoft.com/office/drawing/2014/main" id="{58F6497B-CF12-721F-CFE2-BFA8A0EBF5B5}"/>
              </a:ext>
            </a:extLst>
          </p:cNvPr>
          <p:cNvSpPr txBox="1"/>
          <p:nvPr/>
        </p:nvSpPr>
        <p:spPr>
          <a:xfrm>
            <a:off x="6588427" y="3956391"/>
            <a:ext cx="104708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TW" sz="4800" dirty="0"/>
              <a:t>5/6</a:t>
            </a:r>
            <a:endParaRPr kumimoji="1" lang="zh-TW" altLang="en-US" sz="4800" dirty="0"/>
          </a:p>
        </p:txBody>
      </p:sp>
      <p:pic>
        <p:nvPicPr>
          <p:cNvPr id="13" name="圖片 12">
            <a:extLst>
              <a:ext uri="{FF2B5EF4-FFF2-40B4-BE49-F238E27FC236}">
                <a16:creationId xmlns:a16="http://schemas.microsoft.com/office/drawing/2014/main" id="{254EACB1-D2EB-59CF-0D6B-617AEA6A901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971" y="1837264"/>
            <a:ext cx="2779750" cy="894851"/>
          </a:xfrm>
          <a:prstGeom prst="rect">
            <a:avLst/>
          </a:prstGeom>
        </p:spPr>
      </p:pic>
      <p:pic>
        <p:nvPicPr>
          <p:cNvPr id="14" name="圖片 13">
            <a:extLst>
              <a:ext uri="{FF2B5EF4-FFF2-40B4-BE49-F238E27FC236}">
                <a16:creationId xmlns:a16="http://schemas.microsoft.com/office/drawing/2014/main" id="{617032FC-D4B0-C041-0EF4-CC79602535F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54643" y="4043793"/>
            <a:ext cx="2695658" cy="867780"/>
          </a:xfrm>
          <a:prstGeom prst="rect">
            <a:avLst/>
          </a:prstGeom>
        </p:spPr>
      </p:pic>
      <p:sp>
        <p:nvSpPr>
          <p:cNvPr id="15" name="內容版面配置區 2">
            <a:extLst>
              <a:ext uri="{FF2B5EF4-FFF2-40B4-BE49-F238E27FC236}">
                <a16:creationId xmlns:a16="http://schemas.microsoft.com/office/drawing/2014/main" id="{F341B8B6-ED1A-AA15-ABF6-9F39EFD35CF1}"/>
              </a:ext>
            </a:extLst>
          </p:cNvPr>
          <p:cNvSpPr txBox="1">
            <a:spLocks/>
          </p:cNvSpPr>
          <p:nvPr/>
        </p:nvSpPr>
        <p:spPr>
          <a:xfrm>
            <a:off x="1265334" y="5433675"/>
            <a:ext cx="10058400" cy="1658226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itchFamily="2" charset="2"/>
              <a:buChar char="l"/>
            </a:pPr>
            <a:r>
              <a:rPr lang="zh-TW" altLang="en-US" sz="4800" dirty="0">
                <a:latin typeface="標楷體" panose="02010601000101010101" pitchFamily="2" charset="-120"/>
                <a:ea typeface="新細明體" panose="02020500000000000000" pitchFamily="18" charset="-120"/>
                <a:cs typeface="新細明體" panose="02020500000000000000" pitchFamily="18" charset="-120"/>
              </a:rPr>
              <a:t>小組拿出藍色長條紙，摺並畫出</a:t>
            </a:r>
            <a:endParaRPr kumimoji="1" lang="zh-TW" altLang="en-US" dirty="0"/>
          </a:p>
        </p:txBody>
      </p:sp>
      <p:sp>
        <p:nvSpPr>
          <p:cNvPr id="16" name="文字方塊 15">
            <a:extLst>
              <a:ext uri="{FF2B5EF4-FFF2-40B4-BE49-F238E27FC236}">
                <a16:creationId xmlns:a16="http://schemas.microsoft.com/office/drawing/2014/main" id="{78C96F4F-6018-FB29-4731-CFF9104E0D25}"/>
              </a:ext>
            </a:extLst>
          </p:cNvPr>
          <p:cNvSpPr txBox="1"/>
          <p:nvPr/>
        </p:nvSpPr>
        <p:spPr>
          <a:xfrm>
            <a:off x="10276652" y="5410312"/>
            <a:ext cx="104708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TW" sz="4800" dirty="0"/>
              <a:t>3/8</a:t>
            </a:r>
            <a:endParaRPr kumimoji="1" lang="zh-TW" altLang="en-US" sz="4800" dirty="0"/>
          </a:p>
        </p:txBody>
      </p:sp>
    </p:spTree>
    <p:extLst>
      <p:ext uri="{BB962C8B-B14F-4D97-AF65-F5344CB8AC3E}">
        <p14:creationId xmlns:p14="http://schemas.microsoft.com/office/powerpoint/2010/main" val="36616655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2D6D0409-05B7-FA1E-0562-8C88BCC3C2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zh-TW" b="1" dirty="0">
                <a:effectLst/>
                <a:latin typeface="標楷體" panose="02010601000101010101" pitchFamily="2" charset="-120"/>
                <a:ea typeface="新細明體" panose="02020500000000000000" pitchFamily="18" charset="-120"/>
                <a:cs typeface="新細明體" panose="02020500000000000000" pitchFamily="18" charset="-120"/>
              </a:rPr>
              <a:t>【</a:t>
            </a:r>
            <a:r>
              <a:rPr lang="zh-TW" altLang="zh-TW" b="1" dirty="0">
                <a:latin typeface="標楷體" panose="02010601000101010101" pitchFamily="2" charset="-120"/>
                <a:cs typeface="新細明體" panose="02020500000000000000" pitchFamily="18" charset="-120"/>
              </a:rPr>
              <a:t>摺摺看】</a:t>
            </a:r>
            <a:br>
              <a:rPr lang="zh-TW" altLang="zh-TW" dirty="0">
                <a:effectLst/>
                <a:latin typeface="新細明體" panose="02020500000000000000" pitchFamily="18" charset="-120"/>
                <a:ea typeface="新細明體" panose="02020500000000000000" pitchFamily="18" charset="-120"/>
                <a:cs typeface="新細明體" panose="02020500000000000000" pitchFamily="18" charset="-120"/>
              </a:rPr>
            </a:br>
            <a:endParaRPr kumimoji="1"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FE4240BF-24D6-4F16-6425-600FC74878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65334" y="1886829"/>
            <a:ext cx="10058400" cy="1658226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l"/>
            </a:pPr>
            <a:r>
              <a:rPr lang="zh-TW" altLang="en-US" sz="4800" dirty="0">
                <a:latin typeface="標楷體" panose="02010601000101010101" pitchFamily="2" charset="-120"/>
                <a:ea typeface="新細明體" panose="02020500000000000000" pitchFamily="18" charset="-120"/>
                <a:cs typeface="新細明體" panose="02020500000000000000" pitchFamily="18" charset="-120"/>
              </a:rPr>
              <a:t>以   </a:t>
            </a:r>
            <a:r>
              <a:rPr lang="en-US" altLang="zh-TW" sz="4800" dirty="0">
                <a:latin typeface="標楷體" panose="02010601000101010101" pitchFamily="2" charset="-120"/>
                <a:ea typeface="新細明體" panose="02020500000000000000" pitchFamily="18" charset="-120"/>
                <a:cs typeface="新細明體" panose="02020500000000000000" pitchFamily="18" charset="-120"/>
              </a:rPr>
              <a:t>   </a:t>
            </a:r>
            <a:r>
              <a:rPr lang="zh-TW" altLang="en-US" sz="4800" dirty="0">
                <a:latin typeface="標楷體" panose="02010601000101010101" pitchFamily="2" charset="-120"/>
                <a:ea typeface="新細明體" panose="02020500000000000000" pitchFamily="18" charset="-120"/>
                <a:cs typeface="新細明體" panose="02020500000000000000" pitchFamily="18" charset="-120"/>
              </a:rPr>
              <a:t>  </a:t>
            </a:r>
            <a:r>
              <a:rPr lang="en-US" altLang="zh-TW" sz="4800" dirty="0">
                <a:latin typeface="標楷體" panose="02010601000101010101" pitchFamily="2" charset="-120"/>
                <a:ea typeface="新細明體" panose="02020500000000000000" pitchFamily="18" charset="-120"/>
                <a:cs typeface="新細明體" panose="02020500000000000000" pitchFamily="18" charset="-120"/>
              </a:rPr>
              <a:t>    </a:t>
            </a:r>
            <a:r>
              <a:rPr lang="zh-TW" altLang="zh-TW" sz="4800" dirty="0">
                <a:effectLst/>
                <a:latin typeface="標楷體" panose="02010601000101010101" pitchFamily="2" charset="-120"/>
                <a:ea typeface="新細明體" panose="02020500000000000000" pitchFamily="18" charset="-120"/>
                <a:cs typeface="新細明體" panose="02020500000000000000" pitchFamily="18" charset="-120"/>
              </a:rPr>
              <a:t>為一個整體</a:t>
            </a:r>
            <a:r>
              <a:rPr lang="zh-TW" altLang="zh-TW" sz="4800" dirty="0">
                <a:effectLst/>
                <a:latin typeface="新細明體" panose="02020500000000000000" pitchFamily="18" charset="-120"/>
                <a:ea typeface="標楷體" panose="02010601000101010101" pitchFamily="2" charset="-120"/>
                <a:cs typeface="新細明體" panose="02020500000000000000" pitchFamily="18" charset="-120"/>
              </a:rPr>
              <a:t> </a:t>
            </a:r>
            <a:r>
              <a:rPr lang="zh-TW" altLang="zh-TW" sz="4800" dirty="0">
                <a:effectLst/>
                <a:latin typeface="標楷體" panose="02010601000101010101" pitchFamily="2" charset="-120"/>
                <a:ea typeface="新細明體" panose="02020500000000000000" pitchFamily="18" charset="-120"/>
                <a:cs typeface="新細明體" panose="02020500000000000000" pitchFamily="18" charset="-120"/>
              </a:rPr>
              <a:t>，請用分數</a:t>
            </a:r>
            <a:endParaRPr lang="en-US" altLang="zh-TW" sz="4800" dirty="0">
              <a:effectLst/>
              <a:latin typeface="標楷體" panose="02010601000101010101" pitchFamily="2" charset="-120"/>
              <a:ea typeface="新細明體" panose="02020500000000000000" pitchFamily="18" charset="-120"/>
              <a:cs typeface="新細明體" panose="02020500000000000000" pitchFamily="18" charset="-120"/>
            </a:endParaRPr>
          </a:p>
          <a:p>
            <a:r>
              <a:rPr lang="en-US" altLang="zh-TW" sz="4800" dirty="0">
                <a:effectLst/>
                <a:latin typeface="標楷體" panose="02010601000101010101" pitchFamily="2" charset="-120"/>
                <a:ea typeface="新細明體" panose="02020500000000000000" pitchFamily="18" charset="-120"/>
                <a:cs typeface="新細明體" panose="02020500000000000000" pitchFamily="18" charset="-120"/>
              </a:rPr>
              <a:t>  </a:t>
            </a:r>
            <a:r>
              <a:rPr lang="zh-TW" altLang="zh-TW" sz="4800" dirty="0">
                <a:effectLst/>
                <a:latin typeface="標楷體" panose="02010601000101010101" pitchFamily="2" charset="-120"/>
                <a:ea typeface="新細明體" panose="02020500000000000000" pitchFamily="18" charset="-120"/>
                <a:cs typeface="新細明體" panose="02020500000000000000" pitchFamily="18" charset="-120"/>
              </a:rPr>
              <a:t>表示陰影的部分。</a:t>
            </a:r>
            <a:endParaRPr lang="zh-TW" altLang="zh-TW" sz="4800" dirty="0">
              <a:effectLst/>
              <a:latin typeface="新細明體" panose="02020500000000000000" pitchFamily="18" charset="-120"/>
              <a:ea typeface="新細明體" panose="02020500000000000000" pitchFamily="18" charset="-120"/>
              <a:cs typeface="新細明體" panose="02020500000000000000" pitchFamily="18" charset="-120"/>
            </a:endParaRPr>
          </a:p>
          <a:p>
            <a:endParaRPr kumimoji="1" lang="zh-TW" altLang="en-US" dirty="0"/>
          </a:p>
        </p:txBody>
      </p:sp>
      <p:pic>
        <p:nvPicPr>
          <p:cNvPr id="1026" name="圖片 17">
            <a:extLst>
              <a:ext uri="{FF2B5EF4-FFF2-40B4-BE49-F238E27FC236}">
                <a16:creationId xmlns:a16="http://schemas.microsoft.com/office/drawing/2014/main" id="{8EEF2FA1-3F5D-5E97-B160-B31E9A0E6E5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999" b="18336"/>
          <a:stretch>
            <a:fillRect/>
          </a:stretch>
        </p:blipFill>
        <p:spPr bwMode="auto">
          <a:xfrm>
            <a:off x="2348546" y="2042683"/>
            <a:ext cx="2420401" cy="5491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FF6C16CF-4028-00F3-24B3-35EC12BFFA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8689" y="293116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7" name="文字方塊 6">
            <a:extLst>
              <a:ext uri="{FF2B5EF4-FFF2-40B4-BE49-F238E27FC236}">
                <a16:creationId xmlns:a16="http://schemas.microsoft.com/office/drawing/2014/main" id="{A40F02AC-808F-AC7F-72B6-C17B4882F391}"/>
              </a:ext>
            </a:extLst>
          </p:cNvPr>
          <p:cNvSpPr txBox="1"/>
          <p:nvPr/>
        </p:nvSpPr>
        <p:spPr>
          <a:xfrm>
            <a:off x="5050301" y="3975492"/>
            <a:ext cx="49084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TW" sz="4800" dirty="0"/>
              <a:t>=</a:t>
            </a:r>
            <a:endParaRPr kumimoji="1" lang="zh-TW" altLang="en-US" sz="4800" dirty="0"/>
          </a:p>
        </p:txBody>
      </p:sp>
      <p:sp>
        <p:nvSpPr>
          <p:cNvPr id="8" name="文字方塊 7">
            <a:extLst>
              <a:ext uri="{FF2B5EF4-FFF2-40B4-BE49-F238E27FC236}">
                <a16:creationId xmlns:a16="http://schemas.microsoft.com/office/drawing/2014/main" id="{04F1F04D-A61B-5975-D8B3-C4330269E6D6}"/>
              </a:ext>
            </a:extLst>
          </p:cNvPr>
          <p:cNvSpPr txBox="1"/>
          <p:nvPr/>
        </p:nvSpPr>
        <p:spPr>
          <a:xfrm>
            <a:off x="5956909" y="3975491"/>
            <a:ext cx="290573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TW" sz="4800" dirty="0"/>
              <a:t>(              )</a:t>
            </a:r>
            <a:endParaRPr kumimoji="1" lang="zh-TW" altLang="en-US" sz="4800" dirty="0"/>
          </a:p>
        </p:txBody>
      </p:sp>
      <p:sp>
        <p:nvSpPr>
          <p:cNvPr id="9" name="文字方塊 8">
            <a:extLst>
              <a:ext uri="{FF2B5EF4-FFF2-40B4-BE49-F238E27FC236}">
                <a16:creationId xmlns:a16="http://schemas.microsoft.com/office/drawing/2014/main" id="{58F6497B-CF12-721F-CFE2-BFA8A0EBF5B5}"/>
              </a:ext>
            </a:extLst>
          </p:cNvPr>
          <p:cNvSpPr txBox="1"/>
          <p:nvPr/>
        </p:nvSpPr>
        <p:spPr>
          <a:xfrm>
            <a:off x="6588427" y="3956391"/>
            <a:ext cx="104708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TW" sz="4800" dirty="0"/>
              <a:t>4/3</a:t>
            </a:r>
            <a:endParaRPr kumimoji="1" lang="zh-TW" altLang="en-US" sz="4800" dirty="0"/>
          </a:p>
        </p:txBody>
      </p:sp>
      <p:sp>
        <p:nvSpPr>
          <p:cNvPr id="4" name="內容版面配置區 2">
            <a:extLst>
              <a:ext uri="{FF2B5EF4-FFF2-40B4-BE49-F238E27FC236}">
                <a16:creationId xmlns:a16="http://schemas.microsoft.com/office/drawing/2014/main" id="{54246FCA-C182-BDEF-8849-074350DF8315}"/>
              </a:ext>
            </a:extLst>
          </p:cNvPr>
          <p:cNvSpPr txBox="1">
            <a:spLocks/>
          </p:cNvSpPr>
          <p:nvPr/>
        </p:nvSpPr>
        <p:spPr>
          <a:xfrm>
            <a:off x="1265334" y="5433675"/>
            <a:ext cx="10058400" cy="1658226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itchFamily="2" charset="2"/>
              <a:buChar char="l"/>
            </a:pPr>
            <a:r>
              <a:rPr lang="zh-TW" altLang="en-US" sz="4800" dirty="0">
                <a:latin typeface="標楷體" panose="02010601000101010101" pitchFamily="2" charset="-120"/>
                <a:ea typeface="新細明體" panose="02020500000000000000" pitchFamily="18" charset="-120"/>
                <a:cs typeface="新細明體" panose="02020500000000000000" pitchFamily="18" charset="-120"/>
              </a:rPr>
              <a:t>小組拿出藍色長條紙，摺並畫出</a:t>
            </a:r>
            <a:endParaRPr kumimoji="1" lang="zh-TW" altLang="en-US" dirty="0"/>
          </a:p>
        </p:txBody>
      </p:sp>
      <p:sp>
        <p:nvSpPr>
          <p:cNvPr id="5" name="文字方塊 4">
            <a:extLst>
              <a:ext uri="{FF2B5EF4-FFF2-40B4-BE49-F238E27FC236}">
                <a16:creationId xmlns:a16="http://schemas.microsoft.com/office/drawing/2014/main" id="{1CA8E9F6-94D3-60B3-79C9-6AF76923CB50}"/>
              </a:ext>
            </a:extLst>
          </p:cNvPr>
          <p:cNvSpPr txBox="1"/>
          <p:nvPr/>
        </p:nvSpPr>
        <p:spPr>
          <a:xfrm>
            <a:off x="10276652" y="5410312"/>
            <a:ext cx="104708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TW" sz="4800" dirty="0"/>
              <a:t>3/4</a:t>
            </a:r>
            <a:endParaRPr kumimoji="1" lang="zh-TW" altLang="en-US" sz="4800" dirty="0"/>
          </a:p>
        </p:txBody>
      </p:sp>
      <p:pic>
        <p:nvPicPr>
          <p:cNvPr id="10" name="圖片 9">
            <a:extLst>
              <a:ext uri="{FF2B5EF4-FFF2-40B4-BE49-F238E27FC236}">
                <a16:creationId xmlns:a16="http://schemas.microsoft.com/office/drawing/2014/main" id="{362E9F26-C719-97A5-1ED8-7F94EECF104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44470" y="3625979"/>
            <a:ext cx="2455225" cy="14117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77425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theme/theme1.xml><?xml version="1.0" encoding="utf-8"?>
<a:theme xmlns:a="http://schemas.openxmlformats.org/drawingml/2006/main" name="回顧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回顧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回顧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02006FA4-1611-4B07-AF7F-85CF6D20EB3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159</TotalTime>
  <Words>403</Words>
  <Application>Microsoft Macintosh PowerPoint</Application>
  <PresentationFormat>寬螢幕</PresentationFormat>
  <Paragraphs>93</Paragraphs>
  <Slides>14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6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14</vt:i4>
      </vt:variant>
    </vt:vector>
  </HeadingPairs>
  <TitlesOfParts>
    <vt:vector size="21" baseType="lpstr">
      <vt:lpstr>新細明體</vt:lpstr>
      <vt:lpstr>標楷體</vt:lpstr>
      <vt:lpstr>Arial</vt:lpstr>
      <vt:lpstr>Calibri</vt:lpstr>
      <vt:lpstr>Calibri Light</vt:lpstr>
      <vt:lpstr>Wingdings</vt:lpstr>
      <vt:lpstr>回顧</vt:lpstr>
      <vt:lpstr>1) 一包糖果有6顆，分給3個人，每個人得幾包糖果?</vt:lpstr>
      <vt:lpstr>          一張蔥油餅切成四等份 </vt:lpstr>
      <vt:lpstr>1張蔥油餅平分成4份</vt:lpstr>
      <vt:lpstr>練習說說看  1張蔥油餅平分成4份</vt:lpstr>
      <vt:lpstr>1/4張</vt:lpstr>
      <vt:lpstr>【快問快答】 </vt:lpstr>
      <vt:lpstr>【摺摺看】 </vt:lpstr>
      <vt:lpstr>【摺摺看】 </vt:lpstr>
      <vt:lpstr>【摺摺看】 </vt:lpstr>
      <vt:lpstr>【做做看】 </vt:lpstr>
      <vt:lpstr>【摺摺看】 </vt:lpstr>
      <vt:lpstr>【挑戰任務】</vt:lpstr>
      <vt:lpstr>各組拿到的都只是畫出圖形的一部分，請把餘下的圖形補上。 </vt:lpstr>
      <vt:lpstr>擴分、約分概念的理解和認識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1)  6顆糖果，分給3個人，每個人得幾包糖果？</dc:title>
  <dc:creator>Windows 使用者</dc:creator>
  <cp:lastModifiedBy>怡婷 黃</cp:lastModifiedBy>
  <cp:revision>8</cp:revision>
  <dcterms:created xsi:type="dcterms:W3CDTF">2023-10-17T06:14:30Z</dcterms:created>
  <dcterms:modified xsi:type="dcterms:W3CDTF">2023-10-17T16:16:34Z</dcterms:modified>
</cp:coreProperties>
</file>