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1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31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93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88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4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48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67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93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73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72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36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F20A58-33DD-434C-B819-A281328064E6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9A64D7-A4D1-4D5F-96C1-4E1CDABEFCF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4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1235" y="1639198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sz="5300" dirty="0">
                <a:solidFill>
                  <a:schemeClr val="bg1"/>
                </a:solidFill>
              </a:rPr>
              <a:t>1)</a:t>
            </a:r>
            <a:br>
              <a:rPr lang="en-US" altLang="zh-TW" sz="5300" dirty="0">
                <a:solidFill>
                  <a:schemeClr val="bg1"/>
                </a:solidFill>
              </a:rPr>
            </a:br>
            <a:r>
              <a:rPr lang="zh-TW" altLang="zh-TW" sz="5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5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</a:t>
            </a:r>
            <a:r>
              <a:rPr lang="zh-TW" altLang="zh-TW" sz="5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糖果有</a:t>
            </a:r>
            <a:r>
              <a:rPr lang="en-US" altLang="zh-TW" sz="5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5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顆，分給</a:t>
            </a:r>
            <a:r>
              <a:rPr lang="en-US" altLang="zh-TW" sz="5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5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個人，每個人得幾</a:t>
            </a:r>
            <a:r>
              <a:rPr lang="zh-TW" altLang="zh-TW" sz="5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</a:t>
            </a:r>
            <a:r>
              <a:rPr lang="zh-TW" altLang="zh-TW" sz="5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糖果</a:t>
            </a:r>
            <a:r>
              <a:rPr lang="en-US" altLang="zh-TW" sz="5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3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1235" y="4211638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TW" sz="6200" dirty="0">
                <a:solidFill>
                  <a:schemeClr val="bg1"/>
                </a:solidFill>
              </a:rPr>
              <a:t>2)  </a:t>
            </a:r>
            <a:r>
              <a:rPr lang="zh-TW" altLang="en-US" sz="6200" dirty="0">
                <a:solidFill>
                  <a:schemeClr val="bg1"/>
                </a:solidFill>
              </a:rPr>
              <a:t>  </a:t>
            </a:r>
            <a:r>
              <a:rPr lang="en-US" altLang="zh-TW" sz="6200" dirty="0">
                <a:solidFill>
                  <a:schemeClr val="bg1"/>
                </a:solidFill>
              </a:rPr>
              <a:t>2÷5</a:t>
            </a:r>
            <a:br>
              <a:rPr lang="zh-TW" altLang="zh-TW" sz="6200" dirty="0"/>
            </a:br>
            <a:endParaRPr lang="zh-TW" altLang="en-US" sz="6200" dirty="0"/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86678" y="394944"/>
            <a:ext cx="93560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</a:rPr>
              <a:t>*</a:t>
            </a:r>
            <a:r>
              <a: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算算看</a:t>
            </a:r>
            <a:r>
              <a:rPr lang="en-US" altLang="zh-TW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zh-TW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寫在小白板上</a:t>
            </a:r>
            <a:r>
              <a:rPr lang="en-US" altLang="zh-TW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zh-TW" altLang="zh-TW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13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6D0409-05B7-FA1E-0562-8C88BCC3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【</a:t>
            </a:r>
            <a:r>
              <a:rPr lang="zh-TW" altLang="en-US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做做</a:t>
            </a:r>
            <a:r>
              <a:rPr lang="zh-TW" altLang="zh-TW" b="1" dirty="0">
                <a:latin typeface="標楷體" panose="02010601000101010101" pitchFamily="2" charset="-120"/>
                <a:cs typeface="新細明體" panose="02020500000000000000" pitchFamily="18" charset="-120"/>
              </a:rPr>
              <a:t>看】</a:t>
            </a:r>
            <a:br>
              <a:rPr lang="zh-TW" altLang="zh-TW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4240BF-24D6-4F16-6425-600FC748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334" y="1886829"/>
            <a:ext cx="10058400" cy="1658226"/>
          </a:xfrm>
        </p:spPr>
        <p:txBody>
          <a:bodyPr>
            <a:normAutofit fontScale="92500"/>
          </a:bodyPr>
          <a:lstStyle/>
          <a:p>
            <a:pPr marL="151130" indent="-151130"/>
            <a:endParaRPr lang="zh-TW" altLang="zh-TW" sz="1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二盒乒乓球盒中的乒乓球，共是多少盒？</a:t>
            </a:r>
            <a:endParaRPr lang="zh-TW" altLang="zh-TW" sz="4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kumimoji="1" lang="zh-TW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C16CF-4028-00F3-24B3-35EC12BF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689" y="2931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40F02AC-808F-AC7F-72B6-C17B4882F391}"/>
              </a:ext>
            </a:extLst>
          </p:cNvPr>
          <p:cNvSpPr txBox="1"/>
          <p:nvPr/>
        </p:nvSpPr>
        <p:spPr>
          <a:xfrm>
            <a:off x="5050301" y="3975492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4800" dirty="0"/>
              <a:t>答：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4F1F04D-A61B-5975-D8B3-C4330269E6D6}"/>
              </a:ext>
            </a:extLst>
          </p:cNvPr>
          <p:cNvSpPr txBox="1"/>
          <p:nvPr/>
        </p:nvSpPr>
        <p:spPr>
          <a:xfrm>
            <a:off x="6294534" y="3936658"/>
            <a:ext cx="2905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800" dirty="0"/>
              <a:t>(              )</a:t>
            </a:r>
            <a:endParaRPr kumimoji="1" lang="zh-TW" altLang="en-US" sz="4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8F6497B-CF12-721F-CFE2-BFA8A0EBF5B5}"/>
              </a:ext>
            </a:extLst>
          </p:cNvPr>
          <p:cNvSpPr txBox="1"/>
          <p:nvPr/>
        </p:nvSpPr>
        <p:spPr>
          <a:xfrm>
            <a:off x="6588427" y="3956391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4800" dirty="0"/>
              <a:t>  </a:t>
            </a:r>
            <a:r>
              <a:rPr kumimoji="1" lang="en-US" altLang="zh-TW" sz="4800" dirty="0"/>
              <a:t>9/15</a:t>
            </a:r>
            <a:endParaRPr kumimoji="1"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0960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6D0409-05B7-FA1E-0562-8C88BCC3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【</a:t>
            </a:r>
            <a:r>
              <a:rPr lang="zh-TW" altLang="en-US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摺摺看</a:t>
            </a:r>
            <a:r>
              <a:rPr lang="zh-TW" altLang="zh-TW" b="1" dirty="0">
                <a:latin typeface="標楷體" panose="02010601000101010101" pitchFamily="2" charset="-120"/>
                <a:cs typeface="新細明體" panose="02020500000000000000" pitchFamily="18" charset="-120"/>
              </a:rPr>
              <a:t>】</a:t>
            </a:r>
            <a:br>
              <a:rPr lang="zh-TW" altLang="zh-TW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4240BF-24D6-4F16-6425-600FC748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506" y="2268614"/>
            <a:ext cx="10058400" cy="1658226"/>
          </a:xfrm>
        </p:spPr>
        <p:txBody>
          <a:bodyPr>
            <a:normAutofit/>
          </a:bodyPr>
          <a:lstStyle/>
          <a:p>
            <a:pPr marL="151130" indent="-151130"/>
            <a:endParaRPr lang="zh-TW" altLang="zh-TW" sz="1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zh-TW" altLang="zh-TW" sz="4800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＊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請</a:t>
            </a:r>
            <a:r>
              <a:rPr lang="zh-TW" altLang="zh-TW" sz="4800" dirty="0">
                <a:latin typeface="標楷體" panose="02010601000101010101" pitchFamily="2" charset="-120"/>
                <a:cs typeface="新細明體" panose="02020500000000000000" pitchFamily="18" charset="-120"/>
              </a:rPr>
              <a:t>小組拿出圓形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紙張，摺並畫出</a:t>
            </a:r>
            <a:r>
              <a:rPr lang="en-US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5/8</a:t>
            </a:r>
            <a:endParaRPr lang="zh-TW" altLang="zh-TW" sz="4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kumimoji="1" lang="zh-TW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C16CF-4028-00F3-24B3-35EC12BF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689" y="2931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237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6D0409-05B7-FA1E-0562-8C88BCC3C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58" y="903607"/>
            <a:ext cx="3967089" cy="654148"/>
          </a:xfrm>
        </p:spPr>
        <p:txBody>
          <a:bodyPr>
            <a:normAutofit fontScale="90000"/>
          </a:bodyPr>
          <a:lstStyle/>
          <a:p>
            <a:pPr marL="160020" indent="-160020"/>
            <a:r>
              <a:rPr lang="zh-TW" altLang="zh-TW" sz="4400" b="1" dirty="0">
                <a:latin typeface="標楷體" panose="02010601000101010101" pitchFamily="2" charset="-120"/>
                <a:cs typeface="新細明體" panose="02020500000000000000" pitchFamily="18" charset="-120"/>
              </a:rPr>
              <a:t>【挑戰任務】</a:t>
            </a:r>
            <a:endParaRPr lang="zh-TW" altLang="zh-TW" sz="44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4240BF-24D6-4F16-6425-600FC748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71073"/>
            <a:ext cx="10426505" cy="3203715"/>
          </a:xfrm>
        </p:spPr>
        <p:txBody>
          <a:bodyPr>
            <a:normAutofit/>
          </a:bodyPr>
          <a:lstStyle/>
          <a:p>
            <a:pPr marL="151130" indent="-151130"/>
            <a:endParaRPr lang="zh-TW" altLang="zh-TW" sz="1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zh-TW" altLang="zh-TW" sz="4800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＊</a:t>
            </a:r>
            <a:r>
              <a:rPr lang="zh-TW" altLang="en-US" sz="4800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示範：</a:t>
            </a:r>
            <a:endParaRPr lang="en-US" altLang="zh-TW" sz="4800" b="1" dirty="0">
              <a:effectLst/>
              <a:latin typeface="標楷體" panose="02010601000101010101" pitchFamily="2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zh-TW" altLang="en-US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</a:t>
            </a:r>
            <a:endParaRPr lang="en-US" altLang="zh-TW" sz="4800" dirty="0">
              <a:effectLst/>
              <a:latin typeface="標楷體" panose="02010601000101010101" pitchFamily="2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這是一個整體，請塗出其中的</a:t>
            </a:r>
            <a:r>
              <a:rPr lang="en-US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2/3</a:t>
            </a:r>
          </a:p>
          <a:p>
            <a:endParaRPr lang="zh-TW" altLang="zh-TW" sz="4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lang="zh-TW" altLang="zh-TW" sz="4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kumimoji="1" lang="zh-TW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C16CF-4028-00F3-24B3-35EC12BF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689" y="2931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03CEC6B-7776-1896-5238-B1ACDA31E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476" y="2398684"/>
            <a:ext cx="6706734" cy="218942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328A29E3-CEF5-1E32-B520-E491DB985CDB}"/>
              </a:ext>
            </a:extLst>
          </p:cNvPr>
          <p:cNvSpPr/>
          <p:nvPr/>
        </p:nvSpPr>
        <p:spPr>
          <a:xfrm>
            <a:off x="4135903" y="3048927"/>
            <a:ext cx="1055076" cy="1055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94394AC-CBF2-E7FA-2749-621356048163}"/>
              </a:ext>
            </a:extLst>
          </p:cNvPr>
          <p:cNvSpPr/>
          <p:nvPr/>
        </p:nvSpPr>
        <p:spPr>
          <a:xfrm>
            <a:off x="5190979" y="3048928"/>
            <a:ext cx="1055076" cy="1055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D133031-3367-8E63-0093-DA2AFDE21AC0}"/>
              </a:ext>
            </a:extLst>
          </p:cNvPr>
          <p:cNvSpPr/>
          <p:nvPr/>
        </p:nvSpPr>
        <p:spPr>
          <a:xfrm>
            <a:off x="6246055" y="3038623"/>
            <a:ext cx="1055076" cy="1055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EBF20AB-FFC4-DCE2-7BDC-7BE5507FB51E}"/>
              </a:ext>
            </a:extLst>
          </p:cNvPr>
          <p:cNvSpPr/>
          <p:nvPr/>
        </p:nvSpPr>
        <p:spPr>
          <a:xfrm>
            <a:off x="7301131" y="3007979"/>
            <a:ext cx="1055076" cy="1055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1" name="左大括弧 10">
            <a:extLst>
              <a:ext uri="{FF2B5EF4-FFF2-40B4-BE49-F238E27FC236}">
                <a16:creationId xmlns:a16="http://schemas.microsoft.com/office/drawing/2014/main" id="{8C3D8E26-7172-11E5-5B02-AEEE4AAA86C6}"/>
              </a:ext>
            </a:extLst>
          </p:cNvPr>
          <p:cNvSpPr/>
          <p:nvPr/>
        </p:nvSpPr>
        <p:spPr>
          <a:xfrm rot="5400000">
            <a:off x="4663719" y="1443264"/>
            <a:ext cx="942261" cy="199789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C13D95A-D20C-8091-2C7F-57744BDC853D}"/>
              </a:ext>
            </a:extLst>
          </p:cNvPr>
          <p:cNvSpPr txBox="1"/>
          <p:nvPr/>
        </p:nvSpPr>
        <p:spPr>
          <a:xfrm>
            <a:off x="4663441" y="1276153"/>
            <a:ext cx="86594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800" dirty="0"/>
              <a:t>1/3</a:t>
            </a:r>
            <a:endParaRPr kumimoji="1" lang="zh-TW" altLang="en-US" sz="3800" dirty="0"/>
          </a:p>
        </p:txBody>
      </p:sp>
      <p:sp>
        <p:nvSpPr>
          <p:cNvPr id="14" name="左大括弧 13">
            <a:extLst>
              <a:ext uri="{FF2B5EF4-FFF2-40B4-BE49-F238E27FC236}">
                <a16:creationId xmlns:a16="http://schemas.microsoft.com/office/drawing/2014/main" id="{9F786667-A6C8-31E4-3EC3-3A3D22A709E2}"/>
              </a:ext>
            </a:extLst>
          </p:cNvPr>
          <p:cNvSpPr/>
          <p:nvPr/>
        </p:nvSpPr>
        <p:spPr>
          <a:xfrm rot="5400000">
            <a:off x="6781865" y="1384265"/>
            <a:ext cx="942261" cy="199789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左大括弧 14">
            <a:extLst>
              <a:ext uri="{FF2B5EF4-FFF2-40B4-BE49-F238E27FC236}">
                <a16:creationId xmlns:a16="http://schemas.microsoft.com/office/drawing/2014/main" id="{325F4157-11C1-9B85-AE02-F46F29710ADC}"/>
              </a:ext>
            </a:extLst>
          </p:cNvPr>
          <p:cNvSpPr/>
          <p:nvPr/>
        </p:nvSpPr>
        <p:spPr>
          <a:xfrm rot="5400000">
            <a:off x="8900011" y="1578850"/>
            <a:ext cx="942261" cy="199789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AB0A439B-DC00-C692-4AEA-2F62F2CC661D}"/>
              </a:ext>
            </a:extLst>
          </p:cNvPr>
          <p:cNvSpPr txBox="1"/>
          <p:nvPr/>
        </p:nvSpPr>
        <p:spPr>
          <a:xfrm>
            <a:off x="6855871" y="1220124"/>
            <a:ext cx="86594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800" dirty="0"/>
              <a:t>1/3</a:t>
            </a:r>
            <a:endParaRPr kumimoji="1" lang="zh-TW" altLang="en-US" sz="38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9CBAAE4-E12E-3974-88BA-3800B407CDF1}"/>
              </a:ext>
            </a:extLst>
          </p:cNvPr>
          <p:cNvSpPr txBox="1"/>
          <p:nvPr/>
        </p:nvSpPr>
        <p:spPr>
          <a:xfrm>
            <a:off x="8957995" y="1428553"/>
            <a:ext cx="86594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800" dirty="0"/>
              <a:t>1/3</a:t>
            </a:r>
            <a:endParaRPr kumimoji="1" lang="zh-TW" altLang="en-US" sz="3800" dirty="0"/>
          </a:p>
        </p:txBody>
      </p:sp>
    </p:spTree>
    <p:extLst>
      <p:ext uri="{BB962C8B-B14F-4D97-AF65-F5344CB8AC3E}">
        <p14:creationId xmlns:p14="http://schemas.microsoft.com/office/powerpoint/2010/main" val="405522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1" grpId="0" animBg="1"/>
      <p:bldP spid="13" grpId="0"/>
      <p:bldP spid="14" grpId="0" animBg="1"/>
      <p:bldP spid="15" grpId="0" animBg="1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6D0409-05B7-FA1E-0562-8C88BCC3C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58" y="1760758"/>
            <a:ext cx="10428090" cy="218032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0000"/>
                </a:solidFill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各組拿到的</a:t>
            </a:r>
            <a:r>
              <a:rPr lang="zh-TW" altLang="zh-TW" dirty="0">
                <a:solidFill>
                  <a:srgbClr val="000000"/>
                </a:solidFill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都只是畫出圖形的一部分，請把餘下的圖形補上</a:t>
            </a:r>
            <a:r>
              <a:rPr lang="zh-TW" altLang="en-US" dirty="0">
                <a:solidFill>
                  <a:srgbClr val="000000"/>
                </a:solidFill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。</a:t>
            </a:r>
            <a:br>
              <a:rPr lang="zh-TW" altLang="zh-TW" sz="18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kumimoji="1" lang="zh-TW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C16CF-4028-00F3-24B3-35EC12BF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689" y="2931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838B16C6-E402-E2A4-0BA2-EE5E5DBA63CF}"/>
              </a:ext>
            </a:extLst>
          </p:cNvPr>
          <p:cNvSpPr txBox="1">
            <a:spLocks/>
          </p:cNvSpPr>
          <p:nvPr/>
        </p:nvSpPr>
        <p:spPr>
          <a:xfrm>
            <a:off x="801858" y="903607"/>
            <a:ext cx="3967089" cy="6541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60020" indent="-160020"/>
            <a:r>
              <a:rPr lang="zh-TW" altLang="zh-TW" sz="4400" b="1">
                <a:latin typeface="標楷體" panose="02010601000101010101" pitchFamily="2" charset="-120"/>
                <a:cs typeface="新細明體" panose="02020500000000000000" pitchFamily="18" charset="-120"/>
              </a:rPr>
              <a:t>【挑戰任務】</a:t>
            </a:r>
            <a:endParaRPr lang="zh-TW" altLang="zh-TW" sz="4400" dirty="0"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C8802DF6-81E2-78BD-B51A-31256D3C7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52" y="3563041"/>
            <a:ext cx="2819009" cy="2371396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E577981-7DAB-9BBF-6A2A-9FAAF944D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934" y="3429000"/>
            <a:ext cx="2819010" cy="2761196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CD18717F-1185-2C10-F565-47FDAC8EA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1635" y="3247376"/>
            <a:ext cx="2535385" cy="2079434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5E20DE01-C331-1F65-2B19-CA6E14A6342C}"/>
              </a:ext>
            </a:extLst>
          </p:cNvPr>
          <p:cNvSpPr txBox="1"/>
          <p:nvPr/>
        </p:nvSpPr>
        <p:spPr>
          <a:xfrm>
            <a:off x="8401635" y="5370893"/>
            <a:ext cx="26555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4000" kern="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整袋的</a:t>
            </a:r>
            <a:r>
              <a:rPr lang="en-US" altLang="zh-TW" sz="4000" kern="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2/3</a:t>
            </a:r>
            <a:r>
              <a:rPr lang="zh-TW" altLang="zh-TW" sz="4000" dirty="0">
                <a:effectLst/>
              </a:rPr>
              <a:t> 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11796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24CAFC-E25C-83B6-5134-4070687E3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擴分、約分概念的理解和認識</a:t>
            </a:r>
            <a:br>
              <a:rPr lang="zh-TW" altLang="zh-TW" sz="18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kumimoji="1"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320BDEC5-0AB9-7678-66C5-7EAC763CC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8531" y="1257446"/>
            <a:ext cx="7815897" cy="510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3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855566"/>
          </a:xfrm>
        </p:spPr>
        <p:txBody>
          <a:bodyPr/>
          <a:lstStyle/>
          <a:p>
            <a:r>
              <a:rPr lang="en-US" altLang="zh-TW" dirty="0"/>
              <a:t>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一張蔥油餅切成四等份</a:t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內容版面配置區 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3739" y="1884993"/>
            <a:ext cx="6764522" cy="2196276"/>
          </a:xfrm>
          <a:prstGeom prst="rect">
            <a:avLst/>
          </a:prstGeom>
        </p:spPr>
      </p:pic>
      <p:pic>
        <p:nvPicPr>
          <p:cNvPr id="10" name="圖片 9"/>
          <p:cNvPicPr/>
          <p:nvPr/>
        </p:nvPicPr>
        <p:blipFill>
          <a:blip r:embed="rId3"/>
          <a:stretch>
            <a:fillRect/>
          </a:stretch>
        </p:blipFill>
        <p:spPr>
          <a:xfrm>
            <a:off x="7043737" y="1870706"/>
            <a:ext cx="1257301" cy="111242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919190" y="4562686"/>
            <a:ext cx="8879354" cy="426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lvl="0" indent="-685800" algn="just">
              <a:lnSpc>
                <a:spcPts val="2000"/>
              </a:lnSpc>
              <a:spcAft>
                <a:spcPts val="0"/>
              </a:spcAft>
              <a:buFont typeface="Wingdings" pitchFamily="2" charset="2"/>
              <a:buChar char="l"/>
              <a:tabLst>
                <a:tab pos="551180" algn="l"/>
              </a:tabLst>
            </a:pP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佔了整體的多少？</a:t>
            </a: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用分數表示</a:t>
            </a:r>
            <a:endParaRPr lang="zh-TW" altLang="zh-TW" sz="4800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pic>
        <p:nvPicPr>
          <p:cNvPr id="12" name="圖片 11"/>
          <p:cNvPicPr/>
          <p:nvPr/>
        </p:nvPicPr>
        <p:blipFill>
          <a:blip r:embed="rId3"/>
          <a:stretch>
            <a:fillRect/>
          </a:stretch>
        </p:blipFill>
        <p:spPr>
          <a:xfrm>
            <a:off x="729743" y="4025308"/>
            <a:ext cx="1257301" cy="111242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919190" y="5478012"/>
            <a:ext cx="8879354" cy="426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lvl="0" indent="-685800" algn="just">
              <a:lnSpc>
                <a:spcPts val="2000"/>
              </a:lnSpc>
              <a:spcAft>
                <a:spcPts val="0"/>
              </a:spcAft>
              <a:buFont typeface="Wingdings" pitchFamily="2" charset="2"/>
              <a:buChar char="l"/>
              <a:tabLst>
                <a:tab pos="551180" algn="l"/>
              </a:tabLst>
            </a:pP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剩下的又是佔整體的多少呢？</a:t>
            </a:r>
            <a:endParaRPr lang="zh-TW" altLang="zh-TW" sz="4800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93883C2-1DEC-B79C-FF62-629C24910A5E}"/>
              </a:ext>
            </a:extLst>
          </p:cNvPr>
          <p:cNvSpPr txBox="1"/>
          <p:nvPr/>
        </p:nvSpPr>
        <p:spPr>
          <a:xfrm>
            <a:off x="10750897" y="4106497"/>
            <a:ext cx="1047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1/4</a:t>
            </a:r>
            <a:endParaRPr kumimoji="1" lang="zh-TW" altLang="en-US" sz="48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DFD3973-5606-584C-217D-68CCED7821FC}"/>
              </a:ext>
            </a:extLst>
          </p:cNvPr>
          <p:cNvSpPr txBox="1"/>
          <p:nvPr/>
        </p:nvSpPr>
        <p:spPr>
          <a:xfrm flipH="1">
            <a:off x="10798544" y="5110964"/>
            <a:ext cx="11816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TW" sz="4800" dirty="0"/>
              <a:t>3/4</a:t>
            </a:r>
            <a:endParaRPr kumimoji="1"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8975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張蔥油餅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平</a:t>
            </a: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成</a:t>
            </a:r>
            <a:r>
              <a:rPr lang="en-US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份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816257" y="2623683"/>
            <a:ext cx="8515350" cy="2221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6175" indent="-685800" algn="just">
              <a:lnSpc>
                <a:spcPts val="2000"/>
              </a:lnSpc>
              <a:spcAft>
                <a:spcPts val="0"/>
              </a:spcAft>
              <a:buFont typeface="Wingdings" pitchFamily="2" charset="2"/>
              <a:buChar char="l"/>
              <a:tabLst>
                <a:tab pos="551180" algn="l"/>
              </a:tabLst>
            </a:pP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其中</a:t>
            </a: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份</a:t>
            </a: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en-US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1/4</a:t>
            </a: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張</a:t>
            </a: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146175" indent="-685800" algn="just">
              <a:lnSpc>
                <a:spcPts val="2000"/>
              </a:lnSpc>
              <a:spcAft>
                <a:spcPts val="0"/>
              </a:spcAft>
              <a:buFont typeface="Wingdings" pitchFamily="2" charset="2"/>
              <a:buChar char="l"/>
              <a:tabLst>
                <a:tab pos="551180" algn="l"/>
              </a:tabLst>
            </a:pP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146175" indent="-685800" algn="just">
              <a:lnSpc>
                <a:spcPts val="2000"/>
              </a:lnSpc>
              <a:spcAft>
                <a:spcPts val="0"/>
              </a:spcAft>
              <a:buFont typeface="Wingdings" pitchFamily="2" charset="2"/>
              <a:buChar char="l"/>
              <a:tabLst>
                <a:tab pos="551180" algn="l"/>
              </a:tabLst>
            </a:pP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en-US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en-US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1/4</a:t>
            </a: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張</a:t>
            </a:r>
            <a:r>
              <a:rPr lang="en-US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;</a:t>
            </a:r>
          </a:p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146175" indent="-685800" algn="just">
              <a:lnSpc>
                <a:spcPts val="2000"/>
              </a:lnSpc>
              <a:spcAft>
                <a:spcPts val="0"/>
              </a:spcAft>
              <a:buFont typeface="Wingdings" pitchFamily="2" charset="2"/>
              <a:buChar char="l"/>
              <a:tabLst>
                <a:tab pos="551180" algn="l"/>
              </a:tabLst>
            </a:pP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是一張蔥油餅的</a:t>
            </a:r>
            <a:r>
              <a:rPr lang="en-US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1/4</a:t>
            </a:r>
            <a:endParaRPr lang="zh-TW" altLang="zh-TW" sz="4800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pic>
        <p:nvPicPr>
          <p:cNvPr id="6" name="內容版面配置區 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3932" y="619375"/>
            <a:ext cx="3457576" cy="1010250"/>
          </a:xfrm>
          <a:prstGeom prst="rect">
            <a:avLst/>
          </a:prstGeom>
        </p:spPr>
      </p:pic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11680" y="3142771"/>
            <a:ext cx="585787" cy="5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1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4616" y="619375"/>
            <a:ext cx="10058400" cy="1450757"/>
          </a:xfrm>
        </p:spPr>
        <p:txBody>
          <a:bodyPr>
            <a:normAutofit fontScale="90000"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zh-TW" altLang="en-US" dirty="0">
                <a:solidFill>
                  <a:srgbClr val="0070C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練習說說看</a:t>
            </a:r>
            <a:br>
              <a:rPr lang="en-US" altLang="zh-TW" dirty="0">
                <a:solidFill>
                  <a:srgbClr val="0070C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張蔥油餅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平</a:t>
            </a:r>
            <a:r>
              <a:rPr lang="zh-TW" altLang="zh-TW" dirty="0">
                <a:solidFill>
                  <a:schemeClr val="accent6">
                    <a:lumMod val="75000"/>
                  </a:schemeClr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成</a:t>
            </a:r>
            <a:r>
              <a:rPr lang="en-US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份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894672" y="2950397"/>
            <a:ext cx="9891914" cy="2478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這是其中</a:t>
            </a: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（ ）</a:t>
            </a: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份</a:t>
            </a: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，是（</a:t>
            </a:r>
            <a:r>
              <a:rPr lang="en-US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）張</a:t>
            </a: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（   ）</a:t>
            </a: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 （    ）</a:t>
            </a: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張</a:t>
            </a:r>
            <a:r>
              <a:rPr lang="en-US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;</a:t>
            </a:r>
          </a:p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23265" indent="-262890" algn="just">
              <a:lnSpc>
                <a:spcPts val="2000"/>
              </a:lnSpc>
              <a:spcAft>
                <a:spcPts val="0"/>
              </a:spcAft>
              <a:tabLst>
                <a:tab pos="551180" algn="l"/>
              </a:tabLst>
            </a:pPr>
            <a:r>
              <a:rPr lang="en-US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</a:p>
          <a:p>
            <a:pPr marL="723265" indent="-262890" algn="just">
              <a:lnSpc>
                <a:spcPts val="2000"/>
              </a:lnSpc>
              <a:tabLst>
                <a:tab pos="551180" algn="l"/>
              </a:tabLst>
            </a:pPr>
            <a:endParaRPr lang="en-US" altLang="zh-TW" sz="4800" dirty="0">
              <a:latin typeface="新細明體" panose="02020500000000000000" pitchFamily="18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23265" indent="-262890" algn="just">
              <a:lnSpc>
                <a:spcPts val="2000"/>
              </a:lnSpc>
              <a:tabLst>
                <a:tab pos="551180" algn="l"/>
              </a:tabLst>
            </a:pPr>
            <a:r>
              <a:rPr lang="zh-TW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是一張蔥油餅的</a:t>
            </a: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（ </a:t>
            </a:r>
            <a:r>
              <a:rPr lang="en-US" altLang="zh-TW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4800" dirty="0"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4800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pic>
        <p:nvPicPr>
          <p:cNvPr id="6" name="內容版面配置區 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3932" y="619375"/>
            <a:ext cx="3457576" cy="1010250"/>
          </a:xfrm>
          <a:prstGeom prst="rect">
            <a:avLst/>
          </a:prstGeom>
        </p:spPr>
      </p:pic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6377298">
            <a:off x="993047" y="3406598"/>
            <a:ext cx="585787" cy="553000"/>
          </a:xfrm>
          <a:prstGeom prst="rect">
            <a:avLst/>
          </a:prstGeom>
        </p:spPr>
      </p:pic>
      <p:pic>
        <p:nvPicPr>
          <p:cNvPr id="3" name="內容版面配置區 3">
            <a:extLst>
              <a:ext uri="{FF2B5EF4-FFF2-40B4-BE49-F238E27FC236}">
                <a16:creationId xmlns:a16="http://schemas.microsoft.com/office/drawing/2014/main" id="{A9F6523A-D628-625A-F4F6-D774E0045F56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566776" y="3429000"/>
            <a:ext cx="585787" cy="553000"/>
          </a:xfrm>
          <a:prstGeom prst="rect">
            <a:avLst/>
          </a:prstGeom>
        </p:spPr>
      </p:pic>
      <p:pic>
        <p:nvPicPr>
          <p:cNvPr id="7" name="內容版面配置區 3">
            <a:extLst>
              <a:ext uri="{FF2B5EF4-FFF2-40B4-BE49-F238E27FC236}">
                <a16:creationId xmlns:a16="http://schemas.microsoft.com/office/drawing/2014/main" id="{D0546B2D-53B6-6212-1A88-4AE2C5EAEA6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560778" y="2792139"/>
            <a:ext cx="585787" cy="55300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F7CF022D-CC0E-FDE1-6C62-C437E9B20B35}"/>
              </a:ext>
            </a:extLst>
          </p:cNvPr>
          <p:cNvSpPr txBox="1"/>
          <p:nvPr/>
        </p:nvSpPr>
        <p:spPr>
          <a:xfrm>
            <a:off x="5972931" y="253489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3</a:t>
            </a:r>
            <a:endParaRPr kumimoji="1" lang="zh-TW" altLang="en-US" sz="4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98FC2D8-99F4-244F-F517-DF9EB70F8453}"/>
              </a:ext>
            </a:extLst>
          </p:cNvPr>
          <p:cNvSpPr txBox="1"/>
          <p:nvPr/>
        </p:nvSpPr>
        <p:spPr>
          <a:xfrm>
            <a:off x="9103512" y="2552150"/>
            <a:ext cx="1047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3/4</a:t>
            </a:r>
            <a:endParaRPr kumimoji="1" lang="zh-TW" altLang="en-US" sz="48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085BD8A-8747-B217-E8D8-25AFA6F72A88}"/>
              </a:ext>
            </a:extLst>
          </p:cNvPr>
          <p:cNvSpPr txBox="1"/>
          <p:nvPr/>
        </p:nvSpPr>
        <p:spPr>
          <a:xfrm>
            <a:off x="3628008" y="357435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3</a:t>
            </a:r>
            <a:endParaRPr kumimoji="1" lang="zh-TW" altLang="en-US" sz="48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EB21D20-00A6-6223-65BF-DC4AF4E9CB6C}"/>
              </a:ext>
            </a:extLst>
          </p:cNvPr>
          <p:cNvSpPr txBox="1"/>
          <p:nvPr/>
        </p:nvSpPr>
        <p:spPr>
          <a:xfrm>
            <a:off x="6003816" y="3555459"/>
            <a:ext cx="1186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1/4 </a:t>
            </a:r>
            <a:endParaRPr kumimoji="1" lang="zh-TW" altLang="en-US" sz="48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CC8EFE7-59EB-0AB8-4994-AC5A7ED29193}"/>
              </a:ext>
            </a:extLst>
          </p:cNvPr>
          <p:cNvSpPr txBox="1"/>
          <p:nvPr/>
        </p:nvSpPr>
        <p:spPr>
          <a:xfrm>
            <a:off x="7200541" y="4597643"/>
            <a:ext cx="1047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3/4</a:t>
            </a:r>
            <a:endParaRPr kumimoji="1"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6899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359741-DC6E-18FE-D81A-3EAE5234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637" y="3103357"/>
            <a:ext cx="4337538" cy="1450757"/>
          </a:xfrm>
        </p:spPr>
        <p:txBody>
          <a:bodyPr/>
          <a:lstStyle/>
          <a:p>
            <a:r>
              <a:rPr lang="en-US" altLang="zh-TW" sz="4800" kern="0" dirty="0">
                <a:effectLst/>
                <a:ea typeface="標楷體" panose="02010601000101010101" pitchFamily="2" charset="-120"/>
                <a:cs typeface="Times New Roman" panose="02020603050405020304" pitchFamily="18" charset="0"/>
              </a:rPr>
              <a:t>1/4</a:t>
            </a:r>
            <a:r>
              <a:rPr lang="zh-TW" altLang="zh-TW" sz="4800" kern="0" dirty="0">
                <a:effectLst/>
                <a:ea typeface="標楷體" panose="02010601000101010101" pitchFamily="2" charset="-120"/>
                <a:cs typeface="Times New Roman" panose="02020603050405020304" pitchFamily="18" charset="0"/>
              </a:rPr>
              <a:t>張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4AA1E2-A535-1EC2-6B1C-6FBEC88DE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2599657"/>
          </a:xfrm>
        </p:spPr>
        <p:txBody>
          <a:bodyPr>
            <a:normAutofit/>
          </a:bodyPr>
          <a:lstStyle/>
          <a:p>
            <a:r>
              <a:rPr lang="zh-TW" altLang="en-US" sz="4800" kern="0" dirty="0">
                <a:ea typeface="標楷體" panose="02010601000101010101" pitchFamily="2" charset="-120"/>
                <a:cs typeface="Times New Roman" panose="02020603050405020304" pitchFamily="18" charset="0"/>
              </a:rPr>
              <a:t>  </a:t>
            </a:r>
            <a:r>
              <a:rPr lang="en-US" altLang="zh-TW" sz="4800" kern="0" dirty="0">
                <a:ea typeface="標楷體" panose="02010601000101010101" pitchFamily="2" charset="-120"/>
                <a:cs typeface="Times New Roman" panose="02020603050405020304" pitchFamily="18" charset="0"/>
              </a:rPr>
              <a:t>1/4</a:t>
            </a:r>
            <a:r>
              <a:rPr lang="zh-TW" altLang="en-US" sz="4800" kern="0" dirty="0">
                <a:ea typeface="標楷體" panose="02010601000101010101" pitchFamily="2" charset="-120"/>
                <a:cs typeface="Times New Roman" panose="02020603050405020304" pitchFamily="18" charset="0"/>
              </a:rPr>
              <a:t>張</a:t>
            </a:r>
            <a:r>
              <a:rPr lang="zh-TW" altLang="zh-TW" sz="4800" kern="0" dirty="0">
                <a:effectLst/>
                <a:ea typeface="標楷體" panose="02010601000101010101" pitchFamily="2" charset="-120"/>
                <a:cs typeface="Times New Roman" panose="02020603050405020304" pitchFamily="18" charset="0"/>
              </a:rPr>
              <a:t>和</a:t>
            </a:r>
            <a:r>
              <a:rPr lang="en-US" altLang="zh-TW" sz="4800" kern="0" dirty="0">
                <a:effectLst/>
                <a:ea typeface="標楷體" panose="02010601000101010101" pitchFamily="2" charset="-120"/>
                <a:cs typeface="Times New Roman" panose="02020603050405020304" pitchFamily="18" charset="0"/>
              </a:rPr>
              <a:t>3/4</a:t>
            </a:r>
            <a:r>
              <a:rPr lang="zh-TW" altLang="zh-TW" sz="4800" kern="0" dirty="0">
                <a:effectLst/>
                <a:ea typeface="標楷體" panose="02010601000101010101" pitchFamily="2" charset="-120"/>
                <a:cs typeface="Times New Roman" panose="02020603050405020304" pitchFamily="18" charset="0"/>
              </a:rPr>
              <a:t>張的單位分數是？</a:t>
            </a:r>
            <a:endParaRPr lang="en-US" altLang="zh-TW" sz="4800" kern="0" dirty="0">
              <a:effectLst/>
              <a:ea typeface="標楷體" panose="02010601000101010101" pitchFamily="2" charset="-120"/>
              <a:cs typeface="Times New Roman" panose="02020603050405020304" pitchFamily="18" charset="0"/>
            </a:endParaRPr>
          </a:p>
          <a:p>
            <a:r>
              <a:rPr lang="en-US" altLang="zh-TW" sz="4800" kern="0" dirty="0">
                <a:ea typeface="標楷體" panose="02010601000101010101" pitchFamily="2" charset="-120"/>
                <a:cs typeface="Times New Roman" panose="02020603050405020304" pitchFamily="18" charset="0"/>
              </a:rPr>
              <a:t>                                    </a:t>
            </a:r>
            <a:r>
              <a:rPr lang="zh-TW" altLang="zh-TW" sz="4800" dirty="0">
                <a:effectLst/>
              </a:rPr>
              <a:t> </a:t>
            </a:r>
            <a:endParaRPr kumimoji="1"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144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4991B8-4686-F1CA-49CC-B2BE47A51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60020" indent="-160020"/>
            <a:r>
              <a:rPr lang="zh-TW" altLang="zh-TW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【</a:t>
            </a:r>
            <a:r>
              <a:rPr lang="zh-TW" altLang="zh-TW" b="1" dirty="0">
                <a:latin typeface="標楷體" panose="02010601000101010101" pitchFamily="2" charset="-120"/>
                <a:cs typeface="新細明體" panose="02020500000000000000" pitchFamily="18" charset="-120"/>
              </a:rPr>
              <a:t>快問快答】</a:t>
            </a:r>
            <a:br>
              <a:rPr lang="zh-TW" altLang="zh-TW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23B9A6-F89A-BA0E-D24C-3ADD6EA78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1" y="1283026"/>
            <a:ext cx="10803988" cy="4023360"/>
          </a:xfrm>
        </p:spPr>
        <p:txBody>
          <a:bodyPr>
            <a:normAutofit/>
          </a:bodyPr>
          <a:lstStyle/>
          <a:p>
            <a:r>
              <a:rPr lang="zh-TW" altLang="zh-TW" sz="4800" kern="0" dirty="0">
                <a:solidFill>
                  <a:srgbClr val="000000"/>
                </a:solidFill>
                <a:latin typeface="標楷體" panose="02010601000101010101" pitchFamily="2" charset="-120"/>
                <a:cs typeface="新細明體" panose="02020500000000000000" pitchFamily="18" charset="-120"/>
              </a:rPr>
              <a:t>一</a:t>
            </a:r>
            <a:r>
              <a:rPr lang="zh-TW" altLang="en-US" sz="4800" kern="0" dirty="0">
                <a:solidFill>
                  <a:srgbClr val="000000"/>
                </a:solidFill>
                <a:latin typeface="標楷體" panose="02010601000101010101" pitchFamily="2" charset="-120"/>
                <a:cs typeface="新細明體" panose="02020500000000000000" pitchFamily="18" charset="-120"/>
              </a:rPr>
              <a:t>、</a:t>
            </a:r>
            <a:r>
              <a:rPr lang="zh-TW" altLang="zh-TW" sz="4800" b="1" kern="0" dirty="0">
                <a:solidFill>
                  <a:schemeClr val="accent5">
                    <a:lumMod val="50000"/>
                  </a:schemeClr>
                </a:solidFill>
                <a:latin typeface="標楷體" panose="02010601000101010101" pitchFamily="2" charset="-120"/>
                <a:cs typeface="新細明體" panose="02020500000000000000" pitchFamily="18" charset="-120"/>
              </a:rPr>
              <a:t>以下顏色比較深的部份，各是佔整體的多少？</a:t>
            </a:r>
            <a:r>
              <a:rPr lang="zh-TW" altLang="zh-TW" sz="4800" kern="0" dirty="0">
                <a:latin typeface="標楷體" panose="02010601000101010101" pitchFamily="2" charset="-120"/>
                <a:cs typeface="新細明體" panose="02020500000000000000" pitchFamily="18" charset="-120"/>
              </a:rPr>
              <a:t>用分數表示</a:t>
            </a:r>
            <a:r>
              <a:rPr lang="zh-TW" altLang="en-US" sz="4800" kern="0" dirty="0">
                <a:latin typeface="標楷體" panose="02010601000101010101" pitchFamily="2" charset="-120"/>
                <a:cs typeface="新細明體" panose="02020500000000000000" pitchFamily="18" charset="-120"/>
              </a:rPr>
              <a:t>，</a:t>
            </a:r>
            <a:r>
              <a:rPr lang="zh-TW" altLang="zh-TW" sz="4800" kern="0" dirty="0">
                <a:latin typeface="標楷體" panose="02010601000101010101" pitchFamily="2" charset="-120"/>
                <a:cs typeface="新細明體" panose="02020500000000000000" pitchFamily="18" charset="-120"/>
              </a:rPr>
              <a:t>寫在小白板上</a:t>
            </a:r>
            <a:r>
              <a:rPr lang="zh-TW" altLang="zh-TW" sz="4800" kern="0" dirty="0">
                <a:ea typeface="標楷體" panose="02010601000101010101" pitchFamily="2" charset="-120"/>
                <a:cs typeface="新細明體" panose="02020500000000000000" pitchFamily="18" charset="-120"/>
              </a:rPr>
              <a:t> </a:t>
            </a:r>
            <a:endParaRPr kumimoji="1" lang="zh-TW" altLang="en-US" sz="48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B43076F-0684-5558-B409-1CD5F34B4C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29" r="5569"/>
          <a:stretch/>
        </p:blipFill>
        <p:spPr bwMode="auto">
          <a:xfrm>
            <a:off x="599860" y="3963397"/>
            <a:ext cx="2398243" cy="9382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8933745E-9F3B-DAA5-71FB-FBCC5B3BC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875" y="3770330"/>
            <a:ext cx="1604108" cy="1277942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72B3E00-D4AE-194B-7B33-28D40CDE9F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21" t="8735" b="10032"/>
          <a:stretch/>
        </p:blipFill>
        <p:spPr bwMode="auto">
          <a:xfrm>
            <a:off x="7664986" y="3770330"/>
            <a:ext cx="1282700" cy="11817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2038F9E6-493A-F6F9-FF11-8FDCAE67BD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9955" y="3835612"/>
            <a:ext cx="1244600" cy="11938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8B5EBD78-5F69-5E6B-D238-8C47287CD2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68509" y="3620755"/>
            <a:ext cx="2120900" cy="119380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EDFA66BA-B234-7E1A-BDD3-BBF41861C09A}"/>
              </a:ext>
            </a:extLst>
          </p:cNvPr>
          <p:cNvSpPr txBox="1"/>
          <p:nvPr/>
        </p:nvSpPr>
        <p:spPr>
          <a:xfrm>
            <a:off x="795594" y="3373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/>
              <a:t>1</a:t>
            </a:r>
            <a:endParaRPr kumimoji="1"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840DE3B-9887-7D09-A74B-4E8AFFD31A4E}"/>
              </a:ext>
            </a:extLst>
          </p:cNvPr>
          <p:cNvSpPr txBox="1"/>
          <p:nvPr/>
        </p:nvSpPr>
        <p:spPr>
          <a:xfrm>
            <a:off x="3394503" y="34006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/>
              <a:t>2</a:t>
            </a:r>
            <a:endParaRPr kumimoji="1"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AEC13CF-98EF-F719-53A3-ED7F52ED7F75}"/>
              </a:ext>
            </a:extLst>
          </p:cNvPr>
          <p:cNvSpPr txBox="1"/>
          <p:nvPr/>
        </p:nvSpPr>
        <p:spPr>
          <a:xfrm>
            <a:off x="5466355" y="34006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/>
              <a:t>3</a:t>
            </a:r>
            <a:endParaRPr kumimoji="1"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A65CCA3-7D89-7F9A-DC48-7E0189ACC814}"/>
              </a:ext>
            </a:extLst>
          </p:cNvPr>
          <p:cNvSpPr txBox="1"/>
          <p:nvPr/>
        </p:nvSpPr>
        <p:spPr>
          <a:xfrm>
            <a:off x="7339067" y="3428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/>
              <a:t>4</a:t>
            </a:r>
            <a:endParaRPr kumimoji="1"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AEFB949-F598-48F8-ABFC-C4981460C588}"/>
              </a:ext>
            </a:extLst>
          </p:cNvPr>
          <p:cNvSpPr txBox="1"/>
          <p:nvPr/>
        </p:nvSpPr>
        <p:spPr>
          <a:xfrm>
            <a:off x="9260076" y="33857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/>
              <a:t>5</a:t>
            </a:r>
            <a:endParaRPr kumimoji="1"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E51A333C-BE97-202E-F6DA-758A3B59A9E2}"/>
              </a:ext>
            </a:extLst>
          </p:cNvPr>
          <p:cNvSpPr txBox="1"/>
          <p:nvPr/>
        </p:nvSpPr>
        <p:spPr>
          <a:xfrm>
            <a:off x="953666" y="5029412"/>
            <a:ext cx="1811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(         )</a:t>
            </a:r>
            <a:endParaRPr kumimoji="1" lang="zh-TW" altLang="en-US" sz="48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40C596EC-C231-4DC0-3199-781515C0B2E4}"/>
              </a:ext>
            </a:extLst>
          </p:cNvPr>
          <p:cNvSpPr txBox="1"/>
          <p:nvPr/>
        </p:nvSpPr>
        <p:spPr>
          <a:xfrm>
            <a:off x="3352352" y="5093266"/>
            <a:ext cx="1811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(         )</a:t>
            </a:r>
            <a:endParaRPr kumimoji="1" lang="zh-TW" altLang="en-US" sz="48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BEFDA49-B85C-B91F-7894-97C39D49FA2A}"/>
              </a:ext>
            </a:extLst>
          </p:cNvPr>
          <p:cNvSpPr txBox="1"/>
          <p:nvPr/>
        </p:nvSpPr>
        <p:spPr>
          <a:xfrm>
            <a:off x="5498713" y="5068047"/>
            <a:ext cx="1811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(         )</a:t>
            </a:r>
            <a:endParaRPr kumimoji="1" lang="zh-TW" altLang="en-US" sz="4800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9AE464D1-D952-F3F0-BA0F-721952197E58}"/>
              </a:ext>
            </a:extLst>
          </p:cNvPr>
          <p:cNvSpPr txBox="1"/>
          <p:nvPr/>
        </p:nvSpPr>
        <p:spPr>
          <a:xfrm>
            <a:off x="7535226" y="5068048"/>
            <a:ext cx="1811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(         )</a:t>
            </a:r>
            <a:endParaRPr kumimoji="1" lang="zh-TW" altLang="en-US" sz="48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BC5E700A-B212-A829-FD83-8322EB61FE37}"/>
              </a:ext>
            </a:extLst>
          </p:cNvPr>
          <p:cNvSpPr txBox="1"/>
          <p:nvPr/>
        </p:nvSpPr>
        <p:spPr>
          <a:xfrm>
            <a:off x="9696354" y="5136803"/>
            <a:ext cx="1811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(         )</a:t>
            </a:r>
            <a:endParaRPr kumimoji="1"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1820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6D0409-05B7-FA1E-0562-8C88BCC3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【</a:t>
            </a:r>
            <a:r>
              <a:rPr lang="zh-TW" altLang="zh-TW" b="1" dirty="0">
                <a:latin typeface="標楷體" panose="02010601000101010101" pitchFamily="2" charset="-120"/>
                <a:cs typeface="新細明體" panose="02020500000000000000" pitchFamily="18" charset="-120"/>
              </a:rPr>
              <a:t>摺摺看】</a:t>
            </a:r>
            <a:br>
              <a:rPr lang="zh-TW" altLang="zh-TW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4240BF-24D6-4F16-6425-600FC748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334" y="1886829"/>
            <a:ext cx="10058400" cy="16582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以   </a:t>
            </a:r>
            <a:r>
              <a:rPr lang="en-US" altLang="zh-TW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</a:t>
            </a:r>
            <a:r>
              <a:rPr lang="zh-TW" altLang="en-US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r>
              <a:rPr lang="en-US" altLang="zh-TW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為一個整體</a:t>
            </a:r>
            <a:r>
              <a:rPr lang="zh-TW" altLang="zh-TW" sz="4800" dirty="0">
                <a:effectLst/>
                <a:latin typeface="新細明體" panose="02020500000000000000" pitchFamily="18" charset="-120"/>
                <a:ea typeface="標楷體" panose="02010601000101010101" pitchFamily="2" charset="-120"/>
                <a:cs typeface="新細明體" panose="02020500000000000000" pitchFamily="18" charset="-120"/>
              </a:rPr>
              <a:t> 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，請用分數</a:t>
            </a:r>
            <a:endParaRPr lang="en-US" altLang="zh-TW" sz="4800" dirty="0">
              <a:effectLst/>
              <a:latin typeface="標楷體" panose="02010601000101010101" pitchFamily="2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en-US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表示陰影的部分。</a:t>
            </a:r>
            <a:endParaRPr lang="zh-TW" altLang="zh-TW" sz="4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kumimoji="1" lang="zh-TW" altLang="en-US" dirty="0"/>
          </a:p>
        </p:txBody>
      </p:sp>
      <p:pic>
        <p:nvPicPr>
          <p:cNvPr id="1026" name="圖片 17">
            <a:extLst>
              <a:ext uri="{FF2B5EF4-FFF2-40B4-BE49-F238E27FC236}">
                <a16:creationId xmlns:a16="http://schemas.microsoft.com/office/drawing/2014/main" id="{8EEF2FA1-3F5D-5E97-B160-B31E9A0E6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9" b="18336"/>
          <a:stretch>
            <a:fillRect/>
          </a:stretch>
        </p:blipFill>
        <p:spPr bwMode="auto">
          <a:xfrm>
            <a:off x="2348546" y="2042683"/>
            <a:ext cx="2420401" cy="54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圖片 18">
            <a:extLst>
              <a:ext uri="{FF2B5EF4-FFF2-40B4-BE49-F238E27FC236}">
                <a16:creationId xmlns:a16="http://schemas.microsoft.com/office/drawing/2014/main" id="{1B5E1EE1-945A-C02E-2AF7-E50C0609F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868" y="3870428"/>
            <a:ext cx="2701755" cy="100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F6C16CF-4028-00F3-24B3-35EC12BF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689" y="2931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40F02AC-808F-AC7F-72B6-C17B4882F391}"/>
              </a:ext>
            </a:extLst>
          </p:cNvPr>
          <p:cNvSpPr txBox="1"/>
          <p:nvPr/>
        </p:nvSpPr>
        <p:spPr>
          <a:xfrm>
            <a:off x="5050301" y="397549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=</a:t>
            </a:r>
            <a:endParaRPr kumimoji="1" lang="zh-TW" altLang="en-US" sz="48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4F1F04D-A61B-5975-D8B3-C4330269E6D6}"/>
              </a:ext>
            </a:extLst>
          </p:cNvPr>
          <p:cNvSpPr txBox="1"/>
          <p:nvPr/>
        </p:nvSpPr>
        <p:spPr>
          <a:xfrm>
            <a:off x="5956909" y="3975491"/>
            <a:ext cx="2905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800" dirty="0"/>
              <a:t>(              )</a:t>
            </a:r>
            <a:endParaRPr kumimoji="1" lang="zh-TW" altLang="en-US" sz="4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8F6497B-CF12-721F-CFE2-BFA8A0EBF5B5}"/>
              </a:ext>
            </a:extLst>
          </p:cNvPr>
          <p:cNvSpPr txBox="1"/>
          <p:nvPr/>
        </p:nvSpPr>
        <p:spPr>
          <a:xfrm>
            <a:off x="6588427" y="3956391"/>
            <a:ext cx="1047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2/3</a:t>
            </a:r>
            <a:endParaRPr kumimoji="1" lang="zh-TW" altLang="en-US" sz="48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54246FCA-C182-BDEF-8849-074350DF8315}"/>
              </a:ext>
            </a:extLst>
          </p:cNvPr>
          <p:cNvSpPr txBox="1">
            <a:spLocks/>
          </p:cNvSpPr>
          <p:nvPr/>
        </p:nvSpPr>
        <p:spPr>
          <a:xfrm>
            <a:off x="1265334" y="5433675"/>
            <a:ext cx="10058400" cy="16582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zh-TW" altLang="en-US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小組拿出藍色長條紙，摺並畫出</a:t>
            </a:r>
            <a:endParaRPr kumimoji="1"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CA8E9F6-94D3-60B3-79C9-6AF76923CB50}"/>
              </a:ext>
            </a:extLst>
          </p:cNvPr>
          <p:cNvSpPr txBox="1"/>
          <p:nvPr/>
        </p:nvSpPr>
        <p:spPr>
          <a:xfrm>
            <a:off x="10276652" y="5410312"/>
            <a:ext cx="1047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3/4</a:t>
            </a:r>
            <a:endParaRPr kumimoji="1"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95820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6D0409-05B7-FA1E-0562-8C88BCC3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【</a:t>
            </a:r>
            <a:r>
              <a:rPr lang="zh-TW" altLang="zh-TW" b="1" dirty="0">
                <a:latin typeface="標楷體" panose="02010601000101010101" pitchFamily="2" charset="-120"/>
                <a:cs typeface="新細明體" panose="02020500000000000000" pitchFamily="18" charset="-120"/>
              </a:rPr>
              <a:t>摺摺看】</a:t>
            </a:r>
            <a:br>
              <a:rPr lang="zh-TW" altLang="zh-TW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4240BF-24D6-4F16-6425-600FC748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334" y="1886829"/>
            <a:ext cx="10058400" cy="16582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以   </a:t>
            </a:r>
            <a:r>
              <a:rPr lang="en-US" altLang="zh-TW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</a:t>
            </a:r>
            <a:r>
              <a:rPr lang="zh-TW" altLang="en-US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r>
              <a:rPr lang="en-US" altLang="zh-TW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       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為一個整體</a:t>
            </a:r>
            <a:r>
              <a:rPr lang="zh-TW" altLang="zh-TW" sz="4800" dirty="0">
                <a:effectLst/>
                <a:latin typeface="新細明體" panose="02020500000000000000" pitchFamily="18" charset="-120"/>
                <a:ea typeface="標楷體" panose="02010601000101010101" pitchFamily="2" charset="-120"/>
                <a:cs typeface="新細明體" panose="02020500000000000000" pitchFamily="18" charset="-120"/>
              </a:rPr>
              <a:t> 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，請用</a:t>
            </a:r>
            <a:endParaRPr lang="en-US" altLang="zh-TW" sz="4800" dirty="0">
              <a:effectLst/>
              <a:latin typeface="標楷體" panose="02010601000101010101" pitchFamily="2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分數表示陰影的部分。</a:t>
            </a:r>
            <a:endParaRPr lang="zh-TW" altLang="zh-TW" sz="4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kumimoji="1" lang="zh-TW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C16CF-4028-00F3-24B3-35EC12BF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689" y="2931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40F02AC-808F-AC7F-72B6-C17B4882F391}"/>
              </a:ext>
            </a:extLst>
          </p:cNvPr>
          <p:cNvSpPr txBox="1"/>
          <p:nvPr/>
        </p:nvSpPr>
        <p:spPr>
          <a:xfrm>
            <a:off x="5050301" y="397549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=</a:t>
            </a:r>
            <a:endParaRPr kumimoji="1" lang="zh-TW" altLang="en-US" sz="48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4F1F04D-A61B-5975-D8B3-C4330269E6D6}"/>
              </a:ext>
            </a:extLst>
          </p:cNvPr>
          <p:cNvSpPr txBox="1"/>
          <p:nvPr/>
        </p:nvSpPr>
        <p:spPr>
          <a:xfrm>
            <a:off x="5956909" y="3975491"/>
            <a:ext cx="2905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800" dirty="0"/>
              <a:t>(              )</a:t>
            </a:r>
            <a:endParaRPr kumimoji="1" lang="zh-TW" altLang="en-US" sz="4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8F6497B-CF12-721F-CFE2-BFA8A0EBF5B5}"/>
              </a:ext>
            </a:extLst>
          </p:cNvPr>
          <p:cNvSpPr txBox="1"/>
          <p:nvPr/>
        </p:nvSpPr>
        <p:spPr>
          <a:xfrm>
            <a:off x="6588427" y="3956391"/>
            <a:ext cx="1047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5/6</a:t>
            </a:r>
            <a:endParaRPr kumimoji="1" lang="zh-TW" altLang="en-US" sz="4800" dirty="0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254EACB1-D2EB-59CF-0D6B-617AEA6A9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971" y="1837264"/>
            <a:ext cx="2779750" cy="894851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617032FC-D4B0-C041-0EF4-CC7960253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4643" y="4043793"/>
            <a:ext cx="2695658" cy="867780"/>
          </a:xfrm>
          <a:prstGeom prst="rect">
            <a:avLst/>
          </a:prstGeom>
        </p:spPr>
      </p:pic>
      <p:sp>
        <p:nvSpPr>
          <p:cNvPr id="15" name="內容版面配置區 2">
            <a:extLst>
              <a:ext uri="{FF2B5EF4-FFF2-40B4-BE49-F238E27FC236}">
                <a16:creationId xmlns:a16="http://schemas.microsoft.com/office/drawing/2014/main" id="{F341B8B6-ED1A-AA15-ABF6-9F39EFD35CF1}"/>
              </a:ext>
            </a:extLst>
          </p:cNvPr>
          <p:cNvSpPr txBox="1">
            <a:spLocks/>
          </p:cNvSpPr>
          <p:nvPr/>
        </p:nvSpPr>
        <p:spPr>
          <a:xfrm>
            <a:off x="1265334" y="5433675"/>
            <a:ext cx="10058400" cy="16582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zh-TW" altLang="en-US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小組拿出藍色長條紙，摺並畫出</a:t>
            </a:r>
            <a:endParaRPr kumimoji="1"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78C96F4F-6018-FB29-4731-CFF9104E0D25}"/>
              </a:ext>
            </a:extLst>
          </p:cNvPr>
          <p:cNvSpPr txBox="1"/>
          <p:nvPr/>
        </p:nvSpPr>
        <p:spPr>
          <a:xfrm>
            <a:off x="10276652" y="5410312"/>
            <a:ext cx="1047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3/8</a:t>
            </a:r>
            <a:endParaRPr kumimoji="1"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616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6D0409-05B7-FA1E-0562-8C88BCC3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【</a:t>
            </a:r>
            <a:r>
              <a:rPr lang="zh-TW" altLang="zh-TW" b="1" dirty="0">
                <a:latin typeface="標楷體" panose="02010601000101010101" pitchFamily="2" charset="-120"/>
                <a:cs typeface="新細明體" panose="02020500000000000000" pitchFamily="18" charset="-120"/>
              </a:rPr>
              <a:t>摺摺看】</a:t>
            </a:r>
            <a:br>
              <a:rPr lang="zh-TW" altLang="zh-TW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4240BF-24D6-4F16-6425-600FC748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334" y="1886829"/>
            <a:ext cx="10058400" cy="16582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以   </a:t>
            </a:r>
            <a:r>
              <a:rPr lang="en-US" altLang="zh-TW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</a:t>
            </a:r>
            <a:r>
              <a:rPr lang="zh-TW" altLang="en-US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r>
              <a:rPr lang="en-US" altLang="zh-TW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為一個整體</a:t>
            </a:r>
            <a:r>
              <a:rPr lang="zh-TW" altLang="zh-TW" sz="4800" dirty="0">
                <a:effectLst/>
                <a:latin typeface="新細明體" panose="02020500000000000000" pitchFamily="18" charset="-120"/>
                <a:ea typeface="標楷體" panose="02010601000101010101" pitchFamily="2" charset="-120"/>
                <a:cs typeface="新細明體" panose="02020500000000000000" pitchFamily="18" charset="-120"/>
              </a:rPr>
              <a:t> 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，請用分數</a:t>
            </a:r>
            <a:endParaRPr lang="en-US" altLang="zh-TW" sz="4800" dirty="0">
              <a:effectLst/>
              <a:latin typeface="標楷體" panose="02010601000101010101" pitchFamily="2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r>
              <a:rPr lang="en-US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r>
              <a:rPr lang="zh-TW" altLang="zh-TW" sz="4800" dirty="0">
                <a:effectLst/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表示陰影的部分。</a:t>
            </a:r>
            <a:endParaRPr lang="zh-TW" altLang="zh-TW" sz="4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kumimoji="1" lang="zh-TW" altLang="en-US" dirty="0"/>
          </a:p>
        </p:txBody>
      </p:sp>
      <p:pic>
        <p:nvPicPr>
          <p:cNvPr id="1026" name="圖片 17">
            <a:extLst>
              <a:ext uri="{FF2B5EF4-FFF2-40B4-BE49-F238E27FC236}">
                <a16:creationId xmlns:a16="http://schemas.microsoft.com/office/drawing/2014/main" id="{8EEF2FA1-3F5D-5E97-B160-B31E9A0E6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9" b="18336"/>
          <a:stretch>
            <a:fillRect/>
          </a:stretch>
        </p:blipFill>
        <p:spPr bwMode="auto">
          <a:xfrm>
            <a:off x="2348546" y="2042683"/>
            <a:ext cx="2420401" cy="54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F6C16CF-4028-00F3-24B3-35EC12BF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689" y="2931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40F02AC-808F-AC7F-72B6-C17B4882F391}"/>
              </a:ext>
            </a:extLst>
          </p:cNvPr>
          <p:cNvSpPr txBox="1"/>
          <p:nvPr/>
        </p:nvSpPr>
        <p:spPr>
          <a:xfrm>
            <a:off x="5050301" y="397549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=</a:t>
            </a:r>
            <a:endParaRPr kumimoji="1" lang="zh-TW" altLang="en-US" sz="48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4F1F04D-A61B-5975-D8B3-C4330269E6D6}"/>
              </a:ext>
            </a:extLst>
          </p:cNvPr>
          <p:cNvSpPr txBox="1"/>
          <p:nvPr/>
        </p:nvSpPr>
        <p:spPr>
          <a:xfrm>
            <a:off x="5956909" y="3975491"/>
            <a:ext cx="2905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800" dirty="0"/>
              <a:t>(              )</a:t>
            </a:r>
            <a:endParaRPr kumimoji="1" lang="zh-TW" altLang="en-US" sz="4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8F6497B-CF12-721F-CFE2-BFA8A0EBF5B5}"/>
              </a:ext>
            </a:extLst>
          </p:cNvPr>
          <p:cNvSpPr txBox="1"/>
          <p:nvPr/>
        </p:nvSpPr>
        <p:spPr>
          <a:xfrm>
            <a:off x="6588427" y="3956391"/>
            <a:ext cx="1047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4/3</a:t>
            </a:r>
            <a:endParaRPr kumimoji="1" lang="zh-TW" altLang="en-US" sz="48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54246FCA-C182-BDEF-8849-074350DF8315}"/>
              </a:ext>
            </a:extLst>
          </p:cNvPr>
          <p:cNvSpPr txBox="1">
            <a:spLocks/>
          </p:cNvSpPr>
          <p:nvPr/>
        </p:nvSpPr>
        <p:spPr>
          <a:xfrm>
            <a:off x="1265334" y="5433675"/>
            <a:ext cx="10058400" cy="16582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zh-TW" altLang="en-US" sz="4800" dirty="0">
                <a:latin typeface="標楷體" panose="02010601000101010101" pitchFamily="2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小組拿出藍色長條紙，摺並畫出</a:t>
            </a:r>
            <a:endParaRPr kumimoji="1"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CA8E9F6-94D3-60B3-79C9-6AF76923CB50}"/>
              </a:ext>
            </a:extLst>
          </p:cNvPr>
          <p:cNvSpPr txBox="1"/>
          <p:nvPr/>
        </p:nvSpPr>
        <p:spPr>
          <a:xfrm>
            <a:off x="10276652" y="5410312"/>
            <a:ext cx="1047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4800" dirty="0"/>
              <a:t>3/4</a:t>
            </a:r>
            <a:endParaRPr kumimoji="1" lang="zh-TW" altLang="en-US" sz="4800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362E9F26-C719-97A5-1ED8-7F94EECF1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470" y="3625979"/>
            <a:ext cx="2455225" cy="141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4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回顧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403</Words>
  <Application>Microsoft Macintosh PowerPoint</Application>
  <PresentationFormat>寬螢幕</PresentationFormat>
  <Paragraphs>93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Calibri Light</vt:lpstr>
      <vt:lpstr>Wingdings</vt:lpstr>
      <vt:lpstr>回顧</vt:lpstr>
      <vt:lpstr>1) 一包糖果有6顆，分給3個人，每個人得幾包糖果?</vt:lpstr>
      <vt:lpstr>          一張蔥油餅切成四等份 </vt:lpstr>
      <vt:lpstr>1張蔥油餅平分成4份</vt:lpstr>
      <vt:lpstr>練習說說看  1張蔥油餅平分成4份</vt:lpstr>
      <vt:lpstr>1/4張</vt:lpstr>
      <vt:lpstr>【快問快答】 </vt:lpstr>
      <vt:lpstr>【摺摺看】 </vt:lpstr>
      <vt:lpstr>【摺摺看】 </vt:lpstr>
      <vt:lpstr>【摺摺看】 </vt:lpstr>
      <vt:lpstr>【做做看】 </vt:lpstr>
      <vt:lpstr>【摺摺看】 </vt:lpstr>
      <vt:lpstr>【挑戰任務】</vt:lpstr>
      <vt:lpstr>各組拿到的都只是畫出圖形的一部分，請把餘下的圖形補上。 </vt:lpstr>
      <vt:lpstr>擴分、約分概念的理解和認識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 6顆糖果，分給3個人，每個人得幾包糖果？</dc:title>
  <dc:creator>Windows 使用者</dc:creator>
  <cp:lastModifiedBy>怡婷 黃</cp:lastModifiedBy>
  <cp:revision>8</cp:revision>
  <dcterms:created xsi:type="dcterms:W3CDTF">2023-10-17T06:14:30Z</dcterms:created>
  <dcterms:modified xsi:type="dcterms:W3CDTF">2023-10-17T16:16:34Z</dcterms:modified>
</cp:coreProperties>
</file>