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68" r:id="rId3"/>
    <p:sldId id="369" r:id="rId4"/>
    <p:sldId id="327" r:id="rId5"/>
    <p:sldId id="358" r:id="rId6"/>
    <p:sldId id="307" r:id="rId7"/>
    <p:sldId id="336" r:id="rId8"/>
    <p:sldId id="346" r:id="rId9"/>
    <p:sldId id="355" r:id="rId10"/>
    <p:sldId id="366" r:id="rId11"/>
    <p:sldId id="348" r:id="rId12"/>
    <p:sldId id="363" r:id="rId13"/>
    <p:sldId id="364" r:id="rId14"/>
    <p:sldId id="365" r:id="rId15"/>
    <p:sldId id="367" r:id="rId16"/>
    <p:sldId id="334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>
      <p:cViewPr varScale="1">
        <p:scale>
          <a:sx n="54" d="100"/>
          <a:sy n="54" d="100"/>
        </p:scale>
        <p:origin x="42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FA57-4704-4A28-B514-CB464E9D77DD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B3C4C-2819-497B-99B2-6447E80C86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0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796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10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30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54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35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69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85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01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64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13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29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FBDF-FEC6-4736-B201-F02338B48E59}" type="datetimeFigureOut">
              <a:rPr lang="zh-TW" altLang="en-US" smtClean="0"/>
              <a:t>2019/11/4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AE8FF-7321-4256-8F8E-935428A07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944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電子元件焊接</a:t>
            </a:r>
            <a:r>
              <a:rPr lang="zh-TW" altLang="en-US" dirty="0" smtClean="0"/>
              <a:t>技巧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4000" dirty="0" smtClean="0"/>
              <a:t>暨    </a:t>
            </a:r>
            <a:r>
              <a:rPr lang="zh-TW" altLang="en-US" dirty="0" smtClean="0"/>
              <a:t>工廠安全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48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實作</a:t>
            </a:r>
            <a:r>
              <a:rPr lang="en-US" altLang="zh-TW" dirty="0"/>
              <a:t>—</a:t>
            </a:r>
            <a:r>
              <a:rPr lang="zh-TW" altLang="en-US" dirty="0" smtClean="0"/>
              <a:t>電線互接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44" y="1690688"/>
            <a:ext cx="8711096" cy="48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電子元件的焊接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96" y="1690688"/>
            <a:ext cx="7755207" cy="452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62" y="365125"/>
            <a:ext cx="10865845" cy="60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37" y="365125"/>
            <a:ext cx="11097195" cy="59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591" y="365125"/>
            <a:ext cx="7296817" cy="63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1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實作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萬用版電子元件焊接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5" y="2055494"/>
            <a:ext cx="5003982" cy="36672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16" y="2055495"/>
            <a:ext cx="5161544" cy="36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現場作業</a:t>
            </a:r>
          </a:p>
        </p:txBody>
      </p:sp>
      <p:sp>
        <p:nvSpPr>
          <p:cNvPr id="4" name="矩形 3"/>
          <p:cNvSpPr/>
          <p:nvPr/>
        </p:nvSpPr>
        <p:spPr>
          <a:xfrm>
            <a:off x="1868325" y="2780669"/>
            <a:ext cx="5827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ＬＥＤ焊接電阻及電線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680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工廠安全注意事項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1.</a:t>
            </a:r>
            <a:r>
              <a:rPr lang="zh-TW" altLang="en-US" dirty="0">
                <a:latin typeface="新細明體" panose="02020500000000000000" pitchFamily="18" charset="-120"/>
              </a:rPr>
              <a:t>不可在實習工廠內追逐嬉戲。</a:t>
            </a:r>
          </a:p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2.</a:t>
            </a:r>
            <a:r>
              <a:rPr lang="zh-TW" altLang="en-US" dirty="0">
                <a:latin typeface="新細明體" panose="02020500000000000000" pitchFamily="18" charset="-120"/>
              </a:rPr>
              <a:t>熟悉工廠安全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逃生路線</a:t>
            </a:r>
            <a:r>
              <a:rPr lang="zh-TW" altLang="en-US" dirty="0">
                <a:latin typeface="新細明體" panose="02020500000000000000" pitchFamily="18" charset="-120"/>
              </a:rPr>
              <a:t>及逃生設備位置。</a:t>
            </a:r>
          </a:p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3.</a:t>
            </a:r>
            <a:r>
              <a:rPr lang="zh-TW" altLang="en-US" dirty="0">
                <a:latin typeface="新細明體" panose="02020500000000000000" pitchFamily="18" charset="-120"/>
              </a:rPr>
              <a:t>熟悉消防設備及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急救箱位置</a:t>
            </a:r>
            <a:r>
              <a:rPr lang="zh-TW" altLang="en-US" dirty="0">
                <a:latin typeface="新細明體" panose="02020500000000000000" pitchFamily="18" charset="-120"/>
              </a:rPr>
              <a:t>。</a:t>
            </a:r>
          </a:p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4.</a:t>
            </a:r>
            <a:r>
              <a:rPr lang="zh-TW" altLang="en-US" dirty="0">
                <a:latin typeface="新細明體" panose="02020500000000000000" pitchFamily="18" charset="-120"/>
              </a:rPr>
              <a:t>保持工場地面乾燥。</a:t>
            </a:r>
          </a:p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5.</a:t>
            </a:r>
            <a:r>
              <a:rPr lang="zh-TW" altLang="en-US" dirty="0">
                <a:latin typeface="新細明體" panose="02020500000000000000" pitchFamily="18" charset="-120"/>
              </a:rPr>
              <a:t>不可在工廠內</a:t>
            </a:r>
            <a:r>
              <a:rPr lang="zh-TW" altLang="en-US" dirty="0">
                <a:solidFill>
                  <a:srgbClr val="0000FF"/>
                </a:solidFill>
                <a:latin typeface="新細明體" panose="02020500000000000000" pitchFamily="18" charset="-120"/>
              </a:rPr>
              <a:t>進用食物或飲料</a:t>
            </a:r>
            <a:r>
              <a:rPr lang="zh-TW" altLang="en-US" dirty="0">
                <a:latin typeface="新細明體" panose="02020500000000000000" pitchFamily="18" charset="-120"/>
              </a:rPr>
              <a:t>。</a:t>
            </a:r>
          </a:p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6.</a:t>
            </a:r>
            <a:r>
              <a:rPr lang="zh-TW" altLang="en-US" dirty="0">
                <a:latin typeface="新細明體" panose="02020500000000000000" pitchFamily="18" charset="-120"/>
              </a:rPr>
              <a:t>工廠實習時</a:t>
            </a:r>
            <a:r>
              <a:rPr lang="zh-TW" altLang="en-US" dirty="0"/>
              <a:t>，</a:t>
            </a:r>
            <a:r>
              <a:rPr lang="zh-TW" altLang="en-US" dirty="0">
                <a:latin typeface="新細明體" panose="02020500000000000000" pitchFamily="18" charset="-120"/>
              </a:rPr>
              <a:t>應穿著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工作服或科服</a:t>
            </a:r>
            <a:r>
              <a:rPr lang="zh-TW" altLang="en-US" dirty="0">
                <a:latin typeface="新細明體" panose="02020500000000000000" pitchFamily="18" charset="-120"/>
              </a:rPr>
              <a:t>。</a:t>
            </a:r>
          </a:p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7.</a:t>
            </a:r>
            <a:r>
              <a:rPr lang="zh-TW" altLang="en-US" dirty="0">
                <a:latin typeface="新細明體" panose="02020500000000000000" pitchFamily="18" charset="-120"/>
              </a:rPr>
              <a:t>非經老師允許不可以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擅自操作</a:t>
            </a:r>
            <a:r>
              <a:rPr lang="zh-TW" altLang="en-US" dirty="0">
                <a:latin typeface="新細明體" panose="02020500000000000000" pitchFamily="18" charset="-120"/>
              </a:rPr>
              <a:t>機具、設備。</a:t>
            </a:r>
          </a:p>
          <a:p>
            <a:pPr marL="274638" indent="-274638">
              <a:buNone/>
            </a:pPr>
            <a:r>
              <a:rPr lang="en-US" altLang="zh-TW" dirty="0">
                <a:latin typeface="新細明體" panose="02020500000000000000" pitchFamily="18" charset="-120"/>
              </a:rPr>
              <a:t>8.</a:t>
            </a:r>
            <a:r>
              <a:rPr lang="zh-TW" altLang="en-US" dirty="0">
                <a:latin typeface="新細明體" panose="02020500000000000000" pitchFamily="18" charset="-120"/>
              </a:rPr>
              <a:t>機具、設備使用完畢後應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</a:rPr>
              <a:t>將電源關閉</a:t>
            </a:r>
            <a:r>
              <a:rPr lang="zh-TW" altLang="en-US" dirty="0"/>
              <a:t>，</a:t>
            </a:r>
            <a:r>
              <a:rPr lang="zh-TW" altLang="en-US" dirty="0">
                <a:latin typeface="新細明體" panose="02020500000000000000" pitchFamily="18" charset="-120"/>
              </a:rPr>
              <a:t>並待完全停機後才可離去。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5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工廠安全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>
                <a:latin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</a:rPr>
              <a:t>電擊</a:t>
            </a:r>
            <a:r>
              <a:rPr lang="en-US" altLang="zh-TW" dirty="0">
                <a:latin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</a:rPr>
              <a:t>以木棍或絕緣體移開電源。</a:t>
            </a:r>
          </a:p>
          <a:p>
            <a:pPr>
              <a:buNone/>
            </a:pPr>
            <a:r>
              <a:rPr lang="en-US" altLang="zh-TW" dirty="0">
                <a:latin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</a:rPr>
              <a:t>割傷</a:t>
            </a:r>
            <a:r>
              <a:rPr lang="en-US" altLang="zh-TW" dirty="0">
                <a:latin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</a:rPr>
              <a:t>操作工具機械時要小心。</a:t>
            </a:r>
          </a:p>
          <a:p>
            <a:pPr>
              <a:buNone/>
            </a:pPr>
            <a:r>
              <a:rPr lang="en-US" altLang="zh-TW" dirty="0">
                <a:latin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</a:rPr>
              <a:t>燒燙傷：沖水</a:t>
            </a:r>
            <a:r>
              <a:rPr lang="en-US" altLang="zh-TW" dirty="0">
                <a:latin typeface="標楷體" panose="03000509000000000000" pitchFamily="65" charset="-120"/>
              </a:rPr>
              <a:t>5~10</a:t>
            </a:r>
            <a:r>
              <a:rPr lang="zh-TW" altLang="en-US" dirty="0">
                <a:latin typeface="標楷體" panose="03000509000000000000" pitchFamily="65" charset="-120"/>
              </a:rPr>
              <a:t>分鐘，再冰敷。</a:t>
            </a:r>
          </a:p>
          <a:p>
            <a:pPr>
              <a:buNone/>
            </a:pPr>
            <a:r>
              <a:rPr lang="en-US" altLang="zh-TW" dirty="0">
                <a:latin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</a:rPr>
              <a:t>眼入異物</a:t>
            </a:r>
            <a:r>
              <a:rPr lang="en-US" altLang="zh-TW" dirty="0">
                <a:latin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</a:rPr>
              <a:t>剪斷電線時小線段會噴出。</a:t>
            </a:r>
          </a:p>
          <a:p>
            <a:pPr>
              <a:buNone/>
            </a:pPr>
            <a:r>
              <a:rPr lang="en-US" altLang="zh-TW" dirty="0">
                <a:latin typeface="標楷體" panose="03000509000000000000" pitchFamily="65" charset="-120"/>
              </a:rPr>
              <a:t>5.</a:t>
            </a:r>
            <a:r>
              <a:rPr lang="zh-TW" altLang="en-US" dirty="0">
                <a:latin typeface="標楷體" panose="03000509000000000000" pitchFamily="65" charset="-120"/>
              </a:rPr>
              <a:t>跌傷</a:t>
            </a:r>
            <a:r>
              <a:rPr lang="en-US" altLang="zh-TW" dirty="0">
                <a:latin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</a:rPr>
              <a:t>不可在實習工廠內追逐嬉戲</a:t>
            </a:r>
            <a:r>
              <a:rPr lang="zh-TW" altLang="en-US" dirty="0" smtClean="0">
                <a:latin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anose="03000509000000000000" pitchFamily="65" charset="-120"/>
              </a:rPr>
              <a:t>6.</a:t>
            </a:r>
            <a:r>
              <a:rPr lang="zh-TW" altLang="en-US" dirty="0" smtClean="0">
                <a:latin typeface="標楷體" panose="03000509000000000000" pitchFamily="65" charset="-120"/>
              </a:rPr>
              <a:t>意外</a:t>
            </a:r>
            <a:r>
              <a:rPr lang="en-US" altLang="zh-TW" dirty="0" smtClean="0">
                <a:latin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</a:rPr>
              <a:t>不按照正確方法操作機具，可能導致意外傷害</a:t>
            </a:r>
            <a:r>
              <a:rPr lang="zh-TW" altLang="en-US" dirty="0">
                <a:latin typeface="標楷體" panose="03000509000000000000" pitchFamily="65" charset="-120"/>
              </a:rPr>
              <a:t>。</a:t>
            </a:r>
            <a:endParaRPr lang="zh-TW" altLang="en-US" dirty="0">
              <a:latin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06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電烙鐵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836917"/>
            <a:ext cx="650240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2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烙鐵架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3" y="2200322"/>
            <a:ext cx="4820232" cy="32150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35" y="2200322"/>
            <a:ext cx="2705477" cy="27054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82018" y="555568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用來放置電烙鐵的工具</a:t>
            </a:r>
          </a:p>
        </p:txBody>
      </p:sp>
      <p:sp>
        <p:nvSpPr>
          <p:cNvPr id="7" name="矩形 6"/>
          <p:cNvSpPr/>
          <p:nvPr/>
        </p:nvSpPr>
        <p:spPr>
          <a:xfrm>
            <a:off x="7042205" y="5002112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「海綿」是用來幫電烙鐵降溫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r>
              <a:rPr lang="zh-TW" altLang="en-US" dirty="0" smtClean="0"/>
              <a:t>工具</a:t>
            </a:r>
            <a:r>
              <a:rPr lang="zh-TW" altLang="en-US" dirty="0"/>
              <a:t>，置於烙鐵架上</a:t>
            </a:r>
          </a:p>
        </p:txBody>
      </p:sp>
    </p:spTree>
    <p:extLst>
      <p:ext uri="{BB962C8B-B14F-4D97-AF65-F5344CB8AC3E}">
        <p14:creationId xmlns:p14="http://schemas.microsoft.com/office/powerpoint/2010/main" val="20089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焊鍚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53" y="1202416"/>
            <a:ext cx="4832200" cy="42281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78819" y="51832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「銲錫」用於將電子元件連接到電路板上。須先使用電烙鐵將焊錫融化後，待銲錫冷卻後即可固定。</a:t>
            </a:r>
          </a:p>
        </p:txBody>
      </p:sp>
    </p:spTree>
    <p:extLst>
      <p:ext uri="{BB962C8B-B14F-4D97-AF65-F5344CB8AC3E}">
        <p14:creationId xmlns:p14="http://schemas.microsoft.com/office/powerpoint/2010/main" val="37380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707" y="365125"/>
            <a:ext cx="6522585" cy="62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5760" y="272118"/>
            <a:ext cx="116357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先將烙鐵架放置於整理後的桌面，並將電烙鐵插於烙鐵架上（但還</a:t>
            </a:r>
            <a:r>
              <a:rPr lang="zh-TW" altLang="en-US" sz="2800" dirty="0" smtClean="0">
                <a:solidFill>
                  <a:srgbClr val="404040"/>
                </a:solidFill>
                <a:latin typeface="&amp;quot"/>
              </a:rPr>
              <a:t>不要將</a:t>
            </a: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電烙鐵插上電源）。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將海綿至水龍頭下沾濕，但請不要讓海綿滴水，可以在關閉水龍頭後在水槽處稍微擠壓一下海綿。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將海綿放於烙鐵架上後，即可以插上電烙鐵插頭。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電烙鐵置於烙鐵架上等待</a:t>
            </a:r>
            <a:r>
              <a:rPr lang="en-US" altLang="zh-TW" sz="2800" dirty="0">
                <a:solidFill>
                  <a:srgbClr val="404040"/>
                </a:solidFill>
                <a:latin typeface="&amp;quot"/>
              </a:rPr>
              <a:t>30</a:t>
            </a: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到</a:t>
            </a:r>
            <a:r>
              <a:rPr lang="en-US" altLang="zh-TW" sz="2800" dirty="0">
                <a:solidFill>
                  <a:srgbClr val="404040"/>
                </a:solidFill>
                <a:latin typeface="&amp;quot"/>
              </a:rPr>
              <a:t>60</a:t>
            </a: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秒後即可查看電烙鐵溫度是否到可進行焊接之溫度</a:t>
            </a:r>
            <a:r>
              <a:rPr lang="zh-TW" altLang="en-US" sz="2800" dirty="0" smtClean="0">
                <a:solidFill>
                  <a:srgbClr val="404040"/>
                </a:solidFill>
                <a:latin typeface="&amp;quot"/>
              </a:rPr>
              <a:t>。</a:t>
            </a:r>
            <a:endParaRPr lang="en-US" altLang="zh-TW" sz="2800" dirty="0" smtClean="0">
              <a:solidFill>
                <a:srgbClr val="404040"/>
              </a:solidFill>
              <a:latin typeface="&amp;quot"/>
            </a:endParaRP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查看方式：拿一小段銲錫，讓銲錫尖端碰電烙鐵尖端，如果有冒出白煙且銲錫有融化，即代表已經到了適合的溫度</a:t>
            </a:r>
            <a:r>
              <a:rPr lang="zh-TW" altLang="en-US" sz="2800" dirty="0" smtClean="0">
                <a:solidFill>
                  <a:srgbClr val="404040"/>
                </a:solidFill>
                <a:latin typeface="&amp;quot"/>
              </a:rPr>
              <a:t>。</a:t>
            </a:r>
            <a:endParaRPr lang="en-US" altLang="zh-TW" sz="2800" dirty="0" smtClean="0">
              <a:solidFill>
                <a:srgbClr val="404040"/>
              </a:solidFill>
              <a:latin typeface="&amp;quot"/>
            </a:endParaRP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當溫度確定</a:t>
            </a:r>
            <a:r>
              <a:rPr lang="en-US" altLang="zh-TW" sz="2800" dirty="0">
                <a:solidFill>
                  <a:srgbClr val="404040"/>
                </a:solidFill>
                <a:latin typeface="&amp;quot"/>
              </a:rPr>
              <a:t>OK</a:t>
            </a: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了，請將電烙鐵尖端伸於電路板上要焊接的那點，同時碰到電路板與焊接的接腳，當碰到約</a:t>
            </a:r>
            <a:r>
              <a:rPr lang="en-US" altLang="zh-TW" sz="2800" dirty="0">
                <a:solidFill>
                  <a:srgbClr val="404040"/>
                </a:solidFill>
                <a:latin typeface="&amp;quot"/>
              </a:rPr>
              <a:t>1</a:t>
            </a: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秒鐘後（時間不要太長），將銲錫伸入碰到焊接的那點，讓銲錫被吃進去即可將銲錫抽開，然後再將電烙鐵抽開。</a:t>
            </a:r>
          </a:p>
          <a:p>
            <a:pPr>
              <a:buFont typeface="+mj-lt"/>
              <a:buAutoNum type="arabicPeriod"/>
            </a:pP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約</a:t>
            </a:r>
            <a:r>
              <a:rPr lang="en-US" altLang="zh-TW" sz="2800" dirty="0">
                <a:solidFill>
                  <a:srgbClr val="404040"/>
                </a:solidFill>
                <a:latin typeface="&amp;quot"/>
              </a:rPr>
              <a:t>3</a:t>
            </a:r>
            <a:r>
              <a:rPr lang="zh-TW" altLang="en-US" sz="2800" dirty="0">
                <a:solidFill>
                  <a:srgbClr val="404040"/>
                </a:solidFill>
                <a:latin typeface="&amp;quot"/>
              </a:rPr>
              <a:t>秒鐘後那點就會冷卻。</a:t>
            </a:r>
            <a:endParaRPr lang="zh-TW" altLang="en-US" sz="2800" b="0" i="0" u="none" strike="noStrike" dirty="0">
              <a:solidFill>
                <a:srgbClr val="404040"/>
              </a:solidFill>
              <a:effectLst/>
              <a:latin typeface="&amp;quot"/>
            </a:endParaRPr>
          </a:p>
        </p:txBody>
      </p:sp>
    </p:spTree>
    <p:extLst>
      <p:ext uri="{BB962C8B-B14F-4D97-AF65-F5344CB8AC3E}">
        <p14:creationId xmlns:p14="http://schemas.microsoft.com/office/powerpoint/2010/main" val="16767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2568437"/>
            <a:ext cx="4854711" cy="27307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40" y="2568437"/>
            <a:ext cx="4934226" cy="2775502"/>
          </a:xfrm>
          <a:prstGeom prst="rect">
            <a:avLst/>
          </a:prstGeom>
        </p:spPr>
      </p:pic>
      <p:sp>
        <p:nvSpPr>
          <p:cNvPr id="4" name="向右箭號 3"/>
          <p:cNvSpPr/>
          <p:nvPr/>
        </p:nvSpPr>
        <p:spPr>
          <a:xfrm>
            <a:off x="5685182" y="3697357"/>
            <a:ext cx="821635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實作</a:t>
            </a:r>
            <a:r>
              <a:rPr lang="en-US" altLang="zh-TW" dirty="0"/>
              <a:t>—</a:t>
            </a:r>
            <a:r>
              <a:rPr lang="zh-TW" altLang="en-US" dirty="0" smtClean="0"/>
              <a:t>電線上</a:t>
            </a:r>
            <a:r>
              <a:rPr lang="zh-TW" altLang="en-US" dirty="0"/>
              <a:t>鍚</a:t>
            </a:r>
          </a:p>
        </p:txBody>
      </p:sp>
    </p:spTree>
    <p:extLst>
      <p:ext uri="{BB962C8B-B14F-4D97-AF65-F5344CB8AC3E}">
        <p14:creationId xmlns:p14="http://schemas.microsoft.com/office/powerpoint/2010/main" val="17208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12499</TotalTime>
  <Words>479</Words>
  <Application>Microsoft Office PowerPoint</Application>
  <PresentationFormat>寬螢幕</PresentationFormat>
  <Paragraphs>37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&amp;quot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電子元件焊接技巧 暨    工廠安全</vt:lpstr>
      <vt:lpstr>工廠安全注意事項</vt:lpstr>
      <vt:lpstr>工廠安全</vt:lpstr>
      <vt:lpstr>電烙鐵</vt:lpstr>
      <vt:lpstr>烙鐵架</vt:lpstr>
      <vt:lpstr>焊鍚</vt:lpstr>
      <vt:lpstr>PowerPoint 簡報</vt:lpstr>
      <vt:lpstr>PowerPoint 簡報</vt:lpstr>
      <vt:lpstr>實作—電線上鍚</vt:lpstr>
      <vt:lpstr>實作—電線互接</vt:lpstr>
      <vt:lpstr>電子元件的焊接</vt:lpstr>
      <vt:lpstr>PowerPoint 簡報</vt:lpstr>
      <vt:lpstr>PowerPoint 簡報</vt:lpstr>
      <vt:lpstr>PowerPoint 簡報</vt:lpstr>
      <vt:lpstr>實作—萬用版電子元件焊接</vt:lpstr>
      <vt:lpstr>現場作業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可變電組(B10K)的應用 -模擬類比輸出</dc:title>
  <dc:creator>育睿 ◎</dc:creator>
  <cp:lastModifiedBy>育睿 ◎</cp:lastModifiedBy>
  <cp:revision>218</cp:revision>
  <dcterms:created xsi:type="dcterms:W3CDTF">2019-09-09T02:24:35Z</dcterms:created>
  <dcterms:modified xsi:type="dcterms:W3CDTF">2019-11-04T04:34:40Z</dcterms:modified>
</cp:coreProperties>
</file>