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62" r:id="rId5"/>
    <p:sldId id="260" r:id="rId6"/>
    <p:sldId id="265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3564C4-59EF-4880-B5F6-0BEDFF586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6DE3FBC-8AEF-4770-ABF3-E9AB00AB1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91BDC7-6EE1-4BB1-8698-7D853322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53D37B-A11B-4C10-8544-C901075F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59A435-2AF6-45A9-B6EE-3FB07484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40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6DF9E6-FF37-4598-86D2-48FB03DB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EAC68F-9AAE-4B85-AC99-4FAEF1629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1B61B3-11CF-496A-AD98-E0AD67B0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6486A9-6EA6-4871-8A44-7C05DBFF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E6A6FB-7B3E-4A06-80FC-45873103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86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6F06822-4DF3-44E3-A8E4-0023EDFB7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E373BBD-C331-45FC-A369-F4861973C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D79E8E-7E6D-4911-A451-2661D958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73492A-1BB9-4152-8BCB-B0503198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3F45F8-F0C9-4086-A05F-24F3A713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18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EE4355-A29A-4455-AE0F-2632E1420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33870E-7979-426B-B080-C2658871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65FA6C-C532-447C-8636-132920BA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51C0B6-E5FB-4C9D-95C4-C6338A7B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69699A-C66D-4261-93BA-2A9A6D3F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9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AA01A9-1F66-442B-946C-84451EAC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E373EE-B87D-4803-BC61-EABDAA48C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2E1D13-0E19-490D-B5C2-C3C20A860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88EAFB-9211-4330-B09F-475470FC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22F218-D1C4-442A-B2DC-D160D5E3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73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424840-E79D-49A6-94EE-1171D8C9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AE7C80-FD6F-406F-AD03-335708005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CF905E9-52BF-46A4-943C-59A7F8284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A8302D-04D2-4DA8-B377-8EDB8644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B1A5945-DD55-49F2-AA16-F0539978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6DB8AC-64F5-40AE-8434-CB41AE85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7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A1496F-8D4B-467E-AAC7-D861B72F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0B6A19-3D27-4AB5-BD59-E487F9B3F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201F8A-5350-4D70-99BC-441E604AF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D6422AD-7E73-4A0B-8059-A8D227FBC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2014BF7-C395-4A5B-81D5-1A255D15B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150534E-D93C-45C7-AF8E-22F1DE43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DA75C5-B4C4-4346-AD1D-322A2EB2F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A4F8AAC-03CA-424A-8FE5-13CF1D4B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5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3D42CF-52BC-42F7-919A-D92DDDA2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6ED0939-42BA-403C-8C74-1EAB0FE4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338D10C-349D-45E7-AA98-6CB65F82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0B2936-247A-4AF3-B21E-80F8C680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03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5632DF0-C612-4D51-8A9E-297EA8A1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C86A948-7ED3-4626-9F84-17440BFF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FC06BFF-9DA2-4491-8656-78F81932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79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EF7ED2-2880-4316-A407-6014C208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203AB5-833E-4C1D-856C-2A4D1471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C9E36AB-DACA-4F8F-9A64-560B41428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6E3CC4-FDBA-4582-A676-FEE2D64F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53E03B-1E8A-4EB6-80A9-3D99046B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D7D667-C1DF-48E5-82F1-599ACCB0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16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6409F0-F206-4C9C-9B82-1EF665B6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0A8025-05E6-4084-BBD7-27480711C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FDD6E5-8E50-4393-951F-D25151613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87DDDEE-B617-4C92-90B0-92913DD2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ACFBB5-C9DE-4D54-B0A5-DFAF2355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49A043-9BF3-45FF-9786-8EABE2BC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38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B8C54D8-FBEA-458B-B8DB-76C90647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11F1C9A-D66D-4621-BB13-7C42ECB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1C0892-E198-4598-B838-C14949DD4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DFFB-ABC2-4CB3-B160-64475B160D0E}" type="datetimeFigureOut">
              <a:rPr lang="zh-TW" altLang="en-US" smtClean="0"/>
              <a:t>2023/11/22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B10ACE-49BB-4EDE-90CA-794D4B597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BC90C4-E302-4F67-A690-D0AD587C0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1C72-1634-4E4A-9B19-81B9B5F0F3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9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E4F19E-2E60-4075-A105-EA6A8F6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9A82DF-9763-4898-B618-CA78D1D5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79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以符號列式與運算：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P158-162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：請打開載具，登錄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classroom 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找到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【part1】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因材網使用調查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完成數位調查表單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：找到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【part2】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預習與檢測 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看影片回答問題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代數式與簡記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：完成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P158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隨堂練習並拍照繳交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具體情境列式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看看自己學會多少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F15DC45-7124-4BC6-90E1-C4E934FE6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94" y="194355"/>
            <a:ext cx="4919500" cy="240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0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E4F19E-2E60-4075-A105-EA6A8F6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前置工作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9A82DF-9763-4898-B618-CA78D1D59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：請打開載具，登錄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classroom 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找到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【part1】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因材網使用調查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完成數位調查表單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：找到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【part2】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預習與檢測 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看影片回答問題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B9929F8-86A5-46BA-BCD4-1226B4FE1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131" y="220800"/>
            <a:ext cx="5001323" cy="264832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3822AEF-C071-484F-8077-3CE8BFB13E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40145"/>
          <a:stretch/>
        </p:blipFill>
        <p:spPr>
          <a:xfrm>
            <a:off x="7173731" y="3848252"/>
            <a:ext cx="4281669" cy="300974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6F6E252-1651-47C3-8D27-CEC9BA4200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9453" y="40450"/>
            <a:ext cx="1133481" cy="115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3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01B9B6-1D15-4DDA-AB45-00EB70B0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代數式與簡記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2C681AD6-BC5E-4A90-AA6F-7283C1748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10" y="34666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39042A8E-1BF9-4419-A40B-BCE79B45B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30865"/>
              </p:ext>
            </p:extLst>
          </p:nvPr>
        </p:nvGraphicFramePr>
        <p:xfrm>
          <a:off x="924560" y="2056698"/>
          <a:ext cx="10234852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0395">
                  <a:extLst>
                    <a:ext uri="{9D8B030D-6E8A-4147-A177-3AD203B41FA5}">
                      <a16:colId xmlns:a16="http://schemas.microsoft.com/office/drawing/2014/main" val="409439174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640000845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407524834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情境</a:t>
                      </a:r>
                      <a:endParaRPr lang="en-US" altLang="zh-TW" spc="3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列式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簡記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6219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pc="30" dirty="0">
                          <a:solidFill>
                            <a:srgbClr val="00B0F0"/>
                          </a:solidFill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❶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在書局買一本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60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元的筆記本與一個</a:t>
                      </a:r>
                      <a:r>
                        <a:rPr lang="zh-TW" altLang="zh-TW" i="1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元的修正帶，共花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zh-TW" altLang="en-US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          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元。</a:t>
                      </a:r>
                      <a:endParaRPr lang="en-US" altLang="zh-TW" spc="3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60269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kern="0" spc="3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❷</a:t>
                      </a:r>
                      <a:r>
                        <a:rPr lang="zh-TW" altLang="zh-TW" kern="0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全班有</a:t>
                      </a:r>
                      <a:r>
                        <a:rPr lang="zh-TW" altLang="zh-TW" i="1" kern="0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zh-TW" altLang="zh-TW" kern="0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人，若近視的有18人，則沒有近視的有 </a:t>
                      </a:r>
                      <a:r>
                        <a:rPr lang="zh-TW" altLang="en-US" kern="0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zh-TW" altLang="zh-TW" kern="0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人。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5087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pc="30" dirty="0">
                          <a:solidFill>
                            <a:srgbClr val="00B0F0"/>
                          </a:solidFill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❸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大賣場的衛生紙以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包一袋販賣，買了</a:t>
                      </a:r>
                      <a:r>
                        <a:rPr lang="zh-TW" altLang="zh-TW" i="1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袋，共有</a:t>
                      </a:r>
                      <a:r>
                        <a:rPr lang="zh-TW" altLang="en-US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包衛生紙。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39705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pc="30" dirty="0">
                          <a:solidFill>
                            <a:srgbClr val="00B0F0"/>
                          </a:solidFill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❹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超商飲料半價大優待，原價</a:t>
                      </a:r>
                      <a:r>
                        <a:rPr lang="zh-TW" altLang="zh-TW" i="1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元飲料特價為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zh-TW" altLang="en-US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          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元。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41213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pc="30" dirty="0">
                          <a:solidFill>
                            <a:srgbClr val="00B0F0"/>
                          </a:solidFill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❺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邊長為</a:t>
                      </a:r>
                      <a:r>
                        <a:rPr lang="zh-TW" altLang="zh-TW" i="1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公分的正方形面積為</a:t>
                      </a:r>
                      <a:r>
                        <a:rPr lang="zh-TW" altLang="en-US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zh-TW" altLang="zh-TW" spc="3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平方公分。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65222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⑥</a:t>
                      </a:r>
                      <a:r>
                        <a:rPr lang="zh-TW" altLang="en-US" dirty="0"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dirty="0"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長方形邊長分別為 </a:t>
                      </a:r>
                      <a:r>
                        <a:rPr lang="en-US" altLang="zh-TW" i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altLang="zh-TW" dirty="0"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i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 </a:t>
                      </a:r>
                      <a:r>
                        <a:rPr lang="zh-TW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面積為多少？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083360"/>
                  </a:ext>
                </a:extLst>
              </a:tr>
            </a:tbl>
          </a:graphicData>
        </a:graphic>
      </p:graphicFrame>
      <p:graphicFrame>
        <p:nvGraphicFramePr>
          <p:cNvPr id="17" name="物件 16">
            <a:extLst>
              <a:ext uri="{FF2B5EF4-FFF2-40B4-BE49-F238E27FC236}">
                <a16:creationId xmlns:a16="http://schemas.microsoft.com/office/drawing/2014/main" id="{2286F7A1-49D4-4290-A4C1-F9D6E91E1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233312"/>
              </p:ext>
            </p:extLst>
          </p:nvPr>
        </p:nvGraphicFramePr>
        <p:xfrm>
          <a:off x="838200" y="5584698"/>
          <a:ext cx="1239838" cy="118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Picture" r:id="rId3" imgW="766440" imgH="725760" progId="Word.Picture.8">
                  <p:embed/>
                </p:oleObj>
              </mc:Choice>
              <mc:Fallback>
                <p:oleObj name="Picture" r:id="rId3" imgW="766440" imgH="725760" progId="Word.Picture.8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8A2E18DE-AA0F-471C-A158-E1494EC0DC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84698"/>
                        <a:ext cx="1239838" cy="1181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0E4DABB8-06A5-4E71-866A-2C8BB33C2B5D}"/>
              </a:ext>
            </a:extLst>
          </p:cNvPr>
          <p:cNvSpPr/>
          <p:nvPr/>
        </p:nvSpPr>
        <p:spPr>
          <a:xfrm>
            <a:off x="334879" y="5699722"/>
            <a:ext cx="419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pc="30" dirty="0">
                <a:solidFill>
                  <a:srgbClr val="00B0F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❺</a:t>
            </a:r>
            <a:endParaRPr lang="zh-TW" altLang="en-US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32DDA90B-E405-444D-9F9A-90B7851DB455}"/>
              </a:ext>
            </a:extLst>
          </p:cNvPr>
          <p:cNvGrpSpPr/>
          <p:nvPr/>
        </p:nvGrpSpPr>
        <p:grpSpPr>
          <a:xfrm>
            <a:off x="3483270" y="5685830"/>
            <a:ext cx="1811641" cy="915885"/>
            <a:chOff x="2460224" y="5684383"/>
            <a:chExt cx="1811641" cy="91588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54B07623-CEC7-4992-8085-D1EFB7A91DB7}"/>
                </a:ext>
              </a:extLst>
            </p:cNvPr>
            <p:cNvSpPr/>
            <p:nvPr/>
          </p:nvSpPr>
          <p:spPr>
            <a:xfrm>
              <a:off x="2760306" y="5997934"/>
              <a:ext cx="1511559" cy="60233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475550C9-5482-4A43-9EA1-AC1564E78785}"/>
                </a:ext>
              </a:extLst>
            </p:cNvPr>
            <p:cNvSpPr txBox="1"/>
            <p:nvPr/>
          </p:nvSpPr>
          <p:spPr>
            <a:xfrm>
              <a:off x="3366044" y="56843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0D0CE1F2-53F9-4BD6-A8EE-E397098EC0C6}"/>
                </a:ext>
              </a:extLst>
            </p:cNvPr>
            <p:cNvSpPr txBox="1"/>
            <p:nvPr/>
          </p:nvSpPr>
          <p:spPr>
            <a:xfrm>
              <a:off x="2460224" y="61033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TW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5017B8F1-3089-490D-B9AC-175206E256A1}"/>
              </a:ext>
            </a:extLst>
          </p:cNvPr>
          <p:cNvSpPr/>
          <p:nvPr/>
        </p:nvSpPr>
        <p:spPr>
          <a:xfrm>
            <a:off x="3245079" y="563004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046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90ACDB-C691-44AD-8B77-E1DEDB75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簡記練習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CCEAC8AA-5589-433D-B8B2-2665D514AC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0638017"/>
                  </p:ext>
                </p:extLst>
              </p:nvPr>
            </p:nvGraphicFramePr>
            <p:xfrm>
              <a:off x="918845" y="1996057"/>
              <a:ext cx="9415780" cy="39435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9873">
                      <a:extLst>
                        <a:ext uri="{9D8B030D-6E8A-4147-A177-3AD203B41FA5}">
                          <a16:colId xmlns:a16="http://schemas.microsoft.com/office/drawing/2014/main" val="1270950450"/>
                        </a:ext>
                      </a:extLst>
                    </a:gridCol>
                    <a:gridCol w="5725907">
                      <a:extLst>
                        <a:ext uri="{9D8B030D-6E8A-4147-A177-3AD203B41FA5}">
                          <a16:colId xmlns:a16="http://schemas.microsoft.com/office/drawing/2014/main" val="2866336800"/>
                        </a:ext>
                      </a:extLst>
                    </a:gridCol>
                  </a:tblGrid>
                  <a:tr h="7110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算式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簡記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5502768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32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3200" b="0" i="1" kern="1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US" altLang="zh-TW" sz="3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3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altLang="zh-TW" sz="32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4157402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kumimoji="0" lang="en-US" altLang="zh-TW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kumimoji="0" lang="en-US" altLang="zh-TW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÷0</a:t>
                          </a:r>
                          <a:r>
                            <a:rPr kumimoji="0" lang="en-US" altLang="zh-TW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r>
                            <a:rPr kumimoji="0" lang="en-US" altLang="zh-TW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zh-TW" sz="28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6166064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÷4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－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18343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新細明體" panose="02020500000000000000" pitchFamily="18" charset="-120"/>
                              <a:ea typeface="+mn-ea"/>
                              <a:cs typeface="+mn-cs"/>
                            </a:rPr>
                            <a:t>－</a:t>
                          </a:r>
                          <a:r>
                            <a:rPr kumimoji="0" lang="en-US" altLang="zh-TW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÷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2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26042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÷(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altLang="zh-TW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kumimoji="0" lang="en-US" altLang="zh-TW" sz="2400" b="0" i="0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)-6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8731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CCEAC8AA-5589-433D-B8B2-2665D514AC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0638017"/>
                  </p:ext>
                </p:extLst>
              </p:nvPr>
            </p:nvGraphicFramePr>
            <p:xfrm>
              <a:off x="918845" y="1996057"/>
              <a:ext cx="9415780" cy="394355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9873">
                      <a:extLst>
                        <a:ext uri="{9D8B030D-6E8A-4147-A177-3AD203B41FA5}">
                          <a16:colId xmlns:a16="http://schemas.microsoft.com/office/drawing/2014/main" val="1270950450"/>
                        </a:ext>
                      </a:extLst>
                    </a:gridCol>
                    <a:gridCol w="5725907">
                      <a:extLst>
                        <a:ext uri="{9D8B030D-6E8A-4147-A177-3AD203B41FA5}">
                          <a16:colId xmlns:a16="http://schemas.microsoft.com/office/drawing/2014/main" val="2866336800"/>
                        </a:ext>
                      </a:extLst>
                    </a:gridCol>
                  </a:tblGrid>
                  <a:tr h="7110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算式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簡記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5502768"/>
                      </a:ext>
                    </a:extLst>
                  </a:tr>
                  <a:tr h="696659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5" t="-103509" r="-155446" b="-37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4157402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kumimoji="0" lang="en-US" altLang="zh-TW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kumimoji="0" lang="en-US" altLang="zh-TW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÷0</a:t>
                          </a:r>
                          <a:r>
                            <a:rPr kumimoji="0" lang="en-US" altLang="zh-TW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r>
                            <a:rPr kumimoji="0" lang="en-US" altLang="zh-TW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:endParaRPr lang="zh-TW" sz="28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6166064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TW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÷4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－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18343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5" t="-424038" r="-155446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26042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5" t="-524038" r="-155446" b="-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8731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738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90ACDB-C691-44AD-8B77-E1DEDB75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文字敘述改代數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CCEAC8AA-5589-433D-B8B2-2665D514AC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4609218"/>
                  </p:ext>
                </p:extLst>
              </p:nvPr>
            </p:nvGraphicFramePr>
            <p:xfrm>
              <a:off x="918845" y="1996057"/>
              <a:ext cx="9415780" cy="388086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9873">
                      <a:extLst>
                        <a:ext uri="{9D8B030D-6E8A-4147-A177-3AD203B41FA5}">
                          <a16:colId xmlns:a16="http://schemas.microsoft.com/office/drawing/2014/main" val="1270950450"/>
                        </a:ext>
                      </a:extLst>
                    </a:gridCol>
                    <a:gridCol w="5725907">
                      <a:extLst>
                        <a:ext uri="{9D8B030D-6E8A-4147-A177-3AD203B41FA5}">
                          <a16:colId xmlns:a16="http://schemas.microsoft.com/office/drawing/2014/main" val="2866336800"/>
                        </a:ext>
                      </a:extLst>
                    </a:gridCol>
                  </a:tblGrid>
                  <a:tr h="7110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情境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列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代數式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5502768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比</a:t>
                          </a: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少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10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4157402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的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8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折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6166064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比</a:t>
                          </a: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的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3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倍多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5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18343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比</a:t>
                          </a: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的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zh-TW" sz="2400" b="0" i="1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 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倍少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6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26042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原價</a:t>
                          </a:r>
                          <a:r>
                            <a:rPr lang="en-US" altLang="zh-TW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打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折再少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8731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CCEAC8AA-5589-433D-B8B2-2665D514AC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4609218"/>
                  </p:ext>
                </p:extLst>
              </p:nvPr>
            </p:nvGraphicFramePr>
            <p:xfrm>
              <a:off x="918845" y="1996057"/>
              <a:ext cx="9415780" cy="388086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689873">
                      <a:extLst>
                        <a:ext uri="{9D8B030D-6E8A-4147-A177-3AD203B41FA5}">
                          <a16:colId xmlns:a16="http://schemas.microsoft.com/office/drawing/2014/main" val="1270950450"/>
                        </a:ext>
                      </a:extLst>
                    </a:gridCol>
                    <a:gridCol w="5725907">
                      <a:extLst>
                        <a:ext uri="{9D8B030D-6E8A-4147-A177-3AD203B41FA5}">
                          <a16:colId xmlns:a16="http://schemas.microsoft.com/office/drawing/2014/main" val="2866336800"/>
                        </a:ext>
                      </a:extLst>
                    </a:gridCol>
                  </a:tblGrid>
                  <a:tr h="71101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情境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列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代數式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5502768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比</a:t>
                          </a: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少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10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4157402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y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的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8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折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6166064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比</a:t>
                          </a:r>
                          <a:r>
                            <a:rPr lang="en-US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的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3</a:t>
                          </a:r>
                          <a:r>
                            <a:rPr 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倍多</a:t>
                          </a: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5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18343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5" t="-414423" r="-155446" b="-1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</a:rPr>
                            <a:t> 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2604280"/>
                      </a:ext>
                    </a:extLst>
                  </a:tr>
                  <a:tr h="63397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原價</a:t>
                          </a:r>
                          <a:r>
                            <a:rPr lang="en-US" altLang="zh-TW" sz="2400" b="0" i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打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zh-TW" altLang="en-US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折再少</a:t>
                          </a:r>
                          <a:r>
                            <a:rPr lang="en-US" altLang="zh-TW" sz="2400" b="0" kern="100" dirty="0">
                              <a:solidFill>
                                <a:schemeClr val="tx1"/>
                              </a:solidFill>
                              <a:effectLst/>
                              <a:latin typeface="標楷體" panose="03000509000000000000" pitchFamily="65" charset="-120"/>
                              <a:ea typeface="標楷體" panose="03000509000000000000" pitchFamily="65" charset="-12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TW" sz="2400" b="0" kern="100" dirty="0">
                            <a:solidFill>
                              <a:schemeClr val="tx1"/>
                            </a:solidFill>
                            <a:effectLst/>
                            <a:latin typeface="標楷體" panose="03000509000000000000" pitchFamily="65" charset="-120"/>
                            <a:ea typeface="標楷體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28731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30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44ECDF-7B17-479E-AD0F-824C4128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</a:t>
            </a: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：隨堂練習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D9F5BA-7E40-4C6D-A93F-C1285EE20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完成</a:t>
            </a:r>
            <a:r>
              <a:rPr lang="en-US" altLang="zh-TW" dirty="0"/>
              <a:t>P158</a:t>
            </a:r>
            <a:r>
              <a:rPr lang="zh-TW" altLang="en-US" dirty="0"/>
              <a:t>、</a:t>
            </a:r>
            <a:r>
              <a:rPr lang="en-US" altLang="zh-TW" dirty="0"/>
              <a:t>159</a:t>
            </a:r>
            <a:r>
              <a:rPr lang="zh-TW" altLang="en-US" dirty="0"/>
              <a:t>隨堂練習並繳交</a:t>
            </a:r>
            <a:endParaRPr lang="en-US" altLang="zh-TW" dirty="0"/>
          </a:p>
          <a:p>
            <a:r>
              <a:rPr lang="zh-TW" altLang="en-US" dirty="0"/>
              <a:t>步驟一：在課本</a:t>
            </a:r>
            <a:r>
              <a:rPr lang="en-US" altLang="zh-TW" dirty="0"/>
              <a:t>P158</a:t>
            </a:r>
            <a:r>
              <a:rPr lang="zh-TW" altLang="en-US" dirty="0"/>
              <a:t>、</a:t>
            </a:r>
            <a:r>
              <a:rPr lang="en-US" altLang="zh-TW" dirty="0"/>
              <a:t>159</a:t>
            </a:r>
            <a:r>
              <a:rPr lang="zh-TW" altLang="en-US" dirty="0"/>
              <a:t>隨堂練習作答</a:t>
            </a:r>
            <a:endParaRPr lang="en-US" altLang="zh-TW" dirty="0"/>
          </a:p>
          <a:p>
            <a:r>
              <a:rPr lang="zh-TW" altLang="en-US" dirty="0"/>
              <a:t>步驟二：打開載具、掃右邊</a:t>
            </a:r>
            <a:r>
              <a:rPr lang="en-US" altLang="zh-TW" dirty="0" err="1"/>
              <a:t>Qrcode</a:t>
            </a:r>
            <a:endParaRPr lang="en-US" altLang="zh-TW" dirty="0"/>
          </a:p>
          <a:p>
            <a:r>
              <a:rPr lang="zh-TW" altLang="en-US" dirty="0"/>
              <a:t>找到</a:t>
            </a:r>
            <a:r>
              <a:rPr lang="zh-TW" altLang="en-US" b="1" dirty="0"/>
              <a:t>自己</a:t>
            </a:r>
            <a:r>
              <a:rPr lang="zh-TW" altLang="en-US" dirty="0"/>
              <a:t>的帖子，拍作業上傳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668806E-47F1-4B9C-9A60-4DCFE4761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63" y="1153316"/>
            <a:ext cx="2366962" cy="236696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103F3CC-299B-4769-A2BE-27D52D15E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4134" y="4287831"/>
            <a:ext cx="4432694" cy="257016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10C13FE-D526-4531-ADA3-6C74F2173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217" y="4058480"/>
            <a:ext cx="4159644" cy="2726758"/>
          </a:xfrm>
          <a:prstGeom prst="rect">
            <a:avLst/>
          </a:prstGeom>
        </p:spPr>
      </p:pic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84F09740-0753-4A91-8B17-AF1C32AB627A}"/>
              </a:ext>
            </a:extLst>
          </p:cNvPr>
          <p:cNvCxnSpPr/>
          <p:nvPr/>
        </p:nvCxnSpPr>
        <p:spPr>
          <a:xfrm>
            <a:off x="8267700" y="4476750"/>
            <a:ext cx="1038225" cy="13525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A8BDB1E1-9652-436D-8C5D-726112CD34AE}"/>
              </a:ext>
            </a:extLst>
          </p:cNvPr>
          <p:cNvCxnSpPr>
            <a:cxnSpLocks/>
          </p:cNvCxnSpPr>
          <p:nvPr/>
        </p:nvCxnSpPr>
        <p:spPr>
          <a:xfrm>
            <a:off x="8772525" y="4152894"/>
            <a:ext cx="2152650" cy="4000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B66902C-6845-4E9F-B853-36FDE93D74E2}"/>
              </a:ext>
            </a:extLst>
          </p:cNvPr>
          <p:cNvSpPr txBox="1"/>
          <p:nvPr/>
        </p:nvSpPr>
        <p:spPr>
          <a:xfrm>
            <a:off x="7678520" y="40788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拍照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9AA0805-25F0-4054-A9C2-75A00940D90C}"/>
              </a:ext>
            </a:extLst>
          </p:cNvPr>
          <p:cNvSpPr txBox="1"/>
          <p:nvPr/>
        </p:nvSpPr>
        <p:spPr>
          <a:xfrm>
            <a:off x="8225523" y="37659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更新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465E87EC-E156-4779-A0F6-ABE45D35DF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9325" y="69406"/>
            <a:ext cx="958763" cy="926263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8C518257-B8A0-4D06-86B2-79B1A62C72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5175" y="19672"/>
            <a:ext cx="985993" cy="1008234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702ACADF-2B5F-48BA-8857-DF88D2707A78}"/>
              </a:ext>
            </a:extLst>
          </p:cNvPr>
          <p:cNvSpPr txBox="1"/>
          <p:nvPr/>
        </p:nvSpPr>
        <p:spPr>
          <a:xfrm>
            <a:off x="10836316" y="1113491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加深題</a:t>
            </a:r>
            <a:endParaRPr lang="en-US" altLang="zh-TW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Part3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1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DE2CB0-D6C0-4301-8FB1-D23FCDFB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具體情境列式 </a:t>
            </a: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Title 427 10">
            <a:extLst>
              <a:ext uri="{FF2B5EF4-FFF2-40B4-BE49-F238E27FC236}">
                <a16:creationId xmlns:a16="http://schemas.microsoft.com/office/drawing/2014/main" id="{B095E13A-FD67-4B23-9E33-6F2458B66245}"/>
              </a:ext>
            </a:extLst>
          </p:cNvPr>
          <p:cNvSpPr txBox="1">
            <a:spLocks/>
          </p:cNvSpPr>
          <p:nvPr/>
        </p:nvSpPr>
        <p:spPr>
          <a:xfrm>
            <a:off x="0" y="1769719"/>
            <a:ext cx="6010040" cy="25492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AB8EB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❶ </a:t>
            </a:r>
            <a:r>
              <a:rPr kumimoji="0" lang="zh-TW" altLang="en-US" sz="3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薇真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使用甲電信公司 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300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型月</a:t>
            </a:r>
            <a:b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租方案，每個月須付 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300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元月</a:t>
            </a:r>
            <a:b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租費。這個月通話超過基本時</a:t>
            </a:r>
            <a:b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數還要再加收 </a:t>
            </a:r>
            <a:r>
              <a:rPr kumimoji="0" lang="en-US" altLang="zh-TW" sz="3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元，請問通話</a:t>
            </a:r>
            <a:b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費一共多少元？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</a:t>
            </a:r>
            <a:b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4005D95-5E4B-4A73-B386-360953FA4A6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D6EEF2"/>
              </a:clrFrom>
              <a:clrTo>
                <a:srgbClr val="D6EE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112" y="4543227"/>
            <a:ext cx="1405390" cy="1538263"/>
          </a:xfrm>
          <a:prstGeom prst="rect">
            <a:avLst/>
          </a:prstGeom>
        </p:spPr>
      </p:pic>
      <p:sp>
        <p:nvSpPr>
          <p:cNvPr id="7" name="Title 428 10">
            <a:extLst>
              <a:ext uri="{FF2B5EF4-FFF2-40B4-BE49-F238E27FC236}">
                <a16:creationId xmlns:a16="http://schemas.microsoft.com/office/drawing/2014/main" id="{8EF62505-F953-4C2F-81A7-F6CA850C5512}"/>
              </a:ext>
            </a:extLst>
          </p:cNvPr>
          <p:cNvSpPr txBox="1">
            <a:spLocks/>
          </p:cNvSpPr>
          <p:nvPr/>
        </p:nvSpPr>
        <p:spPr>
          <a:xfrm>
            <a:off x="5703693" y="1419583"/>
            <a:ext cx="6388781" cy="2690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TW" altLang="en-US" sz="7500" dirty="0">
                <a:solidFill>
                  <a:srgbClr val="3AB8EB"/>
                </a:solidFill>
              </a:rPr>
              <a:t>❷ </a:t>
            </a:r>
            <a:r>
              <a:rPr lang="zh-TW" altLang="en-US" sz="7600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弘宇</a:t>
            </a: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到超商買了 </a:t>
            </a:r>
            <a: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條巧克力</a:t>
            </a:r>
            <a:b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與 </a:t>
            </a:r>
            <a: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瓶運動飲料。如果巧克</a:t>
            </a:r>
            <a:b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力每條 </a:t>
            </a:r>
            <a:r>
              <a:rPr lang="en-US" altLang="zh-TW" sz="7600" i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en-US" sz="7600" i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元，運動飲料每瓶</a:t>
            </a:r>
            <a:b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7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元，請問一共要付多少元？</a:t>
            </a:r>
            <a:endParaRPr lang="zh-TW" altLang="en-US" sz="5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279A819-0968-4270-8917-BF37956683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D6EEF2"/>
              </a:clrFrom>
              <a:clrTo>
                <a:srgbClr val="D6EE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1962" y="4015403"/>
            <a:ext cx="2565162" cy="18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4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DE2CB0-D6C0-4301-8FB1-D23FCDFB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82" y="43410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具體情境列式</a:t>
            </a: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Title 430 10">
            <a:extLst>
              <a:ext uri="{FF2B5EF4-FFF2-40B4-BE49-F238E27FC236}">
                <a16:creationId xmlns:a16="http://schemas.microsoft.com/office/drawing/2014/main" id="{96F418F4-A1D6-4F2C-88B4-089692C17CB2}"/>
              </a:ext>
            </a:extLst>
          </p:cNvPr>
          <p:cNvSpPr txBox="1">
            <a:spLocks/>
          </p:cNvSpPr>
          <p:nvPr/>
        </p:nvSpPr>
        <p:spPr>
          <a:xfrm>
            <a:off x="417905" y="2169942"/>
            <a:ext cx="8200123" cy="1996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網路促銷</a:t>
            </a:r>
            <a:r>
              <a:rPr lang="zh-TW" altLang="en-US" sz="3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探索樂園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門票，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張全</a:t>
            </a:r>
            <a:b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票售價比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張學生票少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50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元。</a:t>
            </a:r>
            <a:b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若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張學生票售價 </a:t>
            </a:r>
            <a:r>
              <a:rPr lang="en-US" altLang="zh-TW" sz="3000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</a:t>
            </a:r>
            <a:r>
              <a:rPr lang="en-US" altLang="zh-TW" sz="30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元，則 </a:t>
            </a:r>
            <a:b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張全票售價多少元？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346E1AA-C8BC-4270-9076-FAA970EBC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299" y="250872"/>
            <a:ext cx="2304154" cy="202168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B03E6A4-1850-4C03-9AD1-35AAF9FDDF76}"/>
              </a:ext>
            </a:extLst>
          </p:cNvPr>
          <p:cNvSpPr/>
          <p:nvPr/>
        </p:nvSpPr>
        <p:spPr>
          <a:xfrm>
            <a:off x="6362711" y="245532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張全票售價</a:t>
            </a:r>
            <a:r>
              <a:rPr lang="en-US" altLang="zh-TW" sz="3000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</a:t>
            </a:r>
            <a:r>
              <a:rPr lang="en-US" altLang="zh-TW" sz="30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元，則</a:t>
            </a:r>
            <a:b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張學生票售價多少元？ </a:t>
            </a:r>
          </a:p>
        </p:txBody>
      </p:sp>
    </p:spTree>
    <p:extLst>
      <p:ext uri="{BB962C8B-B14F-4D97-AF65-F5344CB8AC3E}">
        <p14:creationId xmlns:p14="http://schemas.microsoft.com/office/powerpoint/2010/main" val="40247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9B3487-75D4-4E0A-83B7-7401339C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看看自己學會多少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AE7D104-1D41-40AC-948A-B29F862B4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60" y="1882760"/>
            <a:ext cx="1939958" cy="85358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D136CA0-3CF0-43FE-BE86-6A879C856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767"/>
          <a:stretch/>
        </p:blipFill>
        <p:spPr>
          <a:xfrm>
            <a:off x="331501" y="2767490"/>
            <a:ext cx="2487275" cy="85358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6BE7C72-BC98-4EA3-99DB-3BEB157BBF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431"/>
          <a:stretch/>
        </p:blipFill>
        <p:spPr>
          <a:xfrm>
            <a:off x="417226" y="3352800"/>
            <a:ext cx="2524882" cy="100171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0164139-7663-4E39-999D-4681CEAAC5D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1" t="25358" r="-1" b="1424"/>
          <a:stretch/>
        </p:blipFill>
        <p:spPr>
          <a:xfrm>
            <a:off x="605160" y="4179409"/>
            <a:ext cx="2504530" cy="733441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342683A-6C31-445A-A830-07900313F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226" y="4912851"/>
            <a:ext cx="10057106" cy="108952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436C797C-1E16-40A7-9D3E-38161E4A5D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160" y="5817728"/>
            <a:ext cx="10748640" cy="96089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FB62233-30E6-4530-8121-2F8CD77AA6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45" y="2146305"/>
            <a:ext cx="4937219" cy="276654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FD365087-E41C-457B-9A55-63082E26E0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56265" y="173053"/>
            <a:ext cx="1395069" cy="142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4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550</Words>
  <Application>Microsoft Office PowerPoint</Application>
  <PresentationFormat>寬螢幕</PresentationFormat>
  <Paragraphs>72</Paragraphs>
  <Slides>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MS Mincho</vt:lpstr>
      <vt:lpstr>微軟正黑體</vt:lpstr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Picture</vt:lpstr>
      <vt:lpstr>課程說明</vt:lpstr>
      <vt:lpstr>前置工作</vt:lpstr>
      <vt:lpstr>代數式與簡記</vt:lpstr>
      <vt:lpstr>簡記練習</vt:lpstr>
      <vt:lpstr>文字敘述改代數</vt:lpstr>
      <vt:lpstr>任務3：隨堂練習</vt:lpstr>
      <vt:lpstr>具體情境列式 I</vt:lpstr>
      <vt:lpstr>具體情境列式II</vt:lpstr>
      <vt:lpstr>看看自己學會多少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33</cp:revision>
  <dcterms:created xsi:type="dcterms:W3CDTF">2023-11-20T03:25:46Z</dcterms:created>
  <dcterms:modified xsi:type="dcterms:W3CDTF">2023-11-22T05:01:19Z</dcterms:modified>
</cp:coreProperties>
</file>