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61" r:id="rId5"/>
    <p:sldId id="262" r:id="rId6"/>
    <p:sldId id="259" r:id="rId7"/>
    <p:sldId id="260" r:id="rId8"/>
  </p:sldIdLst>
  <p:sldSz cx="9144000" cy="5143500" type="screen16x9"/>
  <p:notesSz cx="6858000" cy="9144000"/>
  <p:embeddedFontLst>
    <p:embeddedFont>
      <p:font typeface="Lobster" panose="00000500000000000000" pitchFamily="2" charset="0"/>
      <p:regular r:id="rId10"/>
    </p:embeddedFont>
    <p:embeddedFont>
      <p:font typeface="Overlock" panose="020B0604020202020204" charset="0"/>
      <p:regular r:id="rId11"/>
      <p:bold r:id="rId12"/>
      <p:italic r:id="rId13"/>
      <p:boldItalic r:id="rId14"/>
    </p:embeddedFont>
    <p:embeddedFont>
      <p:font typeface="Overlock Black" panose="020B0604020202020204" charset="0"/>
      <p:bold r:id="rId15"/>
      <p:boldItalic r:id="rId16"/>
    </p:embeddedFont>
    <p:embeddedFont>
      <p:font typeface="Roboto" panose="02000000000000000000" pitchFamily="2"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34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f1812439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f181243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3794878dc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3794878dc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3794878dc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3794878d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cf1812439d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cf1812439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B45F0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JYDkzqCfJzg"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ww.youtube.com/watch?v=Y8F-0Ogp4fU" TargetMode="External"/><Relationship Id="rId5" Type="http://schemas.openxmlformats.org/officeDocument/2006/relationships/hyperlink" Target="https://www.youtube.com/watch?v=NL8kMj-GlLs" TargetMode="External"/><Relationship Id="rId4" Type="http://schemas.openxmlformats.org/officeDocument/2006/relationships/hyperlink" Target="https://www.youtube.com/watch?v=nuqR7y66UYE&amp;t=116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tw.voicetube.com/videos/54579"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video" Target="https://www.youtube.com/embed/6uKjvdSbRv8?feature=oembed"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youtube.com/watch?v=h7llD8iJ_hE" TargetMode="External"/><Relationship Id="rId7" Type="http://schemas.openxmlformats.org/officeDocument/2006/relationships/hyperlink" Target="https://www.youtube.com/watch?v=AYTeiAIvfr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youtube.com/watch?v=GZkhpRfqsI0" TargetMode="External"/><Relationship Id="rId5" Type="http://schemas.openxmlformats.org/officeDocument/2006/relationships/hyperlink" Target="https://www.youtube.com/watch?v=NCsa_Doev7Y" TargetMode="External"/><Relationship Id="rId4" Type="http://schemas.openxmlformats.org/officeDocument/2006/relationships/hyperlink" Target="https://www.youtube.com/watch?v=mbYqznD0R5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51915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zh-TW">
                <a:solidFill>
                  <a:srgbClr val="FFF2CC"/>
                </a:solidFill>
                <a:latin typeface="Lobster"/>
                <a:ea typeface="Lobster"/>
                <a:cs typeface="Lobster"/>
                <a:sym typeface="Lobster"/>
              </a:rPr>
              <a:t>Weird Foods</a:t>
            </a:r>
            <a:endParaRPr>
              <a:solidFill>
                <a:srgbClr val="FFF2CC"/>
              </a:solidFill>
              <a:latin typeface="Lobster"/>
              <a:ea typeface="Lobster"/>
              <a:cs typeface="Lobster"/>
              <a:sym typeface="Lobster"/>
            </a:endParaRPr>
          </a:p>
          <a:p>
            <a:pPr marL="0" lvl="0" indent="0" algn="ctr" rtl="0">
              <a:spcBef>
                <a:spcPts val="0"/>
              </a:spcBef>
              <a:spcAft>
                <a:spcPts val="0"/>
              </a:spcAft>
              <a:buNone/>
            </a:pPr>
            <a:r>
              <a:rPr lang="zh-TW">
                <a:solidFill>
                  <a:srgbClr val="FFF2CC"/>
                </a:solidFill>
                <a:latin typeface="Lobster"/>
                <a:ea typeface="Lobster"/>
                <a:cs typeface="Lobster"/>
                <a:sym typeface="Lobster"/>
              </a:rPr>
              <a:t>Around the World</a:t>
            </a:r>
            <a:endParaRPr>
              <a:solidFill>
                <a:srgbClr val="FFF2CC"/>
              </a:solidFill>
              <a:latin typeface="Lobster"/>
              <a:ea typeface="Lobster"/>
              <a:cs typeface="Lobster"/>
              <a:sym typeface="Lobster"/>
            </a:endParaRPr>
          </a:p>
        </p:txBody>
      </p:sp>
      <p:sp>
        <p:nvSpPr>
          <p:cNvPr id="55" name="Google Shape;55;p13"/>
          <p:cNvSpPr txBox="1">
            <a:spLocks noGrp="1"/>
          </p:cNvSpPr>
          <p:nvPr>
            <p:ph type="subTitle" idx="1"/>
          </p:nvPr>
        </p:nvSpPr>
        <p:spPr>
          <a:xfrm>
            <a:off x="4572000" y="3747025"/>
            <a:ext cx="4260300" cy="10830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zh-TW" sz="2400">
                <a:latin typeface="Overlock"/>
                <a:ea typeface="Overlock"/>
                <a:cs typeface="Overlock"/>
                <a:sym typeface="Overlock"/>
              </a:rPr>
              <a:t>I Eat. Therefore, I Am.</a:t>
            </a:r>
            <a:endParaRPr sz="2400">
              <a:latin typeface="Overlock"/>
              <a:ea typeface="Overlock"/>
              <a:cs typeface="Overlock"/>
              <a:sym typeface="Overlock"/>
            </a:endParaRPr>
          </a:p>
          <a:p>
            <a:pPr marL="0" lvl="0" indent="0" algn="r" rtl="0">
              <a:spcBef>
                <a:spcPts val="0"/>
              </a:spcBef>
              <a:spcAft>
                <a:spcPts val="0"/>
              </a:spcAft>
              <a:buNone/>
            </a:pPr>
            <a:r>
              <a:rPr lang="zh-TW" sz="2400">
                <a:latin typeface="Overlock"/>
                <a:ea typeface="Overlock"/>
                <a:cs typeface="Overlock"/>
                <a:sym typeface="Overlock"/>
              </a:rPr>
              <a:t>Originally Presented by Kelly You</a:t>
            </a:r>
            <a:endParaRPr sz="2400">
              <a:latin typeface="Overlock"/>
              <a:ea typeface="Overlock"/>
              <a:cs typeface="Overlock"/>
              <a:sym typeface="Overlock"/>
            </a:endParaRPr>
          </a:p>
        </p:txBody>
      </p:sp>
      <p:pic>
        <p:nvPicPr>
          <p:cNvPr id="56" name="Google Shape;56;p13"/>
          <p:cNvPicPr preferRelativeResize="0"/>
          <p:nvPr/>
        </p:nvPicPr>
        <p:blipFill>
          <a:blip r:embed="rId3">
            <a:alphaModFix/>
          </a:blip>
          <a:stretch>
            <a:fillRect/>
          </a:stretch>
        </p:blipFill>
        <p:spPr>
          <a:xfrm>
            <a:off x="820400" y="2992075"/>
            <a:ext cx="1807025" cy="1790975"/>
          </a:xfrm>
          <a:prstGeom prst="rect">
            <a:avLst/>
          </a:prstGeom>
          <a:noFill/>
          <a:ln>
            <a:noFill/>
          </a:ln>
        </p:spPr>
      </p:pic>
      <p:sp>
        <p:nvSpPr>
          <p:cNvPr id="57" name="Google Shape;57;p13"/>
          <p:cNvSpPr/>
          <p:nvPr/>
        </p:nvSpPr>
        <p:spPr>
          <a:xfrm>
            <a:off x="3262025" y="2838950"/>
            <a:ext cx="1670100" cy="1324800"/>
          </a:xfrm>
          <a:prstGeom prst="wedgeEllipseCallout">
            <a:avLst>
              <a:gd name="adj1" fmla="val -63978"/>
              <a:gd name="adj2" fmla="val 35817"/>
            </a:avLst>
          </a:prstGeom>
          <a:solidFill>
            <a:srgbClr val="D9D9D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zh-TW" sz="2000">
                <a:latin typeface="Overlock"/>
                <a:ea typeface="Overlock"/>
                <a:cs typeface="Overlock"/>
                <a:sym typeface="Overlock"/>
              </a:rPr>
              <a:t>Are you kidding me?!</a:t>
            </a:r>
            <a:endParaRPr sz="2000">
              <a:latin typeface="Overlock"/>
              <a:ea typeface="Overlock"/>
              <a:cs typeface="Overlock"/>
              <a:sym typeface="Overlo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0" y="2371350"/>
            <a:ext cx="8520600" cy="1806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zh-TW">
                <a:solidFill>
                  <a:srgbClr val="FFF2CC"/>
                </a:solidFill>
                <a:latin typeface="Overlock Black"/>
                <a:ea typeface="Overlock Black"/>
                <a:cs typeface="Overlock Black"/>
                <a:sym typeface="Overlock Black"/>
              </a:rPr>
              <a:t>One man’s meat is another man’s poison.</a:t>
            </a:r>
            <a:endParaRPr>
              <a:solidFill>
                <a:srgbClr val="FFF2CC"/>
              </a:solidFill>
              <a:latin typeface="Overlock Black"/>
              <a:ea typeface="Overlock Black"/>
              <a:cs typeface="Overlock Black"/>
              <a:sym typeface="Overlock Black"/>
            </a:endParaRPr>
          </a:p>
        </p:txBody>
      </p:sp>
      <p:pic>
        <p:nvPicPr>
          <p:cNvPr id="63" name="Google Shape;63;p14"/>
          <p:cNvPicPr preferRelativeResize="0"/>
          <p:nvPr/>
        </p:nvPicPr>
        <p:blipFill>
          <a:blip r:embed="rId3">
            <a:alphaModFix/>
          </a:blip>
          <a:stretch>
            <a:fillRect/>
          </a:stretch>
        </p:blipFill>
        <p:spPr>
          <a:xfrm>
            <a:off x="3440125" y="590050"/>
            <a:ext cx="1703374" cy="1703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891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a:solidFill>
                  <a:srgbClr val="FFF2CC"/>
                </a:solidFill>
                <a:latin typeface="Overlock Black"/>
                <a:ea typeface="Overlock Black"/>
                <a:cs typeface="Overlock Black"/>
                <a:sym typeface="Overlock Black"/>
              </a:rPr>
              <a:t>Strange Ways of Cooking (Preparing Foods)  </a:t>
            </a:r>
            <a:r>
              <a:rPr lang="zh-TW"/>
              <a:t> </a:t>
            </a:r>
            <a:endParaRPr/>
          </a:p>
        </p:txBody>
      </p:sp>
      <p:sp>
        <p:nvSpPr>
          <p:cNvPr id="69" name="Google Shape;69;p15"/>
          <p:cNvSpPr txBox="1">
            <a:spLocks noGrp="1"/>
          </p:cNvSpPr>
          <p:nvPr>
            <p:ph type="body" idx="1"/>
          </p:nvPr>
        </p:nvSpPr>
        <p:spPr>
          <a:xfrm>
            <a:off x="311700" y="1152475"/>
            <a:ext cx="8520600" cy="3679200"/>
          </a:xfrm>
          <a:prstGeom prst="rect">
            <a:avLst/>
          </a:prstGeom>
        </p:spPr>
        <p:txBody>
          <a:bodyPr spcFirstLastPara="1" wrap="square" lIns="91425" tIns="91425" rIns="91425" bIns="91425" anchor="t" anchorCtr="0">
            <a:normAutofit fontScale="92500" lnSpcReduction="20000"/>
          </a:bodyPr>
          <a:lstStyle/>
          <a:p>
            <a:pPr marL="457200" lvl="0" indent="-368300" algn="l" rtl="0">
              <a:spcBef>
                <a:spcPts val="0"/>
              </a:spcBef>
              <a:spcAft>
                <a:spcPts val="0"/>
              </a:spcAft>
              <a:buClr>
                <a:schemeClr val="lt1"/>
              </a:buClr>
              <a:buSzPts val="2200"/>
              <a:buAutoNum type="arabicPeriod"/>
            </a:pPr>
            <a:r>
              <a:rPr lang="zh-TW" sz="2200" b="1">
                <a:solidFill>
                  <a:schemeClr val="lt1"/>
                </a:solidFill>
              </a:rPr>
              <a:t>alive(活吃)</a:t>
            </a:r>
            <a:endParaRPr sz="2200" b="1">
              <a:solidFill>
                <a:schemeClr val="lt1"/>
              </a:solidFill>
            </a:endParaRPr>
          </a:p>
          <a:p>
            <a:pPr marL="457200" lvl="0" indent="0" algn="l" rtl="0">
              <a:spcBef>
                <a:spcPts val="1200"/>
              </a:spcBef>
              <a:spcAft>
                <a:spcPts val="0"/>
              </a:spcAft>
              <a:buNone/>
            </a:pPr>
            <a:r>
              <a:rPr lang="zh-TW">
                <a:solidFill>
                  <a:schemeClr val="lt1"/>
                </a:solidFill>
              </a:rPr>
              <a:t>Live Octupus Sashimi in Korea</a:t>
            </a:r>
            <a:r>
              <a:rPr lang="zh-TW"/>
              <a:t> </a:t>
            </a:r>
            <a:r>
              <a:rPr lang="zh-TW" sz="1100" u="sng">
                <a:solidFill>
                  <a:schemeClr val="hlink"/>
                </a:solidFill>
                <a:hlinkClick r:id="rId3"/>
              </a:rPr>
              <a:t>https://www.youtube.com/watch?v=JYDkzqCfJzg</a:t>
            </a:r>
            <a:endParaRPr/>
          </a:p>
          <a:p>
            <a:pPr marL="457200" lvl="0" indent="-368815" algn="l" rtl="0">
              <a:spcBef>
                <a:spcPts val="1200"/>
              </a:spcBef>
              <a:spcAft>
                <a:spcPts val="0"/>
              </a:spcAft>
              <a:buClr>
                <a:schemeClr val="lt1"/>
              </a:buClr>
              <a:buSzPts val="2208"/>
              <a:buAutoNum type="arabicPeriod"/>
            </a:pPr>
            <a:r>
              <a:rPr lang="zh-TW" sz="2208" b="1">
                <a:solidFill>
                  <a:schemeClr val="lt1"/>
                </a:solidFill>
              </a:rPr>
              <a:t>raw(生吃)</a:t>
            </a:r>
            <a:endParaRPr sz="2208" b="1">
              <a:solidFill>
                <a:schemeClr val="lt1"/>
              </a:solidFill>
            </a:endParaRPr>
          </a:p>
          <a:p>
            <a:pPr marL="457200" lvl="0" indent="0" algn="l" rtl="0">
              <a:spcBef>
                <a:spcPts val="1200"/>
              </a:spcBef>
              <a:spcAft>
                <a:spcPts val="0"/>
              </a:spcAft>
              <a:buNone/>
            </a:pPr>
            <a:r>
              <a:rPr lang="zh-TW">
                <a:solidFill>
                  <a:schemeClr val="lt1"/>
                </a:solidFill>
              </a:rPr>
              <a:t>Horse Sashimi in Japan</a:t>
            </a:r>
            <a:r>
              <a:rPr lang="zh-TW"/>
              <a:t> </a:t>
            </a:r>
            <a:r>
              <a:rPr lang="zh-TW" sz="1100" u="sng">
                <a:solidFill>
                  <a:schemeClr val="hlink"/>
                </a:solidFill>
                <a:hlinkClick r:id="rId4"/>
              </a:rPr>
              <a:t>https://www.youtube.com/watch?v=nuqR7y66UYE&amp;t=116s</a:t>
            </a:r>
            <a:endParaRPr/>
          </a:p>
          <a:p>
            <a:pPr marL="457200" lvl="0" indent="-342900" algn="l" rtl="0">
              <a:spcBef>
                <a:spcPts val="1200"/>
              </a:spcBef>
              <a:spcAft>
                <a:spcPts val="0"/>
              </a:spcAft>
              <a:buClr>
                <a:schemeClr val="lt1"/>
              </a:buClr>
              <a:buSzPts val="1800"/>
              <a:buAutoNum type="arabicPeriod"/>
            </a:pPr>
            <a:r>
              <a:rPr lang="zh-TW" sz="2200" b="1">
                <a:solidFill>
                  <a:schemeClr val="lt1"/>
                </a:solidFill>
              </a:rPr>
              <a:t>alkaline fermented (鹼液發酵)</a:t>
            </a:r>
            <a:r>
              <a:rPr lang="zh-TW"/>
              <a:t> </a:t>
            </a:r>
            <a:endParaRPr/>
          </a:p>
          <a:p>
            <a:pPr marL="457200" lvl="0" indent="0" algn="l" rtl="0">
              <a:spcBef>
                <a:spcPts val="1200"/>
              </a:spcBef>
              <a:spcAft>
                <a:spcPts val="0"/>
              </a:spcAft>
              <a:buNone/>
            </a:pPr>
            <a:r>
              <a:rPr lang="zh-TW">
                <a:solidFill>
                  <a:schemeClr val="lt1"/>
                </a:solidFill>
              </a:rPr>
              <a:t>Century Eggs in China</a:t>
            </a:r>
            <a:r>
              <a:rPr lang="zh-TW"/>
              <a:t> </a:t>
            </a:r>
            <a:r>
              <a:rPr lang="zh-TW" sz="1100" u="sng">
                <a:solidFill>
                  <a:schemeClr val="hlink"/>
                </a:solidFill>
                <a:hlinkClick r:id="rId5"/>
              </a:rPr>
              <a:t>https://www.youtube.com/watch?v=NL8kMj-GlLs</a:t>
            </a:r>
            <a:endParaRPr/>
          </a:p>
          <a:p>
            <a:pPr marL="457200" lvl="0" indent="-342900" algn="l" rtl="0">
              <a:spcBef>
                <a:spcPts val="1200"/>
              </a:spcBef>
              <a:spcAft>
                <a:spcPts val="0"/>
              </a:spcAft>
              <a:buClr>
                <a:schemeClr val="lt1"/>
              </a:buClr>
              <a:buSzPts val="1800"/>
              <a:buAutoNum type="arabicPeriod"/>
            </a:pPr>
            <a:r>
              <a:rPr lang="zh-TW" sz="2200" b="1">
                <a:solidFill>
                  <a:schemeClr val="lt1"/>
                </a:solidFill>
              </a:rPr>
              <a:t>rotten (腐爛)</a:t>
            </a:r>
            <a:r>
              <a:rPr lang="zh-TW">
                <a:solidFill>
                  <a:schemeClr val="lt1"/>
                </a:solidFill>
              </a:rPr>
              <a:t>  </a:t>
            </a:r>
            <a:endParaRPr>
              <a:solidFill>
                <a:schemeClr val="lt1"/>
              </a:solidFill>
            </a:endParaRPr>
          </a:p>
          <a:p>
            <a:pPr marL="457200" lvl="0" indent="0" algn="l" rtl="0">
              <a:spcBef>
                <a:spcPts val="1200"/>
              </a:spcBef>
              <a:spcAft>
                <a:spcPts val="1200"/>
              </a:spcAft>
              <a:buNone/>
            </a:pPr>
            <a:r>
              <a:rPr lang="zh-TW">
                <a:solidFill>
                  <a:schemeClr val="lt1"/>
                </a:solidFill>
              </a:rPr>
              <a:t>Casu Marzu: Cheese with Live Maggots in Italy</a:t>
            </a:r>
            <a:r>
              <a:rPr lang="zh-TW"/>
              <a:t> </a:t>
            </a:r>
            <a:r>
              <a:rPr lang="zh-TW" sz="1100" u="sng">
                <a:solidFill>
                  <a:schemeClr val="hlink"/>
                </a:solidFill>
                <a:hlinkClick r:id="rId6"/>
              </a:rPr>
              <a:t>https://www.youtube.com/watch?v=Y8F-0Ogp4fU</a:t>
            </a:r>
            <a:endParaRPr/>
          </a:p>
        </p:txBody>
      </p:sp>
      <p:pic>
        <p:nvPicPr>
          <p:cNvPr id="70" name="Google Shape;70;p15"/>
          <p:cNvPicPr preferRelativeResize="0"/>
          <p:nvPr/>
        </p:nvPicPr>
        <p:blipFill>
          <a:blip r:embed="rId7">
            <a:alphaModFix/>
          </a:blip>
          <a:stretch>
            <a:fillRect/>
          </a:stretch>
        </p:blipFill>
        <p:spPr>
          <a:xfrm rot="694052">
            <a:off x="7105475" y="489575"/>
            <a:ext cx="1614300" cy="1285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D836EA-5D39-9135-0C92-156CAC839015}"/>
              </a:ext>
            </a:extLst>
          </p:cNvPr>
          <p:cNvSpPr>
            <a:spLocks noGrp="1"/>
          </p:cNvSpPr>
          <p:nvPr>
            <p:ph type="title"/>
          </p:nvPr>
        </p:nvSpPr>
        <p:spPr/>
        <p:txBody>
          <a:bodyPr>
            <a:normAutofit fontScale="90000"/>
          </a:bodyPr>
          <a:lstStyle/>
          <a:p>
            <a:r>
              <a:rPr lang="en-US" altLang="zh-TW" dirty="0"/>
              <a:t>Blue Cheese</a:t>
            </a:r>
            <a:endParaRPr lang="zh-TW" altLang="en-US" dirty="0"/>
          </a:p>
        </p:txBody>
      </p:sp>
      <p:sp>
        <p:nvSpPr>
          <p:cNvPr id="3" name="文字版面配置區 2">
            <a:extLst>
              <a:ext uri="{FF2B5EF4-FFF2-40B4-BE49-F238E27FC236}">
                <a16:creationId xmlns:a16="http://schemas.microsoft.com/office/drawing/2014/main" id="{85C17EB9-9317-11A5-BEDB-2D60522024A9}"/>
              </a:ext>
            </a:extLst>
          </p:cNvPr>
          <p:cNvSpPr>
            <a:spLocks noGrp="1"/>
          </p:cNvSpPr>
          <p:nvPr>
            <p:ph type="body" idx="1"/>
          </p:nvPr>
        </p:nvSpPr>
        <p:spPr/>
        <p:txBody>
          <a:bodyPr>
            <a:normAutofit fontScale="92500" lnSpcReduction="20000"/>
          </a:bodyPr>
          <a:lstStyle/>
          <a:p>
            <a:r>
              <a:rPr lang="en-US" altLang="zh-TW" dirty="0">
                <a:hlinkClick r:id="rId2"/>
              </a:rPr>
              <a:t>https://tw.voicetube.com/videos/54579</a:t>
            </a:r>
            <a:endParaRPr lang="en-US" altLang="zh-TW" dirty="0"/>
          </a:p>
          <a:p>
            <a:r>
              <a:rPr lang="en-US" altLang="zh-TW" b="0" i="0" dirty="0">
                <a:solidFill>
                  <a:srgbClr val="00334C"/>
                </a:solidFill>
                <a:effectLst/>
                <a:latin typeface="Arial" panose="020B0604020202020204" pitchFamily="34" charset="0"/>
              </a:rPr>
              <a:t>Many Taiwanese are scared of eating blue cheese because of its dark blue dots. However, its strong taste and smell make it popular with many Americans. Let’s find out some interesting facts about blue cheese. Blue cheese has been around since the ninth century. People found it inside a cave in Italy by chance. They tried it and they were surprised at its great taste. Later, they decided to make blue cheese for themselves. They started to use cow’s, sheep’s, or goat’s milk to make blue cheese. As for the ways to eat blue cheese, people enjoy eating it alone or with other foods. Sometimes they like to eat it with other foods because of its flavor. For example, blue cheese goes best with pizza, baked pears, hamburgers and salad with lemon pieces. After reading these interesting facts about blue cheese, do you want to give it a try? Who knows? You may just like it.</a:t>
            </a:r>
            <a:endParaRPr lang="zh-TW" altLang="en-US" dirty="0"/>
          </a:p>
        </p:txBody>
      </p:sp>
    </p:spTree>
    <p:extLst>
      <p:ext uri="{BB962C8B-B14F-4D97-AF65-F5344CB8AC3E}">
        <p14:creationId xmlns:p14="http://schemas.microsoft.com/office/powerpoint/2010/main" val="3592581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3907C3-4096-F964-3E2E-08A615625305}"/>
              </a:ext>
            </a:extLst>
          </p:cNvPr>
          <p:cNvSpPr>
            <a:spLocks noGrp="1"/>
          </p:cNvSpPr>
          <p:nvPr>
            <p:ph type="title"/>
          </p:nvPr>
        </p:nvSpPr>
        <p:spPr/>
        <p:txBody>
          <a:bodyPr>
            <a:normAutofit fontScale="90000"/>
          </a:bodyPr>
          <a:lstStyle/>
          <a:p>
            <a:r>
              <a:rPr lang="zh-TW" altLang="en-US" b="1" i="0" dirty="0">
                <a:solidFill>
                  <a:srgbClr val="0F0F0F"/>
                </a:solidFill>
                <a:effectLst/>
                <a:latin typeface="Roboto" panose="02000000000000000000" pitchFamily="2" charset="0"/>
              </a:rPr>
              <a:t>巨臭的藍紋奶酪有傳說的那麼難吃嗎？藍紋芝士的種類、吃法和入門教學 </a:t>
            </a:r>
            <a:r>
              <a:rPr lang="en-US" altLang="zh-TW" b="1" i="0" dirty="0">
                <a:solidFill>
                  <a:srgbClr val="0F0F0F"/>
                </a:solidFill>
                <a:effectLst/>
                <a:latin typeface="Roboto" panose="02000000000000000000" pitchFamily="2" charset="0"/>
              </a:rPr>
              <a:t>Blue Cheese</a:t>
            </a:r>
            <a:br>
              <a:rPr lang="en-US" altLang="zh-TW" b="1" i="0" dirty="0">
                <a:solidFill>
                  <a:srgbClr val="0F0F0F"/>
                </a:solidFill>
                <a:effectLst/>
                <a:latin typeface="Roboto" panose="02000000000000000000" pitchFamily="2" charset="0"/>
              </a:rPr>
            </a:br>
            <a:endParaRPr lang="zh-TW" altLang="en-US" dirty="0"/>
          </a:p>
        </p:txBody>
      </p:sp>
      <p:pic>
        <p:nvPicPr>
          <p:cNvPr id="4" name="線上媒體 3" title="巨臭的蓝纹奶酪有传说的那么难吃吗？蓝纹芝士的种类、吃法和入门教学 Blue Cheese 4k">
            <a:hlinkClick r:id="" action="ppaction://media"/>
            <a:extLst>
              <a:ext uri="{FF2B5EF4-FFF2-40B4-BE49-F238E27FC236}">
                <a16:creationId xmlns:a16="http://schemas.microsoft.com/office/drawing/2014/main" id="{D3D4F92D-871F-7B8B-F304-9E422C5A0B57}"/>
              </a:ext>
            </a:extLst>
          </p:cNvPr>
          <p:cNvPicPr>
            <a:picLocks noRot="1" noChangeAspect="1"/>
          </p:cNvPicPr>
          <p:nvPr>
            <a:videoFile r:link="rId1"/>
          </p:nvPr>
        </p:nvPicPr>
        <p:blipFill>
          <a:blip r:embed="rId3"/>
          <a:stretch>
            <a:fillRect/>
          </a:stretch>
        </p:blipFill>
        <p:spPr>
          <a:xfrm>
            <a:off x="1474362" y="1586579"/>
            <a:ext cx="5860156" cy="3310707"/>
          </a:xfrm>
          <a:prstGeom prst="rect">
            <a:avLst/>
          </a:prstGeom>
        </p:spPr>
      </p:pic>
    </p:spTree>
    <p:extLst>
      <p:ext uri="{BB962C8B-B14F-4D97-AF65-F5344CB8AC3E}">
        <p14:creationId xmlns:p14="http://schemas.microsoft.com/office/powerpoint/2010/main" val="146973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78500" y="355950"/>
            <a:ext cx="50991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a:solidFill>
                  <a:srgbClr val="FFF2CC"/>
                </a:solidFill>
                <a:latin typeface="Overlock Black"/>
                <a:ea typeface="Overlock Black"/>
                <a:cs typeface="Overlock Black"/>
                <a:sym typeface="Overlock Black"/>
              </a:rPr>
              <a:t>Special and Scary Ingredients </a:t>
            </a:r>
            <a:endParaRPr>
              <a:solidFill>
                <a:srgbClr val="FFF2CC"/>
              </a:solidFill>
              <a:latin typeface="Overlock Black"/>
              <a:ea typeface="Overlock Black"/>
              <a:cs typeface="Overlock Black"/>
              <a:sym typeface="Overlock Black"/>
            </a:endParaRPr>
          </a:p>
        </p:txBody>
      </p:sp>
      <p:sp>
        <p:nvSpPr>
          <p:cNvPr id="76" name="Google Shape;76;p16"/>
          <p:cNvSpPr txBox="1">
            <a:spLocks noGrp="1"/>
          </p:cNvSpPr>
          <p:nvPr>
            <p:ph type="body" idx="1"/>
          </p:nvPr>
        </p:nvSpPr>
        <p:spPr>
          <a:xfrm>
            <a:off x="311700" y="137512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lt1"/>
              </a:buClr>
              <a:buSzPts val="1800"/>
              <a:buAutoNum type="arabicPeriod"/>
            </a:pPr>
            <a:r>
              <a:rPr lang="zh-TW" b="1">
                <a:solidFill>
                  <a:schemeClr val="lt1"/>
                </a:solidFill>
              </a:rPr>
              <a:t>Chicken Feet 雞腳</a:t>
            </a:r>
            <a:r>
              <a:rPr lang="zh-TW">
                <a:solidFill>
                  <a:schemeClr val="lt1"/>
                </a:solidFill>
              </a:rPr>
              <a:t> </a:t>
            </a:r>
            <a:r>
              <a:rPr lang="zh-TW"/>
              <a:t>(Trying Chicken Feet for the First Time) </a:t>
            </a:r>
            <a:r>
              <a:rPr lang="zh-TW" sz="1100" u="sng">
                <a:solidFill>
                  <a:schemeClr val="hlink"/>
                </a:solidFill>
                <a:hlinkClick r:id="rId3"/>
              </a:rPr>
              <a:t>https://www.youtube.com/watch?v=h7llD8iJ_hE</a:t>
            </a:r>
            <a:r>
              <a:rPr lang="zh-TW" sz="3100">
                <a:solidFill>
                  <a:srgbClr val="313131"/>
                </a:solidFill>
                <a:highlight>
                  <a:srgbClr val="FFFFFF"/>
                </a:highlight>
              </a:rPr>
              <a:t> </a:t>
            </a:r>
            <a:endParaRPr/>
          </a:p>
          <a:p>
            <a:pPr marL="457200" lvl="0" indent="-342900" algn="l" rtl="0">
              <a:spcBef>
                <a:spcPts val="0"/>
              </a:spcBef>
              <a:spcAft>
                <a:spcPts val="0"/>
              </a:spcAft>
              <a:buClr>
                <a:schemeClr val="lt1"/>
              </a:buClr>
              <a:buSzPts val="1800"/>
              <a:buAutoNum type="arabicPeriod"/>
            </a:pPr>
            <a:r>
              <a:rPr lang="zh-TW" b="1">
                <a:solidFill>
                  <a:schemeClr val="lt1"/>
                </a:solidFill>
              </a:rPr>
              <a:t>Rotten Shark Meat 腐爛鯊魚肉</a:t>
            </a:r>
            <a:r>
              <a:rPr lang="zh-TW">
                <a:solidFill>
                  <a:schemeClr val="lt1"/>
                </a:solidFill>
              </a:rPr>
              <a:t>:</a:t>
            </a:r>
            <a:r>
              <a:rPr lang="zh-TW" b="1">
                <a:solidFill>
                  <a:schemeClr val="lt1"/>
                </a:solidFill>
              </a:rPr>
              <a:t> </a:t>
            </a:r>
            <a:r>
              <a:rPr lang="zh-TW">
                <a:solidFill>
                  <a:schemeClr val="lt1"/>
                </a:solidFill>
              </a:rPr>
              <a:t>Hakarl in Iceland</a:t>
            </a:r>
            <a:r>
              <a:rPr lang="zh-TW"/>
              <a:t> (Eating Rotten Shark National Geographic)   </a:t>
            </a:r>
            <a:r>
              <a:rPr lang="zh-TW" sz="1100" u="sng">
                <a:solidFill>
                  <a:schemeClr val="hlink"/>
                </a:solidFill>
                <a:hlinkClick r:id="rId4"/>
              </a:rPr>
              <a:t>https://www.youtube.com/watch?v=mbYqznD0R5M</a:t>
            </a:r>
            <a:endParaRPr/>
          </a:p>
          <a:p>
            <a:pPr marL="457200" lvl="0" indent="-342900" algn="l" rtl="0">
              <a:spcBef>
                <a:spcPts val="0"/>
              </a:spcBef>
              <a:spcAft>
                <a:spcPts val="0"/>
              </a:spcAft>
              <a:buClr>
                <a:schemeClr val="lt1"/>
              </a:buClr>
              <a:buSzPts val="1800"/>
              <a:buAutoNum type="arabicPeriod"/>
            </a:pPr>
            <a:r>
              <a:rPr lang="zh-TW" b="1">
                <a:solidFill>
                  <a:schemeClr val="lt1"/>
                </a:solidFill>
              </a:rPr>
              <a:t>Fertilized Duck Eggs 鴨仔蛋</a:t>
            </a:r>
            <a:r>
              <a:rPr lang="zh-TW">
                <a:solidFill>
                  <a:schemeClr val="lt1"/>
                </a:solidFill>
              </a:rPr>
              <a:t>: Balut in Philippines</a:t>
            </a:r>
            <a:r>
              <a:rPr lang="zh-TW"/>
              <a:t> (How to Eat Balut: Fertilized Duck Eggs)  </a:t>
            </a:r>
            <a:r>
              <a:rPr lang="zh-TW" sz="1100" u="sng">
                <a:solidFill>
                  <a:schemeClr val="hlink"/>
                </a:solidFill>
                <a:hlinkClick r:id="rId5"/>
              </a:rPr>
              <a:t>https://www.youtube.com/watch?v=NCsa_Doev7Y</a:t>
            </a:r>
            <a:endParaRPr/>
          </a:p>
          <a:p>
            <a:pPr marL="457200" lvl="0" indent="-342900" algn="l" rtl="0">
              <a:spcBef>
                <a:spcPts val="0"/>
              </a:spcBef>
              <a:spcAft>
                <a:spcPts val="0"/>
              </a:spcAft>
              <a:buClr>
                <a:schemeClr val="lt1"/>
              </a:buClr>
              <a:buSzPts val="1800"/>
              <a:buAutoNum type="arabicPeriod"/>
            </a:pPr>
            <a:r>
              <a:rPr lang="zh-TW" b="1">
                <a:solidFill>
                  <a:schemeClr val="lt1"/>
                </a:solidFill>
              </a:rPr>
              <a:t>Fried Tarantula </a:t>
            </a:r>
            <a:r>
              <a:rPr lang="zh-TW">
                <a:solidFill>
                  <a:schemeClr val="lt1"/>
                </a:solidFill>
              </a:rPr>
              <a:t>in Cambodia</a:t>
            </a:r>
            <a:r>
              <a:rPr lang="zh-TW"/>
              <a:t> (Eating Tarantula in Cambodia)  </a:t>
            </a:r>
            <a:r>
              <a:rPr lang="zh-TW" sz="1100" u="sng">
                <a:solidFill>
                  <a:schemeClr val="hlink"/>
                </a:solidFill>
                <a:hlinkClick r:id="rId6"/>
              </a:rPr>
              <a:t>https://www.youtube.com/watch?v=GZkhpRfqsI0</a:t>
            </a:r>
            <a:endParaRPr/>
          </a:p>
          <a:p>
            <a:pPr marL="457200" lvl="0" indent="-342900" algn="l" rtl="0">
              <a:spcBef>
                <a:spcPts val="0"/>
              </a:spcBef>
              <a:spcAft>
                <a:spcPts val="0"/>
              </a:spcAft>
              <a:buClr>
                <a:schemeClr val="lt1"/>
              </a:buClr>
              <a:buSzPts val="1800"/>
              <a:buAutoNum type="arabicPeriod"/>
            </a:pPr>
            <a:r>
              <a:rPr lang="zh-TW" b="1">
                <a:solidFill>
                  <a:schemeClr val="lt1"/>
                </a:solidFill>
              </a:rPr>
              <a:t>Human placenta </a:t>
            </a:r>
            <a:r>
              <a:rPr lang="zh-TW"/>
              <a:t>(don’t eat placenta: medical experts say) </a:t>
            </a:r>
            <a:r>
              <a:rPr lang="zh-TW" sz="1100" u="sng">
                <a:solidFill>
                  <a:schemeClr val="hlink"/>
                </a:solidFill>
                <a:hlinkClick r:id="rId7"/>
              </a:rPr>
              <a:t>https://www.youtube.com/watch?v=AYTeiAIvfrY</a:t>
            </a:r>
            <a:endParaRPr/>
          </a:p>
        </p:txBody>
      </p:sp>
      <p:pic>
        <p:nvPicPr>
          <p:cNvPr id="77" name="Google Shape;77;p16"/>
          <p:cNvPicPr preferRelativeResize="0"/>
          <p:nvPr/>
        </p:nvPicPr>
        <p:blipFill rotWithShape="1">
          <a:blip r:embed="rId8">
            <a:alphaModFix/>
          </a:blip>
          <a:srcRect l="11136" t="10302" r="11791" b="12868"/>
          <a:stretch/>
        </p:blipFill>
        <p:spPr>
          <a:xfrm rot="-873840">
            <a:off x="7130651" y="445025"/>
            <a:ext cx="1578621" cy="11801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311700" y="445025"/>
            <a:ext cx="1992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TW">
                <a:solidFill>
                  <a:srgbClr val="FFF2CC"/>
                </a:solidFill>
                <a:latin typeface="Overlock Black"/>
                <a:ea typeface="Overlock Black"/>
                <a:cs typeface="Overlock Black"/>
                <a:sym typeface="Overlock Black"/>
              </a:rPr>
              <a:t>Your Turn </a:t>
            </a:r>
            <a:endParaRPr>
              <a:solidFill>
                <a:srgbClr val="FFF2CC"/>
              </a:solidFill>
              <a:latin typeface="Overlock Black"/>
              <a:ea typeface="Overlock Black"/>
              <a:cs typeface="Overlock Black"/>
              <a:sym typeface="Overlock Black"/>
            </a:endParaRPr>
          </a:p>
        </p:txBody>
      </p:sp>
      <p:sp>
        <p:nvSpPr>
          <p:cNvPr id="83" name="Google Shape;83;p17"/>
          <p:cNvSpPr txBox="1">
            <a:spLocks noGrp="1"/>
          </p:cNvSpPr>
          <p:nvPr>
            <p:ph type="body" idx="1"/>
          </p:nvPr>
        </p:nvSpPr>
        <p:spPr>
          <a:xfrm>
            <a:off x="311700" y="1152475"/>
            <a:ext cx="8520600" cy="292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zh-TW">
                <a:solidFill>
                  <a:schemeClr val="lt1"/>
                </a:solidFill>
              </a:rPr>
              <a:t>Finish Your Weird Foods Profile (Hand in to GC)</a:t>
            </a:r>
            <a:endParaRPr>
              <a:solidFill>
                <a:schemeClr val="lt1"/>
              </a:solidFill>
            </a:endParaRPr>
          </a:p>
          <a:p>
            <a:pPr marL="457200" lvl="0" indent="-342900" algn="l" rtl="0">
              <a:spcBef>
                <a:spcPts val="1200"/>
              </a:spcBef>
              <a:spcAft>
                <a:spcPts val="0"/>
              </a:spcAft>
              <a:buClr>
                <a:schemeClr val="lt1"/>
              </a:buClr>
              <a:buSzPts val="1800"/>
              <a:buAutoNum type="arabicPeriod"/>
            </a:pPr>
            <a:r>
              <a:rPr lang="zh-TW">
                <a:solidFill>
                  <a:schemeClr val="lt1"/>
                </a:solidFill>
              </a:rPr>
              <a:t>Name and Origin of the Dish </a:t>
            </a:r>
            <a:r>
              <a:rPr lang="zh-TW" sz="2700" b="1" u="sng">
                <a:solidFill>
                  <a:schemeClr val="lt1"/>
                </a:solidFill>
              </a:rPr>
              <a:t>on cover page</a:t>
            </a:r>
            <a:endParaRPr sz="2700" b="1" u="sng">
              <a:solidFill>
                <a:schemeClr val="lt1"/>
              </a:solidFill>
            </a:endParaRPr>
          </a:p>
          <a:p>
            <a:pPr marL="457200" lvl="0" indent="-342900" algn="l" rtl="0">
              <a:spcBef>
                <a:spcPts val="0"/>
              </a:spcBef>
              <a:spcAft>
                <a:spcPts val="0"/>
              </a:spcAft>
              <a:buClr>
                <a:schemeClr val="lt1"/>
              </a:buClr>
              <a:buSzPts val="1800"/>
              <a:buAutoNum type="arabicPeriod"/>
            </a:pPr>
            <a:r>
              <a:rPr lang="zh-TW">
                <a:solidFill>
                  <a:schemeClr val="lt1"/>
                </a:solidFill>
              </a:rPr>
              <a:t>Ingredients</a:t>
            </a:r>
            <a:endParaRPr>
              <a:solidFill>
                <a:schemeClr val="lt1"/>
              </a:solidFill>
            </a:endParaRPr>
          </a:p>
          <a:p>
            <a:pPr marL="457200" lvl="0" indent="-342900" algn="l" rtl="0">
              <a:spcBef>
                <a:spcPts val="0"/>
              </a:spcBef>
              <a:spcAft>
                <a:spcPts val="0"/>
              </a:spcAft>
              <a:buClr>
                <a:schemeClr val="lt1"/>
              </a:buClr>
              <a:buSzPts val="1800"/>
              <a:buAutoNum type="arabicPeriod"/>
            </a:pPr>
            <a:r>
              <a:rPr lang="zh-TW">
                <a:solidFill>
                  <a:schemeClr val="lt1"/>
                </a:solidFill>
              </a:rPr>
              <a:t>How to Make It </a:t>
            </a:r>
            <a:endParaRPr>
              <a:solidFill>
                <a:schemeClr val="lt1"/>
              </a:solidFill>
            </a:endParaRPr>
          </a:p>
          <a:p>
            <a:pPr marL="457200" lvl="0" indent="-342900" algn="l" rtl="0">
              <a:spcBef>
                <a:spcPts val="0"/>
              </a:spcBef>
              <a:spcAft>
                <a:spcPts val="0"/>
              </a:spcAft>
              <a:buClr>
                <a:schemeClr val="lt1"/>
              </a:buClr>
              <a:buSzPts val="1800"/>
              <a:buAutoNum type="arabicPeriod"/>
            </a:pPr>
            <a:r>
              <a:rPr lang="zh-TW">
                <a:solidFill>
                  <a:schemeClr val="lt1"/>
                </a:solidFill>
              </a:rPr>
              <a:t>Origins &amp; Reasons for Eating It</a:t>
            </a:r>
            <a:endParaRPr>
              <a:solidFill>
                <a:schemeClr val="lt1"/>
              </a:solidFill>
            </a:endParaRPr>
          </a:p>
          <a:p>
            <a:pPr marL="457200" lvl="0" indent="-342900" algn="l" rtl="0">
              <a:spcBef>
                <a:spcPts val="0"/>
              </a:spcBef>
              <a:spcAft>
                <a:spcPts val="0"/>
              </a:spcAft>
              <a:buClr>
                <a:schemeClr val="lt1"/>
              </a:buClr>
              <a:buSzPts val="1800"/>
              <a:buAutoNum type="arabicPeriod"/>
            </a:pPr>
            <a:r>
              <a:rPr lang="zh-TW">
                <a:solidFill>
                  <a:schemeClr val="lt1"/>
                </a:solidFill>
              </a:rPr>
              <a:t>How to Eat It </a:t>
            </a:r>
            <a:endParaRPr>
              <a:solidFill>
                <a:schemeClr val="lt1"/>
              </a:solidFill>
            </a:endParaRPr>
          </a:p>
          <a:p>
            <a:pPr marL="457200" lvl="0" indent="-342900" algn="l" rtl="0">
              <a:spcBef>
                <a:spcPts val="0"/>
              </a:spcBef>
              <a:spcAft>
                <a:spcPts val="0"/>
              </a:spcAft>
              <a:buClr>
                <a:schemeClr val="lt1"/>
              </a:buClr>
              <a:buSzPts val="1800"/>
              <a:buAutoNum type="arabicPeriod"/>
            </a:pPr>
            <a:r>
              <a:rPr lang="zh-TW">
                <a:solidFill>
                  <a:schemeClr val="lt1"/>
                </a:solidFill>
              </a:rPr>
              <a:t>Its Flavor and Texture </a:t>
            </a:r>
            <a:endParaRPr>
              <a:solidFill>
                <a:schemeClr val="lt1"/>
              </a:solidFill>
            </a:endParaRPr>
          </a:p>
        </p:txBody>
      </p:sp>
      <p:pic>
        <p:nvPicPr>
          <p:cNvPr id="84" name="Google Shape;84;p17"/>
          <p:cNvPicPr preferRelativeResize="0"/>
          <p:nvPr/>
        </p:nvPicPr>
        <p:blipFill>
          <a:blip r:embed="rId3">
            <a:alphaModFix/>
          </a:blip>
          <a:stretch>
            <a:fillRect/>
          </a:stretch>
        </p:blipFill>
        <p:spPr>
          <a:xfrm>
            <a:off x="5956228" y="2650400"/>
            <a:ext cx="2760950" cy="183625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664</Words>
  <Application>Microsoft Office PowerPoint</Application>
  <PresentationFormat>如螢幕大小 (16:9)</PresentationFormat>
  <Paragraphs>33</Paragraphs>
  <Slides>7</Slides>
  <Notes>5</Notes>
  <HiddenSlides>0</HiddenSlides>
  <MMClips>1</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7</vt:i4>
      </vt:variant>
    </vt:vector>
  </HeadingPairs>
  <TitlesOfParts>
    <vt:vector size="13" baseType="lpstr">
      <vt:lpstr>Overlock Black</vt:lpstr>
      <vt:lpstr>Roboto</vt:lpstr>
      <vt:lpstr>Arial</vt:lpstr>
      <vt:lpstr>Lobster</vt:lpstr>
      <vt:lpstr>Overlock</vt:lpstr>
      <vt:lpstr>Simple Light</vt:lpstr>
      <vt:lpstr>Weird Foods Around the World</vt:lpstr>
      <vt:lpstr>One man’s meat is another man’s poison.</vt:lpstr>
      <vt:lpstr>Strange Ways of Cooking (Preparing Foods)   </vt:lpstr>
      <vt:lpstr>Blue Cheese</vt:lpstr>
      <vt:lpstr>巨臭的藍紋奶酪有傳說的那麼難吃嗎？藍紋芝士的種類、吃法和入門教學 Blue Cheese </vt:lpstr>
      <vt:lpstr>Special and Scary Ingredients </vt:lpstr>
      <vt:lpstr>Your Turn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Weird Foods Around the World</dc:title>
  <cp:lastModifiedBy>Ya-Hui Tsai</cp:lastModifiedBy>
  <cp:revision>2</cp:revision>
  <dcterms:modified xsi:type="dcterms:W3CDTF">2024-03-07T02:29:36Z</dcterms:modified>
</cp:coreProperties>
</file>