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verlock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verlockBlack-bold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verlock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904c7557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904c755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904c7557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904c755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904c7557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904c7557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904c7557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904c7557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904c7557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904c7557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904c7557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904c7557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Overlock Black"/>
                <a:ea typeface="Overlock Black"/>
                <a:cs typeface="Overlock Black"/>
                <a:sym typeface="Overlock Black"/>
              </a:rPr>
              <a:t>Weird Food Profile~</a:t>
            </a:r>
            <a:endParaRPr>
              <a:latin typeface="Overlock Black"/>
              <a:ea typeface="Overlock Black"/>
              <a:cs typeface="Overlock Black"/>
              <a:sym typeface="Overlock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Overlock Black"/>
                <a:ea typeface="Overlock Black"/>
                <a:cs typeface="Overlock Black"/>
                <a:sym typeface="Overlock Black"/>
              </a:rPr>
              <a:t>surströmming</a:t>
            </a:r>
            <a:endParaRPr>
              <a:solidFill>
                <a:srgbClr val="FF0000"/>
              </a:solidFill>
              <a:latin typeface="Overlock Black"/>
              <a:ea typeface="Overlock Black"/>
              <a:cs typeface="Overlock Black"/>
              <a:sym typeface="Overlock Black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308050" y="3171725"/>
            <a:ext cx="4527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700"/>
              <a:t>瑞典鹽醃鯡魚</a:t>
            </a:r>
            <a:endParaRPr sz="38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6369" l="6549" r="7384" t="7557"/>
          <a:stretch/>
        </p:blipFill>
        <p:spPr>
          <a:xfrm>
            <a:off x="1618525" y="2992100"/>
            <a:ext cx="1151825" cy="11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6369" l="6549" r="7384" t="7557"/>
          <a:stretch/>
        </p:blipFill>
        <p:spPr>
          <a:xfrm>
            <a:off x="6394625" y="2992100"/>
            <a:ext cx="1151824" cy="11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90425" y="196775"/>
            <a:ext cx="340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zh-TW" sz="5200">
                <a:latin typeface="Overlock Black"/>
                <a:ea typeface="Overlock Black"/>
                <a:cs typeface="Overlock Black"/>
                <a:sym typeface="Overlock Black"/>
              </a:rPr>
              <a:t>Ingredients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281900" y="1311350"/>
            <a:ext cx="5618700" cy="17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鯡魚 herring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鹽水 brine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18785" l="5911" r="5325" t="10216"/>
          <a:stretch/>
        </p:blipFill>
        <p:spPr>
          <a:xfrm>
            <a:off x="417025" y="3475325"/>
            <a:ext cx="1992100" cy="7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8785" l="5911" r="5325" t="10216"/>
          <a:stretch/>
        </p:blipFill>
        <p:spPr>
          <a:xfrm>
            <a:off x="2512150" y="3475325"/>
            <a:ext cx="1992100" cy="7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18785" l="5911" r="5325" t="10216"/>
          <a:stretch/>
        </p:blipFill>
        <p:spPr>
          <a:xfrm>
            <a:off x="4736375" y="3475325"/>
            <a:ext cx="1992100" cy="7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18785" l="5911" r="5325" t="10216"/>
          <a:stretch/>
        </p:blipFill>
        <p:spPr>
          <a:xfrm>
            <a:off x="6881175" y="3475325"/>
            <a:ext cx="1992100" cy="7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00575" y="1286075"/>
            <a:ext cx="7837800" cy="23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000"/>
              <a:buChar char="●"/>
            </a:pPr>
            <a:r>
              <a:rPr lang="zh-TW" sz="2000">
                <a:solidFill>
                  <a:srgbClr val="E06666"/>
                </a:solidFill>
              </a:rPr>
              <a:t>將鯡魚的頭切除、內臟清除乾淨</a:t>
            </a:r>
            <a:endParaRPr sz="2000">
              <a:solidFill>
                <a:srgbClr val="E066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Cut off the head of the herring and take out its internal organs.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000"/>
              <a:buChar char="●"/>
            </a:pPr>
            <a:r>
              <a:rPr lang="zh-TW" sz="2000">
                <a:solidFill>
                  <a:srgbClr val="E06666"/>
                </a:solidFill>
              </a:rPr>
              <a:t>抹上鹽巴，醃製20小時去除血液</a:t>
            </a:r>
            <a:endParaRPr sz="2000">
              <a:solidFill>
                <a:srgbClr val="E066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Apply salt all over the fish and pickle for 20 hours to get rid of the blood.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000"/>
              <a:buChar char="●"/>
            </a:pPr>
            <a:r>
              <a:rPr lang="zh-TW" sz="2000">
                <a:solidFill>
                  <a:srgbClr val="E06666"/>
                </a:solidFill>
              </a:rPr>
              <a:t>放入桶子內自然發酵1~2個月</a:t>
            </a:r>
            <a:endParaRPr sz="2000">
              <a:solidFill>
                <a:srgbClr val="E066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Put it into a bucket and let it ferment naturally for 1 to 2 months.</a:t>
            </a:r>
            <a:endParaRPr sz="1600"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490425" y="196775"/>
            <a:ext cx="60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>
                <a:latin typeface="Overlock Black"/>
                <a:ea typeface="Overlock Black"/>
                <a:cs typeface="Overlock Black"/>
                <a:sym typeface="Overlock Black"/>
              </a:rPr>
              <a:t>How to make the dish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14821" l="16546" r="6203" t="8226"/>
          <a:stretch/>
        </p:blipFill>
        <p:spPr>
          <a:xfrm rot="888322">
            <a:off x="7132387" y="3404191"/>
            <a:ext cx="1754651" cy="1505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625" y="1753650"/>
            <a:ext cx="8520600" cy="31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Char char="●"/>
            </a:pPr>
            <a:r>
              <a:rPr lang="zh-TW">
                <a:solidFill>
                  <a:srgbClr val="E06666"/>
                </a:solidFill>
              </a:rPr>
              <a:t>鹽醃鯡魚出現的原因是因為以前的鹽巴曾經很昂貴，因此用稀鹽水醃漬把魚保存下來的方式，大概就是鹽醃鯡魚的由來。</a:t>
            </a:r>
            <a:endParaRPr>
              <a:solidFill>
                <a:srgbClr val="E066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T</a:t>
            </a:r>
            <a:r>
              <a:rPr lang="zh-TW" sz="1600"/>
              <a:t>he history of surströmming seems to begin during a time when brine was very expensive, and the weak brine used in the fermenting process could have been a way to cut costs for preservation that led to this dish.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Char char="●"/>
            </a:pPr>
            <a:r>
              <a:rPr lang="zh-TW">
                <a:solidFill>
                  <a:srgbClr val="E06666"/>
                </a:solidFill>
              </a:rPr>
              <a:t>在當時，把魚存放在大木桶裡面是很平常的保存方式，一般人家都會利用這種方式製作美食，而且可以吃一段時間。</a:t>
            </a:r>
            <a:endParaRPr>
              <a:solidFill>
                <a:srgbClr val="E066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At the time, storing the fish in wooden barrels would have been normal practice of course, with families making a batch of the delicacy and eating it over time.</a:t>
            </a:r>
            <a:endParaRPr sz="1600"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222575" y="4933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780">
                <a:latin typeface="Overlock Black"/>
                <a:ea typeface="Overlock Black"/>
                <a:cs typeface="Overlock Black"/>
                <a:sym typeface="Overlock Black"/>
              </a:rPr>
              <a:t>Origins/ Reasons for eating the dish</a:t>
            </a:r>
            <a:endParaRPr sz="162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225" y="319249"/>
            <a:ext cx="1150200" cy="10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620075"/>
            <a:ext cx="8520600" cy="32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Char char="●"/>
            </a:pPr>
            <a:r>
              <a:rPr lang="zh-TW">
                <a:solidFill>
                  <a:srgbClr val="E06666"/>
                </a:solidFill>
              </a:rPr>
              <a:t>瑞典人傳統吃鹽醃鯡魚的方式，就是用</a:t>
            </a:r>
            <a:r>
              <a:rPr lang="zh-TW">
                <a:solidFill>
                  <a:srgbClr val="E06666"/>
                </a:solidFill>
              </a:rPr>
              <a:t>tunnbröd(瑞典薄麵包)中間夾魚肉做成三明治的樣子。</a:t>
            </a:r>
            <a:endParaRPr>
              <a:solidFill>
                <a:srgbClr val="E066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T</a:t>
            </a:r>
            <a:r>
              <a:rPr lang="zh-TW" sz="1600"/>
              <a:t>he traditional way to eat surströmming for Swedes has been with a thin bread known as tunnbröd, using two slices to create a sandwich.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Char char="●"/>
            </a:pPr>
            <a:r>
              <a:rPr lang="zh-TW">
                <a:solidFill>
                  <a:srgbClr val="E06666"/>
                </a:solidFill>
              </a:rPr>
              <a:t>除了魚之外，通常還會配上碎馬鈴薯跟洋蔥，這道菜就會變成</a:t>
            </a:r>
            <a:r>
              <a:rPr lang="zh-TW">
                <a:solidFill>
                  <a:srgbClr val="E06666"/>
                </a:solidFill>
              </a:rPr>
              <a:t>"surströmmingsklämma"。到現在在瑞典北部，也就是鹽醃鯡魚的起源地，還是很流行的美食。</a:t>
            </a:r>
            <a:endParaRPr>
              <a:solidFill>
                <a:srgbClr val="E066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In addition to the fish, these sandwiches often contain sliced potatoes and onions. These are commonly known as "surströmmingsklämma" and remain popular in Northern Sweden where the dish originates from.</a:t>
            </a:r>
            <a:endParaRPr sz="1600"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490425" y="196775"/>
            <a:ext cx="570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>
                <a:latin typeface="Overlock Black"/>
                <a:ea typeface="Overlock Black"/>
                <a:cs typeface="Overlock Black"/>
                <a:sym typeface="Overlock Black"/>
              </a:rPr>
              <a:t>How to eat the dish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9250" y="142850"/>
            <a:ext cx="1813448" cy="135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5644500" cy="3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Char char="●"/>
            </a:pPr>
            <a:r>
              <a:rPr lang="zh-TW">
                <a:solidFill>
                  <a:srgbClr val="E06666"/>
                </a:solidFill>
              </a:rPr>
              <a:t>它的氣味非常強烈，主要是來自於鯡魚在醃漬過程中的自溶(</a:t>
            </a:r>
            <a:r>
              <a:rPr lang="zh-TW">
                <a:solidFill>
                  <a:srgbClr val="E06666"/>
                </a:solidFill>
                <a:highlight>
                  <a:srgbClr val="FFFFFF"/>
                </a:highlight>
              </a:rPr>
              <a:t>autolysis</a:t>
            </a:r>
            <a:r>
              <a:rPr lang="zh-TW">
                <a:solidFill>
                  <a:srgbClr val="E06666"/>
                </a:solidFill>
              </a:rPr>
              <a:t>)，酶(enzyme)和細菌起作用產生了各種的酸(acid)。</a:t>
            </a:r>
            <a:endParaRPr>
              <a:solidFill>
                <a:srgbClr val="E066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It has a very strong smell which </a:t>
            </a:r>
            <a:r>
              <a:rPr lang="zh-TW" sz="1600">
                <a:highlight>
                  <a:srgbClr val="FFFFFF"/>
                </a:highlight>
              </a:rPr>
              <a:t>is attributed to autolysis in the fermentation, when the enzymes and bacteria create various acids.</a:t>
            </a:r>
            <a:endParaRPr sz="1600"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Char char="●"/>
            </a:pPr>
            <a:r>
              <a:rPr lang="zh-TW">
                <a:solidFill>
                  <a:srgbClr val="E06666"/>
                </a:solidFill>
                <a:highlight>
                  <a:srgbClr val="FFFFFF"/>
                </a:highlight>
              </a:rPr>
              <a:t>鹽醃鯡魚本身的味道一點都不臭，嘗起來就是很鹹的味道而已。</a:t>
            </a:r>
            <a:endParaRPr>
              <a:solidFill>
                <a:srgbClr val="E06666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>
                <a:highlight>
                  <a:srgbClr val="FFFFFF"/>
                </a:highlight>
              </a:rPr>
              <a:t>The fish itself does not smell that strong at all. Surströmming has a salty baseline of flavor.</a:t>
            </a:r>
            <a:endParaRPr sz="1600">
              <a:highlight>
                <a:srgbClr val="FFFFFF"/>
              </a:highlight>
            </a:endParaRPr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490425" y="196775"/>
            <a:ext cx="51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>
                <a:latin typeface="Overlock Black"/>
                <a:ea typeface="Overlock Black"/>
                <a:cs typeface="Overlock Black"/>
                <a:sym typeface="Overlock Black"/>
              </a:rPr>
              <a:t>Flavor and Texture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028" y="1129475"/>
            <a:ext cx="2310075" cy="34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(</a:t>
            </a:r>
            <a:r>
              <a:rPr lang="zh-TW"/>
              <a:t>請寫下研究完食物之後的感想，有機會是否想嘗試等等心得</a:t>
            </a:r>
            <a:r>
              <a:rPr lang="zh-TW"/>
              <a:t>)(</a:t>
            </a:r>
            <a:r>
              <a:rPr lang="zh-TW"/>
              <a:t>中/英文</a:t>
            </a:r>
            <a:r>
              <a:rPr lang="zh-TW"/>
              <a:t>)</a:t>
            </a:r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490425" y="196775"/>
            <a:ext cx="434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>
                <a:latin typeface="Overlock Black"/>
                <a:ea typeface="Overlock Black"/>
                <a:cs typeface="Overlock Black"/>
                <a:sym typeface="Overlock Black"/>
              </a:rPr>
              <a:t>My reflection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