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69" r:id="rId3"/>
    <p:sldId id="25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9" r:id="rId13"/>
    <p:sldId id="278" r:id="rId14"/>
    <p:sldId id="280" r:id="rId15"/>
    <p:sldId id="281" r:id="rId16"/>
    <p:sldId id="282" r:id="rId17"/>
    <p:sldId id="336" r:id="rId18"/>
    <p:sldId id="335" r:id="rId19"/>
    <p:sldId id="337" r:id="rId20"/>
    <p:sldId id="338" r:id="rId21"/>
    <p:sldId id="259" r:id="rId22"/>
    <p:sldId id="341" r:id="rId23"/>
    <p:sldId id="340" r:id="rId24"/>
    <p:sldId id="348" r:id="rId25"/>
    <p:sldId id="345" r:id="rId26"/>
    <p:sldId id="346" r:id="rId27"/>
    <p:sldId id="344" r:id="rId28"/>
    <p:sldId id="349" r:id="rId29"/>
    <p:sldId id="364" r:id="rId30"/>
    <p:sldId id="350" r:id="rId31"/>
    <p:sldId id="362" r:id="rId32"/>
    <p:sldId id="363" r:id="rId33"/>
    <p:sldId id="365" r:id="rId34"/>
    <p:sldId id="366" r:id="rId35"/>
    <p:sldId id="367" r:id="rId36"/>
    <p:sldId id="361" r:id="rId37"/>
    <p:sldId id="351" r:id="rId38"/>
    <p:sldId id="352" r:id="rId39"/>
    <p:sldId id="353" r:id="rId40"/>
    <p:sldId id="354" r:id="rId41"/>
    <p:sldId id="357" r:id="rId42"/>
    <p:sldId id="355" r:id="rId43"/>
    <p:sldId id="358" r:id="rId44"/>
    <p:sldId id="267" r:id="rId45"/>
    <p:sldId id="368" r:id="rId46"/>
    <p:sldId id="339" r:id="rId47"/>
  </p:sldIdLst>
  <p:sldSz cx="18288000" cy="10287000"/>
  <p:notesSz cx="6858000" cy="9144000"/>
  <p:embeddedFontLst>
    <p:embeddedFont>
      <p:font typeface="等线" panose="02010600030101010101" pitchFamily="2" charset="-122"/>
      <p:regular r:id="rId49"/>
      <p:bold r:id="rId50"/>
    </p:embeddedFont>
    <p:embeddedFont>
      <p:font typeface="等线 Light" panose="02010600030101010101" pitchFamily="2" charset="-122"/>
      <p:regular r:id="rId51"/>
    </p:embeddedFont>
    <p:embeddedFont>
      <p:font typeface="宋体" panose="02010600030101010101" pitchFamily="2" charset="-122"/>
      <p:regular r:id="rId52"/>
    </p:embeddedFont>
    <p:embeddedFont>
      <p:font typeface="Aharoni" panose="02010803020104030203" pitchFamily="2" charset="-79"/>
      <p:bold r:id="rId53"/>
    </p:embeddedFont>
    <p:embeddedFont>
      <p:font typeface="AR CENA" panose="02000000000000000000" pitchFamily="2" charset="0"/>
      <p:regular r:id="rId54"/>
    </p:embeddedFont>
    <p:embeddedFont>
      <p:font typeface="Arial Black" panose="020B0A04020102020204" pitchFamily="34" charset="0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rtoon Madness" panose="02020500000000000000" charset="0"/>
      <p:regular r:id="rId60"/>
    </p:embeddedFont>
    <p:embeddedFont>
      <p:font typeface="Rockwell Extra Bold" panose="02060903040505020403" pitchFamily="18" charset="0"/>
      <p:bold r:id="rId61"/>
    </p:embeddedFont>
    <p:embeddedFont>
      <p:font typeface="STXihei" panose="02010600040101010101" pitchFamily="2" charset="-122"/>
      <p:regular r:id="rId62"/>
    </p:embeddedFont>
    <p:embeddedFont>
      <p:font typeface="STXihei" panose="02010600040101010101" pitchFamily="2" charset="-122"/>
      <p:regular r:id="rId62"/>
    </p:embeddedFont>
    <p:embeddedFont>
      <p:font typeface="華康流隸體" panose="03000709000000000000" pitchFamily="65" charset="-120"/>
      <p:regular r:id="rId63"/>
    </p:embeddedFont>
    <p:embeddedFont>
      <p:font typeface="華康勘亭流" panose="03000809000000000000" pitchFamily="65" charset="-120"/>
      <p:regular r:id="rId64"/>
    </p:embeddedFont>
    <p:embeddedFont>
      <p:font typeface="華康榜書體W8" panose="03000809000000000000" pitchFamily="65" charset="-120"/>
      <p:regular r:id="rId65"/>
    </p:embeddedFont>
    <p:embeddedFont>
      <p:font typeface="微軟正黑體" panose="020B0604030504040204" pitchFamily="34" charset="-120"/>
      <p:regular r:id="rId66"/>
      <p:bold r:id="rId67"/>
    </p:embeddedFont>
    <p:embeddedFont>
      <p:font typeface="標楷體" panose="03000509000000000000" pitchFamily="65" charset="-12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CB05-43D3-4829-ABAC-381181EF6D5B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FB37F-E5B4-4CFD-ABD3-747AAB05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955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>
            <a:extLst>
              <a:ext uri="{FF2B5EF4-FFF2-40B4-BE49-F238E27FC236}">
                <a16:creationId xmlns:a16="http://schemas.microsoft.com/office/drawing/2014/main" id="{1934C63F-D2C2-49FE-9B6B-0B8E52457E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>
            <a:extLst>
              <a:ext uri="{FF2B5EF4-FFF2-40B4-BE49-F238E27FC236}">
                <a16:creationId xmlns:a16="http://schemas.microsoft.com/office/drawing/2014/main" id="{0A18482A-CD74-4E83-9C77-3F7C595916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C9BDA8BB-B72E-4633-AE09-2BDFEF7A89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62178D0-4D29-4B87-9D76-89636EA0CC72}" type="slidenum">
              <a:rPr lang="zh-CN" altLang="en-US"/>
              <a:pPr>
                <a:spcBef>
                  <a:spcPct val="0"/>
                </a:spcBef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456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>
            <a:extLst>
              <a:ext uri="{FF2B5EF4-FFF2-40B4-BE49-F238E27FC236}">
                <a16:creationId xmlns:a16="http://schemas.microsoft.com/office/drawing/2014/main" id="{1934C63F-D2C2-49FE-9B6B-0B8E52457E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>
            <a:extLst>
              <a:ext uri="{FF2B5EF4-FFF2-40B4-BE49-F238E27FC236}">
                <a16:creationId xmlns:a16="http://schemas.microsoft.com/office/drawing/2014/main" id="{0A18482A-CD74-4E83-9C77-3F7C595916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C9BDA8BB-B72E-4633-AE09-2BDFEF7A89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62178D0-4D29-4B87-9D76-89636EA0CC72}" type="slidenum">
              <a:rPr lang="zh-CN" altLang="en-US"/>
              <a:pPr>
                <a:spcBef>
                  <a:spcPct val="0"/>
                </a:spcBef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70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344957C7-1E19-42CD-BEF4-D262E282C8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9171A1EE-850C-42F4-B3CA-C39D43A5D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648A7438-12B8-402B-8287-CCC6F6AE1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CD030CA-7099-4D18-A06E-8D12D2B67B39}" type="slidenum">
              <a:rPr lang="zh-CN" altLang="en-US"/>
              <a:pPr>
                <a:spcBef>
                  <a:spcPct val="0"/>
                </a:spcBef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73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>
            <a:extLst>
              <a:ext uri="{FF2B5EF4-FFF2-40B4-BE49-F238E27FC236}">
                <a16:creationId xmlns:a16="http://schemas.microsoft.com/office/drawing/2014/main" id="{EB9630C7-6AEC-42AB-8F51-DDC6ACCADB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>
            <a:extLst>
              <a:ext uri="{FF2B5EF4-FFF2-40B4-BE49-F238E27FC236}">
                <a16:creationId xmlns:a16="http://schemas.microsoft.com/office/drawing/2014/main" id="{E7741C8D-0D6F-400D-8E9D-3B5FEEE007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id="{FED918F4-3289-49C8-AB03-7BDA51EAB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DDC95EF-27ED-43C7-B73A-176E6B67F2D8}" type="slidenum">
              <a:rPr lang="zh-CN" altLang="en-US"/>
              <a:pPr>
                <a:spcBef>
                  <a:spcPct val="0"/>
                </a:spcBef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17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FB37F-E5B4-4CFD-ABD3-747AAB05A703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742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8.xml"/><Relationship Id="rId7" Type="http://schemas.openxmlformats.org/officeDocument/2006/relationships/image" Target="../media/image19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23.png"/><Relationship Id="rId4" Type="http://schemas.openxmlformats.org/officeDocument/2006/relationships/tags" Target="../tags/tag12.xml"/><Relationship Id="rId9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hyperlink" Target="&#33310;&#21488;&#32887;&#20154;&#24433;&#29255;/&#33310;&#21488;&#35373;&#35336;&#9472;&#9472;&#21127;&#22580;&#20154;&#30340;&#39764;&#27861;&#40657;&#30418;&#23376;&#12304;NTCH%20Togo&#12305;.mp4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19.xml"/><Relationship Id="rId7" Type="http://schemas.openxmlformats.org/officeDocument/2006/relationships/image" Target="../media/image33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33310;&#21488;&#32887;&#20154;&#24433;&#29255;/&#12302;&#33678;&#22763;&#21487;&#27138;&#23567;&#21127;&#22580;&#12303;&#21127;&#22580;&#23567;&#30693;&#35672;-%20&#21127;&#22580;&#20013;&#30340;&#20998;&#24037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www.opentix.life/article/132825466085492736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71" y="18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8697223" y="602248"/>
            <a:ext cx="9116558" cy="10549537"/>
          </a:xfrm>
          <a:custGeom>
            <a:avLst/>
            <a:gdLst/>
            <a:ahLst/>
            <a:cxnLst/>
            <a:rect l="l" t="t" r="r" b="b"/>
            <a:pathLst>
              <a:path w="9116558" h="10549537">
                <a:moveTo>
                  <a:pt x="0" y="0"/>
                </a:moveTo>
                <a:lnTo>
                  <a:pt x="9116558" y="0"/>
                </a:lnTo>
                <a:lnTo>
                  <a:pt x="9116558" y="10549537"/>
                </a:lnTo>
                <a:lnTo>
                  <a:pt x="0" y="10549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12706" y="2171700"/>
            <a:ext cx="3224443" cy="2387431"/>
          </a:xfrm>
          <a:custGeom>
            <a:avLst/>
            <a:gdLst/>
            <a:ahLst/>
            <a:cxnLst/>
            <a:rect l="l" t="t" r="r" b="b"/>
            <a:pathLst>
              <a:path w="3224443" h="2387431">
                <a:moveTo>
                  <a:pt x="0" y="0"/>
                </a:moveTo>
                <a:lnTo>
                  <a:pt x="3224442" y="0"/>
                </a:lnTo>
                <a:lnTo>
                  <a:pt x="3224442" y="2387431"/>
                </a:lnTo>
                <a:lnTo>
                  <a:pt x="0" y="2387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Freeform 5"/>
          <p:cNvSpPr/>
          <p:nvPr/>
        </p:nvSpPr>
        <p:spPr>
          <a:xfrm rot="130472">
            <a:off x="13018425" y="5893627"/>
            <a:ext cx="890498" cy="790765"/>
          </a:xfrm>
          <a:custGeom>
            <a:avLst/>
            <a:gdLst/>
            <a:ahLst/>
            <a:cxnLst/>
            <a:rect l="l" t="t" r="r" b="b"/>
            <a:pathLst>
              <a:path w="890498" h="790765">
                <a:moveTo>
                  <a:pt x="0" y="0"/>
                </a:moveTo>
                <a:lnTo>
                  <a:pt x="890498" y="0"/>
                </a:lnTo>
                <a:lnTo>
                  <a:pt x="890498" y="790765"/>
                </a:lnTo>
                <a:lnTo>
                  <a:pt x="0" y="790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627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4219" y="636946"/>
            <a:ext cx="114300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93"/>
              </a:lnSpc>
            </a:pPr>
            <a:r>
              <a:rPr lang="zh-TW" altLang="en-US" sz="9000" dirty="0">
                <a:solidFill>
                  <a:srgbClr val="002060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成就舞台表演的魔術師</a:t>
            </a:r>
            <a:endParaRPr lang="en-US" sz="9000" dirty="0">
              <a:solidFill>
                <a:srgbClr val="002060"/>
              </a:solidFill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 rot="21271247">
            <a:off x="2190454" y="2598547"/>
            <a:ext cx="8634956" cy="759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7200" spc="391" dirty="0">
                <a:solidFill>
                  <a:srgbClr val="7030A0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全方位的劇場職人</a:t>
            </a:r>
            <a:endParaRPr lang="en-US" sz="7200" spc="391" dirty="0">
              <a:solidFill>
                <a:srgbClr val="7030A0"/>
              </a:solidFill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3235" y="8894300"/>
            <a:ext cx="6713063" cy="72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zh-TW" altLang="en-US" sz="6000" spc="391" dirty="0">
                <a:solidFill>
                  <a:schemeClr val="accent6">
                    <a:lumMod val="50000"/>
                  </a:schemeClr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表藝師：吳佳玲</a:t>
            </a:r>
            <a:endParaRPr lang="en-US" sz="6000" spc="391" dirty="0">
              <a:solidFill>
                <a:schemeClr val="accent6">
                  <a:lumMod val="50000"/>
                </a:schemeClr>
              </a:solidFill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  <p:pic>
        <p:nvPicPr>
          <p:cNvPr id="2050" name="Picture 2" descr="نادي المسرح بمعهد إبن أبي الضياف بمنوبة">
            <a:extLst>
              <a:ext uri="{FF2B5EF4-FFF2-40B4-BE49-F238E27FC236}">
                <a16:creationId xmlns:a16="http://schemas.microsoft.com/office/drawing/2014/main" id="{FEE48D85-D96B-446D-B0CC-EFC47370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92987"/>
            <a:ext cx="5323776" cy="530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8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80"/>
                            </p:stCondLst>
                            <p:childTnLst>
                              <p:par>
                                <p:cTn id="14" presetID="3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C 0.00651 0.03318 -0.03281 0.08703 -0.08689 0.12237 C -0.14236 0.15818 -0.19219 0.16142 -0.19879 0.1287 C -0.20556 0.09568 -0.25556 0.09938 -0.31094 0.13518 C -0.36493 0.17006 -0.40426 0.22423 -0.39766 0.25725 " pathEditMode="relative" rAng="20400000" ptsTypes="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87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638675" y="3563815"/>
            <a:ext cx="9315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設計群</a:t>
            </a:r>
          </a:p>
        </p:txBody>
      </p:sp>
    </p:spTree>
    <p:extLst>
      <p:ext uri="{BB962C8B-B14F-4D97-AF65-F5344CB8AC3E}">
        <p14:creationId xmlns:p14="http://schemas.microsoft.com/office/powerpoint/2010/main" val="260441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876800" y="3162300"/>
            <a:ext cx="9315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演員</a:t>
            </a:r>
          </a:p>
        </p:txBody>
      </p:sp>
    </p:spTree>
    <p:extLst>
      <p:ext uri="{BB962C8B-B14F-4D97-AF65-F5344CB8AC3E}">
        <p14:creationId xmlns:p14="http://schemas.microsoft.com/office/powerpoint/2010/main" val="388729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638675" y="3771900"/>
            <a:ext cx="9315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宣傳</a:t>
            </a:r>
          </a:p>
        </p:txBody>
      </p:sp>
    </p:spTree>
    <p:extLst>
      <p:ext uri="{BB962C8B-B14F-4D97-AF65-F5344CB8AC3E}">
        <p14:creationId xmlns:p14="http://schemas.microsoft.com/office/powerpoint/2010/main" val="219091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800600" y="3771900"/>
            <a:ext cx="9315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編劇</a:t>
            </a:r>
          </a:p>
        </p:txBody>
      </p:sp>
    </p:spTree>
    <p:extLst>
      <p:ext uri="{BB962C8B-B14F-4D97-AF65-F5344CB8AC3E}">
        <p14:creationId xmlns:p14="http://schemas.microsoft.com/office/powerpoint/2010/main" val="639491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800600" y="3771900"/>
            <a:ext cx="9315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排練助理</a:t>
            </a:r>
          </a:p>
        </p:txBody>
      </p:sp>
    </p:spTree>
    <p:extLst>
      <p:ext uri="{BB962C8B-B14F-4D97-AF65-F5344CB8AC3E}">
        <p14:creationId xmlns:p14="http://schemas.microsoft.com/office/powerpoint/2010/main" val="213313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651368" y="566428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699859" y="7124700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686004" y="3803073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5105400" y="4035504"/>
            <a:ext cx="1295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導演、編劇、演員、排練助理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ED8CC4-C6A0-4C64-A362-D3FBA370F20A}"/>
              </a:ext>
            </a:extLst>
          </p:cNvPr>
          <p:cNvSpPr txBox="1"/>
          <p:nvPr/>
        </p:nvSpPr>
        <p:spPr>
          <a:xfrm>
            <a:off x="5105400" y="842704"/>
            <a:ext cx="1295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製作人、製作執行、票務、宣傳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E05A9B-0521-43AC-AEBD-DF59E7E4B249}"/>
              </a:ext>
            </a:extLst>
          </p:cNvPr>
          <p:cNvSpPr txBox="1"/>
          <p:nvPr/>
        </p:nvSpPr>
        <p:spPr>
          <a:xfrm>
            <a:off x="5091545" y="7376732"/>
            <a:ext cx="1295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舞臺監督、設計群、技術人員</a:t>
            </a:r>
            <a:r>
              <a:rPr lang="en-US" altLang="zh-TW" sz="66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crew</a:t>
            </a:r>
            <a:endParaRPr lang="zh-TW" altLang="en-US" sz="6600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448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5d/72/3a/5d723add41219d92793c2faa75937d12.jpg">
            <a:extLst>
              <a:ext uri="{FF2B5EF4-FFF2-40B4-BE49-F238E27FC236}">
                <a16:creationId xmlns:a16="http://schemas.microsoft.com/office/drawing/2014/main" id="{F62B4BCF-4446-4115-994F-558BFCD0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1"/>
            <a:ext cx="5362575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564x/70/85/4a/70854a9a12ed8b9c9a4a032e7c58f5a3.jpg">
            <a:extLst>
              <a:ext uri="{FF2B5EF4-FFF2-40B4-BE49-F238E27FC236}">
                <a16:creationId xmlns:a16="http://schemas.microsoft.com/office/drawing/2014/main" id="{9F4C375B-E030-4BBE-893A-936714D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164"/>
            <a:ext cx="53721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564x/ee/8f/07/ee8f07e1be1ea5565010ee031ccdf39f.jpg">
            <a:extLst>
              <a:ext uri="{FF2B5EF4-FFF2-40B4-BE49-F238E27FC236}">
                <a16:creationId xmlns:a16="http://schemas.microsoft.com/office/drawing/2014/main" id="{E04C0FF6-468A-413F-924C-4320F2D5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37690"/>
            <a:ext cx="48006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FF0E3B0-7D16-4E9B-9778-8ADC993050A9}"/>
              </a:ext>
            </a:extLst>
          </p:cNvPr>
          <p:cNvSpPr txBox="1"/>
          <p:nvPr/>
        </p:nvSpPr>
        <p:spPr>
          <a:xfrm>
            <a:off x="674914" y="74295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燈光設計師</a:t>
            </a:r>
            <a:endParaRPr lang="en-US" altLang="zh-TW" sz="5400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  <a:p>
            <a:pPr algn="ctr"/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燈光執行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1D949BD-0254-4A9D-BBC8-E5D1872E6D84}"/>
              </a:ext>
            </a:extLst>
          </p:cNvPr>
          <p:cNvSpPr txBox="1"/>
          <p:nvPr/>
        </p:nvSpPr>
        <p:spPr>
          <a:xfrm>
            <a:off x="4343400" y="8306663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音效設計師</a:t>
            </a:r>
            <a:endParaRPr lang="en-US" altLang="zh-TW" sz="5400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  <a:p>
            <a:pPr algn="ctr"/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音效執行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ADF65BE-F166-4257-B943-F8A0D6C73CEF}"/>
              </a:ext>
            </a:extLst>
          </p:cNvPr>
          <p:cNvSpPr txBox="1"/>
          <p:nvPr/>
        </p:nvSpPr>
        <p:spPr>
          <a:xfrm>
            <a:off x="8229600" y="7204529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服裝設計師</a:t>
            </a:r>
            <a:endParaRPr lang="en-US" altLang="zh-TW" sz="5400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  <a:p>
            <a:pPr algn="ctr"/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服裝製作</a:t>
            </a:r>
          </a:p>
        </p:txBody>
      </p:sp>
      <p:pic>
        <p:nvPicPr>
          <p:cNvPr id="3080" name="Picture 8" descr="https://s3.resource.opentix.life/upload/article/img/16449186128435zYUSIvE5b.jpeg">
            <a:extLst>
              <a:ext uri="{FF2B5EF4-FFF2-40B4-BE49-F238E27FC236}">
                <a16:creationId xmlns:a16="http://schemas.microsoft.com/office/drawing/2014/main" id="{18A169BC-1D83-43C3-9965-31CA57712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r="15087"/>
          <a:stretch/>
        </p:blipFill>
        <p:spPr bwMode="auto">
          <a:xfrm>
            <a:off x="10668001" y="4288"/>
            <a:ext cx="7620000" cy="71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E42490E-C757-46BD-B84D-5821EAF4EB97}"/>
              </a:ext>
            </a:extLst>
          </p:cNvPr>
          <p:cNvSpPr txBox="1"/>
          <p:nvPr/>
        </p:nvSpPr>
        <p:spPr>
          <a:xfrm>
            <a:off x="12954000" y="8131833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舞臺設計師</a:t>
            </a:r>
            <a:endParaRPr lang="en-US" altLang="zh-TW" sz="5400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  <a:p>
            <a:pPr algn="ctr"/>
            <a:r>
              <a:rPr lang="zh-TW" altLang="en-US" sz="54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舞臺製作</a:t>
            </a:r>
          </a:p>
        </p:txBody>
      </p:sp>
    </p:spTree>
    <p:extLst>
      <p:ext uri="{BB962C8B-B14F-4D97-AF65-F5344CB8AC3E}">
        <p14:creationId xmlns:p14="http://schemas.microsoft.com/office/powerpoint/2010/main" val="246588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F7FADE1-63B8-4F29-A4A5-9A481E5E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640" y="2247900"/>
            <a:ext cx="14401800" cy="3379545"/>
          </a:xfrm>
          <a:prstGeom prst="rect">
            <a:avLst/>
          </a:prstGeom>
        </p:spPr>
      </p:pic>
      <p:pic>
        <p:nvPicPr>
          <p:cNvPr id="1026" name="Picture 2" descr="家庭观看电视电影电视剧插画素材图片免费下载-千库网">
            <a:extLst>
              <a:ext uri="{FF2B5EF4-FFF2-40B4-BE49-F238E27FC236}">
                <a16:creationId xmlns:a16="http://schemas.microsoft.com/office/drawing/2014/main" id="{2D452079-23F8-4C25-8898-5206047263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5647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0C57DF2-8AC5-48B2-A88C-EC814634A2E8}"/>
              </a:ext>
            </a:extLst>
          </p:cNvPr>
          <p:cNvSpPr txBox="1"/>
          <p:nvPr/>
        </p:nvSpPr>
        <p:spPr>
          <a:xfrm>
            <a:off x="609600" y="287264"/>
            <a:ext cx="982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Rockwell Extra Bold" panose="02060903040505020403" pitchFamily="18" charset="0"/>
              </a:rPr>
              <a:t>Today’s word</a:t>
            </a:r>
            <a:endParaRPr lang="zh-TW" altLang="en-US" sz="6000" dirty="0">
              <a:latin typeface="Rockwell Extra Bold" panose="02060903040505020403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C8FACC8-5E74-4746-8BED-78FA4D62E41E}"/>
              </a:ext>
            </a:extLst>
          </p:cNvPr>
          <p:cNvSpPr txBox="1"/>
          <p:nvPr/>
        </p:nvSpPr>
        <p:spPr>
          <a:xfrm>
            <a:off x="4423211" y="3004453"/>
            <a:ext cx="12649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Stage designer   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舞臺設計師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5E2A01-AD61-405F-BF52-D8E52FF39ED9}"/>
              </a:ext>
            </a:extLst>
          </p:cNvPr>
          <p:cNvSpPr txBox="1"/>
          <p:nvPr/>
        </p:nvSpPr>
        <p:spPr>
          <a:xfrm>
            <a:off x="3276600" y="6210300"/>
            <a:ext cx="14097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Stage designer is a</a:t>
            </a:r>
            <a:r>
              <a:rPr lang="zh-TW" altLang="en-US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TW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space magician.</a:t>
            </a:r>
            <a:endParaRPr lang="zh-TW" altLang="en-US" sz="6500" spc="-150" dirty="0">
              <a:latin typeface="AR CENA" panose="02000000000000000000" pitchFamily="2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6A8C08-1621-4DFE-B256-D00CD41F2E66}"/>
              </a:ext>
            </a:extLst>
          </p:cNvPr>
          <p:cNvSpPr txBox="1"/>
          <p:nvPr/>
        </p:nvSpPr>
        <p:spPr>
          <a:xfrm>
            <a:off x="8458200" y="84963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舞台設計師是一位空間魔術師。</a:t>
            </a:r>
            <a:endParaRPr lang="zh-TW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AB367D-B90B-4FA9-B50C-1D3DE1292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er</a:t>
            </a:r>
            <a:r>
              <a:rPr kumimoji="0" lang="zh-TW" altLang="zh-TW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CD9482-0547-4633-ACC6-5705B7AF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space magician</a:t>
            </a:r>
            <a:r>
              <a:rPr kumimoji="0" lang="zh-TW" altLang="zh-TW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49D8B8-35A5-40C8-AB86-286E64E7B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space magician</a:t>
            </a:r>
            <a:r>
              <a:rPr kumimoji="0" lang="zh-TW" altLang="zh-TW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D4DF4-75EB-4BD7-AC08-A34D63C6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space magician</a:t>
            </a:r>
            <a:r>
              <a:rPr kumimoji="0" lang="zh-TW" altLang="zh-TW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65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群組 52">
            <a:extLst>
              <a:ext uri="{FF2B5EF4-FFF2-40B4-BE49-F238E27FC236}">
                <a16:creationId xmlns:a16="http://schemas.microsoft.com/office/drawing/2014/main" id="{1991D7D2-FF41-43D4-8A97-5761C786F703}"/>
              </a:ext>
            </a:extLst>
          </p:cNvPr>
          <p:cNvGrpSpPr>
            <a:grpSpLocks/>
          </p:cNvGrpSpPr>
          <p:nvPr/>
        </p:nvGrpSpPr>
        <p:grpSpPr bwMode="auto">
          <a:xfrm>
            <a:off x="3393282" y="45305"/>
            <a:ext cx="10839450" cy="1435835"/>
            <a:chOff x="2261464" y="210615"/>
            <a:chExt cx="7226562" cy="958070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E05BABE-2245-4848-A1C5-71BCEB7E6E0F}"/>
                </a:ext>
              </a:extLst>
            </p:cNvPr>
            <p:cNvSpPr/>
            <p:nvPr/>
          </p:nvSpPr>
          <p:spPr>
            <a:xfrm>
              <a:off x="2802301" y="210615"/>
              <a:ext cx="6129559" cy="8009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dist">
                <a:defRPr/>
              </a:pPr>
              <a:r>
                <a:rPr lang="zh-TW" altLang="en-US" sz="7200" dirty="0">
                  <a:latin typeface="華康流隸體" pitchFamily="65" charset="-120"/>
                  <a:ea typeface="華康流隸體" pitchFamily="65" charset="-120"/>
                  <a:sym typeface="華康標楷體 Std W5"/>
                </a:rPr>
                <a:t>舞臺演變的歷史 </a:t>
              </a:r>
              <a:endParaRPr lang="zh-CN" altLang="en-US" sz="72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55" name="PA_库_圆角矩形 23">
              <a:extLst>
                <a:ext uri="{FF2B5EF4-FFF2-40B4-BE49-F238E27FC236}">
                  <a16:creationId xmlns:a16="http://schemas.microsoft.com/office/drawing/2014/main" id="{921497B0-8FC9-43DC-B3F6-138490803E5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261464" y="1071762"/>
              <a:ext cx="7226562" cy="96923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815DAF2-5FF3-465F-BFAB-FD9DFA66925D}"/>
              </a:ext>
            </a:extLst>
          </p:cNvPr>
          <p:cNvGrpSpPr/>
          <p:nvPr/>
        </p:nvGrpSpPr>
        <p:grpSpPr>
          <a:xfrm>
            <a:off x="152793" y="2127087"/>
            <a:ext cx="5670570" cy="6081244"/>
            <a:chOff x="448895" y="2120429"/>
            <a:chExt cx="5670570" cy="6081244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7675B421-5A12-4247-9CFA-E4228A4FFB8C}"/>
                </a:ext>
              </a:extLst>
            </p:cNvPr>
            <p:cNvGrpSpPr/>
            <p:nvPr/>
          </p:nvGrpSpPr>
          <p:grpSpPr>
            <a:xfrm>
              <a:off x="448895" y="2120429"/>
              <a:ext cx="5670570" cy="6081244"/>
              <a:chOff x="89950" y="481601"/>
              <a:chExt cx="5670570" cy="6081244"/>
            </a:xfrm>
          </p:grpSpPr>
          <p:grpSp>
            <p:nvGrpSpPr>
              <p:cNvPr id="3" name="群組 2">
                <a:extLst>
                  <a:ext uri="{FF2B5EF4-FFF2-40B4-BE49-F238E27FC236}">
                    <a16:creationId xmlns:a16="http://schemas.microsoft.com/office/drawing/2014/main" id="{C7FDBD64-7C19-4EB5-8F7A-C10124BAE3CA}"/>
                  </a:ext>
                </a:extLst>
              </p:cNvPr>
              <p:cNvGrpSpPr/>
              <p:nvPr/>
            </p:nvGrpSpPr>
            <p:grpSpPr>
              <a:xfrm>
                <a:off x="89950" y="481601"/>
                <a:ext cx="1216816" cy="1157288"/>
                <a:chOff x="89950" y="481601"/>
                <a:chExt cx="1216816" cy="1157288"/>
              </a:xfrm>
            </p:grpSpPr>
            <p:sp>
              <p:nvSpPr>
                <p:cNvPr id="82" name="矩形: 圆角 81">
                  <a:extLst>
                    <a:ext uri="{FF2B5EF4-FFF2-40B4-BE49-F238E27FC236}">
                      <a16:creationId xmlns:a16="http://schemas.microsoft.com/office/drawing/2014/main" id="{7685C2A3-2D53-4060-BA84-1813332B7539}"/>
                    </a:ext>
                  </a:extLst>
                </p:cNvPr>
                <p:cNvSpPr/>
                <p:nvPr/>
              </p:nvSpPr>
              <p:spPr bwMode="auto">
                <a:xfrm>
                  <a:off x="89950" y="481601"/>
                  <a:ext cx="1216816" cy="1157288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/>
                </a:p>
              </p:txBody>
            </p:sp>
            <p:sp>
              <p:nvSpPr>
                <p:cNvPr id="12371" name="文本框 80">
                  <a:extLst>
                    <a:ext uri="{FF2B5EF4-FFF2-40B4-BE49-F238E27FC236}">
                      <a16:creationId xmlns:a16="http://schemas.microsoft.com/office/drawing/2014/main" id="{8D777011-0F99-4172-BC76-BF022729B0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6962" y="733845"/>
                  <a:ext cx="862793" cy="646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等线" panose="02010600030101010101" pitchFamily="2" charset="-122"/>
                    </a:defRPr>
                  </a:lvl9pPr>
                </a:lstStyle>
                <a:p>
                  <a:pPr algn="dist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3600" dirty="0">
                      <a:solidFill>
                        <a:schemeClr val="bg1"/>
                      </a:solidFill>
                      <a:latin typeface="STXihei" panose="020B0503020204020204" pitchFamily="2" charset="-122"/>
                      <a:ea typeface="STXihei" panose="020B0503020204020204" pitchFamily="2" charset="-122"/>
                    </a:rPr>
                    <a:t>01</a:t>
                  </a:r>
                  <a:endParaRPr lang="zh-CN" altLang="en-US" sz="3600" dirty="0">
                    <a:solidFill>
                      <a:schemeClr val="bg1"/>
                    </a:solidFill>
                    <a:latin typeface="STXihei" panose="020B0503020204020204" pitchFamily="2" charset="-122"/>
                    <a:ea typeface="STXihei" panose="020B0503020204020204" pitchFamily="2" charset="-122"/>
                  </a:endParaRPr>
                </a:p>
              </p:txBody>
            </p:sp>
          </p:grpSp>
          <p:sp>
            <p:nvSpPr>
              <p:cNvPr id="12296" name="PA_库_矩形 118">
                <a:extLst>
                  <a:ext uri="{FF2B5EF4-FFF2-40B4-BE49-F238E27FC236}">
                    <a16:creationId xmlns:a16="http://schemas.microsoft.com/office/drawing/2014/main" id="{33946FD7-E696-4747-973D-6E81F611372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11704" y="5793404"/>
                <a:ext cx="4036776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4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戶外</a:t>
                </a:r>
                <a:r>
                  <a:rPr lang="zh-TW" altLang="en-US" sz="44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自然</a:t>
                </a:r>
                <a:r>
                  <a:rPr lang="zh-TW" altLang="en-US" sz="4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空間</a:t>
                </a:r>
              </a:p>
            </p:txBody>
          </p:sp>
          <p:pic>
            <p:nvPicPr>
              <p:cNvPr id="1026" name="Picture 2" descr="Where is the Colosseum located ? - Get there with Public Transport">
                <a:extLst>
                  <a:ext uri="{FF2B5EF4-FFF2-40B4-BE49-F238E27FC236}">
                    <a16:creationId xmlns:a16="http://schemas.microsoft.com/office/drawing/2014/main" id="{322BCE02-9CE6-4D12-A0B9-F1363E0450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65" y="1734421"/>
                <a:ext cx="5660855" cy="37739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3E1D374-E050-4FA0-83DE-6AFE368F9C34}"/>
                </a:ext>
              </a:extLst>
            </p:cNvPr>
            <p:cNvSpPr/>
            <p:nvPr/>
          </p:nvSpPr>
          <p:spPr>
            <a:xfrm>
              <a:off x="1614881" y="2358428"/>
              <a:ext cx="425393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古希臘羅馬</a:t>
              </a: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時期</a:t>
              </a:r>
              <a:endParaRPr lang="zh-TW" altLang="en-US" sz="4400" dirty="0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80432AB9-4D6D-47AF-9B77-0072FB2CF0C1}"/>
              </a:ext>
            </a:extLst>
          </p:cNvPr>
          <p:cNvGrpSpPr/>
          <p:nvPr/>
        </p:nvGrpSpPr>
        <p:grpSpPr>
          <a:xfrm>
            <a:off x="6196974" y="2019300"/>
            <a:ext cx="5690396" cy="6770828"/>
            <a:chOff x="4482741" y="1737840"/>
            <a:chExt cx="5690396" cy="6770828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E976967F-855E-442C-8BE2-42B8BE00DB2A}"/>
                </a:ext>
              </a:extLst>
            </p:cNvPr>
            <p:cNvGrpSpPr/>
            <p:nvPr/>
          </p:nvGrpSpPr>
          <p:grpSpPr>
            <a:xfrm>
              <a:off x="4539956" y="1737840"/>
              <a:ext cx="1216817" cy="1154907"/>
              <a:chOff x="107484" y="5989580"/>
              <a:chExt cx="1216817" cy="1154907"/>
            </a:xfrm>
          </p:grpSpPr>
          <p:sp>
            <p:nvSpPr>
              <p:cNvPr id="92" name="矩形: 圆角 91">
                <a:extLst>
                  <a:ext uri="{FF2B5EF4-FFF2-40B4-BE49-F238E27FC236}">
                    <a16:creationId xmlns:a16="http://schemas.microsoft.com/office/drawing/2014/main" id="{4137BE42-A55D-499C-9D10-BDBC24F9C67A}"/>
                  </a:ext>
                </a:extLst>
              </p:cNvPr>
              <p:cNvSpPr/>
              <p:nvPr/>
            </p:nvSpPr>
            <p:spPr bwMode="auto">
              <a:xfrm>
                <a:off x="107484" y="5989580"/>
                <a:ext cx="1216817" cy="1154907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12362" name="文本框 90">
                <a:extLst>
                  <a:ext uri="{FF2B5EF4-FFF2-40B4-BE49-F238E27FC236}">
                    <a16:creationId xmlns:a16="http://schemas.microsoft.com/office/drawing/2014/main" id="{0DC33EA4-C69F-4DA0-86D6-47777A9957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31" y="6233436"/>
                <a:ext cx="862793" cy="646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algn="dist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STXihei" panose="020B0503020204020204" pitchFamily="2" charset="-122"/>
                    <a:ea typeface="STXihei" panose="020B0503020204020204" pitchFamily="2" charset="-122"/>
                  </a:rPr>
                  <a:t>02</a:t>
                </a:r>
                <a:endParaRPr lang="zh-CN" altLang="en-US" sz="3600" dirty="0">
                  <a:solidFill>
                    <a:schemeClr val="bg1"/>
                  </a:solidFill>
                  <a:latin typeface="STXihei" panose="020B0503020204020204" pitchFamily="2" charset="-122"/>
                  <a:ea typeface="STXihei" panose="020B0503020204020204" pitchFamily="2" charset="-122"/>
                </a:endParaRPr>
              </a:p>
            </p:txBody>
          </p:sp>
        </p:grpSp>
        <p:sp>
          <p:nvSpPr>
            <p:cNvPr id="12298" name="PA_库_矩形 119">
              <a:extLst>
                <a:ext uri="{FF2B5EF4-FFF2-40B4-BE49-F238E27FC236}">
                  <a16:creationId xmlns:a16="http://schemas.microsoft.com/office/drawing/2014/main" id="{EB033EE1-EF76-4608-A153-DBBF747E2310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897308" y="7062118"/>
              <a:ext cx="454795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室外</a:t>
              </a:r>
              <a: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教堂修道院</a:t>
              </a:r>
              <a: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b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戶外</a:t>
              </a:r>
              <a: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4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流動式戲車</a:t>
              </a:r>
              <a: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endPara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9" name="PA_库_矩形 119">
              <a:extLst>
                <a:ext uri="{FF2B5EF4-FFF2-40B4-BE49-F238E27FC236}">
                  <a16:creationId xmlns:a16="http://schemas.microsoft.com/office/drawing/2014/main" id="{072A7EEF-3102-405B-847F-12E902DCDE13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498417" y="1975331"/>
              <a:ext cx="334574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5~15</a:t>
              </a:r>
              <a:r>
                <a:rPr lang="zh-TW" altLang="en-US" sz="4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世紀</a:t>
              </a:r>
            </a:p>
          </p:txBody>
        </p:sp>
        <p:pic>
          <p:nvPicPr>
            <p:cNvPr id="1030" name="Picture 6" descr=" ">
              <a:extLst>
                <a:ext uri="{FF2B5EF4-FFF2-40B4-BE49-F238E27FC236}">
                  <a16:creationId xmlns:a16="http://schemas.microsoft.com/office/drawing/2014/main" id="{87C10821-27F4-4FCB-B06E-D0E9789B57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0"/>
            <a:stretch/>
          </p:blipFill>
          <p:spPr bwMode="auto">
            <a:xfrm>
              <a:off x="4482741" y="3062416"/>
              <a:ext cx="5690396" cy="3841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FEA96990-7136-4A6B-9E81-04E40FE1B006}"/>
              </a:ext>
            </a:extLst>
          </p:cNvPr>
          <p:cNvGrpSpPr/>
          <p:nvPr/>
        </p:nvGrpSpPr>
        <p:grpSpPr>
          <a:xfrm>
            <a:off x="12508577" y="2051830"/>
            <a:ext cx="5495445" cy="6738298"/>
            <a:chOff x="9476522" y="2067951"/>
            <a:chExt cx="5789299" cy="6738298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0C30DAF4-B6F0-4619-9719-B23D0607C71B}"/>
                </a:ext>
              </a:extLst>
            </p:cNvPr>
            <p:cNvGrpSpPr/>
            <p:nvPr/>
          </p:nvGrpSpPr>
          <p:grpSpPr>
            <a:xfrm>
              <a:off x="9476522" y="2067951"/>
              <a:ext cx="5789299" cy="6738298"/>
              <a:chOff x="9476522" y="2067951"/>
              <a:chExt cx="5789299" cy="6738298"/>
            </a:xfrm>
          </p:grpSpPr>
          <p:sp>
            <p:nvSpPr>
              <p:cNvPr id="102" name="矩形: 圆角 101">
                <a:extLst>
                  <a:ext uri="{FF2B5EF4-FFF2-40B4-BE49-F238E27FC236}">
                    <a16:creationId xmlns:a16="http://schemas.microsoft.com/office/drawing/2014/main" id="{691DD97E-1FA6-4E23-8A62-95711F9F3542}"/>
                  </a:ext>
                </a:extLst>
              </p:cNvPr>
              <p:cNvSpPr/>
              <p:nvPr/>
            </p:nvSpPr>
            <p:spPr bwMode="auto">
              <a:xfrm>
                <a:off x="9476522" y="2067951"/>
                <a:ext cx="1216817" cy="1157288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12326" name="PA_库_矩形 119">
                <a:extLst>
                  <a:ext uri="{FF2B5EF4-FFF2-40B4-BE49-F238E27FC236}">
                    <a16:creationId xmlns:a16="http://schemas.microsoft.com/office/drawing/2014/main" id="{5CA6821D-EFA3-40D3-BEB3-083E82AC03E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0113830" y="7359699"/>
                <a:ext cx="4293006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4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專業劇場</a:t>
                </a:r>
                <a:br>
                  <a:rPr lang="en-US" altLang="zh-TW" sz="44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</a:br>
                <a:r>
                  <a:rPr lang="zh-TW" altLang="en-US" sz="44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貴族特有包廂</a:t>
                </a: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A62F5DA-F75A-4ABA-8200-6875631A1FF6}"/>
                  </a:ext>
                </a:extLst>
              </p:cNvPr>
              <p:cNvSpPr/>
              <p:nvPr/>
            </p:nvSpPr>
            <p:spPr>
              <a:xfrm>
                <a:off x="10709859" y="2252059"/>
                <a:ext cx="286947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4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16~18</a:t>
                </a:r>
                <a:r>
                  <a:rPr lang="zh-TW" altLang="en-US" sz="4400" b="1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世紀</a:t>
                </a:r>
                <a:endParaRPr lang="zh-TW" altLang="en-US" sz="4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0" name="Picture 6" descr="https://enciclopediaiberoamericana.com/wp-content/uploads/2022/02/teatro.jpg">
                <a:extLst>
                  <a:ext uri="{FF2B5EF4-FFF2-40B4-BE49-F238E27FC236}">
                    <a16:creationId xmlns:a16="http://schemas.microsoft.com/office/drawing/2014/main" id="{9593FD91-86D8-4049-8BDB-106B7A4C20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16" t="1174" r="-153"/>
              <a:stretch/>
            </p:blipFill>
            <p:spPr bwMode="auto">
              <a:xfrm>
                <a:off x="9479733" y="3358971"/>
                <a:ext cx="5786088" cy="3888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353" name="文本框 100">
              <a:extLst>
                <a:ext uri="{FF2B5EF4-FFF2-40B4-BE49-F238E27FC236}">
                  <a16:creationId xmlns:a16="http://schemas.microsoft.com/office/drawing/2014/main" id="{A3866A30-328B-40F5-94FA-B648600DF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53535" y="2333218"/>
              <a:ext cx="862793" cy="6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chemeClr val="bg1"/>
                  </a:solidFill>
                  <a:latin typeface="STXihei" panose="020B0503020204020204" pitchFamily="2" charset="-122"/>
                  <a:ea typeface="STXihei" panose="020B0503020204020204" pitchFamily="2" charset="-122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STXihei" panose="020B0503020204020204" pitchFamily="2" charset="-122"/>
                <a:ea typeface="STXihei" panose="020B0503020204020204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5707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群組 52">
            <a:extLst>
              <a:ext uri="{FF2B5EF4-FFF2-40B4-BE49-F238E27FC236}">
                <a16:creationId xmlns:a16="http://schemas.microsoft.com/office/drawing/2014/main" id="{1991D7D2-FF41-43D4-8A97-5761C786F703}"/>
              </a:ext>
            </a:extLst>
          </p:cNvPr>
          <p:cNvGrpSpPr>
            <a:grpSpLocks/>
          </p:cNvGrpSpPr>
          <p:nvPr/>
        </p:nvGrpSpPr>
        <p:grpSpPr bwMode="auto">
          <a:xfrm>
            <a:off x="3393282" y="45305"/>
            <a:ext cx="10839450" cy="1435835"/>
            <a:chOff x="2261464" y="210615"/>
            <a:chExt cx="7226562" cy="958070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E05BABE-2245-4848-A1C5-71BCEB7E6E0F}"/>
                </a:ext>
              </a:extLst>
            </p:cNvPr>
            <p:cNvSpPr/>
            <p:nvPr/>
          </p:nvSpPr>
          <p:spPr>
            <a:xfrm>
              <a:off x="2802301" y="210615"/>
              <a:ext cx="6129559" cy="8009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dist">
                <a:defRPr/>
              </a:pPr>
              <a:r>
                <a:rPr lang="zh-TW" altLang="en-US" sz="7200" dirty="0">
                  <a:latin typeface="華康流隸體" pitchFamily="65" charset="-120"/>
                  <a:ea typeface="華康流隸體" pitchFamily="65" charset="-120"/>
                  <a:sym typeface="華康標楷體 Std W5"/>
                </a:rPr>
                <a:t>舞臺演變的歷史 </a:t>
              </a:r>
              <a:endParaRPr lang="zh-CN" altLang="en-US" sz="72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55" name="PA_库_圆角矩形 23">
              <a:extLst>
                <a:ext uri="{FF2B5EF4-FFF2-40B4-BE49-F238E27FC236}">
                  <a16:creationId xmlns:a16="http://schemas.microsoft.com/office/drawing/2014/main" id="{921497B0-8FC9-43DC-B3F6-138490803E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61464" y="1071762"/>
              <a:ext cx="7226562" cy="96923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A31B1B9-C424-4273-BFA2-632AAD256A46}"/>
              </a:ext>
            </a:extLst>
          </p:cNvPr>
          <p:cNvGrpSpPr/>
          <p:nvPr/>
        </p:nvGrpSpPr>
        <p:grpSpPr>
          <a:xfrm>
            <a:off x="276196" y="1779024"/>
            <a:ext cx="5541717" cy="6910481"/>
            <a:chOff x="13740529" y="1402626"/>
            <a:chExt cx="5541717" cy="691048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6E8E61B9-BEF4-4C24-972E-600A1D30172B}"/>
                </a:ext>
              </a:extLst>
            </p:cNvPr>
            <p:cNvGrpSpPr/>
            <p:nvPr/>
          </p:nvGrpSpPr>
          <p:grpSpPr>
            <a:xfrm>
              <a:off x="13740529" y="1402626"/>
              <a:ext cx="1216817" cy="1154907"/>
              <a:chOff x="13740529" y="1402626"/>
              <a:chExt cx="1216817" cy="1154907"/>
            </a:xfrm>
          </p:grpSpPr>
          <p:sp>
            <p:nvSpPr>
              <p:cNvPr id="112" name="矩形: 圆角 111">
                <a:extLst>
                  <a:ext uri="{FF2B5EF4-FFF2-40B4-BE49-F238E27FC236}">
                    <a16:creationId xmlns:a16="http://schemas.microsoft.com/office/drawing/2014/main" id="{878CB8BF-5B03-422D-9AEC-AA5F38802554}"/>
                  </a:ext>
                </a:extLst>
              </p:cNvPr>
              <p:cNvSpPr/>
              <p:nvPr/>
            </p:nvSpPr>
            <p:spPr bwMode="auto">
              <a:xfrm>
                <a:off x="13740529" y="1402626"/>
                <a:ext cx="1216817" cy="115490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12344" name="文本框 110">
                <a:extLst>
                  <a:ext uri="{FF2B5EF4-FFF2-40B4-BE49-F238E27FC236}">
                    <a16:creationId xmlns:a16="http://schemas.microsoft.com/office/drawing/2014/main" id="{B31E0CC6-075A-4A37-A8AB-F213B4A6F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17540" y="1644608"/>
                <a:ext cx="862793" cy="646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algn="dist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STXihei" panose="020B0503020204020204" pitchFamily="2" charset="-122"/>
                    <a:ea typeface="STXihei" panose="020B0503020204020204" pitchFamily="2" charset="-122"/>
                  </a:rPr>
                  <a:t>04</a:t>
                </a:r>
                <a:endParaRPr lang="zh-CN" altLang="en-US" sz="3600" dirty="0">
                  <a:solidFill>
                    <a:schemeClr val="bg1"/>
                  </a:solidFill>
                  <a:latin typeface="STXihei" panose="020B0503020204020204" pitchFamily="2" charset="-122"/>
                  <a:ea typeface="STXihei" panose="020B0503020204020204" pitchFamily="2" charset="-122"/>
                </a:endParaRPr>
              </a:p>
            </p:txBody>
          </p:sp>
        </p:grpSp>
        <p:pic>
          <p:nvPicPr>
            <p:cNvPr id="1032" name="Picture 8" descr="acting | theatrical arts | Britannica">
              <a:extLst>
                <a:ext uri="{FF2B5EF4-FFF2-40B4-BE49-F238E27FC236}">
                  <a16:creationId xmlns:a16="http://schemas.microsoft.com/office/drawing/2014/main" id="{7F236515-3736-4815-82F1-44E349BBA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2200" y="2704300"/>
              <a:ext cx="5490046" cy="392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03880736-D928-40F7-9E82-D53D2D0E7B17}"/>
                </a:ext>
              </a:extLst>
            </p:cNvPr>
            <p:cNvSpPr/>
            <p:nvPr/>
          </p:nvSpPr>
          <p:spPr>
            <a:xfrm>
              <a:off x="15119119" y="1595358"/>
              <a:ext cx="187743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19</a:t>
              </a: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世紀</a:t>
              </a:r>
              <a:endParaRPr lang="zh-TW" altLang="en-US" sz="4400" dirty="0"/>
            </a:p>
          </p:txBody>
        </p:sp>
        <p:sp>
          <p:nvSpPr>
            <p:cNvPr id="12319" name="PA_库_矩形 119">
              <a:extLst>
                <a:ext uri="{FF2B5EF4-FFF2-40B4-BE49-F238E27FC236}">
                  <a16:creationId xmlns:a16="http://schemas.microsoft.com/office/drawing/2014/main" id="{C6582BB7-E850-4F28-815C-A40767C9CBEE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4288286" y="6866557"/>
              <a:ext cx="44196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劇場舞臺</a:t>
              </a:r>
              <a:r>
                <a:rPr lang="zh-TW" altLang="en-US" sz="4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發展成熟</a:t>
              </a: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藝術</a:t>
              </a:r>
              <a:r>
                <a:rPr lang="zh-TW" altLang="en-US" sz="4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美學提升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050" name="Picture 2" descr="经典之作 | 这些绝美的舞台设计，每一组都不得不服！ | 大作设计网站专栏-大作官网">
            <a:extLst>
              <a:ext uri="{FF2B5EF4-FFF2-40B4-BE49-F238E27FC236}">
                <a16:creationId xmlns:a16="http://schemas.microsoft.com/office/drawing/2014/main" id="{973C7AB0-1BE9-4CB3-8FC5-A471E899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81" y="3023489"/>
            <a:ext cx="5024667" cy="360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时尚先生颁奖盛典舞台设计|空间|舞台美术|美视美意 - 原创作品 - 站酷 (ZCOOL)">
            <a:extLst>
              <a:ext uri="{FF2B5EF4-FFF2-40B4-BE49-F238E27FC236}">
                <a16:creationId xmlns:a16="http://schemas.microsoft.com/office/drawing/2014/main" id="{FB8BD828-6D7E-4995-B8CD-11B46609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3001416"/>
            <a:ext cx="5018570" cy="360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107E9225-16F8-4808-8C0B-026AF678DE62}"/>
              </a:ext>
            </a:extLst>
          </p:cNvPr>
          <p:cNvGrpSpPr/>
          <p:nvPr/>
        </p:nvGrpSpPr>
        <p:grpSpPr>
          <a:xfrm>
            <a:off x="7138416" y="1779024"/>
            <a:ext cx="9204420" cy="1154907"/>
            <a:chOff x="7138416" y="1779024"/>
            <a:chExt cx="9204420" cy="1154907"/>
          </a:xfrm>
        </p:grpSpPr>
        <p:sp>
          <p:nvSpPr>
            <p:cNvPr id="35" name="PA_库_矩形 119">
              <a:extLst>
                <a:ext uri="{FF2B5EF4-FFF2-40B4-BE49-F238E27FC236}">
                  <a16:creationId xmlns:a16="http://schemas.microsoft.com/office/drawing/2014/main" id="{A7A9E9E9-D66C-454A-BBCC-604D459FE50A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532244" y="1959451"/>
              <a:ext cx="23241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158875" indent="-115887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20</a:t>
              </a:r>
              <a:r>
                <a:rPr kumimoji="0"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世紀</a:t>
              </a:r>
              <a:endParaRPr kumimoji="0"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4D3C745A-CDED-4718-B571-5DCD4C52D5A3}"/>
                </a:ext>
              </a:extLst>
            </p:cNvPr>
            <p:cNvGrpSpPr/>
            <p:nvPr/>
          </p:nvGrpSpPr>
          <p:grpSpPr>
            <a:xfrm>
              <a:off x="7138416" y="1779024"/>
              <a:ext cx="1216817" cy="1154907"/>
              <a:chOff x="7162800" y="2163746"/>
              <a:chExt cx="1216817" cy="1154907"/>
            </a:xfrm>
          </p:grpSpPr>
          <p:sp>
            <p:nvSpPr>
              <p:cNvPr id="36" name="矩形: 圆角 111">
                <a:extLst>
                  <a:ext uri="{FF2B5EF4-FFF2-40B4-BE49-F238E27FC236}">
                    <a16:creationId xmlns:a16="http://schemas.microsoft.com/office/drawing/2014/main" id="{9663535D-75D4-4F3D-A5F9-8D731EC07212}"/>
                  </a:ext>
                </a:extLst>
              </p:cNvPr>
              <p:cNvSpPr/>
              <p:nvPr/>
            </p:nvSpPr>
            <p:spPr bwMode="auto">
              <a:xfrm>
                <a:off x="7162800" y="2163746"/>
                <a:ext cx="1216817" cy="1154907"/>
              </a:xfrm>
              <a:prstGeom prst="round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400"/>
              </a:p>
            </p:txBody>
          </p:sp>
          <p:sp>
            <p:nvSpPr>
              <p:cNvPr id="37" name="文本框 110">
                <a:extLst>
                  <a:ext uri="{FF2B5EF4-FFF2-40B4-BE49-F238E27FC236}">
                    <a16:creationId xmlns:a16="http://schemas.microsoft.com/office/drawing/2014/main" id="{4FDB23A1-B34B-4DD4-A84B-D48E90BFE1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9811" y="2439768"/>
                <a:ext cx="862793" cy="646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algn="dist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STXihei" panose="020B0503020204020204" pitchFamily="2" charset="-122"/>
                    <a:ea typeface="STXihei" panose="020B0503020204020204" pitchFamily="2" charset="-122"/>
                  </a:rPr>
                  <a:t>05</a:t>
                </a:r>
                <a:endParaRPr lang="zh-CN" altLang="en-US" sz="3600" dirty="0">
                  <a:solidFill>
                    <a:schemeClr val="bg1"/>
                  </a:solidFill>
                  <a:latin typeface="STXihei" panose="020B0503020204020204" pitchFamily="2" charset="-122"/>
                  <a:ea typeface="STXihei" panose="020B0503020204020204" pitchFamily="2" charset="-122"/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534C12E-BF20-406F-B95C-445F02C929A7}"/>
                </a:ext>
              </a:extLst>
            </p:cNvPr>
            <p:cNvSpPr/>
            <p:nvPr/>
          </p:nvSpPr>
          <p:spPr>
            <a:xfrm>
              <a:off x="10515600" y="1952399"/>
              <a:ext cx="58272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走向更</a:t>
              </a:r>
              <a:r>
                <a:rPr lang="zh-TW" altLang="en-US" sz="4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多元的</a:t>
              </a: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表演</a:t>
              </a:r>
              <a:r>
                <a:rPr lang="zh-TW" altLang="en-US" sz="4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空間</a:t>
              </a:r>
              <a:endParaRPr lang="zh-TW" alt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4" name="Picture 6" descr="左營高中校園環境劇場「鏡花緣」 呈現舞蹈班創作的多元性 - 大媒體新聞網">
            <a:extLst>
              <a:ext uri="{FF2B5EF4-FFF2-40B4-BE49-F238E27FC236}">
                <a16:creationId xmlns:a16="http://schemas.microsoft.com/office/drawing/2014/main" id="{22F9F8CE-F485-4857-9E64-C3F34857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24" y="6923061"/>
            <a:ext cx="5024667" cy="33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C1487B83-13C3-4D33-91B8-0A01B0400193}"/>
              </a:ext>
            </a:extLst>
          </p:cNvPr>
          <p:cNvGrpSpPr/>
          <p:nvPr/>
        </p:nvGrpSpPr>
        <p:grpSpPr>
          <a:xfrm>
            <a:off x="12338304" y="6643633"/>
            <a:ext cx="5024666" cy="3559961"/>
            <a:chOff x="12338304" y="6643633"/>
            <a:chExt cx="5024666" cy="3559961"/>
          </a:xfrm>
        </p:grpSpPr>
        <p:pic>
          <p:nvPicPr>
            <p:cNvPr id="2056" name="Picture 8" descr="營造建設 | 港洲營建事業">
              <a:extLst>
                <a:ext uri="{FF2B5EF4-FFF2-40B4-BE49-F238E27FC236}">
                  <a16:creationId xmlns:a16="http://schemas.microsoft.com/office/drawing/2014/main" id="{0C2B566B-F64A-43AC-ACEB-691F3C9F32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" t="4074" b="6826"/>
            <a:stretch/>
          </p:blipFill>
          <p:spPr bwMode="auto">
            <a:xfrm>
              <a:off x="12338304" y="6884961"/>
              <a:ext cx="5024666" cy="3318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32ECA81-32CB-4F32-8AA7-164EFB31FA19}"/>
                </a:ext>
              </a:extLst>
            </p:cNvPr>
            <p:cNvSpPr/>
            <p:nvPr/>
          </p:nvSpPr>
          <p:spPr>
            <a:xfrm>
              <a:off x="12501276" y="6643633"/>
              <a:ext cx="469872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臺中文心戶外劇場</a:t>
              </a:r>
              <a:endParaRPr lang="zh-TW" altLang="en-US" sz="4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7031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F7FADE1-63B8-4F29-A4A5-9A481E5E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640" y="2247900"/>
            <a:ext cx="14401800" cy="3379545"/>
          </a:xfrm>
          <a:prstGeom prst="rect">
            <a:avLst/>
          </a:prstGeom>
        </p:spPr>
      </p:pic>
      <p:pic>
        <p:nvPicPr>
          <p:cNvPr id="1026" name="Picture 2" descr="家庭观看电视电影电视剧插画素材图片免费下载-千库网">
            <a:extLst>
              <a:ext uri="{FF2B5EF4-FFF2-40B4-BE49-F238E27FC236}">
                <a16:creationId xmlns:a16="http://schemas.microsoft.com/office/drawing/2014/main" id="{2D452079-23F8-4C25-8898-5206047263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5647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0C57DF2-8AC5-48B2-A88C-EC814634A2E8}"/>
              </a:ext>
            </a:extLst>
          </p:cNvPr>
          <p:cNvSpPr txBox="1"/>
          <p:nvPr/>
        </p:nvSpPr>
        <p:spPr>
          <a:xfrm>
            <a:off x="609600" y="287264"/>
            <a:ext cx="982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Rockwell Extra Bold" panose="02060903040505020403" pitchFamily="18" charset="0"/>
              </a:rPr>
              <a:t>Today’s word</a:t>
            </a:r>
            <a:endParaRPr lang="zh-TW" altLang="en-US" sz="6000" dirty="0">
              <a:latin typeface="Rockwell Extra Bold" panose="02060903040505020403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C8FACC8-5E74-4746-8BED-78FA4D62E41E}"/>
              </a:ext>
            </a:extLst>
          </p:cNvPr>
          <p:cNvSpPr txBox="1"/>
          <p:nvPr/>
        </p:nvSpPr>
        <p:spPr>
          <a:xfrm>
            <a:off x="4423211" y="3004453"/>
            <a:ext cx="12649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behind-the-scene</a:t>
            </a:r>
            <a:r>
              <a:rPr lang="en-US" altLang="zh-TW" sz="11500" dirty="0">
                <a:solidFill>
                  <a:srgbClr val="FFC000"/>
                </a:solidFill>
              </a:rPr>
              <a:t>s</a:t>
            </a:r>
            <a:r>
              <a:rPr lang="en-US" altLang="zh-TW" sz="8800" dirty="0"/>
              <a:t>   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幕後的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5E2A01-AD61-405F-BF52-D8E52FF39ED9}"/>
              </a:ext>
            </a:extLst>
          </p:cNvPr>
          <p:cNvSpPr txBox="1"/>
          <p:nvPr/>
        </p:nvSpPr>
        <p:spPr>
          <a:xfrm>
            <a:off x="824640" y="6383998"/>
            <a:ext cx="17068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Behind-the-scenes , the crew set for the play.  </a:t>
            </a:r>
            <a:r>
              <a:rPr lang="en-US" altLang="zh-TW" sz="8800" dirty="0"/>
              <a:t> 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6A8C08-1621-4DFE-B256-D00CD41F2E66}"/>
              </a:ext>
            </a:extLst>
          </p:cNvPr>
          <p:cNvSpPr txBox="1"/>
          <p:nvPr/>
        </p:nvSpPr>
        <p:spPr>
          <a:xfrm>
            <a:off x="10058400" y="8080230"/>
            <a:ext cx="6445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整組人為這齣戲做準備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752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群組 38">
            <a:extLst>
              <a:ext uri="{FF2B5EF4-FFF2-40B4-BE49-F238E27FC236}">
                <a16:creationId xmlns:a16="http://schemas.microsoft.com/office/drawing/2014/main" id="{95D967A5-A2A6-4F7F-A88A-B00BF9EA3562}"/>
              </a:ext>
            </a:extLst>
          </p:cNvPr>
          <p:cNvGrpSpPr>
            <a:grpSpLocks/>
          </p:cNvGrpSpPr>
          <p:nvPr/>
        </p:nvGrpSpPr>
        <p:grpSpPr bwMode="auto">
          <a:xfrm>
            <a:off x="3393282" y="273845"/>
            <a:ext cx="10839450" cy="1207294"/>
            <a:chOff x="2261464" y="363110"/>
            <a:chExt cx="7226562" cy="805575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F514C5D-60AB-447D-9C33-97427409AF55}"/>
                </a:ext>
              </a:extLst>
            </p:cNvPr>
            <p:cNvSpPr/>
            <p:nvPr/>
          </p:nvSpPr>
          <p:spPr>
            <a:xfrm>
              <a:off x="2734556" y="363110"/>
              <a:ext cx="6129559" cy="8009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dist">
                <a:defRPr/>
              </a:pPr>
              <a:r>
                <a:rPr lang="zh-TW" altLang="en-US" sz="7200" dirty="0">
                  <a:solidFill>
                    <a:srgbClr val="002D99"/>
                  </a:solidFill>
                  <a:latin typeface="華康流隸體" pitchFamily="65" charset="-120"/>
                  <a:ea typeface="華康流隸體" pitchFamily="65" charset="-120"/>
                  <a:sym typeface="華康標楷體 Std W5"/>
                </a:rPr>
                <a:t>舞臺設計的概念</a:t>
              </a:r>
              <a:endParaRPr lang="zh-CN" alt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5" name="PA_库_圆角矩形 23">
              <a:extLst>
                <a:ext uri="{FF2B5EF4-FFF2-40B4-BE49-F238E27FC236}">
                  <a16:creationId xmlns:a16="http://schemas.microsoft.com/office/drawing/2014/main" id="{5C848837-20DA-4F8B-9CE6-4C209B693F5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261464" y="1071762"/>
              <a:ext cx="7226562" cy="9692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4819" name="群組 75">
            <a:extLst>
              <a:ext uri="{FF2B5EF4-FFF2-40B4-BE49-F238E27FC236}">
                <a16:creationId xmlns:a16="http://schemas.microsoft.com/office/drawing/2014/main" id="{53D9D995-BD8D-4F10-83F7-991F37485936}"/>
              </a:ext>
            </a:extLst>
          </p:cNvPr>
          <p:cNvGrpSpPr>
            <a:grpSpLocks/>
          </p:cNvGrpSpPr>
          <p:nvPr/>
        </p:nvGrpSpPr>
        <p:grpSpPr bwMode="auto">
          <a:xfrm>
            <a:off x="10887075" y="2361784"/>
            <a:ext cx="6691313" cy="7800975"/>
            <a:chOff x="7315200" y="1068316"/>
            <a:chExt cx="4461112" cy="5461874"/>
          </a:xfrm>
        </p:grpSpPr>
        <p:sp>
          <p:nvSpPr>
            <p:cNvPr id="56" name="向下箭號 55">
              <a:extLst>
                <a:ext uri="{FF2B5EF4-FFF2-40B4-BE49-F238E27FC236}">
                  <a16:creationId xmlns:a16="http://schemas.microsoft.com/office/drawing/2014/main" id="{E1FA2FC7-9406-47D8-92DF-F63AC92EFB52}"/>
                </a:ext>
              </a:extLst>
            </p:cNvPr>
            <p:cNvSpPr/>
            <p:nvPr/>
          </p:nvSpPr>
          <p:spPr bwMode="auto">
            <a:xfrm>
              <a:off x="9156798" y="5204736"/>
              <a:ext cx="795380" cy="586868"/>
            </a:xfrm>
            <a:prstGeom prst="downArrow">
              <a:avLst/>
            </a:prstGeom>
            <a:solidFill>
              <a:srgbClr val="FCC2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BC3171F-66E4-4428-8766-44623FE1A9F1}"/>
                </a:ext>
              </a:extLst>
            </p:cNvPr>
            <p:cNvSpPr/>
            <p:nvPr/>
          </p:nvSpPr>
          <p:spPr bwMode="auto">
            <a:xfrm>
              <a:off x="7677169" y="5433147"/>
              <a:ext cx="3824491" cy="10970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34696" tIns="234696" rIns="234696" bIns="234696" spcCol="1270" anchor="ctr"/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5400" b="1" dirty="0">
                  <a:latin typeface="標楷體" pitchFamily="65" charset="-120"/>
                  <a:ea typeface="標楷體" pitchFamily="65" charset="-120"/>
                </a:rPr>
                <a:t>舞臺設計</a:t>
              </a:r>
            </a:p>
          </p:txBody>
        </p:sp>
        <p:grpSp>
          <p:nvGrpSpPr>
            <p:cNvPr id="34823" name="群組 74">
              <a:extLst>
                <a:ext uri="{FF2B5EF4-FFF2-40B4-BE49-F238E27FC236}">
                  <a16:creationId xmlns:a16="http://schemas.microsoft.com/office/drawing/2014/main" id="{E25A48A8-5516-4ADB-85B7-2B8A59A786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1068316"/>
              <a:ext cx="4461112" cy="4098202"/>
              <a:chOff x="3096285" y="1113577"/>
              <a:chExt cx="4461112" cy="4098202"/>
            </a:xfrm>
          </p:grpSpPr>
          <p:sp>
            <p:nvSpPr>
              <p:cNvPr id="55" name="橢圓 54">
                <a:extLst>
                  <a:ext uri="{FF2B5EF4-FFF2-40B4-BE49-F238E27FC236}">
                    <a16:creationId xmlns:a16="http://schemas.microsoft.com/office/drawing/2014/main" id="{72F1D1BE-C5E1-4623-A4B9-E48A3D760A46}"/>
                  </a:ext>
                </a:extLst>
              </p:cNvPr>
              <p:cNvSpPr/>
              <p:nvPr/>
            </p:nvSpPr>
            <p:spPr bwMode="auto">
              <a:xfrm>
                <a:off x="3258219" y="1318648"/>
                <a:ext cx="4110256" cy="1638895"/>
              </a:xfrm>
              <a:prstGeom prst="ellipse">
                <a:avLst/>
              </a:prstGeom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0" name=" 11">
                <a:extLst>
                  <a:ext uri="{FF2B5EF4-FFF2-40B4-BE49-F238E27FC236}">
                    <a16:creationId xmlns:a16="http://schemas.microsoft.com/office/drawing/2014/main" id="{91CD83CE-454A-4746-93ED-6D24B61EC468}"/>
                  </a:ext>
                </a:extLst>
              </p:cNvPr>
              <p:cNvSpPr/>
              <p:nvPr/>
            </p:nvSpPr>
            <p:spPr bwMode="auto">
              <a:xfrm>
                <a:off x="3096285" y="1113577"/>
                <a:ext cx="4461112" cy="4098073"/>
              </a:xfrm>
              <a:prstGeom prst="funnel">
                <a:avLst/>
              </a:prstGeom>
              <a:ln w="76200"/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34824" name="群組 73">
              <a:extLst>
                <a:ext uri="{FF2B5EF4-FFF2-40B4-BE49-F238E27FC236}">
                  <a16:creationId xmlns:a16="http://schemas.microsoft.com/office/drawing/2014/main" id="{E6602D0F-24A5-46C9-B0CE-084B2736F1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85156" y="1620572"/>
              <a:ext cx="2984306" cy="2866344"/>
              <a:chOff x="3784349" y="1892176"/>
              <a:chExt cx="2984306" cy="2866344"/>
            </a:xfrm>
          </p:grpSpPr>
          <p:grpSp>
            <p:nvGrpSpPr>
              <p:cNvPr id="34825" name="群組 48">
                <a:extLst>
                  <a:ext uri="{FF2B5EF4-FFF2-40B4-BE49-F238E27FC236}">
                    <a16:creationId xmlns:a16="http://schemas.microsoft.com/office/drawing/2014/main" id="{53D76123-0ACE-41E0-823C-1502A61AAC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9709" y="1892176"/>
                <a:ext cx="1258946" cy="1275683"/>
                <a:chOff x="1223963" y="2230438"/>
                <a:chExt cx="1981200" cy="1981200"/>
              </a:xfrm>
            </p:grpSpPr>
            <p:sp>
              <p:nvSpPr>
                <p:cNvPr id="4" name="PA_库_椭圆 3">
                  <a:extLst>
                    <a:ext uri="{FF2B5EF4-FFF2-40B4-BE49-F238E27FC236}">
                      <a16:creationId xmlns:a16="http://schemas.microsoft.com/office/drawing/2014/main" id="{423AF828-D7C5-4D0D-BBE2-F208C82D3736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24514" y="2229818"/>
                  <a:ext cx="1981213" cy="1980818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700"/>
                </a:p>
              </p:txBody>
            </p:sp>
            <p:sp>
              <p:nvSpPr>
                <p:cNvPr id="10" name="PA_库_椭圆 9">
                  <a:extLst>
                    <a:ext uri="{FF2B5EF4-FFF2-40B4-BE49-F238E27FC236}">
                      <a16:creationId xmlns:a16="http://schemas.microsoft.com/office/drawing/2014/main" id="{F3B6CAA9-F08D-43D3-BBCF-5E3A7B6D2BFE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361924" y="2367051"/>
                  <a:ext cx="1706393" cy="17063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700"/>
                </a:p>
              </p:txBody>
            </p:sp>
          </p:grpSp>
          <p:grpSp>
            <p:nvGrpSpPr>
              <p:cNvPr id="34826" name="群組 46">
                <a:extLst>
                  <a:ext uri="{FF2B5EF4-FFF2-40B4-BE49-F238E27FC236}">
                    <a16:creationId xmlns:a16="http://schemas.microsoft.com/office/drawing/2014/main" id="{B5D475F1-A97E-49A7-998A-D3AA0B7E36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84349" y="2226917"/>
                <a:ext cx="1272473" cy="1267721"/>
                <a:chOff x="3811588" y="2230438"/>
                <a:chExt cx="1981200" cy="1981200"/>
              </a:xfrm>
            </p:grpSpPr>
            <p:sp>
              <p:nvSpPr>
                <p:cNvPr id="5" name="PA_库_椭圆 4">
                  <a:extLst>
                    <a:ext uri="{FF2B5EF4-FFF2-40B4-BE49-F238E27FC236}">
                      <a16:creationId xmlns:a16="http://schemas.microsoft.com/office/drawing/2014/main" id="{732A2BDB-F2D4-4B4D-ACFC-773C129D3088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3811596" y="2230399"/>
                  <a:ext cx="1982399" cy="1980232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700"/>
                </a:p>
              </p:txBody>
            </p:sp>
            <p:sp>
              <p:nvSpPr>
                <p:cNvPr id="11" name="PA_库_椭圆 10">
                  <a:extLst>
                    <a:ext uri="{FF2B5EF4-FFF2-40B4-BE49-F238E27FC236}">
                      <a16:creationId xmlns:a16="http://schemas.microsoft.com/office/drawing/2014/main" id="{5D5FD8C3-A211-413C-873B-D858116C2A15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950018" y="2368495"/>
                  <a:ext cx="1705555" cy="17040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700"/>
                </a:p>
              </p:txBody>
            </p:sp>
          </p:grpSp>
          <p:grpSp>
            <p:nvGrpSpPr>
              <p:cNvPr id="34827" name="群組 47">
                <a:extLst>
                  <a:ext uri="{FF2B5EF4-FFF2-40B4-BE49-F238E27FC236}">
                    <a16:creationId xmlns:a16="http://schemas.microsoft.com/office/drawing/2014/main" id="{17FCCF37-5D1F-4D0E-84EF-10F70A7C05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7039" y="3403203"/>
                <a:ext cx="1329317" cy="1355317"/>
                <a:chOff x="8986838" y="2230438"/>
                <a:chExt cx="1981200" cy="1981200"/>
              </a:xfrm>
            </p:grpSpPr>
            <p:sp>
              <p:nvSpPr>
                <p:cNvPr id="7" name="PA_库_椭圆 6">
                  <a:extLst>
                    <a:ext uri="{FF2B5EF4-FFF2-40B4-BE49-F238E27FC236}">
                      <a16:creationId xmlns:a16="http://schemas.microsoft.com/office/drawing/2014/main" id="{4995CF28-2A5C-4DC0-875C-42BF7B7FD972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8987373" y="2212051"/>
                  <a:ext cx="1980441" cy="1998476"/>
                </a:xfrm>
                <a:prstGeom prst="ellipse">
                  <a:avLst/>
                </a:prstGeom>
                <a:solidFill>
                  <a:schemeClr val="accent4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700"/>
                </a:p>
              </p:txBody>
            </p:sp>
            <p:sp>
              <p:nvSpPr>
                <p:cNvPr id="13" name="PA_库_椭圆 12">
                  <a:extLst>
                    <a:ext uri="{FF2B5EF4-FFF2-40B4-BE49-F238E27FC236}">
                      <a16:creationId xmlns:a16="http://schemas.microsoft.com/office/drawing/2014/main" id="{78D536EB-2051-4741-B6A5-3252F84BCF77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9124608" y="2350970"/>
                  <a:ext cx="1705971" cy="172063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700"/>
                </a:p>
              </p:txBody>
            </p:sp>
          </p:grpSp>
          <p:sp>
            <p:nvSpPr>
              <p:cNvPr id="64" name="橢圓 8">
                <a:extLst>
                  <a:ext uri="{FF2B5EF4-FFF2-40B4-BE49-F238E27FC236}">
                    <a16:creationId xmlns:a16="http://schemas.microsoft.com/office/drawing/2014/main" id="{725D99B1-8788-4980-B4CA-31C45F82F2E8}"/>
                  </a:ext>
                </a:extLst>
              </p:cNvPr>
              <p:cNvSpPr/>
              <p:nvPr/>
            </p:nvSpPr>
            <p:spPr bwMode="auto">
              <a:xfrm>
                <a:off x="3924061" y="2575345"/>
                <a:ext cx="914449" cy="62854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2385" tIns="32385" rIns="32385" bIns="32385" spcCol="1270" anchor="ctr"/>
              <a:lstStyle/>
              <a:p>
                <a:pPr algn="ctr" defTabSz="113347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3000" b="1" dirty="0">
                    <a:solidFill>
                      <a:schemeClr val="tx1"/>
                    </a:solidFill>
                  </a:rPr>
                  <a:t>劇本時空背景</a:t>
                </a:r>
              </a:p>
            </p:txBody>
          </p:sp>
          <p:sp>
            <p:nvSpPr>
              <p:cNvPr id="62" name="橢圓 10">
                <a:extLst>
                  <a:ext uri="{FF2B5EF4-FFF2-40B4-BE49-F238E27FC236}">
                    <a16:creationId xmlns:a16="http://schemas.microsoft.com/office/drawing/2014/main" id="{4E21654F-93A1-4EF6-B97E-B5502AFE82E9}"/>
                  </a:ext>
                </a:extLst>
              </p:cNvPr>
              <p:cNvSpPr/>
              <p:nvPr/>
            </p:nvSpPr>
            <p:spPr bwMode="auto">
              <a:xfrm>
                <a:off x="5841864" y="2231894"/>
                <a:ext cx="588994" cy="6302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2385" tIns="32385" rIns="32385" bIns="32385" spcCol="1270" anchor="ctr"/>
              <a:lstStyle/>
              <a:p>
                <a:pPr algn="ctr" defTabSz="113347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3000" b="1" dirty="0">
                    <a:solidFill>
                      <a:schemeClr val="tx1"/>
                    </a:solidFill>
                  </a:rPr>
                  <a:t>導演</a:t>
                </a:r>
                <a:endParaRPr lang="en-US" altLang="zh-TW" sz="3000" b="1" dirty="0">
                  <a:solidFill>
                    <a:schemeClr val="tx1"/>
                  </a:solidFill>
                </a:endParaRPr>
              </a:p>
              <a:p>
                <a:pPr algn="ctr" defTabSz="113347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3000" b="1" dirty="0">
                    <a:solidFill>
                      <a:schemeClr val="tx1"/>
                    </a:solidFill>
                  </a:rPr>
                  <a:t>理念</a:t>
                </a:r>
                <a:endParaRPr lang="zh-TW" altLang="en-US" sz="27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橢圓 4">
                <a:extLst>
                  <a:ext uri="{FF2B5EF4-FFF2-40B4-BE49-F238E27FC236}">
                    <a16:creationId xmlns:a16="http://schemas.microsoft.com/office/drawing/2014/main" id="{2FB4D618-8D4C-42B3-8B1A-2C8BF4BCB908}"/>
                  </a:ext>
                </a:extLst>
              </p:cNvPr>
              <p:cNvSpPr/>
              <p:nvPr/>
            </p:nvSpPr>
            <p:spPr bwMode="auto">
              <a:xfrm>
                <a:off x="5171903" y="3752415"/>
                <a:ext cx="588994" cy="6302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2385" tIns="32385" rIns="32385" bIns="32385" spcCol="1270" anchor="ctr"/>
              <a:lstStyle/>
              <a:p>
                <a:pPr algn="ctr" defTabSz="113347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3000" b="1" dirty="0">
                    <a:solidFill>
                      <a:schemeClr val="tx1"/>
                    </a:solidFill>
                  </a:rPr>
                  <a:t>道具布景</a:t>
                </a:r>
              </a:p>
            </p:txBody>
          </p:sp>
        </p:grpSp>
      </p:grpSp>
      <p:sp>
        <p:nvSpPr>
          <p:cNvPr id="34820" name="內容版面配置區 2">
            <a:extLst>
              <a:ext uri="{FF2B5EF4-FFF2-40B4-BE49-F238E27FC236}">
                <a16:creationId xmlns:a16="http://schemas.microsoft.com/office/drawing/2014/main" id="{45081772-6055-4394-A166-0F3D479C62A0}"/>
              </a:ext>
            </a:extLst>
          </p:cNvPr>
          <p:cNvSpPr txBox="1">
            <a:spLocks/>
          </p:cNvSpPr>
          <p:nvPr/>
        </p:nvSpPr>
        <p:spPr bwMode="auto">
          <a:xfrm>
            <a:off x="847726" y="3043238"/>
            <a:ext cx="9827420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以劇本的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時空設計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為前題，搭配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導演的理念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，結合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道具、布景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 幫助劇情推展。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buFont typeface="Wingdings" panose="05000000000000000000" pitchFamily="2" charset="2"/>
              <a:buChar char="u"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希望能襯托表演者，對主題做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適度的暗示，強化觀眾的想像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力，展現美學意象。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  <a:sym typeface="華康標楷體 Std W5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85C8325-C971-4F9B-B221-075966BE8224}"/>
              </a:ext>
            </a:extLst>
          </p:cNvPr>
          <p:cNvGrpSpPr/>
          <p:nvPr/>
        </p:nvGrpSpPr>
        <p:grpSpPr>
          <a:xfrm rot="20979512">
            <a:off x="14232732" y="656479"/>
            <a:ext cx="3258005" cy="1267220"/>
            <a:chOff x="2575505" y="8790128"/>
            <a:chExt cx="3258005" cy="1267220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6CE3C7BB-6134-46CA-9597-4431D5FF7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2575505" y="8790128"/>
              <a:ext cx="3258005" cy="1171739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8BD30811-D0F9-4EC7-9CE6-F77A8B7B0EDD}"/>
                </a:ext>
              </a:extLst>
            </p:cNvPr>
            <p:cNvSpPr txBox="1"/>
            <p:nvPr/>
          </p:nvSpPr>
          <p:spPr>
            <a:xfrm>
              <a:off x="3200400" y="9010908"/>
              <a:ext cx="2438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400" dirty="0">
                  <a:latin typeface="Cartoon Madness" panose="02000500000000000000" pitchFamily="2" charset="0"/>
                </a:rPr>
                <a:t>NOTES</a:t>
              </a:r>
            </a:p>
            <a:p>
              <a:endParaRPr lang="zh-TW" altLang="en-US" dirty="0">
                <a:latin typeface="Cartoon Madness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646794"/>
      </p:ext>
    </p:extLst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85800" y="9258300"/>
            <a:ext cx="20672180" cy="4702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90A4AF8-A4BA-49D0-ACB0-98F68774980D}"/>
              </a:ext>
            </a:extLst>
          </p:cNvPr>
          <p:cNvSpPr/>
          <p:nvPr/>
        </p:nvSpPr>
        <p:spPr>
          <a:xfrm>
            <a:off x="481624" y="114300"/>
            <a:ext cx="8648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zh-TW" altLang="en-US" sz="6000" dirty="0">
                <a:latin typeface="華康榜書體W8" panose="03000809000000000000" pitchFamily="65" charset="-120"/>
                <a:ea typeface="華康榜書體W8" panose="03000809000000000000" pitchFamily="65" charset="-120"/>
                <a:cs typeface="Times New Roman" panose="02020603050405020304" pitchFamily="18" charset="0"/>
              </a:rPr>
              <a:t>職人現身──空間創造者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59077B8-205B-4D88-86A3-DEE9AF2687D8}"/>
              </a:ext>
            </a:extLst>
          </p:cNvPr>
          <p:cNvSpPr/>
          <p:nvPr/>
        </p:nvSpPr>
        <p:spPr>
          <a:xfrm>
            <a:off x="509332" y="6267738"/>
            <a:ext cx="5434267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zh-TW" altLang="en-US" sz="3600" b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王孟超</a:t>
            </a:r>
          </a:p>
          <a:p>
            <a:pPr algn="just">
              <a:spcAft>
                <a:spcPts val="1000"/>
              </a:spcAft>
            </a:pP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　　</a:t>
            </a:r>
            <a:r>
              <a:rPr lang="en-US" altLang="zh-TW" sz="36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2014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年第十八屆</a:t>
            </a:r>
            <a:r>
              <a:rPr lang="zh-TW" altLang="en-US" sz="3600" u="sng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國家文藝獎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戲劇類得主，作品擅於「以簡練手法，創造靈活的表演空間」。</a:t>
            </a:r>
            <a:endParaRPr lang="zh-TW" altLang="en-US" sz="3600" dirty="0"/>
          </a:p>
        </p:txBody>
      </p:sp>
      <p:pic>
        <p:nvPicPr>
          <p:cNvPr id="1026" name="Picture 2" descr="http://www.heyshow.com/wp-content/uploads/2022/05/41.jpg">
            <a:extLst>
              <a:ext uri="{FF2B5EF4-FFF2-40B4-BE49-F238E27FC236}">
                <a16:creationId xmlns:a16="http://schemas.microsoft.com/office/drawing/2014/main" id="{265FF80D-1836-497D-A3C4-03DCB132D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r="25510"/>
          <a:stretch/>
        </p:blipFill>
        <p:spPr bwMode="auto">
          <a:xfrm>
            <a:off x="2133600" y="1492822"/>
            <a:ext cx="3810000" cy="532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4A6DEFF-BB07-4561-AAB0-9020B60A654A}"/>
              </a:ext>
            </a:extLst>
          </p:cNvPr>
          <p:cNvSpPr/>
          <p:nvPr/>
        </p:nvSpPr>
        <p:spPr>
          <a:xfrm>
            <a:off x="9525000" y="6291983"/>
            <a:ext cx="7668491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zh-TW" altLang="en-US" sz="3600" b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黎仕祺</a:t>
            </a:r>
          </a:p>
          <a:p>
            <a:pPr>
              <a:spcAft>
                <a:spcPts val="1000"/>
              </a:spcAft>
            </a:pPr>
            <a:r>
              <a:rPr lang="zh-TW" altLang="en-US" sz="3600" b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　　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作品著重文本出發，類型及風格多元，近年來更跨足流行音樂演唱會、</a:t>
            </a:r>
            <a:r>
              <a:rPr lang="zh-TW" altLang="en-US" sz="3600" u="sng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金曲獎</a:t>
            </a:r>
            <a:r>
              <a:rPr lang="zh-TW" altLang="en-US" sz="36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等頒獎典禮舞臺設計，有「巨星御用舞臺設計大師」之稱。</a:t>
            </a:r>
            <a:endParaRPr lang="zh-TW" altLang="en-US" sz="3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30" name="Picture 6" descr="资料介绍：话剧《露露听我说》舞台设计-黎仕祺">
            <a:hlinkClick r:id="rId4" action="ppaction://hlinkfile"/>
            <a:extLst>
              <a:ext uri="{FF2B5EF4-FFF2-40B4-BE49-F238E27FC236}">
                <a16:creationId xmlns:a16="http://schemas.microsoft.com/office/drawing/2014/main" id="{96F88C76-669A-4A81-BDB7-32452754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855" y="1807442"/>
            <a:ext cx="6562725" cy="43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_库_圆角矩形 23">
            <a:extLst>
              <a:ext uri="{FF2B5EF4-FFF2-40B4-BE49-F238E27FC236}">
                <a16:creationId xmlns:a16="http://schemas.microsoft.com/office/drawing/2014/main" id="{00253CD0-4256-4346-9FB8-C598FC7B852F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336008" y="1985963"/>
            <a:ext cx="13701713" cy="1452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4036" name="矩形 16">
            <a:extLst>
              <a:ext uri="{FF2B5EF4-FFF2-40B4-BE49-F238E27FC236}">
                <a16:creationId xmlns:a16="http://schemas.microsoft.com/office/drawing/2014/main" id="{774E20FD-ACC9-400A-BB1D-50D0A01DA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183" y="738188"/>
            <a:ext cx="1415002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600" dirty="0">
                <a:latin typeface="華康流隸體" panose="03000709000000000000" pitchFamily="65" charset="-120"/>
                <a:ea typeface="華康流隸體" panose="03000709000000000000" pitchFamily="65" charset="-120"/>
                <a:sym typeface="華康標楷體 Std W5"/>
              </a:rPr>
              <a:t>舞臺設計者工作的主要步驟</a:t>
            </a:r>
            <a:r>
              <a:rPr lang="en-US" altLang="zh-TW" sz="6600" dirty="0">
                <a:latin typeface="華康流隸體" panose="03000709000000000000" pitchFamily="65" charset="-120"/>
                <a:ea typeface="華康流隸體" panose="03000709000000000000" pitchFamily="65" charset="-120"/>
                <a:sym typeface="華康標楷體 Std W5"/>
              </a:rPr>
              <a:t>(step) </a:t>
            </a:r>
            <a:r>
              <a:rPr lang="zh-TW" altLang="en-US" sz="6600" dirty="0">
                <a:latin typeface="華康流隸體" panose="03000709000000000000" pitchFamily="65" charset="-120"/>
                <a:ea typeface="華康流隸體" panose="03000709000000000000" pitchFamily="65" charset="-120"/>
                <a:sym typeface="華康標楷體 Std W5"/>
              </a:rPr>
              <a:t>：</a:t>
            </a:r>
            <a:endParaRPr lang="zh-TW" altLang="en-US" sz="6600" dirty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C2163705-B9FF-4CD3-B355-BE30AB27AEB4}"/>
              </a:ext>
            </a:extLst>
          </p:cNvPr>
          <p:cNvSpPr/>
          <p:nvPr/>
        </p:nvSpPr>
        <p:spPr>
          <a:xfrm>
            <a:off x="547914" y="2514805"/>
            <a:ext cx="17192171" cy="5713712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557E1C7-1561-4BBA-A953-DBB614FCECE2}"/>
              </a:ext>
            </a:extLst>
          </p:cNvPr>
          <p:cNvGrpSpPr/>
          <p:nvPr/>
        </p:nvGrpSpPr>
        <p:grpSpPr>
          <a:xfrm>
            <a:off x="3436409" y="4257852"/>
            <a:ext cx="2833666" cy="5039269"/>
            <a:chOff x="3968603" y="4301438"/>
            <a:chExt cx="2833666" cy="5039269"/>
          </a:xfrm>
        </p:grpSpPr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FD2CD615-259A-414E-AEBA-E387534BAABD}"/>
                </a:ext>
              </a:extLst>
            </p:cNvPr>
            <p:cNvSpPr/>
            <p:nvPr/>
          </p:nvSpPr>
          <p:spPr>
            <a:xfrm>
              <a:off x="3968603" y="4301438"/>
              <a:ext cx="2833666" cy="2285484"/>
            </a:xfrm>
            <a:custGeom>
              <a:avLst/>
              <a:gdLst>
                <a:gd name="connsiteX0" fmla="*/ 0 w 2833666"/>
                <a:gd name="connsiteY0" fmla="*/ 380922 h 2285484"/>
                <a:gd name="connsiteX1" fmla="*/ 380922 w 2833666"/>
                <a:gd name="connsiteY1" fmla="*/ 0 h 2285484"/>
                <a:gd name="connsiteX2" fmla="*/ 2452744 w 2833666"/>
                <a:gd name="connsiteY2" fmla="*/ 0 h 2285484"/>
                <a:gd name="connsiteX3" fmla="*/ 2833666 w 2833666"/>
                <a:gd name="connsiteY3" fmla="*/ 380922 h 2285484"/>
                <a:gd name="connsiteX4" fmla="*/ 2833666 w 2833666"/>
                <a:gd name="connsiteY4" fmla="*/ 1904562 h 2285484"/>
                <a:gd name="connsiteX5" fmla="*/ 2452744 w 2833666"/>
                <a:gd name="connsiteY5" fmla="*/ 2285484 h 2285484"/>
                <a:gd name="connsiteX6" fmla="*/ 380922 w 2833666"/>
                <a:gd name="connsiteY6" fmla="*/ 2285484 h 2285484"/>
                <a:gd name="connsiteX7" fmla="*/ 0 w 2833666"/>
                <a:gd name="connsiteY7" fmla="*/ 1904562 h 2285484"/>
                <a:gd name="connsiteX8" fmla="*/ 0 w 2833666"/>
                <a:gd name="connsiteY8" fmla="*/ 380922 h 228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3666" h="2285484">
                  <a:moveTo>
                    <a:pt x="0" y="380922"/>
                  </a:moveTo>
                  <a:cubicBezTo>
                    <a:pt x="0" y="170545"/>
                    <a:pt x="170545" y="0"/>
                    <a:pt x="380922" y="0"/>
                  </a:cubicBezTo>
                  <a:lnTo>
                    <a:pt x="2452744" y="0"/>
                  </a:lnTo>
                  <a:cubicBezTo>
                    <a:pt x="2663121" y="0"/>
                    <a:pt x="2833666" y="170545"/>
                    <a:pt x="2833666" y="380922"/>
                  </a:cubicBezTo>
                  <a:lnTo>
                    <a:pt x="2833666" y="1904562"/>
                  </a:lnTo>
                  <a:cubicBezTo>
                    <a:pt x="2833666" y="2114939"/>
                    <a:pt x="2663121" y="2285484"/>
                    <a:pt x="2452744" y="2285484"/>
                  </a:cubicBezTo>
                  <a:lnTo>
                    <a:pt x="380922" y="2285484"/>
                  </a:lnTo>
                  <a:cubicBezTo>
                    <a:pt x="170545" y="2285484"/>
                    <a:pt x="0" y="2114939"/>
                    <a:pt x="0" y="1904562"/>
                  </a:cubicBezTo>
                  <a:lnTo>
                    <a:pt x="0" y="3809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968" tIns="263968" rIns="263968" bIns="263968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與導演</a:t>
              </a:r>
              <a:endParaRPr lang="en-US" altLang="zh-TW" sz="4000" b="1" kern="1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討論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4AE78F31-4D5B-42C7-9C5B-1029F82BD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4384" y="7048500"/>
              <a:ext cx="2666999" cy="2292207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819EAD8-60FA-466E-B511-D5058BD88FFA}"/>
              </a:ext>
            </a:extLst>
          </p:cNvPr>
          <p:cNvGrpSpPr/>
          <p:nvPr/>
        </p:nvGrpSpPr>
        <p:grpSpPr>
          <a:xfrm>
            <a:off x="6584838" y="4301438"/>
            <a:ext cx="2397347" cy="5019311"/>
            <a:chOff x="7307928" y="4301438"/>
            <a:chExt cx="2397347" cy="5019311"/>
          </a:xfrm>
        </p:grpSpPr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F1479A20-F972-4359-A4D8-02ABD921BA15}"/>
                </a:ext>
              </a:extLst>
            </p:cNvPr>
            <p:cNvSpPr/>
            <p:nvPr/>
          </p:nvSpPr>
          <p:spPr>
            <a:xfrm>
              <a:off x="7544680" y="4301438"/>
              <a:ext cx="1923845" cy="2285484"/>
            </a:xfrm>
            <a:custGeom>
              <a:avLst/>
              <a:gdLst>
                <a:gd name="connsiteX0" fmla="*/ 0 w 1923845"/>
                <a:gd name="connsiteY0" fmla="*/ 320647 h 2285484"/>
                <a:gd name="connsiteX1" fmla="*/ 320647 w 1923845"/>
                <a:gd name="connsiteY1" fmla="*/ 0 h 2285484"/>
                <a:gd name="connsiteX2" fmla="*/ 1603198 w 1923845"/>
                <a:gd name="connsiteY2" fmla="*/ 0 h 2285484"/>
                <a:gd name="connsiteX3" fmla="*/ 1923845 w 1923845"/>
                <a:gd name="connsiteY3" fmla="*/ 320647 h 2285484"/>
                <a:gd name="connsiteX4" fmla="*/ 1923845 w 1923845"/>
                <a:gd name="connsiteY4" fmla="*/ 1964837 h 2285484"/>
                <a:gd name="connsiteX5" fmla="*/ 1603198 w 1923845"/>
                <a:gd name="connsiteY5" fmla="*/ 2285484 h 2285484"/>
                <a:gd name="connsiteX6" fmla="*/ 320647 w 1923845"/>
                <a:gd name="connsiteY6" fmla="*/ 2285484 h 2285484"/>
                <a:gd name="connsiteX7" fmla="*/ 0 w 1923845"/>
                <a:gd name="connsiteY7" fmla="*/ 1964837 h 2285484"/>
                <a:gd name="connsiteX8" fmla="*/ 0 w 1923845"/>
                <a:gd name="connsiteY8" fmla="*/ 320647 h 228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3845" h="2285484">
                  <a:moveTo>
                    <a:pt x="0" y="320647"/>
                  </a:moveTo>
                  <a:cubicBezTo>
                    <a:pt x="0" y="143559"/>
                    <a:pt x="143559" y="0"/>
                    <a:pt x="320647" y="0"/>
                  </a:cubicBezTo>
                  <a:lnTo>
                    <a:pt x="1603198" y="0"/>
                  </a:lnTo>
                  <a:cubicBezTo>
                    <a:pt x="1780286" y="0"/>
                    <a:pt x="1923845" y="143559"/>
                    <a:pt x="1923845" y="320647"/>
                  </a:cubicBezTo>
                  <a:lnTo>
                    <a:pt x="1923845" y="1964837"/>
                  </a:lnTo>
                  <a:cubicBezTo>
                    <a:pt x="1923845" y="2141925"/>
                    <a:pt x="1780286" y="2285484"/>
                    <a:pt x="1603198" y="2285484"/>
                  </a:cubicBezTo>
                  <a:lnTo>
                    <a:pt x="320647" y="2285484"/>
                  </a:lnTo>
                  <a:cubicBezTo>
                    <a:pt x="143559" y="2285484"/>
                    <a:pt x="0" y="2141925"/>
                    <a:pt x="0" y="1964837"/>
                  </a:cubicBezTo>
                  <a:lnTo>
                    <a:pt x="0" y="32064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6794" tIns="276794" rIns="276794" bIns="276794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8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觀看</a:t>
              </a:r>
              <a:endParaRPr lang="en-US" altLang="zh-TW" sz="4800" b="1" kern="1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8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排戲</a:t>
              </a: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D0E22B7-8748-431D-BD76-FBBF49AA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7928" y="7115712"/>
              <a:ext cx="2397347" cy="2205037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F2E8D0A-7C8C-4158-9A75-504D4623307D}"/>
              </a:ext>
            </a:extLst>
          </p:cNvPr>
          <p:cNvGrpSpPr/>
          <p:nvPr/>
        </p:nvGrpSpPr>
        <p:grpSpPr>
          <a:xfrm>
            <a:off x="9278911" y="4284011"/>
            <a:ext cx="2165447" cy="4995683"/>
            <a:chOff x="10136710" y="4301438"/>
            <a:chExt cx="2165447" cy="4995683"/>
          </a:xfrm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A17FF7F4-C63E-498D-BCE3-5D4B634947ED}"/>
                </a:ext>
              </a:extLst>
            </p:cNvPr>
            <p:cNvSpPr/>
            <p:nvPr/>
          </p:nvSpPr>
          <p:spPr>
            <a:xfrm>
              <a:off x="10237701" y="4301438"/>
              <a:ext cx="2064456" cy="2285484"/>
            </a:xfrm>
            <a:custGeom>
              <a:avLst/>
              <a:gdLst>
                <a:gd name="connsiteX0" fmla="*/ 0 w 2064456"/>
                <a:gd name="connsiteY0" fmla="*/ 344083 h 2285484"/>
                <a:gd name="connsiteX1" fmla="*/ 344083 w 2064456"/>
                <a:gd name="connsiteY1" fmla="*/ 0 h 2285484"/>
                <a:gd name="connsiteX2" fmla="*/ 1720373 w 2064456"/>
                <a:gd name="connsiteY2" fmla="*/ 0 h 2285484"/>
                <a:gd name="connsiteX3" fmla="*/ 2064456 w 2064456"/>
                <a:gd name="connsiteY3" fmla="*/ 344083 h 2285484"/>
                <a:gd name="connsiteX4" fmla="*/ 2064456 w 2064456"/>
                <a:gd name="connsiteY4" fmla="*/ 1941401 h 2285484"/>
                <a:gd name="connsiteX5" fmla="*/ 1720373 w 2064456"/>
                <a:gd name="connsiteY5" fmla="*/ 2285484 h 2285484"/>
                <a:gd name="connsiteX6" fmla="*/ 344083 w 2064456"/>
                <a:gd name="connsiteY6" fmla="*/ 2285484 h 2285484"/>
                <a:gd name="connsiteX7" fmla="*/ 0 w 2064456"/>
                <a:gd name="connsiteY7" fmla="*/ 1941401 h 2285484"/>
                <a:gd name="connsiteX8" fmla="*/ 0 w 2064456"/>
                <a:gd name="connsiteY8" fmla="*/ 344083 h 228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4456" h="2285484">
                  <a:moveTo>
                    <a:pt x="0" y="344083"/>
                  </a:moveTo>
                  <a:cubicBezTo>
                    <a:pt x="0" y="154051"/>
                    <a:pt x="154051" y="0"/>
                    <a:pt x="344083" y="0"/>
                  </a:cubicBezTo>
                  <a:lnTo>
                    <a:pt x="1720373" y="0"/>
                  </a:lnTo>
                  <a:cubicBezTo>
                    <a:pt x="1910405" y="0"/>
                    <a:pt x="2064456" y="154051"/>
                    <a:pt x="2064456" y="344083"/>
                  </a:cubicBezTo>
                  <a:lnTo>
                    <a:pt x="2064456" y="1941401"/>
                  </a:lnTo>
                  <a:cubicBezTo>
                    <a:pt x="2064456" y="2131433"/>
                    <a:pt x="1910405" y="2285484"/>
                    <a:pt x="1720373" y="2285484"/>
                  </a:cubicBezTo>
                  <a:lnTo>
                    <a:pt x="344083" y="2285484"/>
                  </a:lnTo>
                  <a:cubicBezTo>
                    <a:pt x="154051" y="2285484"/>
                    <a:pt x="0" y="2131433"/>
                    <a:pt x="0" y="1941401"/>
                  </a:cubicBezTo>
                  <a:lnTo>
                    <a:pt x="0" y="34408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3658" tIns="283658" rIns="283658" bIns="283658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8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開始</a:t>
              </a:r>
              <a:endParaRPr lang="en-US" altLang="zh-TW" sz="4800" b="1" kern="1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8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設計</a:t>
              </a:r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30888F0-2BEE-44AC-B018-F9559AFF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36710" y="7092084"/>
              <a:ext cx="2165447" cy="2205037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7FF255D-B4B9-4F53-982D-3B5534421B44}"/>
              </a:ext>
            </a:extLst>
          </p:cNvPr>
          <p:cNvGrpSpPr/>
          <p:nvPr/>
        </p:nvGrpSpPr>
        <p:grpSpPr>
          <a:xfrm>
            <a:off x="821230" y="4301438"/>
            <a:ext cx="2091549" cy="4857761"/>
            <a:chOff x="821230" y="4301438"/>
            <a:chExt cx="2091549" cy="4857761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D98A07E7-5DFC-4757-B273-4D9F1A0E8C03}"/>
                </a:ext>
              </a:extLst>
            </p:cNvPr>
            <p:cNvSpPr/>
            <p:nvPr/>
          </p:nvSpPr>
          <p:spPr>
            <a:xfrm>
              <a:off x="821230" y="4301438"/>
              <a:ext cx="2091549" cy="2285484"/>
            </a:xfrm>
            <a:custGeom>
              <a:avLst/>
              <a:gdLst>
                <a:gd name="connsiteX0" fmla="*/ 0 w 2579763"/>
                <a:gd name="connsiteY0" fmla="*/ 380922 h 2285484"/>
                <a:gd name="connsiteX1" fmla="*/ 380922 w 2579763"/>
                <a:gd name="connsiteY1" fmla="*/ 0 h 2285484"/>
                <a:gd name="connsiteX2" fmla="*/ 2198841 w 2579763"/>
                <a:gd name="connsiteY2" fmla="*/ 0 h 2285484"/>
                <a:gd name="connsiteX3" fmla="*/ 2579763 w 2579763"/>
                <a:gd name="connsiteY3" fmla="*/ 380922 h 2285484"/>
                <a:gd name="connsiteX4" fmla="*/ 2579763 w 2579763"/>
                <a:gd name="connsiteY4" fmla="*/ 1904562 h 2285484"/>
                <a:gd name="connsiteX5" fmla="*/ 2198841 w 2579763"/>
                <a:gd name="connsiteY5" fmla="*/ 2285484 h 2285484"/>
                <a:gd name="connsiteX6" fmla="*/ 380922 w 2579763"/>
                <a:gd name="connsiteY6" fmla="*/ 2285484 h 2285484"/>
                <a:gd name="connsiteX7" fmla="*/ 0 w 2579763"/>
                <a:gd name="connsiteY7" fmla="*/ 1904562 h 2285484"/>
                <a:gd name="connsiteX8" fmla="*/ 0 w 2579763"/>
                <a:gd name="connsiteY8" fmla="*/ 380922 h 228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9763" h="2285484">
                  <a:moveTo>
                    <a:pt x="0" y="380922"/>
                  </a:moveTo>
                  <a:cubicBezTo>
                    <a:pt x="0" y="170545"/>
                    <a:pt x="170545" y="0"/>
                    <a:pt x="380922" y="0"/>
                  </a:cubicBezTo>
                  <a:lnTo>
                    <a:pt x="2198841" y="0"/>
                  </a:lnTo>
                  <a:cubicBezTo>
                    <a:pt x="2409218" y="0"/>
                    <a:pt x="2579763" y="170545"/>
                    <a:pt x="2579763" y="380922"/>
                  </a:cubicBezTo>
                  <a:lnTo>
                    <a:pt x="2579763" y="1904562"/>
                  </a:lnTo>
                  <a:cubicBezTo>
                    <a:pt x="2579763" y="2114939"/>
                    <a:pt x="2409218" y="2285484"/>
                    <a:pt x="2198841" y="2285484"/>
                  </a:cubicBezTo>
                  <a:lnTo>
                    <a:pt x="380922" y="2285484"/>
                  </a:lnTo>
                  <a:cubicBezTo>
                    <a:pt x="170545" y="2285484"/>
                    <a:pt x="0" y="2114939"/>
                    <a:pt x="0" y="1904562"/>
                  </a:cubicBezTo>
                  <a:lnTo>
                    <a:pt x="0" y="3809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488" tIns="233488" rIns="233488" bIns="23348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altLang="zh-TW" sz="3200" b="1" kern="1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閱讀</a:t>
              </a:r>
              <a:endParaRPr lang="en-US" altLang="zh-TW" sz="4000" b="1" kern="1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劇本</a:t>
              </a: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1754BEC5-4C03-4B99-A89C-A4764468B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192" y="7115712"/>
              <a:ext cx="2058587" cy="2043487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2B45505-CCFB-450A-8B39-F6BB5827166B}"/>
              </a:ext>
            </a:extLst>
          </p:cNvPr>
          <p:cNvGrpSpPr/>
          <p:nvPr/>
        </p:nvGrpSpPr>
        <p:grpSpPr>
          <a:xfrm>
            <a:off x="12090777" y="4257852"/>
            <a:ext cx="1856884" cy="5147362"/>
            <a:chOff x="12090777" y="4257852"/>
            <a:chExt cx="1856884" cy="5147362"/>
          </a:xfrm>
        </p:grpSpPr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AB4674E7-FF14-48BD-A94E-6A643F5B379B}"/>
                </a:ext>
              </a:extLst>
            </p:cNvPr>
            <p:cNvSpPr/>
            <p:nvPr/>
          </p:nvSpPr>
          <p:spPr>
            <a:xfrm>
              <a:off x="12090777" y="4257852"/>
              <a:ext cx="1815767" cy="2285484"/>
            </a:xfrm>
            <a:custGeom>
              <a:avLst/>
              <a:gdLst>
                <a:gd name="connsiteX0" fmla="*/ 0 w 1815767"/>
                <a:gd name="connsiteY0" fmla="*/ 302634 h 2285484"/>
                <a:gd name="connsiteX1" fmla="*/ 302634 w 1815767"/>
                <a:gd name="connsiteY1" fmla="*/ 0 h 2285484"/>
                <a:gd name="connsiteX2" fmla="*/ 1513133 w 1815767"/>
                <a:gd name="connsiteY2" fmla="*/ 0 h 2285484"/>
                <a:gd name="connsiteX3" fmla="*/ 1815767 w 1815767"/>
                <a:gd name="connsiteY3" fmla="*/ 302634 h 2285484"/>
                <a:gd name="connsiteX4" fmla="*/ 1815767 w 1815767"/>
                <a:gd name="connsiteY4" fmla="*/ 1982850 h 2285484"/>
                <a:gd name="connsiteX5" fmla="*/ 1513133 w 1815767"/>
                <a:gd name="connsiteY5" fmla="*/ 2285484 h 2285484"/>
                <a:gd name="connsiteX6" fmla="*/ 302634 w 1815767"/>
                <a:gd name="connsiteY6" fmla="*/ 2285484 h 2285484"/>
                <a:gd name="connsiteX7" fmla="*/ 0 w 1815767"/>
                <a:gd name="connsiteY7" fmla="*/ 1982850 h 2285484"/>
                <a:gd name="connsiteX8" fmla="*/ 0 w 1815767"/>
                <a:gd name="connsiteY8" fmla="*/ 302634 h 228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5767" h="2285484">
                  <a:moveTo>
                    <a:pt x="0" y="302634"/>
                  </a:moveTo>
                  <a:cubicBezTo>
                    <a:pt x="0" y="135494"/>
                    <a:pt x="135494" y="0"/>
                    <a:pt x="302634" y="0"/>
                  </a:cubicBezTo>
                  <a:lnTo>
                    <a:pt x="1513133" y="0"/>
                  </a:lnTo>
                  <a:cubicBezTo>
                    <a:pt x="1680273" y="0"/>
                    <a:pt x="1815767" y="135494"/>
                    <a:pt x="1815767" y="302634"/>
                  </a:cubicBezTo>
                  <a:lnTo>
                    <a:pt x="1815767" y="1982850"/>
                  </a:lnTo>
                  <a:cubicBezTo>
                    <a:pt x="1815767" y="2149990"/>
                    <a:pt x="1680273" y="2285484"/>
                    <a:pt x="1513133" y="2285484"/>
                  </a:cubicBezTo>
                  <a:lnTo>
                    <a:pt x="302634" y="2285484"/>
                  </a:lnTo>
                  <a:cubicBezTo>
                    <a:pt x="135494" y="2285484"/>
                    <a:pt x="0" y="2149990"/>
                    <a:pt x="0" y="1982850"/>
                  </a:cubicBezTo>
                  <a:lnTo>
                    <a:pt x="0" y="30263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518" tIns="271518" rIns="271518" bIns="271518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800" b="1" kern="12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製作執行</a:t>
              </a: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B462A81A-844B-43A2-A846-62BB70D8B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18861" y="7004914"/>
              <a:ext cx="1828800" cy="2400300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51F3EE-E635-4073-A2AA-003B03AC7C54}"/>
              </a:ext>
            </a:extLst>
          </p:cNvPr>
          <p:cNvGrpSpPr/>
          <p:nvPr/>
        </p:nvGrpSpPr>
        <p:grpSpPr>
          <a:xfrm>
            <a:off x="14546443" y="4257852"/>
            <a:ext cx="3608416" cy="6181846"/>
            <a:chOff x="14546443" y="4257852"/>
            <a:chExt cx="3608416" cy="6181846"/>
          </a:xfrm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AD8AC578-8AA4-430D-A700-732B6E9DFD6C}"/>
                </a:ext>
              </a:extLst>
            </p:cNvPr>
            <p:cNvSpPr/>
            <p:nvPr/>
          </p:nvSpPr>
          <p:spPr>
            <a:xfrm>
              <a:off x="14546443" y="4257852"/>
              <a:ext cx="1815767" cy="2285484"/>
            </a:xfrm>
            <a:custGeom>
              <a:avLst/>
              <a:gdLst>
                <a:gd name="connsiteX0" fmla="*/ 0 w 1815767"/>
                <a:gd name="connsiteY0" fmla="*/ 302634 h 2285484"/>
                <a:gd name="connsiteX1" fmla="*/ 302634 w 1815767"/>
                <a:gd name="connsiteY1" fmla="*/ 0 h 2285484"/>
                <a:gd name="connsiteX2" fmla="*/ 1513133 w 1815767"/>
                <a:gd name="connsiteY2" fmla="*/ 0 h 2285484"/>
                <a:gd name="connsiteX3" fmla="*/ 1815767 w 1815767"/>
                <a:gd name="connsiteY3" fmla="*/ 302634 h 2285484"/>
                <a:gd name="connsiteX4" fmla="*/ 1815767 w 1815767"/>
                <a:gd name="connsiteY4" fmla="*/ 1982850 h 2285484"/>
                <a:gd name="connsiteX5" fmla="*/ 1513133 w 1815767"/>
                <a:gd name="connsiteY5" fmla="*/ 2285484 h 2285484"/>
                <a:gd name="connsiteX6" fmla="*/ 302634 w 1815767"/>
                <a:gd name="connsiteY6" fmla="*/ 2285484 h 2285484"/>
                <a:gd name="connsiteX7" fmla="*/ 0 w 1815767"/>
                <a:gd name="connsiteY7" fmla="*/ 1982850 h 2285484"/>
                <a:gd name="connsiteX8" fmla="*/ 0 w 1815767"/>
                <a:gd name="connsiteY8" fmla="*/ 302634 h 228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5767" h="2285484">
                  <a:moveTo>
                    <a:pt x="0" y="302634"/>
                  </a:moveTo>
                  <a:cubicBezTo>
                    <a:pt x="0" y="135494"/>
                    <a:pt x="135494" y="0"/>
                    <a:pt x="302634" y="0"/>
                  </a:cubicBezTo>
                  <a:lnTo>
                    <a:pt x="1513133" y="0"/>
                  </a:lnTo>
                  <a:cubicBezTo>
                    <a:pt x="1680273" y="0"/>
                    <a:pt x="1815767" y="135494"/>
                    <a:pt x="1815767" y="302634"/>
                  </a:cubicBezTo>
                  <a:lnTo>
                    <a:pt x="1815767" y="1982850"/>
                  </a:lnTo>
                  <a:cubicBezTo>
                    <a:pt x="1815767" y="2149990"/>
                    <a:pt x="1680273" y="2285484"/>
                    <a:pt x="1513133" y="2285484"/>
                  </a:cubicBezTo>
                  <a:lnTo>
                    <a:pt x="302634" y="2285484"/>
                  </a:lnTo>
                  <a:cubicBezTo>
                    <a:pt x="135494" y="2285484"/>
                    <a:pt x="0" y="2149990"/>
                    <a:pt x="0" y="1982850"/>
                  </a:cubicBezTo>
                  <a:lnTo>
                    <a:pt x="0" y="302634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518" tIns="271518" rIns="271518" bIns="271518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正式演出</a:t>
              </a:r>
              <a:endParaRPr lang="zh-TW" altLang="en-US" sz="4800" b="1" kern="1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FADCE2E-9FAB-4FEA-9F0A-F02CDB95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622164" y="6784505"/>
              <a:ext cx="3532695" cy="3655193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7CF790B-1537-4655-8927-F897C651E8D4}"/>
              </a:ext>
            </a:extLst>
          </p:cNvPr>
          <p:cNvGrpSpPr/>
          <p:nvPr/>
        </p:nvGrpSpPr>
        <p:grpSpPr>
          <a:xfrm rot="20979512">
            <a:off x="7016350" y="2372394"/>
            <a:ext cx="3258005" cy="1267220"/>
            <a:chOff x="2575505" y="8790128"/>
            <a:chExt cx="3258005" cy="1267220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DA67CB2F-E532-4050-A385-6211273B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2575505" y="8790128"/>
              <a:ext cx="3258005" cy="1171739"/>
            </a:xfrm>
            <a:prstGeom prst="rect">
              <a:avLst/>
            </a:prstGeom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753081A0-2555-44C5-AD7F-A591B63DBBC6}"/>
                </a:ext>
              </a:extLst>
            </p:cNvPr>
            <p:cNvSpPr txBox="1"/>
            <p:nvPr/>
          </p:nvSpPr>
          <p:spPr>
            <a:xfrm>
              <a:off x="3200400" y="9010908"/>
              <a:ext cx="2438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400" dirty="0">
                  <a:latin typeface="Cartoon Madness" panose="02000500000000000000" pitchFamily="2" charset="0"/>
                </a:rPr>
                <a:t>NOTES</a:t>
              </a:r>
            </a:p>
            <a:p>
              <a:endParaRPr lang="zh-TW" altLang="en-US" dirty="0">
                <a:latin typeface="Cartoon Madness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4137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90A4AF8-A4BA-49D0-ACB0-98F68774980D}"/>
              </a:ext>
            </a:extLst>
          </p:cNvPr>
          <p:cNvSpPr/>
          <p:nvPr/>
        </p:nvSpPr>
        <p:spPr>
          <a:xfrm>
            <a:off x="229362" y="0"/>
            <a:ext cx="6613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zh-TW" altLang="en-US" sz="6000" dirty="0">
                <a:latin typeface="華康榜書體W8" panose="03000809000000000000" pitchFamily="65" charset="-120"/>
                <a:ea typeface="華康榜書體W8" panose="03000809000000000000" pitchFamily="65" charset="-120"/>
                <a:cs typeface="Times New Roman" panose="02020603050405020304" pitchFamily="18" charset="0"/>
              </a:rPr>
              <a:t>舞台設計的構思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1C78E0-A40E-458F-81E2-A9C4125A9836}"/>
              </a:ext>
            </a:extLst>
          </p:cNvPr>
          <p:cNvSpPr/>
          <p:nvPr/>
        </p:nvSpPr>
        <p:spPr>
          <a:xfrm>
            <a:off x="1072471" y="2706930"/>
            <a:ext cx="1107996" cy="769742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zh-TW" altLang="en-US" sz="6000" dirty="0">
                <a:solidFill>
                  <a:srgbClr val="7030A0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  <a:cs typeface="Times New Roman" panose="02020603050405020304" pitchFamily="18" charset="0"/>
              </a:rPr>
              <a:t>幾米音樂劇  地下鐵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838B9B4-0175-42DE-8E56-999A6F382188}"/>
              </a:ext>
            </a:extLst>
          </p:cNvPr>
          <p:cNvGrpSpPr/>
          <p:nvPr/>
        </p:nvGrpSpPr>
        <p:grpSpPr>
          <a:xfrm>
            <a:off x="2362200" y="114300"/>
            <a:ext cx="6361862" cy="4724400"/>
            <a:chOff x="2362200" y="114300"/>
            <a:chExt cx="6361862" cy="4724400"/>
          </a:xfrm>
        </p:grpSpPr>
        <p:pic>
          <p:nvPicPr>
            <p:cNvPr id="3080" name="Picture 8" descr="http://image2.sina.com.cn/dongman/m/2004-07-02/U637P55T4D22124F50DT20040702110418.jpg">
              <a:extLst>
                <a:ext uri="{FF2B5EF4-FFF2-40B4-BE49-F238E27FC236}">
                  <a16:creationId xmlns:a16="http://schemas.microsoft.com/office/drawing/2014/main" id="{2414DEB3-5450-495D-8A50-E0D31F852E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7"/>
            <a:stretch/>
          </p:blipFill>
          <p:spPr bwMode="auto">
            <a:xfrm>
              <a:off x="2362200" y="114300"/>
              <a:ext cx="6361862" cy="3976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PA_库_矩形 118">
              <a:extLst>
                <a:ext uri="{FF2B5EF4-FFF2-40B4-BE49-F238E27FC236}">
                  <a16:creationId xmlns:a16="http://schemas.microsoft.com/office/drawing/2014/main" id="{8F25BF69-6AEE-4202-981E-D9372EE9565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585791" y="4069259"/>
              <a:ext cx="40367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幾米繪本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1C7858E1-7619-4454-BC71-AE0225825146}"/>
              </a:ext>
            </a:extLst>
          </p:cNvPr>
          <p:cNvGrpSpPr/>
          <p:nvPr/>
        </p:nvGrpSpPr>
        <p:grpSpPr>
          <a:xfrm>
            <a:off x="2362200" y="4838700"/>
            <a:ext cx="6361862" cy="5373915"/>
            <a:chOff x="2362200" y="4838700"/>
            <a:chExt cx="6361862" cy="5373915"/>
          </a:xfrm>
        </p:grpSpPr>
        <p:pic>
          <p:nvPicPr>
            <p:cNvPr id="3074" name="Picture 2" descr="http://photo.sohu.com/2004/01/03/99/Img217809987.jpg">
              <a:extLst>
                <a:ext uri="{FF2B5EF4-FFF2-40B4-BE49-F238E27FC236}">
                  <a16:creationId xmlns:a16="http://schemas.microsoft.com/office/drawing/2014/main" id="{CA60502D-5F4F-4272-AE44-90B98DC0B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4838700"/>
              <a:ext cx="6361862" cy="462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PA_库_矩形 118">
              <a:extLst>
                <a:ext uri="{FF2B5EF4-FFF2-40B4-BE49-F238E27FC236}">
                  <a16:creationId xmlns:a16="http://schemas.microsoft.com/office/drawing/2014/main" id="{F1142EA7-5C8D-49FE-B1EC-6A7DA5D62077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524743" y="9443174"/>
              <a:ext cx="40367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設計手稿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633102F-369B-4BE3-B9DB-F8D17A73356B}"/>
              </a:ext>
            </a:extLst>
          </p:cNvPr>
          <p:cNvGrpSpPr/>
          <p:nvPr/>
        </p:nvGrpSpPr>
        <p:grpSpPr>
          <a:xfrm>
            <a:off x="11353800" y="147864"/>
            <a:ext cx="5257800" cy="4690835"/>
            <a:chOff x="11353800" y="147864"/>
            <a:chExt cx="5257800" cy="4690835"/>
          </a:xfrm>
        </p:grpSpPr>
        <p:pic>
          <p:nvPicPr>
            <p:cNvPr id="3076" name="Picture 4" descr="http://img.epochtimes.com.tw/upload/images/2017/10/28/292300_medium.jpg">
              <a:extLst>
                <a:ext uri="{FF2B5EF4-FFF2-40B4-BE49-F238E27FC236}">
                  <a16:creationId xmlns:a16="http://schemas.microsoft.com/office/drawing/2014/main" id="{606371B3-A032-4C8F-8A62-645C7E146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3800" y="147864"/>
              <a:ext cx="5257800" cy="394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PA_库_矩形 118">
              <a:extLst>
                <a:ext uri="{FF2B5EF4-FFF2-40B4-BE49-F238E27FC236}">
                  <a16:creationId xmlns:a16="http://schemas.microsoft.com/office/drawing/2014/main" id="{B47C8AA1-3A62-4B5C-9DC8-FFD33923DFCB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1964312" y="4069258"/>
              <a:ext cx="40367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舞台模型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851DF47-9002-4E6E-A546-C416E78E84E5}"/>
              </a:ext>
            </a:extLst>
          </p:cNvPr>
          <p:cNvGrpSpPr/>
          <p:nvPr/>
        </p:nvGrpSpPr>
        <p:grpSpPr>
          <a:xfrm>
            <a:off x="11204798" y="5094514"/>
            <a:ext cx="5406802" cy="4884240"/>
            <a:chOff x="11204798" y="5094514"/>
            <a:chExt cx="5406802" cy="4884240"/>
          </a:xfrm>
        </p:grpSpPr>
        <p:pic>
          <p:nvPicPr>
            <p:cNvPr id="3082" name="Picture 10" descr="https://logico.cc/poki/wp-content/uploads/2017/07/IMG_01531.jpg">
              <a:extLst>
                <a:ext uri="{FF2B5EF4-FFF2-40B4-BE49-F238E27FC236}">
                  <a16:creationId xmlns:a16="http://schemas.microsoft.com/office/drawing/2014/main" id="{F1448634-6CEA-4DA7-8555-F6F5195C34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93" r="4784"/>
            <a:stretch/>
          </p:blipFill>
          <p:spPr bwMode="auto">
            <a:xfrm>
              <a:off x="11204798" y="5094514"/>
              <a:ext cx="5406802" cy="4114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PA_库_矩形 118">
              <a:extLst>
                <a:ext uri="{FF2B5EF4-FFF2-40B4-BE49-F238E27FC236}">
                  <a16:creationId xmlns:a16="http://schemas.microsoft.com/office/drawing/2014/main" id="{6EEDE162-8A9A-4D6C-8FEE-74D2D5C4B81A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960683" y="9209313"/>
              <a:ext cx="40367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實際舞台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5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F7FADE1-63B8-4F29-A4A5-9A481E5E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640" y="2247900"/>
            <a:ext cx="14401800" cy="3379545"/>
          </a:xfrm>
          <a:prstGeom prst="rect">
            <a:avLst/>
          </a:prstGeom>
        </p:spPr>
      </p:pic>
      <p:pic>
        <p:nvPicPr>
          <p:cNvPr id="1026" name="Picture 2" descr="家庭观看电视电影电视剧插画素材图片免费下载-千库网">
            <a:extLst>
              <a:ext uri="{FF2B5EF4-FFF2-40B4-BE49-F238E27FC236}">
                <a16:creationId xmlns:a16="http://schemas.microsoft.com/office/drawing/2014/main" id="{2D452079-23F8-4C25-8898-5206047263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5647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0C57DF2-8AC5-48B2-A88C-EC814634A2E8}"/>
              </a:ext>
            </a:extLst>
          </p:cNvPr>
          <p:cNvSpPr txBox="1"/>
          <p:nvPr/>
        </p:nvSpPr>
        <p:spPr>
          <a:xfrm>
            <a:off x="609600" y="287264"/>
            <a:ext cx="982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Rockwell Extra Bold" panose="02060903040505020403" pitchFamily="18" charset="0"/>
              </a:rPr>
              <a:t>Today’s word</a:t>
            </a:r>
            <a:endParaRPr lang="zh-TW" altLang="en-US" sz="6000" dirty="0">
              <a:latin typeface="Rockwell Extra Bold" panose="02060903040505020403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C8FACC8-5E74-4746-8BED-78FA4D62E41E}"/>
              </a:ext>
            </a:extLst>
          </p:cNvPr>
          <p:cNvSpPr txBox="1"/>
          <p:nvPr/>
        </p:nvSpPr>
        <p:spPr>
          <a:xfrm>
            <a:off x="4423211" y="3004453"/>
            <a:ext cx="12649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Realistic stage   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寫實舞臺</a:t>
            </a:r>
            <a:endParaRPr lang="en-US" altLang="zh-TW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5E2A01-AD61-405F-BF52-D8E52FF39ED9}"/>
              </a:ext>
            </a:extLst>
          </p:cNvPr>
          <p:cNvSpPr txBox="1"/>
          <p:nvPr/>
        </p:nvSpPr>
        <p:spPr>
          <a:xfrm>
            <a:off x="609600" y="6210300"/>
            <a:ext cx="17526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Realistic stage made me</a:t>
            </a:r>
            <a:r>
              <a:rPr lang="zh-TW" altLang="en-US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TW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feel like  </a:t>
            </a:r>
            <a:br>
              <a:rPr lang="en-US" altLang="zh-TW" sz="6500" spc="-15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zh-TW" altLang="en-US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</a:t>
            </a:r>
            <a:r>
              <a:rPr lang="en-US" altLang="zh-TW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I was right there in the story.</a:t>
            </a:r>
            <a:endParaRPr lang="zh-TW" altLang="en-US" sz="6500" spc="-150" dirty="0">
              <a:latin typeface="AR CENA" panose="02000000000000000000" pitchFamily="2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6A8C08-1621-4DFE-B256-D00CD41F2E66}"/>
              </a:ext>
            </a:extLst>
          </p:cNvPr>
          <p:cNvSpPr txBox="1"/>
          <p:nvPr/>
        </p:nvSpPr>
        <p:spPr>
          <a:xfrm>
            <a:off x="8101593" y="91059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寫實的舞臺讓我感覺置身於故事中。</a:t>
            </a:r>
            <a:endParaRPr lang="zh-TW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AB367D-B90B-4FA9-B50C-1D3DE1292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er</a:t>
            </a:r>
            <a:r>
              <a:rPr kumimoji="0" lang="zh-TW" altLang="zh-TW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59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库_圆角矩形 23">
            <a:extLst>
              <a:ext uri="{FF2B5EF4-FFF2-40B4-BE49-F238E27FC236}">
                <a16:creationId xmlns:a16="http://schemas.microsoft.com/office/drawing/2014/main" id="{78D07DE6-56F7-4A40-90B3-C4A071512B9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3323144" y="1234974"/>
            <a:ext cx="10160792" cy="1857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16">
            <a:extLst>
              <a:ext uri="{FF2B5EF4-FFF2-40B4-BE49-F238E27FC236}">
                <a16:creationId xmlns:a16="http://schemas.microsoft.com/office/drawing/2014/main" id="{D951480E-088F-407F-B691-C6A26B18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517" y="126978"/>
            <a:ext cx="61093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600" dirty="0">
                <a:latin typeface="華康流隸體" panose="03000709000000000000" pitchFamily="65" charset="-120"/>
                <a:ea typeface="華康流隸體" panose="03000709000000000000" pitchFamily="65" charset="-120"/>
                <a:sym typeface="華康標楷體 Std W5"/>
              </a:rPr>
              <a:t>寫實的舞臺設計</a:t>
            </a:r>
            <a:endParaRPr lang="zh-TW" altLang="en-US" sz="6600" dirty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D7188AC-2908-4883-95AE-C4EFAF064D0A}"/>
              </a:ext>
            </a:extLst>
          </p:cNvPr>
          <p:cNvGrpSpPr/>
          <p:nvPr/>
        </p:nvGrpSpPr>
        <p:grpSpPr>
          <a:xfrm>
            <a:off x="249625" y="1785081"/>
            <a:ext cx="8610600" cy="8214173"/>
            <a:chOff x="249625" y="1785081"/>
            <a:chExt cx="8610600" cy="8214173"/>
          </a:xfrm>
        </p:grpSpPr>
        <p:sp>
          <p:nvSpPr>
            <p:cNvPr id="7" name="PA_库_矩形 118">
              <a:extLst>
                <a:ext uri="{FF2B5EF4-FFF2-40B4-BE49-F238E27FC236}">
                  <a16:creationId xmlns:a16="http://schemas.microsoft.com/office/drawing/2014/main" id="{2C926435-B047-4885-8B2E-E2EA8873F8E7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13806" y="7444709"/>
              <a:ext cx="788223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果陀劇場：解憂雜貨店</a:t>
              </a:r>
              <a:b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dirty="0"/>
                <a:t>舞台設計／陳亮儒</a:t>
              </a:r>
              <a:endParaRPr lang="en-US" altLang="zh-TW" dirty="0"/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雜貨店的桌椅、雜物、店名</a:t>
              </a:r>
            </a:p>
          </p:txBody>
        </p:sp>
        <p:pic>
          <p:nvPicPr>
            <p:cNvPr id="4100" name="Picture 4" descr="舞台劇【果陀劇場】台灣現代劇團的領導品牌 - 果陀劇場">
              <a:extLst>
                <a:ext uri="{FF2B5EF4-FFF2-40B4-BE49-F238E27FC236}">
                  <a16:creationId xmlns:a16="http://schemas.microsoft.com/office/drawing/2014/main" id="{4E5BF7A5-7A0B-4FB2-BC44-8860DB6267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7" r="20670"/>
            <a:stretch/>
          </p:blipFill>
          <p:spPr bwMode="auto">
            <a:xfrm>
              <a:off x="249625" y="1785081"/>
              <a:ext cx="8610600" cy="565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6851D16-9726-48C4-833C-E8A2407B23B4}"/>
              </a:ext>
            </a:extLst>
          </p:cNvPr>
          <p:cNvGrpSpPr/>
          <p:nvPr/>
        </p:nvGrpSpPr>
        <p:grpSpPr>
          <a:xfrm>
            <a:off x="9448802" y="1785081"/>
            <a:ext cx="8355272" cy="8214173"/>
            <a:chOff x="9448802" y="1785081"/>
            <a:chExt cx="8355272" cy="8214173"/>
          </a:xfrm>
        </p:grpSpPr>
        <p:pic>
          <p:nvPicPr>
            <p:cNvPr id="4102" name="Picture 6" descr="2022神廚妙算音樂舞台劇 - 摘心米其林 @ 果陀劇場 - michelin">
              <a:extLst>
                <a:ext uri="{FF2B5EF4-FFF2-40B4-BE49-F238E27FC236}">
                  <a16:creationId xmlns:a16="http://schemas.microsoft.com/office/drawing/2014/main" id="{C338A505-8CFD-40E8-BECB-0C13FBED70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7" r="12778" b="17407"/>
            <a:stretch/>
          </p:blipFill>
          <p:spPr bwMode="auto">
            <a:xfrm>
              <a:off x="9448802" y="1785081"/>
              <a:ext cx="8355272" cy="565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A_库_矩形 118">
              <a:extLst>
                <a:ext uri="{FF2B5EF4-FFF2-40B4-BE49-F238E27FC236}">
                  <a16:creationId xmlns:a16="http://schemas.microsoft.com/office/drawing/2014/main" id="{8F6BC50D-58BE-486B-B06D-82142C1689FB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287000" y="7444709"/>
              <a:ext cx="7013864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果陀劇場：摘心米其林</a:t>
              </a:r>
              <a:b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dirty="0"/>
                <a:t>舞台設計／王世信</a:t>
              </a:r>
              <a:endParaRPr lang="en-US" altLang="zh-TW" dirty="0"/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左右兩間餐館、中央噴水池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910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库_圆角矩形 23">
            <a:extLst>
              <a:ext uri="{FF2B5EF4-FFF2-40B4-BE49-F238E27FC236}">
                <a16:creationId xmlns:a16="http://schemas.microsoft.com/office/drawing/2014/main" id="{78D07DE6-56F7-4A40-90B3-C4A071512B9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3364978" y="1586895"/>
            <a:ext cx="10160792" cy="1857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16">
            <a:extLst>
              <a:ext uri="{FF2B5EF4-FFF2-40B4-BE49-F238E27FC236}">
                <a16:creationId xmlns:a16="http://schemas.microsoft.com/office/drawing/2014/main" id="{D951480E-088F-407F-B691-C6A26B18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7085"/>
            <a:ext cx="69557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600" dirty="0">
                <a:latin typeface="華康流隸體" panose="03000709000000000000" pitchFamily="65" charset="-120"/>
                <a:ea typeface="華康流隸體" panose="03000709000000000000" pitchFamily="65" charset="-120"/>
                <a:sym typeface="華康標楷體 Std W5"/>
              </a:rPr>
              <a:t>非寫實的舞臺設計</a:t>
            </a:r>
            <a:endParaRPr lang="zh-TW" altLang="en-US" sz="6600" dirty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3831C88-4540-45BE-BB70-675A3E314EA6}"/>
              </a:ext>
            </a:extLst>
          </p:cNvPr>
          <p:cNvGrpSpPr/>
          <p:nvPr/>
        </p:nvGrpSpPr>
        <p:grpSpPr>
          <a:xfrm>
            <a:off x="329040" y="2247900"/>
            <a:ext cx="9270124" cy="7822527"/>
            <a:chOff x="609600" y="2247899"/>
            <a:chExt cx="9270124" cy="7822527"/>
          </a:xfrm>
        </p:grpSpPr>
        <p:sp>
          <p:nvSpPr>
            <p:cNvPr id="7" name="PA_库_矩形 118">
              <a:extLst>
                <a:ext uri="{FF2B5EF4-FFF2-40B4-BE49-F238E27FC236}">
                  <a16:creationId xmlns:a16="http://schemas.microsoft.com/office/drawing/2014/main" id="{2C926435-B047-4885-8B2E-E2EA8873F8E7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828801" y="6838772"/>
              <a:ext cx="6400800" cy="323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果陀劇場：淡水小鎮</a:t>
              </a:r>
              <a:b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dirty="0"/>
                <a:t>舞台設計  黎仕祺</a:t>
              </a:r>
              <a:endParaRPr lang="en-US" altLang="zh-TW" dirty="0"/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舞台左右兩方</a:t>
              </a:r>
              <a:br>
                <a:rPr lang="en-US" altLang="zh-TW" sz="4400" b="1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4400" b="1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以桌椅呈現兩個家庭</a:t>
              </a:r>
            </a:p>
          </p:txBody>
        </p:sp>
        <p:pic>
          <p:nvPicPr>
            <p:cNvPr id="6146" name="Picture 2" descr="淡水小鎮(第七版) - 果陀劇場">
              <a:extLst>
                <a:ext uri="{FF2B5EF4-FFF2-40B4-BE49-F238E27FC236}">
                  <a16:creationId xmlns:a16="http://schemas.microsoft.com/office/drawing/2014/main" id="{FDF36B4C-FC75-450B-8DC8-BBB76ED72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247899"/>
              <a:ext cx="9270124" cy="456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2DAE302-6DE9-4CAC-A368-1F8C9178EA39}"/>
              </a:ext>
            </a:extLst>
          </p:cNvPr>
          <p:cNvGrpSpPr/>
          <p:nvPr/>
        </p:nvGrpSpPr>
        <p:grpSpPr>
          <a:xfrm>
            <a:off x="9895615" y="2247900"/>
            <a:ext cx="8077200" cy="7107316"/>
            <a:chOff x="9895615" y="2247900"/>
            <a:chExt cx="8077200" cy="7107316"/>
          </a:xfrm>
        </p:grpSpPr>
        <p:sp>
          <p:nvSpPr>
            <p:cNvPr id="10" name="PA_库_矩形 118">
              <a:extLst>
                <a:ext uri="{FF2B5EF4-FFF2-40B4-BE49-F238E27FC236}">
                  <a16:creationId xmlns:a16="http://schemas.microsoft.com/office/drawing/2014/main" id="{8F6BC50D-58BE-486B-B06D-82142C1689FB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9895615" y="6800671"/>
              <a:ext cx="8077200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果陀劇場：最後</a:t>
              </a:r>
              <a: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14</a:t>
              </a:r>
              <a:r>
                <a:rPr lang="zh-TW" altLang="en-US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堂星期二的課</a:t>
              </a:r>
              <a:br>
                <a:rPr lang="en-US" altLang="zh-TW" sz="4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dirty="0"/>
                <a:t>舞台設計／劉達倫</a:t>
              </a:r>
              <a:endParaRPr lang="en-US" altLang="zh-TW" dirty="0"/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4400" b="1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以桌椅來呈現 房間的意象</a:t>
              </a:r>
            </a:p>
          </p:txBody>
        </p:sp>
        <p:pic>
          <p:nvPicPr>
            <p:cNvPr id="6148" name="Picture 4" descr="塞髮際、藏臉頰，舞台上不可或缺的隱密小幫手…想要中氣十足？演員歌手全靠它！-風傳媒">
              <a:extLst>
                <a:ext uri="{FF2B5EF4-FFF2-40B4-BE49-F238E27FC236}">
                  <a16:creationId xmlns:a16="http://schemas.microsoft.com/office/drawing/2014/main" id="{E759B1B8-C9B5-4260-8A41-1C5462742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3365" y="2247900"/>
              <a:ext cx="6858000" cy="456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8751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A8994-6986-495C-97BF-2536320562D3}"/>
              </a:ext>
            </a:extLst>
          </p:cNvPr>
          <p:cNvSpPr txBox="1">
            <a:spLocks/>
          </p:cNvSpPr>
          <p:nvPr/>
        </p:nvSpPr>
        <p:spPr>
          <a:xfrm>
            <a:off x="1296168" y="0"/>
            <a:ext cx="16154400" cy="16772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dirty="0">
                <a:solidFill>
                  <a:srgbClr val="7030A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建德</a:t>
            </a:r>
            <a:r>
              <a:rPr lang="zh-TW" altLang="en-US" sz="8000" dirty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藝想天開</a:t>
            </a:r>
            <a:r>
              <a:rPr lang="zh-TW" altLang="en-US" sz="8000" dirty="0">
                <a:solidFill>
                  <a:srgbClr val="00206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  </a:t>
            </a:r>
            <a:r>
              <a:rPr lang="zh-TW" altLang="en-US" sz="8000" dirty="0">
                <a:solidFill>
                  <a:srgbClr val="7030A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舞台空間設計圖 </a:t>
            </a:r>
            <a:endParaRPr lang="zh-TW" altLang="en-US" sz="8000" dirty="0">
              <a:solidFill>
                <a:srgbClr val="7030A0"/>
              </a:solidFill>
              <a:cs typeface="等线 Light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D892CE-D95A-4C5A-A930-C2768743898B}"/>
              </a:ext>
            </a:extLst>
          </p:cNvPr>
          <p:cNvSpPr/>
          <p:nvPr/>
        </p:nvSpPr>
        <p:spPr>
          <a:xfrm>
            <a:off x="831898" y="1181101"/>
            <a:ext cx="17285825" cy="7924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設計組別：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三或四人</a:t>
            </a: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一組，共同完成舞台設計圖及製作舞台</a:t>
            </a:r>
            <a:endParaRPr lang="en-US" altLang="zh-TW" sz="4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構思場景：小組討論要設計的舞台形式，發想、構思、理由</a:t>
            </a:r>
            <a:r>
              <a:rPr lang="en-US" altLang="zh-TW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舞台風格：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寫實主義</a:t>
            </a: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，具體明確的場景</a:t>
            </a:r>
            <a:b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en-US" altLang="zh-TW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電影、動漫類</a:t>
            </a:r>
            <a:r>
              <a:rPr lang="en-US" altLang="zh-TW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4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en-US" altLang="zh-TW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故事、課文內</a:t>
            </a:r>
            <a:r>
              <a:rPr lang="en-US" altLang="zh-TW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4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en-US" altLang="zh-TW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C.</a:t>
            </a:r>
            <a:r>
              <a:rPr lang="zh-TW" altLang="en-US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家中、教室、海邊、星際</a:t>
            </a:r>
            <a:r>
              <a:rPr lang="en-US" altLang="zh-TW" sz="4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>
              <a:lnSpc>
                <a:spcPct val="150000"/>
              </a:lnSpc>
            </a:pPr>
            <a:br>
              <a:rPr lang="en-US" altLang="zh-TW" sz="4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8AB1D69-BD41-434A-A9E2-1901B9003AFD}"/>
              </a:ext>
            </a:extLst>
          </p:cNvPr>
          <p:cNvGrpSpPr/>
          <p:nvPr/>
        </p:nvGrpSpPr>
        <p:grpSpPr>
          <a:xfrm>
            <a:off x="697375" y="4183261"/>
            <a:ext cx="17590625" cy="6103739"/>
            <a:chOff x="697375" y="4183261"/>
            <a:chExt cx="17590625" cy="6103739"/>
          </a:xfrm>
        </p:grpSpPr>
        <p:pic>
          <p:nvPicPr>
            <p:cNvPr id="16386" name="Picture 2" descr="Sketches by HARLAN D. PENN - SCENIC DESIGNER at Coroflot.com | Scenic ...">
              <a:extLst>
                <a:ext uri="{FF2B5EF4-FFF2-40B4-BE49-F238E27FC236}">
                  <a16:creationId xmlns:a16="http://schemas.microsoft.com/office/drawing/2014/main" id="{93A023C9-6C16-4178-8D8F-3C9CDB5E7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4600" y="7296258"/>
              <a:ext cx="4343400" cy="2990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6390" name="Picture 6" descr="Pin by Azra Arslan on Eskiz | Scenic design sketch, Set design theatre ...">
              <a:extLst>
                <a:ext uri="{FF2B5EF4-FFF2-40B4-BE49-F238E27FC236}">
                  <a16:creationId xmlns:a16="http://schemas.microsoft.com/office/drawing/2014/main" id="{56BABB76-435F-4AA2-8137-474837211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4651" y="4183261"/>
              <a:ext cx="4293349" cy="2990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6392" name="Picture 8" descr="Greater London Agriculture :: Future Architecture">
              <a:extLst>
                <a:ext uri="{FF2B5EF4-FFF2-40B4-BE49-F238E27FC236}">
                  <a16:creationId xmlns:a16="http://schemas.microsoft.com/office/drawing/2014/main" id="{7C2AA17A-ACA6-4439-A86B-D8192AEA8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527" y="7300364"/>
              <a:ext cx="4479954" cy="2986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6394" name="Picture 10" descr="Mejores 137 imágenes de escenografía en Pinterest en 2018">
              <a:extLst>
                <a:ext uri="{FF2B5EF4-FFF2-40B4-BE49-F238E27FC236}">
                  <a16:creationId xmlns:a16="http://schemas.microsoft.com/office/drawing/2014/main" id="{6845412E-C97A-4F28-B607-8FF257567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486" y="7296258"/>
              <a:ext cx="4172922" cy="2990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6398" name="Picture 14" descr="Theater Sets by R Dean Barker at Coroflot.com">
              <a:extLst>
                <a:ext uri="{FF2B5EF4-FFF2-40B4-BE49-F238E27FC236}">
                  <a16:creationId xmlns:a16="http://schemas.microsoft.com/office/drawing/2014/main" id="{A8C0E69A-0C42-4F39-B48B-3782BD666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75" y="7296257"/>
              <a:ext cx="4307646" cy="29866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581461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35258-8F0B-4EB8-A570-FBA1C6DD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-17318"/>
            <a:ext cx="15773400" cy="1543050"/>
          </a:xfrm>
        </p:spPr>
        <p:txBody>
          <a:bodyPr/>
          <a:lstStyle/>
          <a:p>
            <a:pPr>
              <a:defRPr/>
            </a:pP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電影神隱少女</a:t>
            </a:r>
            <a:r>
              <a:rPr lang="en-US" altLang="zh-TW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油屋  舞台模型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572565-ABDC-40DD-9BB0-2E0B068BABEA}"/>
              </a:ext>
            </a:extLst>
          </p:cNvPr>
          <p:cNvSpPr/>
          <p:nvPr/>
        </p:nvSpPr>
        <p:spPr>
          <a:xfrm>
            <a:off x="10543308" y="1934438"/>
            <a:ext cx="751609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主角為了拯救被詛咒的父母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而来到油屋為了尋找湯婆婆解除咒語。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油屋前的拱橋，串連了主角在油屋的故事發展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也在故事開頭在此認識了一路協助他的白龍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甚至在結尾時出現被主角拯救的無臉男和他道別。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這座橋梁就像進入童話故事的隧道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離開後便像一個夢境一樣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別人不知道卻一直存在於心中。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3DC3260-B92E-447F-B6EF-0AF65C03D36A}"/>
              </a:ext>
            </a:extLst>
          </p:cNvPr>
          <p:cNvGrpSpPr/>
          <p:nvPr/>
        </p:nvGrpSpPr>
        <p:grpSpPr>
          <a:xfrm>
            <a:off x="609600" y="1654297"/>
            <a:ext cx="9448800" cy="8338988"/>
            <a:chOff x="457200" y="1813118"/>
            <a:chExt cx="9448800" cy="8338988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62DFB020-450B-49FC-B91C-3A8699B08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929" y="9421063"/>
              <a:ext cx="6078141" cy="73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E8ED7ED-0B32-4087-9105-6DFC1E6CBF2E}"/>
                </a:ext>
              </a:extLst>
            </p:cNvPr>
            <p:cNvGrpSpPr/>
            <p:nvPr/>
          </p:nvGrpSpPr>
          <p:grpSpPr>
            <a:xfrm>
              <a:off x="457200" y="1813118"/>
              <a:ext cx="9448800" cy="8235077"/>
              <a:chOff x="228601" y="1815826"/>
              <a:chExt cx="9448800" cy="8235077"/>
            </a:xfrm>
          </p:grpSpPr>
          <p:pic>
            <p:nvPicPr>
              <p:cNvPr id="1028" name="Picture 4" descr="90.油屋-藝想空間-微型舞台作品展">
                <a:extLst>
                  <a:ext uri="{FF2B5EF4-FFF2-40B4-BE49-F238E27FC236}">
                    <a16:creationId xmlns:a16="http://schemas.microsoft.com/office/drawing/2014/main" id="{B9ABC994-7D73-4F98-BD9D-3D9432E73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1" y="1815826"/>
                <a:ext cx="9448800" cy="7086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111A0D6-5F85-492B-88F1-A9956C73BC17}"/>
                  </a:ext>
                </a:extLst>
              </p:cNvPr>
              <p:cNvSpPr txBox="1"/>
              <p:nvPr/>
            </p:nvSpPr>
            <p:spPr>
              <a:xfrm>
                <a:off x="2552701" y="9527683"/>
                <a:ext cx="5105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b="1" dirty="0"/>
                  <a:t>武崙國中學生製作  票選第一名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3529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D26CEE-C372-48E6-B399-AA8D53EF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42032"/>
            <a:ext cx="15773400" cy="12311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電影</a:t>
            </a:r>
            <a:r>
              <a:rPr lang="en-US" altLang="zh-TW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鈴芽之旅</a:t>
            </a:r>
            <a:r>
              <a:rPr lang="en-US" altLang="zh-TW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的後門 舞台模型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F6DFE-186F-4FA7-B1E7-AFD976DB0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E52529-B838-4CB4-8941-C20A764A5EF8}"/>
              </a:ext>
            </a:extLst>
          </p:cNvPr>
          <p:cNvSpPr/>
          <p:nvPr/>
        </p:nvSpPr>
        <p:spPr>
          <a:xfrm>
            <a:off x="8180043" y="2171700"/>
            <a:ext cx="8382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劇中的「後門」為主，希望可以和電影一樣營造出一種既神秘又寧靜的感覺，讓人會不由自主地想打開那扇門，一探究竟。而呈現的場景是劇中主角尚未拔起要石之前，在一棟因地震而荒廢的建築物裡，正中央樹立了一扇門。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周圍的積水、門老舊的模樣，都在觀眾的心中留下了疑問，激起了好奇心。</a:t>
            </a:r>
            <a:endParaRPr lang="zh-TW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FB53F4F-457C-4C6B-AAA2-E01EC8AE52AC}"/>
              </a:ext>
            </a:extLst>
          </p:cNvPr>
          <p:cNvGrpSpPr/>
          <p:nvPr/>
        </p:nvGrpSpPr>
        <p:grpSpPr>
          <a:xfrm>
            <a:off x="1524000" y="1995003"/>
            <a:ext cx="6078141" cy="7790267"/>
            <a:chOff x="1447800" y="2041638"/>
            <a:chExt cx="6078141" cy="7790267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71A2F418-C081-4C1E-999D-5842E35DB8A5}"/>
                </a:ext>
              </a:extLst>
            </p:cNvPr>
            <p:cNvGrpSpPr/>
            <p:nvPr/>
          </p:nvGrpSpPr>
          <p:grpSpPr>
            <a:xfrm>
              <a:off x="1447800" y="2041638"/>
              <a:ext cx="6078141" cy="7790267"/>
              <a:chOff x="2437334" y="2237383"/>
              <a:chExt cx="6078141" cy="7790267"/>
            </a:xfrm>
          </p:grpSpPr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5EAC3D52-65A0-4BDB-8A8E-D2F67E3F23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7334" y="9296607"/>
                <a:ext cx="6078141" cy="73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38" name="Picture 2" descr="40.門-藝想空間-微型舞台作品展">
                <a:extLst>
                  <a:ext uri="{FF2B5EF4-FFF2-40B4-BE49-F238E27FC236}">
                    <a16:creationId xmlns:a16="http://schemas.microsoft.com/office/drawing/2014/main" id="{5D387060-A484-4E39-95AD-F5ABEAA592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9291" y="2237383"/>
                <a:ext cx="5028134" cy="670156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4429F9C5-31AD-4994-8EFF-D0BEA6FC723E}"/>
                </a:ext>
              </a:extLst>
            </p:cNvPr>
            <p:cNvSpPr txBox="1"/>
            <p:nvPr/>
          </p:nvSpPr>
          <p:spPr>
            <a:xfrm>
              <a:off x="2025876" y="9204773"/>
              <a:ext cx="510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/>
                <a:t>武崙國中學生製作  票選第</a:t>
              </a:r>
              <a:r>
                <a:rPr lang="en-US" altLang="zh-TW" sz="2800" b="1" dirty="0"/>
                <a:t>18</a:t>
              </a:r>
              <a:r>
                <a:rPr lang="zh-TW" altLang="en-US" sz="2800" b="1" dirty="0"/>
                <a:t>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84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A4B1692E-EC22-4BD2-977B-BDC86CE61697}"/>
              </a:ext>
            </a:extLst>
          </p:cNvPr>
          <p:cNvSpPr txBox="1"/>
          <p:nvPr/>
        </p:nvSpPr>
        <p:spPr>
          <a:xfrm>
            <a:off x="6248400" y="266700"/>
            <a:ext cx="11434536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在表演藝術的舞台上，有一群幕後的工作職人，在表演藝術創作裡，他們依據不同表演形式，貢獻他們的才華。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Aft>
                <a:spcPts val="1000"/>
              </a:spcAft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讓我們走進幕後的世界，一窺這些幕後職人，鮮為人知的面貌吧！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臺前轉瞬精彩，後臺移山倒海：你可能不知道的12個幕後角色－上">
            <a:hlinkClick r:id="rId2" action="ppaction://hlinkfile"/>
            <a:extLst>
              <a:ext uri="{FF2B5EF4-FFF2-40B4-BE49-F238E27FC236}">
                <a16:creationId xmlns:a16="http://schemas.microsoft.com/office/drawing/2014/main" id="{5E70DAC7-FA0A-48EF-9958-20CCE4F0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1" y="597307"/>
            <a:ext cx="6067425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9A8BF7D-65D5-4323-A3F1-776D6A22A667}"/>
              </a:ext>
            </a:extLst>
          </p:cNvPr>
          <p:cNvSpPr/>
          <p:nvPr/>
        </p:nvSpPr>
        <p:spPr>
          <a:xfrm>
            <a:off x="6477000" y="4510080"/>
            <a:ext cx="967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4"/>
              </a:rPr>
              <a:t>臺前轉瞬精彩，後臺移山倒海：你可能不知道的</a:t>
            </a:r>
            <a:r>
              <a:rPr lang="en-US" altLang="zh-TW" dirty="0">
                <a:hlinkClick r:id="rId4"/>
              </a:rPr>
              <a:t>12</a:t>
            </a:r>
            <a:r>
              <a:rPr lang="zh-TW" altLang="en-US" dirty="0">
                <a:hlinkClick r:id="rId4"/>
              </a:rPr>
              <a:t>個幕後角色－上 </a:t>
            </a:r>
            <a:r>
              <a:rPr lang="en-US" altLang="zh-TW" dirty="0">
                <a:hlinkClick r:id="rId4"/>
              </a:rPr>
              <a:t>— OPENTIX</a:t>
            </a:r>
            <a:r>
              <a:rPr lang="zh-TW" altLang="en-US" dirty="0">
                <a:hlinkClick r:id="rId4"/>
              </a:rPr>
              <a:t>兩廳院文化生活</a:t>
            </a:r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159AFFF-FC23-4EC6-BF9F-C449453228DB}"/>
              </a:ext>
            </a:extLst>
          </p:cNvPr>
          <p:cNvSpPr/>
          <p:nvPr/>
        </p:nvSpPr>
        <p:spPr>
          <a:xfrm>
            <a:off x="533400" y="6537469"/>
            <a:ext cx="84949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幕後團隊總是最先進劇場，</a:t>
            </a:r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為了演出裝臺準備；</a:t>
            </a:r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演出結束後，最後才離開</a:t>
            </a:r>
          </a:p>
        </p:txBody>
      </p:sp>
      <p:pic>
        <p:nvPicPr>
          <p:cNvPr id="2050" name="Picture 2" descr="https://i.pinimg.com/564x/41/c7/ef/41c7ef40a2c84611f2db752795fad3f8.jpg">
            <a:extLst>
              <a:ext uri="{FF2B5EF4-FFF2-40B4-BE49-F238E27FC236}">
                <a16:creationId xmlns:a16="http://schemas.microsoft.com/office/drawing/2014/main" id="{6A1325DA-EB2B-4E47-8E23-6EBE78D0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048" y="5143500"/>
            <a:ext cx="3448952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35/b9/32/35b932b21005d6ee899d6f5c562aea1f.jpg">
            <a:extLst>
              <a:ext uri="{FF2B5EF4-FFF2-40B4-BE49-F238E27FC236}">
                <a16:creationId xmlns:a16="http://schemas.microsoft.com/office/drawing/2014/main" id="{011EB1AB-DDE6-44C3-B8DA-B2459161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143499"/>
            <a:ext cx="5167314" cy="51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D26CEE-C372-48E6-B399-AA8D53EF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42032"/>
            <a:ext cx="15773400" cy="1231107"/>
          </a:xfrm>
        </p:spPr>
        <p:txBody>
          <a:bodyPr/>
          <a:lstStyle/>
          <a:p>
            <a:pPr>
              <a:defRPr/>
            </a:pP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朱自清的背影 月台上的橘子 舞台模型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E9F0D6A-6AA7-4175-9107-58E2F5EEA302}"/>
              </a:ext>
            </a:extLst>
          </p:cNvPr>
          <p:cNvGrpSpPr/>
          <p:nvPr/>
        </p:nvGrpSpPr>
        <p:grpSpPr>
          <a:xfrm>
            <a:off x="838200" y="2171700"/>
            <a:ext cx="8915402" cy="7858773"/>
            <a:chOff x="838200" y="2171700"/>
            <a:chExt cx="8915402" cy="7858773"/>
          </a:xfrm>
        </p:grpSpPr>
        <p:pic>
          <p:nvPicPr>
            <p:cNvPr id="12290" name="Picture 2" descr="111.背影-藝想空間-微型舞台作品展">
              <a:extLst>
                <a:ext uri="{FF2B5EF4-FFF2-40B4-BE49-F238E27FC236}">
                  <a16:creationId xmlns:a16="http://schemas.microsoft.com/office/drawing/2014/main" id="{7012EC0A-EB9A-4E83-BE6E-1CADC5320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171700"/>
              <a:ext cx="8915402" cy="66865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5EAC3D52-65A0-4BDB-8A8E-D2F67E3F2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346" y="9299430"/>
              <a:ext cx="6078141" cy="73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A189DD9-10E1-4FB9-B1B0-CF6EADAA5AF8}"/>
                </a:ext>
              </a:extLst>
            </p:cNvPr>
            <p:cNvSpPr txBox="1"/>
            <p:nvPr/>
          </p:nvSpPr>
          <p:spPr>
            <a:xfrm>
              <a:off x="2829716" y="9403341"/>
              <a:ext cx="510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/>
                <a:t>武崙國中學生製作  票選第四名</a:t>
              </a: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E1A72818-C457-43B6-BC10-C8C4E3E6C969}"/>
              </a:ext>
            </a:extLst>
          </p:cNvPr>
          <p:cNvSpPr txBox="1"/>
          <p:nvPr/>
        </p:nvSpPr>
        <p:spPr>
          <a:xfrm>
            <a:off x="10717806" y="1961047"/>
            <a:ext cx="7115771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時間在民國六年的冬天，故事是說到朱自清要離開家鄉徐州回去北京念書，爸爸陪他到南京北站(浦口站)，為了送他，特地到別的月台買橘子。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背景有柵欄、柵欄外的樹，舞台上有架高的月台，月台上有擺正在賣的橘子，另一側則是朱自清爸爸為了爬下月台而弄散的橘子加塑膠袋，月台前方還有鐵軌跟小石子。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F6DFE-186F-4FA7-B1E7-AFD976DB0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2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D26CEE-C372-48E6-B399-AA8D53EF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42032"/>
            <a:ext cx="15773400" cy="12311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被霸凌的小鳳</a:t>
            </a:r>
            <a:r>
              <a:rPr lang="en-US" altLang="zh-TW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 舞台模型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1A72818-C457-43B6-BC10-C8C4E3E6C969}"/>
              </a:ext>
            </a:extLst>
          </p:cNvPr>
          <p:cNvSpPr txBox="1"/>
          <p:nvPr/>
        </p:nvSpPr>
        <p:spPr>
          <a:xfrm>
            <a:off x="10710879" y="2327344"/>
            <a:ext cx="71157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小鳳是新學期轉來的轉學生，由於是身心障礙者，在班上往往受到欺凌，有一天，小鳳趁班上同學不在，一時想不開，剪斷童軍繩，把童軍繩繞過電燈，結束生命。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凌亂的桌椅，飛散的課本，懸掛在燈桿上刺眼的童軍繩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F6DFE-186F-4FA7-B1E7-AFD976DB0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6F06357-2C42-4A48-8131-87A606704DAD}"/>
              </a:ext>
            </a:extLst>
          </p:cNvPr>
          <p:cNvGrpSpPr/>
          <p:nvPr/>
        </p:nvGrpSpPr>
        <p:grpSpPr>
          <a:xfrm>
            <a:off x="461350" y="2019300"/>
            <a:ext cx="9299177" cy="7925211"/>
            <a:chOff x="439565" y="2105262"/>
            <a:chExt cx="9299177" cy="792521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5EAC3D52-65A0-4BDB-8A8E-D2F67E3F2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346" y="9299430"/>
              <a:ext cx="6078141" cy="73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A189DD9-10E1-4FB9-B1B0-CF6EADAA5AF8}"/>
                </a:ext>
              </a:extLst>
            </p:cNvPr>
            <p:cNvSpPr txBox="1"/>
            <p:nvPr/>
          </p:nvSpPr>
          <p:spPr>
            <a:xfrm>
              <a:off x="2829716" y="9403341"/>
              <a:ext cx="510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/>
                <a:t>武崙國中學生製作  票選第八名</a:t>
              </a:r>
            </a:p>
          </p:txBody>
        </p:sp>
        <p:pic>
          <p:nvPicPr>
            <p:cNvPr id="13316" name="Picture 4" descr="61.被霸凌的小鳳-藝想空間-微型舞台作品展">
              <a:extLst>
                <a:ext uri="{FF2B5EF4-FFF2-40B4-BE49-F238E27FC236}">
                  <a16:creationId xmlns:a16="http://schemas.microsoft.com/office/drawing/2014/main" id="{B4D9718F-2D8C-4FB3-8E31-621C344E5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65" y="2105262"/>
              <a:ext cx="9299177" cy="67273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638960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A0359A46-FD7C-4086-A30E-76072BBD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42032"/>
            <a:ext cx="15773400" cy="12311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7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秋天的氣息  舞台模型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D39AE62-82A8-4C90-AB7C-2837487230E1}"/>
              </a:ext>
            </a:extLst>
          </p:cNvPr>
          <p:cNvGrpSpPr/>
          <p:nvPr/>
        </p:nvGrpSpPr>
        <p:grpSpPr>
          <a:xfrm>
            <a:off x="762000" y="2019300"/>
            <a:ext cx="8763000" cy="7729850"/>
            <a:chOff x="1295400" y="2154382"/>
            <a:chExt cx="8763000" cy="77298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EA10FC-C66E-4342-95EF-986F9ED87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153189"/>
              <a:ext cx="6078141" cy="73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2" name="Picture 2" descr="12.秋天的氣息-藝想空間-微型舞台作品展">
              <a:extLst>
                <a:ext uri="{FF2B5EF4-FFF2-40B4-BE49-F238E27FC236}">
                  <a16:creationId xmlns:a16="http://schemas.microsoft.com/office/drawing/2014/main" id="{D02E692A-A6D7-4EFE-A228-78C0D1C88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154382"/>
              <a:ext cx="8763000" cy="6572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EB1916C9-ED91-4C6C-88E1-EAAB9CC9ECB6}"/>
                </a:ext>
              </a:extLst>
            </p:cNvPr>
            <p:cNvSpPr txBox="1"/>
            <p:nvPr/>
          </p:nvSpPr>
          <p:spPr>
            <a:xfrm>
              <a:off x="3429000" y="9257101"/>
              <a:ext cx="510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/>
                <a:t>武崙國中學生製作  票選第</a:t>
              </a:r>
              <a:r>
                <a:rPr lang="en-US" altLang="zh-TW" sz="2800" b="1" dirty="0"/>
                <a:t>19</a:t>
              </a:r>
              <a:r>
                <a:rPr lang="zh-TW" altLang="en-US" sz="2800" b="1" dirty="0"/>
                <a:t>名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96F3B99D-3292-447E-8190-F0B365B91FD0}"/>
              </a:ext>
            </a:extLst>
          </p:cNvPr>
          <p:cNvSpPr/>
          <p:nvPr/>
        </p:nvSpPr>
        <p:spPr>
          <a:xfrm>
            <a:off x="10612582" y="1638300"/>
            <a:ext cx="7086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秋天這個季節大地的色彩逐漸轉換樹葉由翠綠轉變金黃橘紅棕色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微風吹過輕輕的撫摸著臉龐帶來淡淡的凉意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讓人感到愜意與舒適。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在這一片宜人的公園裡有著一棵巨大的楓樹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。每當風吹過時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樹棄如落日般飄零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掉落在地面上形成了一層柔軟的地 毯。一個晴郎的午後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我和好朋友一起來到公園手上拿著飛機</a:t>
            </a:r>
            <a:r>
              <a:rPr lang="en-US" altLang="zh-TW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輕輕的一推在 空中翩翩起舞。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09766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09BAE7A-A6D8-4FCF-A637-B2264C995B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409700"/>
            <a:ext cx="16154400" cy="86106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AE4AB4E0-3E65-4C2C-A1BD-19CB0E99230C}"/>
              </a:ext>
            </a:extLst>
          </p:cNvPr>
          <p:cNvSpPr txBox="1">
            <a:spLocks/>
          </p:cNvSpPr>
          <p:nvPr/>
        </p:nvSpPr>
        <p:spPr>
          <a:xfrm>
            <a:off x="1237095" y="190500"/>
            <a:ext cx="16154400" cy="16772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dirty="0">
                <a:solidFill>
                  <a:srgbClr val="7030A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建德</a:t>
            </a:r>
            <a:r>
              <a:rPr lang="zh-TW" altLang="en-US" sz="8000" dirty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藝想天開</a:t>
            </a:r>
            <a:r>
              <a:rPr lang="zh-TW" altLang="en-US" sz="8000" dirty="0">
                <a:solidFill>
                  <a:srgbClr val="00206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  </a:t>
            </a:r>
            <a:r>
              <a:rPr lang="zh-TW" altLang="en-US" sz="8000" dirty="0">
                <a:solidFill>
                  <a:srgbClr val="7030A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舞台空間設計說明 </a:t>
            </a:r>
            <a:endParaRPr lang="zh-TW" altLang="en-US" sz="8000" dirty="0">
              <a:solidFill>
                <a:srgbClr val="7030A0"/>
              </a:solidFill>
              <a:cs typeface="等线 Light" panose="02010600030101010101" pitchFamily="2" charset="-122"/>
            </a:endParaRPr>
          </a:p>
        </p:txBody>
      </p:sp>
      <p:sp>
        <p:nvSpPr>
          <p:cNvPr id="5" name="圖說文字: 直線 4">
            <a:extLst>
              <a:ext uri="{FF2B5EF4-FFF2-40B4-BE49-F238E27FC236}">
                <a16:creationId xmlns:a16="http://schemas.microsoft.com/office/drawing/2014/main" id="{2C5061AB-D92C-4D02-ADAA-8A0F44D4202C}"/>
              </a:ext>
            </a:extLst>
          </p:cNvPr>
          <p:cNvSpPr/>
          <p:nvPr/>
        </p:nvSpPr>
        <p:spPr>
          <a:xfrm>
            <a:off x="5943600" y="2171700"/>
            <a:ext cx="3200400" cy="762000"/>
          </a:xfrm>
          <a:prstGeom prst="borderCallout1">
            <a:avLst>
              <a:gd name="adj1" fmla="val 18750"/>
              <a:gd name="adj2" fmla="val -8333"/>
              <a:gd name="adj3" fmla="val 64773"/>
              <a:gd name="adj4" fmla="val -4035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舞台命名</a:t>
            </a:r>
          </a:p>
        </p:txBody>
      </p:sp>
      <p:sp>
        <p:nvSpPr>
          <p:cNvPr id="8" name="圖說文字: 直線 7">
            <a:extLst>
              <a:ext uri="{FF2B5EF4-FFF2-40B4-BE49-F238E27FC236}">
                <a16:creationId xmlns:a16="http://schemas.microsoft.com/office/drawing/2014/main" id="{2303EF0E-34B9-43C1-AB63-2CE3872DA078}"/>
              </a:ext>
            </a:extLst>
          </p:cNvPr>
          <p:cNvSpPr/>
          <p:nvPr/>
        </p:nvSpPr>
        <p:spPr>
          <a:xfrm>
            <a:off x="13924255" y="2171700"/>
            <a:ext cx="2743200" cy="762000"/>
          </a:xfrm>
          <a:prstGeom prst="borderCallout1">
            <a:avLst>
              <a:gd name="adj1" fmla="val 18750"/>
              <a:gd name="adj2" fmla="val -8333"/>
              <a:gd name="adj3" fmla="val 64773"/>
              <a:gd name="adj4" fmla="val -4035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畫圖者名字</a:t>
            </a:r>
          </a:p>
        </p:txBody>
      </p:sp>
      <p:sp>
        <p:nvSpPr>
          <p:cNvPr id="9" name="圖說文字: 直線 8">
            <a:extLst>
              <a:ext uri="{FF2B5EF4-FFF2-40B4-BE49-F238E27FC236}">
                <a16:creationId xmlns:a16="http://schemas.microsoft.com/office/drawing/2014/main" id="{70D9FACC-7468-4863-BED4-6970B70848E0}"/>
              </a:ext>
            </a:extLst>
          </p:cNvPr>
          <p:cNvSpPr/>
          <p:nvPr/>
        </p:nvSpPr>
        <p:spPr>
          <a:xfrm>
            <a:off x="5943600" y="3237642"/>
            <a:ext cx="3200400" cy="762000"/>
          </a:xfrm>
          <a:prstGeom prst="borderCallout1">
            <a:avLst>
              <a:gd name="adj1" fmla="val 18750"/>
              <a:gd name="adj2" fmla="val -8333"/>
              <a:gd name="adj3" fmla="val 64773"/>
              <a:gd name="adj4" fmla="val -4035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組員姓名</a:t>
            </a:r>
          </a:p>
        </p:txBody>
      </p:sp>
      <p:sp>
        <p:nvSpPr>
          <p:cNvPr id="10" name="圖說文字: 直線 9">
            <a:extLst>
              <a:ext uri="{FF2B5EF4-FFF2-40B4-BE49-F238E27FC236}">
                <a16:creationId xmlns:a16="http://schemas.microsoft.com/office/drawing/2014/main" id="{69236BCD-620D-499C-AD69-12E92BE2A6C1}"/>
              </a:ext>
            </a:extLst>
          </p:cNvPr>
          <p:cNvSpPr/>
          <p:nvPr/>
        </p:nvSpPr>
        <p:spPr>
          <a:xfrm>
            <a:off x="13952401" y="3284114"/>
            <a:ext cx="2514600" cy="762000"/>
          </a:xfrm>
          <a:prstGeom prst="borderCallout1">
            <a:avLst>
              <a:gd name="adj1" fmla="val 18750"/>
              <a:gd name="adj2" fmla="val -8333"/>
              <a:gd name="adj3" fmla="val 64773"/>
              <a:gd name="adj4" fmla="val -4035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舞台種類</a:t>
            </a:r>
          </a:p>
        </p:txBody>
      </p:sp>
      <p:sp>
        <p:nvSpPr>
          <p:cNvPr id="12" name="圖說文字: 直線 11">
            <a:extLst>
              <a:ext uri="{FF2B5EF4-FFF2-40B4-BE49-F238E27FC236}">
                <a16:creationId xmlns:a16="http://schemas.microsoft.com/office/drawing/2014/main" id="{B9EE825E-F9BC-4310-903F-244FCB40D92B}"/>
              </a:ext>
            </a:extLst>
          </p:cNvPr>
          <p:cNvSpPr/>
          <p:nvPr/>
        </p:nvSpPr>
        <p:spPr>
          <a:xfrm>
            <a:off x="5562600" y="4686300"/>
            <a:ext cx="8991600" cy="2133600"/>
          </a:xfrm>
          <a:prstGeom prst="borderCallout1">
            <a:avLst>
              <a:gd name="adj1" fmla="val 18750"/>
              <a:gd name="adj2" fmla="val -2478"/>
              <a:gd name="adj3" fmla="val 40747"/>
              <a:gd name="adj4" fmla="val -1662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描述你們為什麼想創作這個空間</a:t>
            </a: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說明你們利用故事中的哪個場景</a:t>
            </a: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algn="ctr"/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構思你們想傳遞給觀眾的氛圍感</a:t>
            </a: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圖說文字: 直線 12">
            <a:extLst>
              <a:ext uri="{FF2B5EF4-FFF2-40B4-BE49-F238E27FC236}">
                <a16:creationId xmlns:a16="http://schemas.microsoft.com/office/drawing/2014/main" id="{E87DD2F5-3458-4BD7-B92D-D7673EB3C9DB}"/>
              </a:ext>
            </a:extLst>
          </p:cNvPr>
          <p:cNvSpPr/>
          <p:nvPr/>
        </p:nvSpPr>
        <p:spPr>
          <a:xfrm>
            <a:off x="7086600" y="7456622"/>
            <a:ext cx="5181600" cy="762000"/>
          </a:xfrm>
          <a:prstGeom prst="borderCallout1">
            <a:avLst>
              <a:gd name="adj1" fmla="val 24205"/>
              <a:gd name="adj2" fmla="val -3520"/>
              <a:gd name="adj3" fmla="val 66591"/>
              <a:gd name="adj4" fmla="val -2243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場景中會出現的角色</a:t>
            </a:r>
          </a:p>
        </p:txBody>
      </p:sp>
      <p:sp>
        <p:nvSpPr>
          <p:cNvPr id="14" name="圖說文字: 直線 13">
            <a:extLst>
              <a:ext uri="{FF2B5EF4-FFF2-40B4-BE49-F238E27FC236}">
                <a16:creationId xmlns:a16="http://schemas.microsoft.com/office/drawing/2014/main" id="{A83853A2-8840-407D-8185-E99D2A16F1A7}"/>
              </a:ext>
            </a:extLst>
          </p:cNvPr>
          <p:cNvSpPr/>
          <p:nvPr/>
        </p:nvSpPr>
        <p:spPr>
          <a:xfrm>
            <a:off x="7086600" y="8675822"/>
            <a:ext cx="5410200" cy="762000"/>
          </a:xfrm>
          <a:prstGeom prst="borderCallout1">
            <a:avLst>
              <a:gd name="adj1" fmla="val 24205"/>
              <a:gd name="adj2" fmla="val -3520"/>
              <a:gd name="adj3" fmla="val 66591"/>
              <a:gd name="adj4" fmla="val -2243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製作時會使用到的材料</a:t>
            </a:r>
          </a:p>
        </p:txBody>
      </p:sp>
      <p:pic>
        <p:nvPicPr>
          <p:cNvPr id="18434" name="Picture 2" descr="Deco Petit Poucet 03 | vintage papercraft | thecmn | Flickr">
            <a:extLst>
              <a:ext uri="{FF2B5EF4-FFF2-40B4-BE49-F238E27FC236}">
                <a16:creationId xmlns:a16="http://schemas.microsoft.com/office/drawing/2014/main" id="{A5EFBFCB-4F81-4ABA-AE01-FF6157816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r="3208" b="24650"/>
          <a:stretch/>
        </p:blipFill>
        <p:spPr bwMode="auto">
          <a:xfrm rot="577429">
            <a:off x="13961628" y="6677596"/>
            <a:ext cx="4133971" cy="30183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>
            <a:extLst>
              <a:ext uri="{FF2B5EF4-FFF2-40B4-BE49-F238E27FC236}">
                <a16:creationId xmlns:a16="http://schemas.microsoft.com/office/drawing/2014/main" id="{E67584E9-670D-4CCC-92A5-A924C5EF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58" y="859632"/>
            <a:ext cx="1662113" cy="7600950"/>
          </a:xfrm>
        </p:spPr>
        <p:txBody>
          <a:bodyPr/>
          <a:lstStyle/>
          <a:p>
            <a:pPr algn="ctr"/>
            <a:r>
              <a:rPr lang="zh-TW" altLang="en-US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舞台模型設計</a:t>
            </a:r>
          </a:p>
        </p:txBody>
      </p:sp>
      <p:grpSp>
        <p:nvGrpSpPr>
          <p:cNvPr id="50179" name="Group 2">
            <a:extLst>
              <a:ext uri="{FF2B5EF4-FFF2-40B4-BE49-F238E27FC236}">
                <a16:creationId xmlns:a16="http://schemas.microsoft.com/office/drawing/2014/main" id="{86506F5A-1269-4184-8A06-2EA38200EC66}"/>
              </a:ext>
            </a:extLst>
          </p:cNvPr>
          <p:cNvGrpSpPr>
            <a:grpSpLocks/>
          </p:cNvGrpSpPr>
          <p:nvPr/>
        </p:nvGrpSpPr>
        <p:grpSpPr bwMode="auto">
          <a:xfrm>
            <a:off x="3002757" y="531020"/>
            <a:ext cx="13782675" cy="9301163"/>
            <a:chOff x="372" y="7668"/>
            <a:chExt cx="11220" cy="8196"/>
          </a:xfrm>
        </p:grpSpPr>
        <p:grpSp>
          <p:nvGrpSpPr>
            <p:cNvPr id="50180" name="Group 3">
              <a:extLst>
                <a:ext uri="{FF2B5EF4-FFF2-40B4-BE49-F238E27FC236}">
                  <a16:creationId xmlns:a16="http://schemas.microsoft.com/office/drawing/2014/main" id="{CD2A61CB-4CDA-4E0E-8394-395684EA6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" y="7668"/>
              <a:ext cx="11220" cy="8196"/>
              <a:chOff x="624" y="7920"/>
              <a:chExt cx="10848" cy="7944"/>
            </a:xfrm>
          </p:grpSpPr>
          <p:sp>
            <p:nvSpPr>
              <p:cNvPr id="50188" name="Text Box 4">
                <a:extLst>
                  <a:ext uri="{FF2B5EF4-FFF2-40B4-BE49-F238E27FC236}">
                    <a16:creationId xmlns:a16="http://schemas.microsoft.com/office/drawing/2014/main" id="{ACBFCB82-824E-451A-A479-789E614907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7920"/>
                <a:ext cx="484" cy="5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zh-TW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50189" name="Text Box 5">
                <a:extLst>
                  <a:ext uri="{FF2B5EF4-FFF2-40B4-BE49-F238E27FC236}">
                    <a16:creationId xmlns:a16="http://schemas.microsoft.com/office/drawing/2014/main" id="{C49B5244-C710-4AFB-9E50-A1B44DEFC2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15168"/>
                <a:ext cx="10848" cy="69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7F7F7F">
                    <a:alpha val="50000"/>
                  </a:srgbClr>
                </a:outerShdw>
              </a:effec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等线" panose="02010600030101010101" pitchFamily="2" charset="-122"/>
                  </a:defRPr>
                </a:lvl9pPr>
              </a:lstStyle>
              <a:p>
                <a:pPr eaLnBrk="1" hangingPunct="1"/>
                <a:endParaRPr lang="zh-TW" altLang="zh-TW" sz="2700"/>
              </a:p>
            </p:txBody>
          </p:sp>
          <p:sp>
            <p:nvSpPr>
              <p:cNvPr id="50190" name="Text Box 6">
                <a:extLst>
                  <a:ext uri="{FF2B5EF4-FFF2-40B4-BE49-F238E27FC236}">
                    <a16:creationId xmlns:a16="http://schemas.microsoft.com/office/drawing/2014/main" id="{8747F680-D0EC-4A36-B7DD-F362D7E4B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7920"/>
                <a:ext cx="10848" cy="1068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zh-TW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50191" name="Text Box 7">
                <a:extLst>
                  <a:ext uri="{FF2B5EF4-FFF2-40B4-BE49-F238E27FC236}">
                    <a16:creationId xmlns:a16="http://schemas.microsoft.com/office/drawing/2014/main" id="{012DECCD-D600-48BB-B5E6-E0C6B55E7D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8988"/>
                <a:ext cx="929" cy="6096"/>
              </a:xfrm>
              <a:prstGeom prst="rect">
                <a:avLst/>
              </a:prstGeom>
              <a:solidFill>
                <a:srgbClr val="D8D8D8"/>
              </a:solidFill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zh-TW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50192" name="Text Box 8">
                <a:extLst>
                  <a:ext uri="{FF2B5EF4-FFF2-40B4-BE49-F238E27FC236}">
                    <a16:creationId xmlns:a16="http://schemas.microsoft.com/office/drawing/2014/main" id="{73171084-D977-4BAD-8EA7-799A77B643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00" y="8988"/>
                <a:ext cx="972" cy="6096"/>
              </a:xfrm>
              <a:prstGeom prst="rect">
                <a:avLst/>
              </a:prstGeom>
              <a:solidFill>
                <a:srgbClr val="D8D8D8"/>
              </a:solidFill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zh-TW" sz="2700">
                  <a:latin typeface="Arial" panose="020B0604020202020204" pitchFamily="34" charset="0"/>
                </a:endParaRPr>
              </a:p>
            </p:txBody>
          </p:sp>
          <p:cxnSp>
            <p:nvCxnSpPr>
              <p:cNvPr id="50193" name="AutoShape 9">
                <a:extLst>
                  <a:ext uri="{FF2B5EF4-FFF2-40B4-BE49-F238E27FC236}">
                    <a16:creationId xmlns:a16="http://schemas.microsoft.com/office/drawing/2014/main" id="{96F0DC10-442B-4D8E-9C8E-2C231E27C6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4" y="7920"/>
                <a:ext cx="2016" cy="1068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194" name="AutoShape 10">
                <a:extLst>
                  <a:ext uri="{FF2B5EF4-FFF2-40B4-BE49-F238E27FC236}">
                    <a16:creationId xmlns:a16="http://schemas.microsoft.com/office/drawing/2014/main" id="{D2805670-BA34-4338-BCB1-303DB95C62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468" y="7920"/>
                <a:ext cx="2004" cy="1068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0195" name="Group 11">
                <a:extLst>
                  <a:ext uri="{FF2B5EF4-FFF2-40B4-BE49-F238E27FC236}">
                    <a16:creationId xmlns:a16="http://schemas.microsoft.com/office/drawing/2014/main" id="{24351990-F03E-4930-A406-E5998C388C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8988"/>
                <a:ext cx="1757" cy="5760"/>
                <a:chOff x="1567" y="8988"/>
                <a:chExt cx="1757" cy="5760"/>
              </a:xfrm>
            </p:grpSpPr>
            <p:cxnSp>
              <p:nvCxnSpPr>
                <p:cNvPr id="50208" name="AutoShape 12">
                  <a:extLst>
                    <a:ext uri="{FF2B5EF4-FFF2-40B4-BE49-F238E27FC236}">
                      <a16:creationId xmlns:a16="http://schemas.microsoft.com/office/drawing/2014/main" id="{157BD5BE-6695-4F4A-95F1-29747408C3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45" y="8988"/>
                  <a:ext cx="0" cy="5736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A5A5A5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09" name="AutoShape 13">
                  <a:extLst>
                    <a:ext uri="{FF2B5EF4-FFF2-40B4-BE49-F238E27FC236}">
                      <a16:creationId xmlns:a16="http://schemas.microsoft.com/office/drawing/2014/main" id="{4A7EE145-C997-4400-BEB5-1903A9C90C1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736" y="8988"/>
                  <a:ext cx="0" cy="528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10" name="AutoShape 14">
                  <a:extLst>
                    <a:ext uri="{FF2B5EF4-FFF2-40B4-BE49-F238E27FC236}">
                      <a16:creationId xmlns:a16="http://schemas.microsoft.com/office/drawing/2014/main" id="{EAA10597-CEFF-4621-A312-C5527DD0667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88" y="8988"/>
                  <a:ext cx="0" cy="480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11" name="AutoShape 15">
                  <a:extLst>
                    <a:ext uri="{FF2B5EF4-FFF2-40B4-BE49-F238E27FC236}">
                      <a16:creationId xmlns:a16="http://schemas.microsoft.com/office/drawing/2014/main" id="{395ED099-B95F-4D53-BF0D-7C2D8B350E3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67" y="14748"/>
                  <a:ext cx="568" cy="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12" name="AutoShape 16">
                  <a:extLst>
                    <a:ext uri="{FF2B5EF4-FFF2-40B4-BE49-F238E27FC236}">
                      <a16:creationId xmlns:a16="http://schemas.microsoft.com/office/drawing/2014/main" id="{62FAC7DF-EA3B-45A9-9AB7-58DAB451B85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8" y="14268"/>
                  <a:ext cx="568" cy="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13" name="AutoShape 17">
                  <a:extLst>
                    <a:ext uri="{FF2B5EF4-FFF2-40B4-BE49-F238E27FC236}">
                      <a16:creationId xmlns:a16="http://schemas.microsoft.com/office/drawing/2014/main" id="{8C9F9A7B-E69B-4D34-99E9-16D4011FED2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756" y="13788"/>
                  <a:ext cx="568" cy="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0196" name="Group 18">
                <a:extLst>
                  <a:ext uri="{FF2B5EF4-FFF2-40B4-BE49-F238E27FC236}">
                    <a16:creationId xmlns:a16="http://schemas.microsoft.com/office/drawing/2014/main" id="{FBC2ACC1-F0DD-45F7-9DBE-74193D2069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92" y="8988"/>
                <a:ext cx="1700" cy="5760"/>
                <a:chOff x="8792" y="8988"/>
                <a:chExt cx="1700" cy="5760"/>
              </a:xfrm>
            </p:grpSpPr>
            <p:cxnSp>
              <p:nvCxnSpPr>
                <p:cNvPr id="50202" name="AutoShape 19">
                  <a:extLst>
                    <a:ext uri="{FF2B5EF4-FFF2-40B4-BE49-F238E27FC236}">
                      <a16:creationId xmlns:a16="http://schemas.microsoft.com/office/drawing/2014/main" id="{4E416018-17EC-4ABE-9853-428649D625C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9924" y="8988"/>
                  <a:ext cx="0" cy="5736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03" name="AutoShape 20">
                  <a:extLst>
                    <a:ext uri="{FF2B5EF4-FFF2-40B4-BE49-F238E27FC236}">
                      <a16:creationId xmlns:a16="http://schemas.microsoft.com/office/drawing/2014/main" id="{6B9598B9-5BAC-48B4-B2B4-C174DE68AFC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9336" y="8988"/>
                  <a:ext cx="0" cy="528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04" name="AutoShape 21">
                  <a:extLst>
                    <a:ext uri="{FF2B5EF4-FFF2-40B4-BE49-F238E27FC236}">
                      <a16:creationId xmlns:a16="http://schemas.microsoft.com/office/drawing/2014/main" id="{CF56B3AF-B9AE-42C6-88AC-97F16CF105A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796" y="8988"/>
                  <a:ext cx="0" cy="480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05" name="AutoShape 22">
                  <a:extLst>
                    <a:ext uri="{FF2B5EF4-FFF2-40B4-BE49-F238E27FC236}">
                      <a16:creationId xmlns:a16="http://schemas.microsoft.com/office/drawing/2014/main" id="{82273468-C6E2-4ACC-B4AB-3149428596E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9924" y="14748"/>
                  <a:ext cx="568" cy="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06" name="AutoShape 23">
                  <a:extLst>
                    <a:ext uri="{FF2B5EF4-FFF2-40B4-BE49-F238E27FC236}">
                      <a16:creationId xmlns:a16="http://schemas.microsoft.com/office/drawing/2014/main" id="{84FBC50D-6783-4A37-B8A2-CC121EE50FC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9348" y="14268"/>
                  <a:ext cx="568" cy="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207" name="AutoShape 24">
                  <a:extLst>
                    <a:ext uri="{FF2B5EF4-FFF2-40B4-BE49-F238E27FC236}">
                      <a16:creationId xmlns:a16="http://schemas.microsoft.com/office/drawing/2014/main" id="{7B58AF32-6BB8-46FA-B502-35380415CF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792" y="13788"/>
                  <a:ext cx="568" cy="0"/>
                </a:xfrm>
                <a:prstGeom prst="straightConnector1">
                  <a:avLst/>
                </a:prstGeom>
                <a:noFill/>
                <a:ln w="9525" cap="rnd">
                  <a:solidFill>
                    <a:srgbClr val="BFBFBF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50197" name="AutoShape 25">
                <a:extLst>
                  <a:ext uri="{FF2B5EF4-FFF2-40B4-BE49-F238E27FC236}">
                    <a16:creationId xmlns:a16="http://schemas.microsoft.com/office/drawing/2014/main" id="{52F6AEEE-2A87-4A7D-A127-76AB1FEE71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640" y="8988"/>
                <a:ext cx="0" cy="45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198" name="AutoShape 26">
                <a:extLst>
                  <a:ext uri="{FF2B5EF4-FFF2-40B4-BE49-F238E27FC236}">
                    <a16:creationId xmlns:a16="http://schemas.microsoft.com/office/drawing/2014/main" id="{894BAB5E-0B51-4E36-A2D5-9DC50116A71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24" y="13488"/>
                <a:ext cx="2016" cy="159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199" name="AutoShape 27">
                <a:extLst>
                  <a:ext uri="{FF2B5EF4-FFF2-40B4-BE49-F238E27FC236}">
                    <a16:creationId xmlns:a16="http://schemas.microsoft.com/office/drawing/2014/main" id="{92B1CEBF-2361-4B43-9E6F-C98A617EAA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468" y="8988"/>
                <a:ext cx="0" cy="45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00" name="AutoShape 28">
                <a:extLst>
                  <a:ext uri="{FF2B5EF4-FFF2-40B4-BE49-F238E27FC236}">
                    <a16:creationId xmlns:a16="http://schemas.microsoft.com/office/drawing/2014/main" id="{5BCEA63A-7D8F-47C2-B297-A1C2AA722F9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468" y="13488"/>
                <a:ext cx="2004" cy="159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01" name="AutoShape 29">
                <a:extLst>
                  <a:ext uri="{FF2B5EF4-FFF2-40B4-BE49-F238E27FC236}">
                    <a16:creationId xmlns:a16="http://schemas.microsoft.com/office/drawing/2014/main" id="{9B52F208-685E-4E52-ADAD-794361BED4B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640" y="13488"/>
                <a:ext cx="68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0181" name="Text Box 30">
              <a:extLst>
                <a:ext uri="{FF2B5EF4-FFF2-40B4-BE49-F238E27FC236}">
                  <a16:creationId xmlns:a16="http://schemas.microsoft.com/office/drawing/2014/main" id="{A1C62ADE-9C11-40B3-A721-2BF1A708D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7" y="13822"/>
              <a:ext cx="2525" cy="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6000">
                  <a:solidFill>
                    <a:srgbClr val="FF0000"/>
                  </a:solidFill>
                  <a:latin typeface="華康勘亭流" panose="03000809000000000000" pitchFamily="65" charset="-120"/>
                  <a:ea typeface="華康勘亭流" panose="03000809000000000000" pitchFamily="65" charset="-120"/>
                </a:rPr>
                <a:t>舞  台</a:t>
              </a:r>
              <a:endParaRPr lang="zh-TW" altLang="zh-TW" sz="600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6831" name="Text Box 31">
              <a:extLst>
                <a:ext uri="{FF2B5EF4-FFF2-40B4-BE49-F238E27FC236}">
                  <a16:creationId xmlns:a16="http://schemas.microsoft.com/office/drawing/2014/main" id="{F74BA649-D157-44CC-A6EE-5BFD462C7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0" y="10595"/>
              <a:ext cx="2280" cy="10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1" hangingPunct="1">
                <a:defRPr/>
              </a:pPr>
              <a:r>
                <a:rPr lang="zh-TW" altLang="en-US" sz="6000" dirty="0">
                  <a:solidFill>
                    <a:schemeClr val="accent4">
                      <a:lumMod val="75000"/>
                    </a:schemeClr>
                  </a:solidFill>
                  <a:latin typeface="華康勘亭流" pitchFamily="65" charset="-120"/>
                  <a:ea typeface="華康勘亭流" pitchFamily="65" charset="-120"/>
                  <a:cs typeface="等线"/>
                </a:rPr>
                <a:t>天  幕</a:t>
              </a:r>
            </a:p>
          </p:txBody>
        </p:sp>
        <p:sp>
          <p:nvSpPr>
            <p:cNvPr id="76833" name="Text Box 33">
              <a:extLst>
                <a:ext uri="{FF2B5EF4-FFF2-40B4-BE49-F238E27FC236}">
                  <a16:creationId xmlns:a16="http://schemas.microsoft.com/office/drawing/2014/main" id="{F24AE71B-2090-4EE7-BC6B-7CA2A2AE4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44" y="10585"/>
              <a:ext cx="423" cy="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1" hangingPunct="1">
                <a:defRPr/>
              </a:pPr>
              <a:r>
                <a:rPr lang="zh-TW" altLang="en-US" sz="4800" dirty="0">
                  <a:solidFill>
                    <a:schemeClr val="accent4">
                      <a:lumMod val="75000"/>
                    </a:schemeClr>
                  </a:solidFill>
                  <a:latin typeface="華康勘亭流" pitchFamily="65" charset="-120"/>
                  <a:ea typeface="華康勘亭流" pitchFamily="65" charset="-120"/>
                  <a:cs typeface="等线"/>
                </a:rPr>
                <a:t>翼幕</a:t>
              </a:r>
            </a:p>
          </p:txBody>
        </p:sp>
        <p:sp>
          <p:nvSpPr>
            <p:cNvPr id="76832" name="Text Box 32">
              <a:extLst>
                <a:ext uri="{FF2B5EF4-FFF2-40B4-BE49-F238E27FC236}">
                  <a16:creationId xmlns:a16="http://schemas.microsoft.com/office/drawing/2014/main" id="{E3B5D474-8A5F-4033-8A55-864C8D1EE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" y="7907"/>
              <a:ext cx="2291" cy="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altLang="zh-TW" dirty="0">
                  <a:solidFill>
                    <a:srgbClr val="808080"/>
                  </a:solidFill>
                  <a:latin typeface="Calibri" pitchFamily="34" charset="0"/>
                  <a:ea typeface="新細明體" pitchFamily="18" charset="-120"/>
                  <a:cs typeface="等线"/>
                </a:rPr>
                <a:t>  </a:t>
              </a:r>
              <a:r>
                <a:rPr lang="zh-TW" altLang="en-US" sz="6000" dirty="0">
                  <a:solidFill>
                    <a:schemeClr val="accent4">
                      <a:lumMod val="75000"/>
                    </a:schemeClr>
                  </a:solidFill>
                  <a:latin typeface="華康勘亭流" pitchFamily="65" charset="-120"/>
                  <a:ea typeface="華康勘亭流" pitchFamily="65" charset="-120"/>
                  <a:cs typeface="等线"/>
                </a:rPr>
                <a:t>沿  幕</a:t>
              </a:r>
              <a:endParaRPr lang="zh-TW" altLang="en-US" sz="8100" dirty="0">
                <a:solidFill>
                  <a:schemeClr val="accent4">
                    <a:lumMod val="75000"/>
                  </a:schemeClr>
                </a:solidFill>
                <a:latin typeface="華康勘亭流" pitchFamily="65" charset="-120"/>
                <a:ea typeface="華康勘亭流" pitchFamily="65" charset="-120"/>
                <a:cs typeface="等线"/>
              </a:endParaRPr>
            </a:p>
          </p:txBody>
        </p:sp>
        <p:sp>
          <p:nvSpPr>
            <p:cNvPr id="76834" name="Text Box 34">
              <a:extLst>
                <a:ext uri="{FF2B5EF4-FFF2-40B4-BE49-F238E27FC236}">
                  <a16:creationId xmlns:a16="http://schemas.microsoft.com/office/drawing/2014/main" id="{EF68B626-6802-41DB-8FD4-31E328D41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64" y="10585"/>
              <a:ext cx="543" cy="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1" hangingPunct="1">
                <a:defRPr/>
              </a:pPr>
              <a:r>
                <a:rPr lang="zh-TW" altLang="en-US" sz="4800" dirty="0">
                  <a:solidFill>
                    <a:schemeClr val="accent4">
                      <a:lumMod val="75000"/>
                    </a:schemeClr>
                  </a:solidFill>
                  <a:latin typeface="華康勘亭流" pitchFamily="65" charset="-120"/>
                  <a:ea typeface="華康勘亭流" pitchFamily="65" charset="-120"/>
                  <a:cs typeface="等线"/>
                </a:rPr>
                <a:t>大幕</a:t>
              </a:r>
            </a:p>
          </p:txBody>
        </p:sp>
        <p:sp>
          <p:nvSpPr>
            <p:cNvPr id="76835" name="Text Box 35">
              <a:extLst>
                <a:ext uri="{FF2B5EF4-FFF2-40B4-BE49-F238E27FC236}">
                  <a16:creationId xmlns:a16="http://schemas.microsoft.com/office/drawing/2014/main" id="{889936F0-C825-4C06-99D3-991332212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9" y="10511"/>
              <a:ext cx="543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1" hangingPunct="1">
                <a:defRPr/>
              </a:pPr>
              <a:r>
                <a:rPr lang="zh-TW" altLang="en-US" sz="4800" dirty="0">
                  <a:solidFill>
                    <a:schemeClr val="accent4">
                      <a:lumMod val="75000"/>
                    </a:schemeClr>
                  </a:solidFill>
                  <a:latin typeface="華康勘亭流" pitchFamily="65" charset="-120"/>
                  <a:ea typeface="華康勘亭流" pitchFamily="65" charset="-120"/>
                  <a:cs typeface="等线"/>
                </a:rPr>
                <a:t>翼幕</a:t>
              </a:r>
            </a:p>
          </p:txBody>
        </p:sp>
        <p:sp>
          <p:nvSpPr>
            <p:cNvPr id="76836" name="Text Box 36">
              <a:extLst>
                <a:ext uri="{FF2B5EF4-FFF2-40B4-BE49-F238E27FC236}">
                  <a16:creationId xmlns:a16="http://schemas.microsoft.com/office/drawing/2014/main" id="{DBA760C4-F2CC-4ECB-8FE4-9EA6750C7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" y="10524"/>
              <a:ext cx="543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1" hangingPunct="1">
                <a:defRPr/>
              </a:pPr>
              <a:r>
                <a:rPr lang="zh-TW" altLang="en-US" sz="4800" dirty="0">
                  <a:solidFill>
                    <a:schemeClr val="accent4">
                      <a:lumMod val="75000"/>
                    </a:schemeClr>
                  </a:solidFill>
                  <a:latin typeface="華康勘亭流" pitchFamily="65" charset="-120"/>
                  <a:ea typeface="華康勘亭流" pitchFamily="65" charset="-120"/>
                  <a:cs typeface="等线"/>
                </a:rPr>
                <a:t>大幕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886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F7FADE1-63B8-4F29-A4A5-9A481E5E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640" y="2247900"/>
            <a:ext cx="14401800" cy="3379545"/>
          </a:xfrm>
          <a:prstGeom prst="rect">
            <a:avLst/>
          </a:prstGeom>
        </p:spPr>
      </p:pic>
      <p:pic>
        <p:nvPicPr>
          <p:cNvPr id="1026" name="Picture 2" descr="家庭观看电视电影电视剧插画素材图片免费下载-千库网">
            <a:extLst>
              <a:ext uri="{FF2B5EF4-FFF2-40B4-BE49-F238E27FC236}">
                <a16:creationId xmlns:a16="http://schemas.microsoft.com/office/drawing/2014/main" id="{2D452079-23F8-4C25-8898-5206047263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5647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0C57DF2-8AC5-48B2-A88C-EC814634A2E8}"/>
              </a:ext>
            </a:extLst>
          </p:cNvPr>
          <p:cNvSpPr txBox="1"/>
          <p:nvPr/>
        </p:nvSpPr>
        <p:spPr>
          <a:xfrm>
            <a:off x="609600" y="287264"/>
            <a:ext cx="982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Rockwell Extra Bold" panose="02060903040505020403" pitchFamily="18" charset="0"/>
              </a:rPr>
              <a:t>Today’s word</a:t>
            </a:r>
            <a:endParaRPr lang="zh-TW" altLang="en-US" sz="6000" dirty="0">
              <a:latin typeface="Rockwell Extra Bold" panose="02060903040505020403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C8FACC8-5E74-4746-8BED-78FA4D62E41E}"/>
              </a:ext>
            </a:extLst>
          </p:cNvPr>
          <p:cNvSpPr txBox="1"/>
          <p:nvPr/>
        </p:nvSpPr>
        <p:spPr>
          <a:xfrm>
            <a:off x="4423211" y="3004453"/>
            <a:ext cx="12649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 Stage model   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舞臺模型</a:t>
            </a:r>
            <a:endParaRPr lang="en-US" altLang="zh-TW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5E2A01-AD61-405F-BF52-D8E52FF39ED9}"/>
              </a:ext>
            </a:extLst>
          </p:cNvPr>
          <p:cNvSpPr txBox="1"/>
          <p:nvPr/>
        </p:nvSpPr>
        <p:spPr>
          <a:xfrm>
            <a:off x="609600" y="6955564"/>
            <a:ext cx="17526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500" spc="-150" dirty="0">
                <a:latin typeface="Aharoni" panose="02010803020104030203" pitchFamily="2" charset="-79"/>
                <a:cs typeface="Aharoni" panose="02010803020104030203" pitchFamily="2" charset="-79"/>
              </a:rPr>
              <a:t>The stage model helps us understand this play.</a:t>
            </a:r>
            <a:endParaRPr lang="zh-TW" altLang="en-US" sz="6500" spc="-150" dirty="0">
              <a:latin typeface="AR CENA" panose="02000000000000000000" pitchFamily="2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6A8C08-1621-4DFE-B256-D00CD41F2E66}"/>
              </a:ext>
            </a:extLst>
          </p:cNvPr>
          <p:cNvSpPr txBox="1"/>
          <p:nvPr/>
        </p:nvSpPr>
        <p:spPr>
          <a:xfrm>
            <a:off x="8101593" y="91059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舞臺模型幫助我們了解這齣戲。</a:t>
            </a:r>
            <a:endParaRPr lang="zh-TW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AB367D-B90B-4FA9-B50C-1D3DE1292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er</a:t>
            </a:r>
            <a:r>
              <a:rPr kumimoji="0" lang="zh-TW" altLang="zh-TW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08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>
            <a:extLst>
              <a:ext uri="{FF2B5EF4-FFF2-40B4-BE49-F238E27FC236}">
                <a16:creationId xmlns:a16="http://schemas.microsoft.com/office/drawing/2014/main" id="{1C93E404-1329-493E-AD4F-66BB1EBB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714500"/>
            <a:ext cx="7696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7200" dirty="0">
                <a:solidFill>
                  <a:srgbClr val="DA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展現創意囉</a:t>
            </a:r>
            <a:endParaRPr lang="zh-TW" altLang="en-US" sz="7200" dirty="0">
              <a:cs typeface="等线 Light" panose="02010600030101010101" pitchFamily="2" charset="-122"/>
            </a:endParaRPr>
          </a:p>
        </p:txBody>
      </p:sp>
      <p:sp>
        <p:nvSpPr>
          <p:cNvPr id="74755" name="內容版面配置區 2">
            <a:extLst>
              <a:ext uri="{FF2B5EF4-FFF2-40B4-BE49-F238E27FC236}">
                <a16:creationId xmlns:a16="http://schemas.microsoft.com/office/drawing/2014/main" id="{6EA59A68-9CF0-4EA7-813C-C9479B23D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57500"/>
            <a:ext cx="17602200" cy="7086599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四人一組，討論要設計的舞台形式</a:t>
            </a:r>
            <a:b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3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電影、動畫類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3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故事、課文類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3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場景類：家中、教室</a:t>
            </a:r>
            <a:r>
              <a:rPr lang="en-US" altLang="zh-TW" sz="43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sz="43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300" b="1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工具： 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紙箱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長約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45cm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、寬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30cm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、高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25cm)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、長尺、美工刀</a:t>
            </a:r>
            <a:b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紙類、雙面膠、白膠</a:t>
            </a:r>
          </a:p>
          <a:p>
            <a:pPr eaLnBrk="1" hangingPunct="1">
              <a:buFontTx/>
              <a:buNone/>
            </a:pP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35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各組所需材料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例：壁報紙、色紙、線、棉花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</a:p>
          <a:p>
            <a:pPr eaLnBrk="1" hangingPunct="1">
              <a:buFontTx/>
              <a:buNone/>
            </a:pP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35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所需人物角色模型、車子</a:t>
            </a:r>
            <a:r>
              <a:rPr lang="en-US" altLang="zh-TW" sz="43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eaLnBrk="1" hangingPunct="1"/>
            <a:r>
              <a:rPr lang="zh-TW" altLang="en-US" sz="4300" b="1" u="sng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舞台布景設備皆以手工創意製造為主，以現成物品替代者，請斟酌使用。</a:t>
            </a:r>
            <a:endParaRPr lang="en-US" altLang="zh-TW" sz="4300" b="1" u="sng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4300" b="1" u="sng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手做部分越多者，分數越高；也可利用現成物品進行改造</a:t>
            </a:r>
            <a:endParaRPr lang="zh-TW" altLang="en-US" sz="72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20F85A2-058A-4691-8678-48BBA85D2176}"/>
              </a:ext>
            </a:extLst>
          </p:cNvPr>
          <p:cNvSpPr txBox="1">
            <a:spLocks/>
          </p:cNvSpPr>
          <p:nvPr/>
        </p:nvSpPr>
        <p:spPr>
          <a:xfrm>
            <a:off x="1182832" y="223849"/>
            <a:ext cx="16154400" cy="16772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dirty="0">
                <a:solidFill>
                  <a:srgbClr val="7030A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建德</a:t>
            </a:r>
            <a:r>
              <a:rPr lang="zh-TW" altLang="en-US" sz="8000" dirty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藝想天開</a:t>
            </a:r>
            <a:r>
              <a:rPr lang="zh-TW" altLang="en-US" sz="8000" dirty="0">
                <a:solidFill>
                  <a:srgbClr val="00206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  </a:t>
            </a:r>
            <a:r>
              <a:rPr lang="zh-TW" altLang="en-US" sz="8000" dirty="0">
                <a:solidFill>
                  <a:srgbClr val="7030A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等线 Light" panose="02010600030101010101" pitchFamily="2" charset="-122"/>
              </a:rPr>
              <a:t>舞台空間模型 </a:t>
            </a:r>
            <a:endParaRPr lang="zh-TW" altLang="en-US" sz="8000" dirty="0">
              <a:solidFill>
                <a:srgbClr val="7030A0"/>
              </a:solidFill>
              <a:cs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2708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BCC09CB-7A87-4396-BDB2-153ABE66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32" y="0"/>
            <a:ext cx="16459200" cy="1714500"/>
          </a:xfrm>
        </p:spPr>
        <p:txBody>
          <a:bodyPr/>
          <a:lstStyle/>
          <a:p>
            <a:pPr eaLnBrk="1" hangingPunct="1"/>
            <a:r>
              <a:rPr lang="zh-TW" altLang="en-US" sz="7500">
                <a:ea typeface="華康勘亭流" panose="03000809000000000000" pitchFamily="65" charset="-120"/>
                <a:cs typeface="等线 Light" panose="02010600030101010101" pitchFamily="2" charset="-122"/>
              </a:rPr>
              <a:t>牧場物語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C113D95-CEE3-4E27-B987-0F926F02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61370" y="1795463"/>
            <a:ext cx="2612231" cy="8101013"/>
          </a:xfrm>
        </p:spPr>
        <p:txBody>
          <a:bodyPr vert="eaVert"/>
          <a:lstStyle/>
          <a:p>
            <a:pPr eaLnBrk="1" hangingPunct="1">
              <a:lnSpc>
                <a:spcPct val="80000"/>
              </a:lnSpc>
            </a:pPr>
            <a:r>
              <a:rPr lang="zh-TW" altLang="en-US"/>
              <a:t>風車</a:t>
            </a:r>
            <a:r>
              <a:rPr lang="en-US" altLang="zh-TW"/>
              <a:t>(</a:t>
            </a:r>
            <a:r>
              <a:rPr lang="zh-TW" altLang="en-US"/>
              <a:t>紙作</a:t>
            </a:r>
            <a:r>
              <a:rPr lang="en-US" altLang="zh-TW"/>
              <a:t>) </a:t>
            </a:r>
            <a:r>
              <a:rPr lang="zh-TW" altLang="en-US"/>
              <a:t>、柵欄</a:t>
            </a:r>
            <a:r>
              <a:rPr lang="en-US" altLang="zh-TW"/>
              <a:t>(</a:t>
            </a:r>
            <a:r>
              <a:rPr lang="zh-TW" altLang="en-US"/>
              <a:t>冰棍</a:t>
            </a:r>
            <a:r>
              <a:rPr lang="en-US" altLang="zh-TW"/>
              <a:t>) </a:t>
            </a:r>
            <a:r>
              <a:rPr lang="zh-TW" altLang="en-US"/>
              <a:t>、</a:t>
            </a:r>
            <a:br>
              <a:rPr lang="zh-TW" altLang="en-US"/>
            </a:br>
            <a:r>
              <a:rPr lang="zh-TW" altLang="en-US"/>
              <a:t>乳牛</a:t>
            </a:r>
            <a:r>
              <a:rPr lang="en-US" altLang="zh-TW"/>
              <a:t>(</a:t>
            </a:r>
            <a:r>
              <a:rPr lang="zh-TW" altLang="en-US"/>
              <a:t>紙畫</a:t>
            </a:r>
            <a:r>
              <a:rPr lang="en-US" altLang="zh-TW"/>
              <a:t>) </a:t>
            </a:r>
            <a:r>
              <a:rPr lang="zh-TW" altLang="en-US"/>
              <a:t>、太陽</a:t>
            </a:r>
            <a:r>
              <a:rPr lang="en-US" altLang="zh-TW"/>
              <a:t>(</a:t>
            </a:r>
            <a:r>
              <a:rPr lang="zh-TW" altLang="en-US"/>
              <a:t>保麗龍球</a:t>
            </a:r>
            <a:r>
              <a:rPr lang="en-US" altLang="zh-TW"/>
              <a:t>)</a:t>
            </a:r>
          </a:p>
        </p:txBody>
      </p:sp>
      <p:pic>
        <p:nvPicPr>
          <p:cNvPr id="58372" name="Picture 4" descr="牧場物語">
            <a:extLst>
              <a:ext uri="{FF2B5EF4-FFF2-40B4-BE49-F238E27FC236}">
                <a16:creationId xmlns:a16="http://schemas.microsoft.com/office/drawing/2014/main" id="{6759F644-314C-4B68-A5FD-439D93AD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5" y="1795463"/>
            <a:ext cx="14297025" cy="804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311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62CC41E-66DF-4A9B-B261-62786DAF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85750"/>
            <a:ext cx="16459200" cy="1383507"/>
          </a:xfrm>
        </p:spPr>
        <p:txBody>
          <a:bodyPr/>
          <a:lstStyle/>
          <a:p>
            <a:pPr eaLnBrk="1" hangingPunct="1"/>
            <a:r>
              <a:rPr lang="zh-TW" altLang="en-US" sz="7500">
                <a:ea typeface="華康勘亭流" panose="03000809000000000000" pitchFamily="65" charset="-120"/>
                <a:cs typeface="等线 Light" panose="02010600030101010101" pitchFamily="2" charset="-122"/>
              </a:rPr>
              <a:t>鐵達尼號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196727D-6BBB-47D1-8F49-8D8C980A4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3382" y="1471613"/>
            <a:ext cx="2305050" cy="7717632"/>
          </a:xfrm>
        </p:spPr>
        <p:txBody>
          <a:bodyPr vert="eaVert"/>
          <a:lstStyle/>
          <a:p>
            <a:pPr eaLnBrk="1" hangingPunct="1"/>
            <a:r>
              <a:rPr lang="zh-TW" altLang="en-US"/>
              <a:t>船身</a:t>
            </a:r>
            <a:r>
              <a:rPr lang="en-US" altLang="zh-TW"/>
              <a:t>(</a:t>
            </a:r>
            <a:r>
              <a:rPr lang="zh-TW" altLang="en-US"/>
              <a:t>飛機木、西卡紙</a:t>
            </a:r>
            <a:r>
              <a:rPr lang="en-US" altLang="zh-TW"/>
              <a:t>)</a:t>
            </a:r>
            <a:br>
              <a:rPr lang="en-US" altLang="zh-TW"/>
            </a:br>
            <a:r>
              <a:rPr lang="zh-TW" altLang="en-US"/>
              <a:t>海洋</a:t>
            </a:r>
            <a:r>
              <a:rPr lang="en-US" altLang="zh-TW"/>
              <a:t>(</a:t>
            </a:r>
            <a:r>
              <a:rPr lang="zh-TW" altLang="en-US"/>
              <a:t>藍色小石子</a:t>
            </a:r>
            <a:r>
              <a:rPr lang="en-US" altLang="zh-TW"/>
              <a:t>)</a:t>
            </a:r>
          </a:p>
        </p:txBody>
      </p:sp>
      <p:pic>
        <p:nvPicPr>
          <p:cNvPr id="59396" name="Picture 4" descr="破船">
            <a:extLst>
              <a:ext uri="{FF2B5EF4-FFF2-40B4-BE49-F238E27FC236}">
                <a16:creationId xmlns:a16="http://schemas.microsoft.com/office/drawing/2014/main" id="{73181367-265B-4CCF-BBC9-1EA6EE3B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2" y="1912145"/>
            <a:ext cx="13751718" cy="773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591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CB1ADBF-16C0-45B6-A1CC-8F148758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32" y="216695"/>
            <a:ext cx="16459200" cy="1714500"/>
          </a:xfrm>
        </p:spPr>
        <p:txBody>
          <a:bodyPr/>
          <a:lstStyle/>
          <a:p>
            <a:pPr eaLnBrk="1" hangingPunct="1"/>
            <a:r>
              <a:rPr lang="zh-TW" altLang="en-US" sz="7500">
                <a:ea typeface="華康勘亭流" panose="03000809000000000000" pitchFamily="65" charset="-120"/>
                <a:cs typeface="等线 Light" panose="02010600030101010101" pitchFamily="2" charset="-122"/>
              </a:rPr>
              <a:t>聖誕老人的夢幻工廠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8A85F14-50AE-4A9D-B6B3-23762A70E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80507" y="1578770"/>
            <a:ext cx="2447925" cy="8424863"/>
          </a:xfrm>
        </p:spPr>
        <p:txBody>
          <a:bodyPr vert="eaVert"/>
          <a:lstStyle/>
          <a:p>
            <a:pPr eaLnBrk="1" hangingPunct="1"/>
            <a:r>
              <a:rPr lang="zh-TW" altLang="en-US"/>
              <a:t>雪地</a:t>
            </a:r>
            <a:r>
              <a:rPr lang="en-US" altLang="zh-TW"/>
              <a:t>(</a:t>
            </a:r>
            <a:r>
              <a:rPr lang="zh-TW" altLang="en-US"/>
              <a:t>棉花</a:t>
            </a:r>
            <a:r>
              <a:rPr lang="en-US" altLang="zh-TW"/>
              <a:t>) </a:t>
            </a:r>
            <a:r>
              <a:rPr lang="zh-TW" altLang="en-US"/>
              <a:t>、禮物</a:t>
            </a:r>
            <a:r>
              <a:rPr lang="en-US" altLang="zh-TW"/>
              <a:t>(</a:t>
            </a:r>
            <a:r>
              <a:rPr lang="zh-TW" altLang="en-US"/>
              <a:t>包裝紙</a:t>
            </a:r>
            <a:r>
              <a:rPr lang="en-US" altLang="zh-TW"/>
              <a:t>)</a:t>
            </a:r>
            <a:br>
              <a:rPr lang="en-US" altLang="zh-TW"/>
            </a:br>
            <a:r>
              <a:rPr lang="zh-TW" altLang="en-US"/>
              <a:t>聖誕老人</a:t>
            </a:r>
            <a:r>
              <a:rPr lang="en-US" altLang="zh-TW"/>
              <a:t>(</a:t>
            </a:r>
            <a:r>
              <a:rPr lang="zh-TW" altLang="en-US"/>
              <a:t>壁報紙</a:t>
            </a:r>
            <a:r>
              <a:rPr lang="en-US" altLang="zh-TW"/>
              <a:t>)</a:t>
            </a:r>
            <a:r>
              <a:rPr lang="zh-TW" altLang="en-US"/>
              <a:t>路燈</a:t>
            </a:r>
            <a:r>
              <a:rPr lang="en-US" altLang="zh-TW"/>
              <a:t>(</a:t>
            </a:r>
            <a:r>
              <a:rPr lang="zh-TW" altLang="en-US"/>
              <a:t>金蔥棒</a:t>
            </a:r>
            <a:r>
              <a:rPr lang="en-US" altLang="zh-TW"/>
              <a:t>)</a:t>
            </a:r>
          </a:p>
        </p:txBody>
      </p:sp>
      <p:pic>
        <p:nvPicPr>
          <p:cNvPr id="60420" name="Picture 4" descr="聖誕老人的夢幻工廠">
            <a:extLst>
              <a:ext uri="{FF2B5EF4-FFF2-40B4-BE49-F238E27FC236}">
                <a16:creationId xmlns:a16="http://schemas.microsoft.com/office/drawing/2014/main" id="{15765D80-DDD6-4AB5-A283-79710584A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"/>
          <a:stretch>
            <a:fillRect/>
          </a:stretch>
        </p:blipFill>
        <p:spPr bwMode="auto">
          <a:xfrm>
            <a:off x="2159795" y="1854995"/>
            <a:ext cx="13049250" cy="785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88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6107" y="8696843"/>
            <a:ext cx="20672180" cy="4702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784731" y="5143499"/>
            <a:ext cx="5394851" cy="5219003"/>
            <a:chOff x="0" y="0"/>
            <a:chExt cx="12155411" cy="14066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5411" cy="14066049"/>
            </a:xfrm>
            <a:custGeom>
              <a:avLst/>
              <a:gdLst/>
              <a:ahLst/>
              <a:cxnLst/>
              <a:rect l="l" t="t" r="r" b="b"/>
              <a:pathLst>
                <a:path w="12155411" h="14066049">
                  <a:moveTo>
                    <a:pt x="0" y="0"/>
                  </a:moveTo>
                  <a:lnTo>
                    <a:pt x="12155411" y="0"/>
                  </a:lnTo>
                  <a:lnTo>
                    <a:pt x="12155411" y="14066049"/>
                  </a:lnTo>
                  <a:lnTo>
                    <a:pt x="0" y="14066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30472">
              <a:off x="5798246" y="7008907"/>
              <a:ext cx="1187331" cy="1054354"/>
            </a:xfrm>
            <a:custGeom>
              <a:avLst/>
              <a:gdLst/>
              <a:ahLst/>
              <a:cxnLst/>
              <a:rect l="l" t="t" r="r" b="b"/>
              <a:pathLst>
                <a:path w="1187331" h="1054354">
                  <a:moveTo>
                    <a:pt x="0" y="0"/>
                  </a:moveTo>
                  <a:lnTo>
                    <a:pt x="1187331" y="0"/>
                  </a:lnTo>
                  <a:lnTo>
                    <a:pt x="1187331" y="1054354"/>
                  </a:lnTo>
                  <a:lnTo>
                    <a:pt x="0" y="105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9627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325295" y="66469"/>
            <a:ext cx="2022967" cy="1388178"/>
          </a:xfrm>
          <a:custGeom>
            <a:avLst/>
            <a:gdLst/>
            <a:ahLst/>
            <a:cxnLst/>
            <a:rect l="l" t="t" r="r" b="b"/>
            <a:pathLst>
              <a:path w="3224443" h="2387431">
                <a:moveTo>
                  <a:pt x="0" y="0"/>
                </a:moveTo>
                <a:lnTo>
                  <a:pt x="3224443" y="0"/>
                </a:lnTo>
                <a:lnTo>
                  <a:pt x="3224443" y="2387431"/>
                </a:lnTo>
                <a:lnTo>
                  <a:pt x="0" y="2387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流程圖: 結束點 8">
            <a:extLst>
              <a:ext uri="{FF2B5EF4-FFF2-40B4-BE49-F238E27FC236}">
                <a16:creationId xmlns:a16="http://schemas.microsoft.com/office/drawing/2014/main" id="{A9DB8C12-92E2-4372-B584-877C5BD3E09C}"/>
              </a:ext>
            </a:extLst>
          </p:cNvPr>
          <p:cNvSpPr/>
          <p:nvPr/>
        </p:nvSpPr>
        <p:spPr>
          <a:xfrm>
            <a:off x="3886200" y="4313225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10" name="流程圖: 結束點 9">
            <a:extLst>
              <a:ext uri="{FF2B5EF4-FFF2-40B4-BE49-F238E27FC236}">
                <a16:creationId xmlns:a16="http://schemas.microsoft.com/office/drawing/2014/main" id="{24CACB0F-B23A-442B-ADC0-095BF8DF304E}"/>
              </a:ext>
            </a:extLst>
          </p:cNvPr>
          <p:cNvSpPr/>
          <p:nvPr/>
        </p:nvSpPr>
        <p:spPr>
          <a:xfrm>
            <a:off x="13472886" y="4304578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11" name="流程圖: 結束點 10">
            <a:extLst>
              <a:ext uri="{FF2B5EF4-FFF2-40B4-BE49-F238E27FC236}">
                <a16:creationId xmlns:a16="http://schemas.microsoft.com/office/drawing/2014/main" id="{FED326B5-EEE2-4FFD-8ED9-05556DE6BEDC}"/>
              </a:ext>
            </a:extLst>
          </p:cNvPr>
          <p:cNvSpPr/>
          <p:nvPr/>
        </p:nvSpPr>
        <p:spPr>
          <a:xfrm>
            <a:off x="8686800" y="4313224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95DC523-0CCF-4083-8A7D-AA5E201FD27A}"/>
              </a:ext>
            </a:extLst>
          </p:cNvPr>
          <p:cNvSpPr txBox="1"/>
          <p:nvPr/>
        </p:nvSpPr>
        <p:spPr>
          <a:xfrm>
            <a:off x="2514600" y="8097"/>
            <a:ext cx="693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latin typeface="Arial Black" panose="020B0A04020102020204" pitchFamily="34" charset="0"/>
              </a:rPr>
              <a:t>Thinking…</a:t>
            </a:r>
            <a:endParaRPr lang="zh-TW" altLang="en-US" sz="8800" dirty="0">
              <a:latin typeface="Arial Black" panose="020B0A040201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791CC94-785E-4273-BD54-9622B6E4E720}"/>
              </a:ext>
            </a:extLst>
          </p:cNvPr>
          <p:cNvSpPr txBox="1"/>
          <p:nvPr/>
        </p:nvSpPr>
        <p:spPr>
          <a:xfrm>
            <a:off x="1941723" y="2048816"/>
            <a:ext cx="15421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下列出現的職人，是屬於哪個組別呢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流程圖: 結束點 14">
            <a:extLst>
              <a:ext uri="{FF2B5EF4-FFF2-40B4-BE49-F238E27FC236}">
                <a16:creationId xmlns:a16="http://schemas.microsoft.com/office/drawing/2014/main" id="{EF7D8FEE-07F9-468B-88A5-3E850EDC045A}"/>
              </a:ext>
            </a:extLst>
          </p:cNvPr>
          <p:cNvSpPr/>
          <p:nvPr/>
        </p:nvSpPr>
        <p:spPr>
          <a:xfrm>
            <a:off x="3886200" y="4256091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16" name="流程圖: 結束點 15">
            <a:extLst>
              <a:ext uri="{FF2B5EF4-FFF2-40B4-BE49-F238E27FC236}">
                <a16:creationId xmlns:a16="http://schemas.microsoft.com/office/drawing/2014/main" id="{F9DAAEB0-B8DD-410E-836B-9C4FFDB38D1D}"/>
              </a:ext>
            </a:extLst>
          </p:cNvPr>
          <p:cNvSpPr/>
          <p:nvPr/>
        </p:nvSpPr>
        <p:spPr>
          <a:xfrm>
            <a:off x="13472886" y="424744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17" name="流程圖: 結束點 16">
            <a:extLst>
              <a:ext uri="{FF2B5EF4-FFF2-40B4-BE49-F238E27FC236}">
                <a16:creationId xmlns:a16="http://schemas.microsoft.com/office/drawing/2014/main" id="{B5F9A514-B9C2-4EA8-BD34-465ADAE29904}"/>
              </a:ext>
            </a:extLst>
          </p:cNvPr>
          <p:cNvSpPr/>
          <p:nvPr/>
        </p:nvSpPr>
        <p:spPr>
          <a:xfrm>
            <a:off x="8686800" y="4256090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</p:spTree>
    <p:extLst>
      <p:ext uri="{BB962C8B-B14F-4D97-AF65-F5344CB8AC3E}">
        <p14:creationId xmlns:p14="http://schemas.microsoft.com/office/powerpoint/2010/main" val="679078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86341DB-B428-4068-B1D7-98B34D3F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20" y="245270"/>
            <a:ext cx="6988968" cy="1383506"/>
          </a:xfrm>
        </p:spPr>
        <p:txBody>
          <a:bodyPr/>
          <a:lstStyle/>
          <a:p>
            <a:pPr eaLnBrk="1" hangingPunct="1"/>
            <a:r>
              <a:rPr lang="zh-TW" altLang="en-US" sz="7500">
                <a:ea typeface="華康勘亭流" panose="03000809000000000000" pitchFamily="65" charset="-120"/>
                <a:cs typeface="等线 Light" panose="02010600030101010101" pitchFamily="2" charset="-122"/>
              </a:rPr>
              <a:t>鬼屋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9C826355-80AF-462A-B6E1-64A8C7EDD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8395" y="1402558"/>
            <a:ext cx="2305050" cy="7717631"/>
          </a:xfrm>
        </p:spPr>
        <p:txBody>
          <a:bodyPr vert="eaVert"/>
          <a:lstStyle/>
          <a:p>
            <a:pPr eaLnBrk="1" hangingPunct="1"/>
            <a:r>
              <a:rPr lang="zh-TW" altLang="en-US"/>
              <a:t>蜘蛛網</a:t>
            </a:r>
            <a:r>
              <a:rPr lang="en-US" altLang="zh-TW"/>
              <a:t>(</a:t>
            </a:r>
            <a:r>
              <a:rPr lang="zh-TW" altLang="en-US"/>
              <a:t>白線</a:t>
            </a:r>
            <a:r>
              <a:rPr lang="en-US" altLang="zh-TW"/>
              <a:t>)</a:t>
            </a:r>
            <a:br>
              <a:rPr lang="en-US" altLang="zh-TW"/>
            </a:br>
            <a:r>
              <a:rPr lang="zh-TW" altLang="en-US"/>
              <a:t>廢棄物</a:t>
            </a:r>
            <a:r>
              <a:rPr lang="en-US" altLang="zh-TW"/>
              <a:t>(</a:t>
            </a:r>
            <a:r>
              <a:rPr lang="zh-TW" altLang="en-US"/>
              <a:t>衛生紙、棉花</a:t>
            </a:r>
            <a:r>
              <a:rPr lang="en-US" altLang="zh-TW"/>
              <a:t>)</a:t>
            </a:r>
          </a:p>
          <a:p>
            <a:pPr eaLnBrk="1" hangingPunct="1"/>
            <a:r>
              <a:rPr lang="zh-TW" altLang="en-US"/>
              <a:t>棺木</a:t>
            </a:r>
            <a:r>
              <a:rPr lang="en-US" altLang="zh-TW"/>
              <a:t>(</a:t>
            </a:r>
            <a:r>
              <a:rPr lang="zh-TW" altLang="en-US"/>
              <a:t>紙板</a:t>
            </a:r>
            <a:r>
              <a:rPr lang="en-US" altLang="zh-TW"/>
              <a:t>)</a:t>
            </a:r>
          </a:p>
        </p:txBody>
      </p:sp>
      <p:pic>
        <p:nvPicPr>
          <p:cNvPr id="61444" name="Picture 3">
            <a:extLst>
              <a:ext uri="{FF2B5EF4-FFF2-40B4-BE49-F238E27FC236}">
                <a16:creationId xmlns:a16="http://schemas.microsoft.com/office/drawing/2014/main" id="{B258BF4B-858A-413C-878F-1B302540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70" y="1293020"/>
            <a:ext cx="97155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999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4DCB9EB-FA18-404C-B00F-24EDB6D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216695"/>
            <a:ext cx="16459200" cy="1714500"/>
          </a:xfrm>
        </p:spPr>
        <p:txBody>
          <a:bodyPr/>
          <a:lstStyle/>
          <a:p>
            <a:pPr eaLnBrk="1" hangingPunct="1"/>
            <a:r>
              <a:rPr lang="zh-TW" altLang="en-US" sz="7500">
                <a:ea typeface="華康勘亭流" panose="03000809000000000000" pitchFamily="65" charset="-120"/>
                <a:cs typeface="等线 Light" panose="02010600030101010101" pitchFamily="2" charset="-122"/>
              </a:rPr>
              <a:t>音樂教室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380FD1E-BD23-4416-A29B-4853595C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5250" y="1688307"/>
            <a:ext cx="2593182" cy="7991475"/>
          </a:xfrm>
        </p:spPr>
        <p:txBody>
          <a:bodyPr vert="eaVert"/>
          <a:lstStyle/>
          <a:p>
            <a:pPr eaLnBrk="1" hangingPunct="1"/>
            <a:r>
              <a:rPr lang="zh-TW" altLang="en-US"/>
              <a:t>黑板、 桌椅、講桌</a:t>
            </a:r>
            <a:r>
              <a:rPr lang="en-US" altLang="zh-TW"/>
              <a:t>(</a:t>
            </a:r>
            <a:r>
              <a:rPr lang="zh-TW" altLang="en-US"/>
              <a:t>紙盒</a:t>
            </a:r>
            <a:r>
              <a:rPr lang="en-US" altLang="zh-TW"/>
              <a:t>)</a:t>
            </a:r>
          </a:p>
        </p:txBody>
      </p:sp>
      <p:pic>
        <p:nvPicPr>
          <p:cNvPr id="62468" name="Picture 4" descr="音樂教室">
            <a:extLst>
              <a:ext uri="{FF2B5EF4-FFF2-40B4-BE49-F238E27FC236}">
                <a16:creationId xmlns:a16="http://schemas.microsoft.com/office/drawing/2014/main" id="{DE4BE32B-DBAD-404D-8A75-B2F77613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2080" b="13271"/>
          <a:stretch>
            <a:fillRect/>
          </a:stretch>
        </p:blipFill>
        <p:spPr bwMode="auto">
          <a:xfrm>
            <a:off x="2633663" y="1871663"/>
            <a:ext cx="13296900" cy="790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173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4BFE30B-816A-4A0F-8643-39DD7FE4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230982"/>
            <a:ext cx="16459200" cy="1714500"/>
          </a:xfrm>
        </p:spPr>
        <p:txBody>
          <a:bodyPr/>
          <a:lstStyle/>
          <a:p>
            <a:pPr eaLnBrk="1" hangingPunct="1"/>
            <a:r>
              <a:rPr lang="zh-TW" altLang="en-US" sz="7500">
                <a:ea typeface="華康勘亭流" panose="03000809000000000000" pitchFamily="65" charset="-120"/>
                <a:cs typeface="等线 Light" panose="02010600030101010101" pitchFamily="2" charset="-122"/>
              </a:rPr>
              <a:t>硫磺島之戰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5936AE7-1B2D-4443-BD81-FC7DE21F6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92375" y="1688308"/>
            <a:ext cx="2736057" cy="8098631"/>
          </a:xfrm>
        </p:spPr>
        <p:txBody>
          <a:bodyPr vert="eaVert"/>
          <a:lstStyle/>
          <a:p>
            <a:pPr eaLnBrk="1" hangingPunct="1"/>
            <a:r>
              <a:rPr lang="zh-TW" altLang="en-US"/>
              <a:t>沙地</a:t>
            </a:r>
            <a:r>
              <a:rPr lang="en-US" altLang="zh-TW"/>
              <a:t>(</a:t>
            </a:r>
            <a:r>
              <a:rPr lang="zh-TW" altLang="en-US"/>
              <a:t>紙團球</a:t>
            </a:r>
            <a:r>
              <a:rPr lang="en-US" altLang="zh-TW"/>
              <a:t>) </a:t>
            </a:r>
            <a:r>
              <a:rPr lang="zh-TW" altLang="en-US"/>
              <a:t>、土石塊</a:t>
            </a:r>
            <a:br>
              <a:rPr lang="zh-TW" altLang="en-US"/>
            </a:br>
            <a:r>
              <a:rPr lang="zh-TW" altLang="en-US"/>
              <a:t>戰車</a:t>
            </a:r>
            <a:r>
              <a:rPr lang="en-US" altLang="zh-TW"/>
              <a:t>(</a:t>
            </a:r>
            <a:r>
              <a:rPr lang="zh-TW" altLang="en-US"/>
              <a:t>紙盒</a:t>
            </a:r>
            <a:r>
              <a:rPr lang="en-US" altLang="zh-TW"/>
              <a:t>)</a:t>
            </a:r>
          </a:p>
        </p:txBody>
      </p:sp>
      <p:pic>
        <p:nvPicPr>
          <p:cNvPr id="63492" name="Picture 4" descr="硫磺島之戰">
            <a:extLst>
              <a:ext uri="{FF2B5EF4-FFF2-40B4-BE49-F238E27FC236}">
                <a16:creationId xmlns:a16="http://schemas.microsoft.com/office/drawing/2014/main" id="{17F41F09-8001-48DC-868C-71123353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t="6766"/>
          <a:stretch>
            <a:fillRect/>
          </a:stretch>
        </p:blipFill>
        <p:spPr bwMode="auto">
          <a:xfrm>
            <a:off x="2933701" y="2197895"/>
            <a:ext cx="13256420" cy="748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287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內容版面配置區 4">
            <a:extLst>
              <a:ext uri="{FF2B5EF4-FFF2-40B4-BE49-F238E27FC236}">
                <a16:creationId xmlns:a16="http://schemas.microsoft.com/office/drawing/2014/main" id="{1DDAF54A-56DC-48D6-A226-70028DFAEA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32" y="8883"/>
            <a:ext cx="6553199" cy="5138304"/>
          </a:xfr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7D43AE2-7BAB-4D69-948A-20564940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0"/>
            <a:ext cx="6845181" cy="513461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D1151D2-EF27-4854-B22D-3AFE6A03E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5302726"/>
            <a:ext cx="6553200" cy="4913951"/>
          </a:xfrm>
          <a:prstGeom prst="rect">
            <a:avLst/>
          </a:prstGeom>
        </p:spPr>
      </p:pic>
      <p:pic>
        <p:nvPicPr>
          <p:cNvPr id="7" name="Picture 4" descr="火影人者">
            <a:extLst>
              <a:ext uri="{FF2B5EF4-FFF2-40B4-BE49-F238E27FC236}">
                <a16:creationId xmlns:a16="http://schemas.microsoft.com/office/drawing/2014/main" id="{6C888A56-232D-4BAB-9C19-247D95D3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712" y="5373050"/>
            <a:ext cx="6975693" cy="477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1" t="-32943" r="-3821" b="-5842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6295" y="592307"/>
            <a:ext cx="9134848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93"/>
              </a:lnSpc>
            </a:pPr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  Start your </a:t>
            </a:r>
            <a:b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Stage </a:t>
            </a:r>
            <a:b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       Design</a:t>
            </a:r>
          </a:p>
        </p:txBody>
      </p:sp>
      <p:pic>
        <p:nvPicPr>
          <p:cNvPr id="1026" name="Picture 2" descr="https://tse4.mm.bing.net/th?id=OIP.VN0sa_clts-G8oZsYvv_MwHaHa&amp;pid=Api&amp;P=0&amp;h=180">
            <a:extLst>
              <a:ext uri="{FF2B5EF4-FFF2-40B4-BE49-F238E27FC236}">
                <a16:creationId xmlns:a16="http://schemas.microsoft.com/office/drawing/2014/main" id="{7B27B1B3-6B67-4BA1-B67C-712065AA4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68" y="5227629"/>
            <a:ext cx="4607981" cy="460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Fundamentals: | Set design theatre, Stage set design, Scene design">
            <a:extLst>
              <a:ext uri="{FF2B5EF4-FFF2-40B4-BE49-F238E27FC236}">
                <a16:creationId xmlns:a16="http://schemas.microsoft.com/office/drawing/2014/main" id="{6AA39C5B-385B-4935-913C-61BE1C18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36" y="5253439"/>
            <a:ext cx="7360906" cy="50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rtual Skeptical Elevator set design model box Source Site line if you can">
            <a:extLst>
              <a:ext uri="{FF2B5EF4-FFF2-40B4-BE49-F238E27FC236}">
                <a16:creationId xmlns:a16="http://schemas.microsoft.com/office/drawing/2014/main" id="{9655D19F-6AD0-4813-9D15-7FC8B4AC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36" y="14185"/>
            <a:ext cx="7351073" cy="490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7B369B-41EC-4290-A3B0-7B57D38E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33116C-F038-45AB-B32F-43C87230A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349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50135C-BEC0-4FA6-88CC-DD37CF79FCF2}"/>
              </a:ext>
            </a:extLst>
          </p:cNvPr>
          <p:cNvSpPr/>
          <p:nvPr/>
        </p:nvSpPr>
        <p:spPr>
          <a:xfrm>
            <a:off x="8077200" y="170704"/>
            <a:ext cx="1005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/>
              <a:t>讓學生根據主題以</a:t>
            </a:r>
            <a:r>
              <a:rPr lang="en-US" altLang="zh-TW" sz="4000" dirty="0"/>
              <a:t>1</a:t>
            </a:r>
            <a:r>
              <a:rPr lang="zh-TW" altLang="en-US" sz="4000" dirty="0"/>
              <a:t>：</a:t>
            </a:r>
            <a:r>
              <a:rPr lang="en-US" altLang="zh-TW" sz="4000" dirty="0"/>
              <a:t>1 </a:t>
            </a:r>
            <a:r>
              <a:rPr lang="zh-TW" altLang="en-US" sz="4000" dirty="0"/>
              <a:t>的比例， 用紙筆畫出舞台設計圖，在媒材 選擇、製作方式不設限 </a:t>
            </a:r>
            <a:r>
              <a:rPr lang="en-US" altLang="zh-TW" sz="4000" dirty="0"/>
              <a:t>5.</a:t>
            </a:r>
            <a:r>
              <a:rPr lang="zh-TW" altLang="en-US" sz="4000" dirty="0"/>
              <a:t>教師從旁協助解決問題</a:t>
            </a:r>
            <a:r>
              <a:rPr lang="en-US" altLang="zh-TW" sz="4000" dirty="0"/>
              <a:t>(</a:t>
            </a:r>
            <a:r>
              <a:rPr lang="zh-TW" altLang="en-US" sz="4000" dirty="0"/>
              <a:t>提示廢 物利用概念</a:t>
            </a:r>
            <a:r>
              <a:rPr lang="en-US" altLang="zh-TW" sz="4000" dirty="0"/>
              <a:t>) 6.</a:t>
            </a:r>
            <a:r>
              <a:rPr lang="zh-TW" altLang="en-US" sz="4000" dirty="0"/>
              <a:t>鼓勵同學互相欣賞觀摩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7461322-BB82-4D85-914B-5344ACDEF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115" y="3805467"/>
            <a:ext cx="5601482" cy="6325483"/>
          </a:xfrm>
          <a:prstGeom prst="rect">
            <a:avLst/>
          </a:prstGeom>
        </p:spPr>
      </p:pic>
      <p:pic>
        <p:nvPicPr>
          <p:cNvPr id="19458" name="Picture 2" descr="Granick - Au Théâtre - Peinture Naïve.">
            <a:extLst>
              <a:ext uri="{FF2B5EF4-FFF2-40B4-BE49-F238E27FC236}">
                <a16:creationId xmlns:a16="http://schemas.microsoft.com/office/drawing/2014/main" id="{E78170B4-4209-46B5-96AA-3F5899FA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"/>
            <a:ext cx="7315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6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5924550" y="3943171"/>
            <a:ext cx="6743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票  務</a:t>
            </a:r>
          </a:p>
        </p:txBody>
      </p:sp>
    </p:spTree>
    <p:extLst>
      <p:ext uri="{BB962C8B-B14F-4D97-AF65-F5344CB8AC3E}">
        <p14:creationId xmlns:p14="http://schemas.microsoft.com/office/powerpoint/2010/main" val="156056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5924550" y="3943171"/>
            <a:ext cx="6743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導  演</a:t>
            </a:r>
          </a:p>
        </p:txBody>
      </p:sp>
    </p:spTree>
    <p:extLst>
      <p:ext uri="{BB962C8B-B14F-4D97-AF65-F5344CB8AC3E}">
        <p14:creationId xmlns:p14="http://schemas.microsoft.com/office/powerpoint/2010/main" val="184454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676775" y="4076700"/>
            <a:ext cx="92392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舞臺監督</a:t>
            </a:r>
          </a:p>
        </p:txBody>
      </p:sp>
    </p:spTree>
    <p:extLst>
      <p:ext uri="{BB962C8B-B14F-4D97-AF65-F5344CB8AC3E}">
        <p14:creationId xmlns:p14="http://schemas.microsoft.com/office/powerpoint/2010/main" val="34558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876800" y="3162300"/>
            <a:ext cx="93154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>
                <a:latin typeface="華康榜書體W8" panose="03000809000000000000" pitchFamily="65" charset="-120"/>
                <a:ea typeface="華康榜書體W8" panose="03000809000000000000" pitchFamily="65" charset="-120"/>
              </a:rPr>
              <a:t>執行人員</a:t>
            </a:r>
            <a:endParaRPr lang="en-US" altLang="zh-TW" sz="15000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  <a:p>
            <a:pPr algn="ctr"/>
            <a:r>
              <a:rPr lang="en-US" altLang="zh-TW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crew</a:t>
            </a:r>
            <a:endParaRPr lang="zh-TW" altLang="en-US" sz="15000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6339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17E46C0D-8F17-438D-B4B9-4982C0A98754}"/>
              </a:ext>
            </a:extLst>
          </p:cNvPr>
          <p:cNvSpPr/>
          <p:nvPr/>
        </p:nvSpPr>
        <p:spPr>
          <a:xfrm>
            <a:off x="1066800" y="342900"/>
            <a:ext cx="4149232" cy="166054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製作組</a:t>
            </a:r>
          </a:p>
        </p:txBody>
      </p:sp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6609358E-D7CA-4003-9302-616E0435F805}"/>
              </a:ext>
            </a:extLst>
          </p:cNvPr>
          <p:cNvSpPr/>
          <p:nvPr/>
        </p:nvSpPr>
        <p:spPr>
          <a:xfrm>
            <a:off x="13071968" y="411004"/>
            <a:ext cx="4149232" cy="1612061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技術組</a:t>
            </a:r>
          </a:p>
        </p:txBody>
      </p:sp>
      <p:sp>
        <p:nvSpPr>
          <p:cNvPr id="4" name="流程圖: 結束點 3">
            <a:extLst>
              <a:ext uri="{FF2B5EF4-FFF2-40B4-BE49-F238E27FC236}">
                <a16:creationId xmlns:a16="http://schemas.microsoft.com/office/drawing/2014/main" id="{EB23EA14-9EF5-405F-B60E-E0DFC95FA031}"/>
              </a:ext>
            </a:extLst>
          </p:cNvPr>
          <p:cNvSpPr/>
          <p:nvPr/>
        </p:nvSpPr>
        <p:spPr>
          <a:xfrm>
            <a:off x="7221784" y="411481"/>
            <a:ext cx="4149232" cy="161206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dirty="0">
                <a:solidFill>
                  <a:schemeClr val="tx1"/>
                </a:solidFill>
                <a:latin typeface="華康榜書體W8" panose="03000809000000000000" pitchFamily="65" charset="-120"/>
                <a:ea typeface="華康榜書體W8" panose="03000809000000000000" pitchFamily="65" charset="-120"/>
              </a:rPr>
              <a:t>藝術組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ED164F7-96A5-4D38-A34D-FE65412BC68A}"/>
              </a:ext>
            </a:extLst>
          </p:cNvPr>
          <p:cNvSpPr/>
          <p:nvPr/>
        </p:nvSpPr>
        <p:spPr>
          <a:xfrm>
            <a:off x="-228600" y="7505700"/>
            <a:ext cx="18745200" cy="3178921"/>
          </a:xfrm>
          <a:custGeom>
            <a:avLst/>
            <a:gdLst/>
            <a:ahLst/>
            <a:cxnLst/>
            <a:rect l="l" t="t" r="r" b="b"/>
            <a:pathLst>
              <a:path w="20672180" h="4702921">
                <a:moveTo>
                  <a:pt x="0" y="0"/>
                </a:moveTo>
                <a:lnTo>
                  <a:pt x="20672179" y="0"/>
                </a:lnTo>
                <a:lnTo>
                  <a:pt x="20672179" y="4702921"/>
                </a:lnTo>
                <a:lnTo>
                  <a:pt x="0" y="4702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452442-16C3-4C51-B9C3-3C83133EA4F3}"/>
              </a:ext>
            </a:extLst>
          </p:cNvPr>
          <p:cNvSpPr txBox="1"/>
          <p:nvPr/>
        </p:nvSpPr>
        <p:spPr>
          <a:xfrm>
            <a:off x="4876800" y="3563815"/>
            <a:ext cx="9315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製作人</a:t>
            </a:r>
          </a:p>
        </p:txBody>
      </p:sp>
    </p:spTree>
    <p:extLst>
      <p:ext uri="{BB962C8B-B14F-4D97-AF65-F5344CB8AC3E}">
        <p14:creationId xmlns:p14="http://schemas.microsoft.com/office/powerpoint/2010/main" val="2822387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1768</Words>
  <Application>Microsoft Office PowerPoint</Application>
  <PresentationFormat>自訂</PresentationFormat>
  <Paragraphs>235</Paragraphs>
  <Slides>46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70" baseType="lpstr">
      <vt:lpstr>Rockwell Extra Bold</vt:lpstr>
      <vt:lpstr>Aharoni</vt:lpstr>
      <vt:lpstr>Cartoon Madness</vt:lpstr>
      <vt:lpstr>inherit</vt:lpstr>
      <vt:lpstr>STXihei</vt:lpstr>
      <vt:lpstr>STXihei</vt:lpstr>
      <vt:lpstr>Times New Roman</vt:lpstr>
      <vt:lpstr>華康勘亭流</vt:lpstr>
      <vt:lpstr>Wingdings</vt:lpstr>
      <vt:lpstr>標楷體</vt:lpstr>
      <vt:lpstr>華康標楷體 Std W5</vt:lpstr>
      <vt:lpstr>新細明體</vt:lpstr>
      <vt:lpstr>華康榜書體W8</vt:lpstr>
      <vt:lpstr>等线 Light</vt:lpstr>
      <vt:lpstr>Calibri</vt:lpstr>
      <vt:lpstr>Arial Black</vt:lpstr>
      <vt:lpstr>等线</vt:lpstr>
      <vt:lpstr>Arial Unicode MS</vt:lpstr>
      <vt:lpstr>華康流隸體</vt:lpstr>
      <vt:lpstr>AR CENA</vt:lpstr>
      <vt:lpstr>微軟正黑體</vt:lpstr>
      <vt:lpstr>宋体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電影神隱少女--油屋  舞台模型</vt:lpstr>
      <vt:lpstr>電影《鈴芽之旅》的後門 舞台模型</vt:lpstr>
      <vt:lpstr>朱自清的背影 月台上的橘子 舞台模型</vt:lpstr>
      <vt:lpstr>被霸凌的小鳳—教室 舞台模型</vt:lpstr>
      <vt:lpstr>秋天的氣息  舞台模型</vt:lpstr>
      <vt:lpstr>PowerPoint 簡報</vt:lpstr>
      <vt:lpstr>舞台模型設計</vt:lpstr>
      <vt:lpstr>PowerPoint 簡報</vt:lpstr>
      <vt:lpstr>展現創意囉</vt:lpstr>
      <vt:lpstr>牧場物語</vt:lpstr>
      <vt:lpstr>鐵達尼號</vt:lpstr>
      <vt:lpstr>聖誕老人的夢幻工廠</vt:lpstr>
      <vt:lpstr>鬼屋</vt:lpstr>
      <vt:lpstr>音樂教室</vt:lpstr>
      <vt:lpstr>硫磺島之戰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Theater Productions Educational Presentation in Red and Grey Medieval Style</dc:title>
  <dc:creator>吳小佳</dc:creator>
  <cp:lastModifiedBy>User</cp:lastModifiedBy>
  <cp:revision>81</cp:revision>
  <dcterms:created xsi:type="dcterms:W3CDTF">2006-08-16T00:00:00Z</dcterms:created>
  <dcterms:modified xsi:type="dcterms:W3CDTF">2024-05-17T06:57:06Z</dcterms:modified>
  <dc:identifier>DAGDYrHVOU8</dc:identifier>
</cp:coreProperties>
</file>