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68" r:id="rId3"/>
    <p:sldId id="295" r:id="rId4"/>
    <p:sldId id="278" r:id="rId5"/>
    <p:sldId id="296" r:id="rId6"/>
    <p:sldId id="297" r:id="rId7"/>
    <p:sldId id="299" r:id="rId8"/>
    <p:sldId id="293" r:id="rId9"/>
    <p:sldId id="306" r:id="rId10"/>
    <p:sldId id="307" r:id="rId11"/>
    <p:sldId id="300" r:id="rId12"/>
    <p:sldId id="301" r:id="rId13"/>
    <p:sldId id="302" r:id="rId14"/>
    <p:sldId id="305" r:id="rId15"/>
    <p:sldId id="320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</p:sldIdLst>
  <p:sldSz cx="12192000" cy="6858000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5F51EC4-0B88-4AF9-BBF7-30B3E1F458EB}">
          <p14:sldIdLst>
            <p14:sldId id="268"/>
            <p14:sldId id="295"/>
            <p14:sldId id="278"/>
            <p14:sldId id="296"/>
            <p14:sldId id="297"/>
            <p14:sldId id="299"/>
            <p14:sldId id="293"/>
            <p14:sldId id="306"/>
            <p14:sldId id="307"/>
            <p14:sldId id="300"/>
            <p14:sldId id="301"/>
            <p14:sldId id="302"/>
            <p14:sldId id="305"/>
            <p14:sldId id="320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2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6AC4FB8F-ED15-48AB-97BD-17129D4E699D}" type="datetimeFigureOut">
              <a:rPr lang="en-US" altLang="zh-TW" smtClean="0"/>
              <a:t>9/7/2022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E6B3739-9081-478F-812E-AE7CE140632E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BBC9D437-CD83-4825-AD0D-5E7B341BC79B}" type="datetimeFigureOut">
              <a:t>2022/9/7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33095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60CF8BB-EBC7-4B8F-9632-A5A136FBB88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 latinLnBrk="0">
              <a:lnSpc>
                <a:spcPct val="75000"/>
              </a:lnSpc>
              <a:defRPr lang="zh-TW" sz="8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80234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25389"/>
            <a:ext cx="9372600" cy="5045132"/>
          </a:xfrm>
        </p:spPr>
        <p:txBody>
          <a:bodyPr/>
          <a:lstStyle>
            <a:lvl1pPr>
              <a:defRPr sz="4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 latinLnBrk="0">
              <a:defRPr lang="zh-TW" sz="66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/>
            </a:lvl1pPr>
            <a:lvl2pPr marL="457200" indent="0" latinLnBrk="0">
              <a:buNone/>
              <a:defRPr lang="zh-TW" sz="2000"/>
            </a:lvl2pPr>
            <a:lvl3pPr marL="914400" indent="0" latinLnBrk="0">
              <a:buNone/>
              <a:defRPr lang="zh-TW" sz="1800"/>
            </a:lvl3pPr>
            <a:lvl4pPr marL="1371600" indent="0" latinLnBrk="0">
              <a:buNone/>
              <a:defRPr lang="zh-TW" sz="1600"/>
            </a:lvl4pPr>
            <a:lvl5pPr marL="1828800" indent="0" latinLnBrk="0">
              <a:buNone/>
              <a:defRPr lang="zh-TW" sz="1600"/>
            </a:lvl5pPr>
            <a:lvl6pPr marL="2286000" indent="0" latinLnBrk="0">
              <a:buNone/>
              <a:defRPr lang="zh-TW" sz="1600"/>
            </a:lvl6pPr>
            <a:lvl7pPr marL="2743200" indent="0" latinLnBrk="0">
              <a:buNone/>
              <a:defRPr lang="zh-TW" sz="1600"/>
            </a:lvl7pPr>
            <a:lvl8pPr marL="3200400" indent="0" latinLnBrk="0">
              <a:buNone/>
              <a:defRPr lang="zh-TW" sz="1600"/>
            </a:lvl8pPr>
            <a:lvl9pPr marL="3657600" indent="0" latinLnBrk="0">
              <a:buNone/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/>
            </a:lvl7pPr>
            <a:lvl8pPr latinLnBrk="0">
              <a:defRPr lang="zh-TW" sz="1600"/>
            </a:lvl8pPr>
            <a:lvl9pPr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 latinLnBrk="0">
              <a:defRPr lang="zh-TW"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 latinLnBrk="0">
              <a:defRPr lang="zh-TW" sz="44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20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 latinLnBrk="0">
              <a:defRPr lang="zh-TW" sz="8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 latinLnBrk="0">
              <a:defRPr lang="zh-TW" sz="8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zh-TW" sz="4400" kern="1200" cap="all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zh-TW"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lang="zh-TW"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生活科技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基本圖學</a:t>
            </a:r>
            <a:r>
              <a:rPr lang="en-US" altLang="zh-TW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蔡依帆老師</a:t>
            </a:r>
            <a:endParaRPr lang="zh-TW" sz="3200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0"/>
          <a:stretch/>
        </p:blipFill>
        <p:spPr>
          <a:xfrm>
            <a:off x="3821228" y="2652981"/>
            <a:ext cx="4192561" cy="35264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4-3</a:t>
            </a:r>
            <a:r>
              <a:rPr lang="zh-TW" altLang="en-US" dirty="0" smtClean="0"/>
              <a:t> 範例一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25389"/>
            <a:ext cx="9777984" cy="5045132"/>
          </a:xfrm>
        </p:spPr>
        <p:txBody>
          <a:bodyPr/>
          <a:lstStyle/>
          <a:p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視圖必須對齊，圖與圖之間適當留空白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5573027" y="6085129"/>
            <a:ext cx="594360" cy="5943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9" y="2791326"/>
            <a:ext cx="4315521" cy="3436219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5573027" y="3756740"/>
            <a:ext cx="2270600" cy="1764792"/>
            <a:chOff x="5216893" y="3419856"/>
            <a:chExt cx="2270600" cy="1764792"/>
          </a:xfrm>
        </p:grpSpPr>
        <p:cxnSp>
          <p:nvCxnSpPr>
            <p:cNvPr id="9" name="直線單箭頭接點 8"/>
            <p:cNvCxnSpPr/>
            <p:nvPr/>
          </p:nvCxnSpPr>
          <p:spPr>
            <a:xfrm flipH="1" flipV="1">
              <a:off x="5216893" y="3650689"/>
              <a:ext cx="1129043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6291072" y="341985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solidFill>
                    <a:srgbClr val="FF0000"/>
                  </a:solidFill>
                </a:rPr>
                <a:t>隱藏線</a:t>
              </a:r>
              <a:endParaRPr lang="zh-TW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7167453" y="3639312"/>
              <a:ext cx="320040" cy="1545336"/>
            </a:xfrm>
            <a:custGeom>
              <a:avLst/>
              <a:gdLst>
                <a:gd name="connsiteX0" fmla="*/ 137160 w 320040"/>
                <a:gd name="connsiteY0" fmla="*/ 0 h 1545336"/>
                <a:gd name="connsiteX1" fmla="*/ 320040 w 320040"/>
                <a:gd name="connsiteY1" fmla="*/ 0 h 1545336"/>
                <a:gd name="connsiteX2" fmla="*/ 320040 w 320040"/>
                <a:gd name="connsiteY2" fmla="*/ 1545336 h 1545336"/>
                <a:gd name="connsiteX3" fmla="*/ 0 w 320040"/>
                <a:gd name="connsiteY3" fmla="*/ 1545336 h 154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040" h="1545336">
                  <a:moveTo>
                    <a:pt x="137160" y="0"/>
                  </a:moveTo>
                  <a:lnTo>
                    <a:pt x="320040" y="0"/>
                  </a:lnTo>
                  <a:lnTo>
                    <a:pt x="320040" y="1545336"/>
                  </a:lnTo>
                  <a:lnTo>
                    <a:pt x="0" y="15453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60977"/>
          <a:stretch/>
        </p:blipFill>
        <p:spPr>
          <a:xfrm>
            <a:off x="951296" y="2853506"/>
            <a:ext cx="2658178" cy="3526438"/>
          </a:xfrm>
          <a:prstGeom prst="rect">
            <a:avLst/>
          </a:prstGeom>
        </p:spPr>
      </p:pic>
      <p:sp>
        <p:nvSpPr>
          <p:cNvPr id="7" name="乘號 6"/>
          <p:cNvSpPr/>
          <p:nvPr/>
        </p:nvSpPr>
        <p:spPr>
          <a:xfrm>
            <a:off x="9568955" y="5966257"/>
            <a:ext cx="804672" cy="804672"/>
          </a:xfrm>
          <a:prstGeom prst="mathMultiply">
            <a:avLst>
              <a:gd name="adj1" fmla="val 1805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4-3</a:t>
            </a:r>
            <a:r>
              <a:rPr lang="zh-TW" altLang="en-US" dirty="0" smtClean="0"/>
              <a:t> 範例二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5984" y="1425389"/>
            <a:ext cx="4849368" cy="5045132"/>
          </a:xfrm>
        </p:spPr>
        <p:txBody>
          <a:bodyPr/>
          <a:lstStyle/>
          <a:p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pPr marL="742950" indent="-742950">
              <a:buFont typeface="+mj-lt"/>
              <a:buAutoNum type="arabicPeriod" startAt="2"/>
            </a:pPr>
            <a:r>
              <a:rPr lang="zh-TW" altLang="en-US" dirty="0" smtClean="0"/>
              <a:t>實線表示輪廓，虛線表示被遮住的線</a:t>
            </a:r>
            <a:endParaRPr lang="en-US" altLang="zh-TW" dirty="0" smtClean="0"/>
          </a:p>
        </p:txBody>
      </p:sp>
      <p:grpSp>
        <p:nvGrpSpPr>
          <p:cNvPr id="13" name="群組 12"/>
          <p:cNvGrpSpPr/>
          <p:nvPr/>
        </p:nvGrpSpPr>
        <p:grpSpPr>
          <a:xfrm>
            <a:off x="5871411" y="1813562"/>
            <a:ext cx="5029336" cy="4520225"/>
            <a:chOff x="6647815" y="1929066"/>
            <a:chExt cx="4019038" cy="3612198"/>
          </a:xfrm>
        </p:grpSpPr>
        <p:pic>
          <p:nvPicPr>
            <p:cNvPr id="2050" name="Picture 2" descr="「三視圖 虛線」的圖片搜尋結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815" y="1929066"/>
              <a:ext cx="4019038" cy="3548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矩形 10"/>
            <p:cNvSpPr/>
            <p:nvPr/>
          </p:nvSpPr>
          <p:spPr>
            <a:xfrm>
              <a:off x="7251192" y="3392424"/>
              <a:ext cx="3401568" cy="493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33488" y="5166360"/>
              <a:ext cx="950976" cy="374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052" name="Picture 4" descr="画出下面物体的三视图（看不见的线用虚线表示）．主视图    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6"/>
          <a:stretch/>
        </p:blipFill>
        <p:spPr bwMode="auto">
          <a:xfrm>
            <a:off x="8899238" y="3750885"/>
            <a:ext cx="3020688" cy="18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單箭頭接點 16"/>
          <p:cNvCxnSpPr/>
          <p:nvPr/>
        </p:nvCxnSpPr>
        <p:spPr>
          <a:xfrm flipH="1">
            <a:off x="6703187" y="4372760"/>
            <a:ext cx="2" cy="5624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 flipH="1">
            <a:off x="6638062" y="3865504"/>
            <a:ext cx="13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隱藏線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7829825" y="4401637"/>
            <a:ext cx="2" cy="5624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6693564" y="2802395"/>
            <a:ext cx="1" cy="98894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7839451" y="2792289"/>
            <a:ext cx="1" cy="9777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954004" y="2747050"/>
            <a:ext cx="1704948" cy="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27247" t="34247" r="42259" b="26962"/>
          <a:stretch/>
        </p:blipFill>
        <p:spPr>
          <a:xfrm>
            <a:off x="2062878" y="4066300"/>
            <a:ext cx="3056966" cy="218738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970721" y="626794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三視圖會如何變化？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7931" y="3930162"/>
            <a:ext cx="3376246" cy="2861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106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4-3</a:t>
            </a:r>
            <a:r>
              <a:rPr lang="zh-TW" altLang="en-US" dirty="0" smtClean="0"/>
              <a:t> 範例三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81784" y="1425389"/>
            <a:ext cx="4849368" cy="5045132"/>
          </a:xfrm>
        </p:spPr>
        <p:txBody>
          <a:bodyPr/>
          <a:lstStyle/>
          <a:p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pPr marL="742950" indent="-742950">
              <a:buFont typeface="+mj-lt"/>
              <a:buAutoNum type="arabicPeriod" startAt="3"/>
            </a:pPr>
            <a:r>
              <a:rPr lang="zh-TW" altLang="en-US" dirty="0" smtClean="0"/>
              <a:t>當有重疊的時候，線條的優先</a:t>
            </a:r>
            <a:r>
              <a:rPr lang="zh-TW" altLang="en-US" dirty="0"/>
              <a:t>順序「實線</a:t>
            </a:r>
            <a:r>
              <a:rPr lang="en-US" altLang="zh-TW" dirty="0"/>
              <a:t>&gt;</a:t>
            </a:r>
            <a:r>
              <a:rPr lang="zh-TW" altLang="en-US" dirty="0"/>
              <a:t>虛線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86" y="106737"/>
            <a:ext cx="3394058" cy="66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作業</a:t>
            </a:r>
            <a:r>
              <a:rPr lang="zh-TW" altLang="en-US" dirty="0"/>
              <a:t>四</a:t>
            </a:r>
            <a:r>
              <a:rPr lang="zh-TW" altLang="en-US" dirty="0" smtClean="0"/>
              <a:t>：三視圖繪製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9056" y="1425389"/>
            <a:ext cx="4693920" cy="5045132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</a:rPr>
              <a:t>前</a:t>
            </a:r>
            <a:r>
              <a:rPr lang="zh-TW" altLang="en-US" dirty="0" smtClean="0">
                <a:solidFill>
                  <a:srgbClr val="0070C0"/>
                </a:solidFill>
              </a:rPr>
              <a:t>視圖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</a:rPr>
              <a:t>俯</a:t>
            </a:r>
            <a:r>
              <a:rPr lang="zh-TW" altLang="en-US" dirty="0" smtClean="0">
                <a:solidFill>
                  <a:srgbClr val="0070C0"/>
                </a:solidFill>
              </a:rPr>
              <a:t>視圖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dirty="0">
                <a:solidFill>
                  <a:srgbClr val="0070C0"/>
                </a:solidFill>
              </a:rPr>
              <a:t>右</a:t>
            </a:r>
            <a:r>
              <a:rPr lang="zh-TW" altLang="en-US" dirty="0" smtClean="0">
                <a:solidFill>
                  <a:srgbClr val="0070C0"/>
                </a:solidFill>
              </a:rPr>
              <a:t>側視圖</a:t>
            </a:r>
            <a:r>
              <a:rPr lang="en-US" altLang="zh-TW" i="1" dirty="0" smtClean="0">
                <a:solidFill>
                  <a:srgbClr val="0070C0"/>
                </a:solidFill>
              </a:rPr>
              <a:t>(</a:t>
            </a:r>
            <a:r>
              <a:rPr lang="zh-TW" altLang="en-US" i="1" dirty="0" smtClean="0">
                <a:solidFill>
                  <a:srgbClr val="0070C0"/>
                </a:solidFill>
              </a:rPr>
              <a:t>有虛線</a:t>
            </a:r>
            <a:r>
              <a:rPr lang="en-US" altLang="zh-TW" i="1" dirty="0" smtClean="0">
                <a:solidFill>
                  <a:srgbClr val="0070C0"/>
                </a:solidFill>
              </a:rPr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圖與圖之間留</a:t>
            </a:r>
            <a:r>
              <a:rPr lang="en-US" altLang="zh-TW" dirty="0" smtClean="0"/>
              <a:t>4</a:t>
            </a:r>
            <a:r>
              <a:rPr lang="zh-TW" altLang="en-US" dirty="0" smtClean="0"/>
              <a:t>個空格</a:t>
            </a:r>
            <a:endParaRPr lang="en-US" altLang="zh-TW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請注意</a:t>
            </a:r>
            <a:r>
              <a:rPr lang="zh-TW" altLang="en-US" b="1" dirty="0" smtClean="0">
                <a:solidFill>
                  <a:srgbClr val="FF0000"/>
                </a:solidFill>
              </a:rPr>
              <a:t>圖面對齊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https://thumbs.dreamstime.com/z/isometrisches-zeichenpapier-mit-maeinteilung-407043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t="364" r="50357" b="60439"/>
          <a:stretch/>
        </p:blipFill>
        <p:spPr bwMode="auto">
          <a:xfrm>
            <a:off x="5632704" y="1335023"/>
            <a:ext cx="6309360" cy="533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手繪多邊形 3"/>
          <p:cNvSpPr/>
          <p:nvPr/>
        </p:nvSpPr>
        <p:spPr>
          <a:xfrm>
            <a:off x="6428232" y="2167128"/>
            <a:ext cx="3182112" cy="4105656"/>
          </a:xfrm>
          <a:custGeom>
            <a:avLst/>
            <a:gdLst>
              <a:gd name="connsiteX0" fmla="*/ 0 w 3182112"/>
              <a:gd name="connsiteY0" fmla="*/ 0 h 3621024"/>
              <a:gd name="connsiteX1" fmla="*/ 0 w 3182112"/>
              <a:gd name="connsiteY1" fmla="*/ 1801368 h 3621024"/>
              <a:gd name="connsiteX2" fmla="*/ 3182112 w 3182112"/>
              <a:gd name="connsiteY2" fmla="*/ 3621024 h 3621024"/>
              <a:gd name="connsiteX3" fmla="*/ 3182112 w 3182112"/>
              <a:gd name="connsiteY3" fmla="*/ 896112 h 3621024"/>
              <a:gd name="connsiteX4" fmla="*/ 2377440 w 3182112"/>
              <a:gd name="connsiteY4" fmla="*/ 438912 h 3621024"/>
              <a:gd name="connsiteX5" fmla="*/ 2377440 w 3182112"/>
              <a:gd name="connsiteY5" fmla="*/ 2249424 h 3621024"/>
              <a:gd name="connsiteX6" fmla="*/ 795528 w 3182112"/>
              <a:gd name="connsiteY6" fmla="*/ 1362456 h 3621024"/>
              <a:gd name="connsiteX7" fmla="*/ 795528 w 3182112"/>
              <a:gd name="connsiteY7" fmla="*/ 438912 h 3621024"/>
              <a:gd name="connsiteX8" fmla="*/ 0 w 3182112"/>
              <a:gd name="connsiteY8" fmla="*/ 0 h 3621024"/>
              <a:gd name="connsiteX0" fmla="*/ 0 w 3182112"/>
              <a:gd name="connsiteY0" fmla="*/ 0 h 3621024"/>
              <a:gd name="connsiteX1" fmla="*/ 0 w 3182112"/>
              <a:gd name="connsiteY1" fmla="*/ 1801368 h 3621024"/>
              <a:gd name="connsiteX2" fmla="*/ 3182112 w 3182112"/>
              <a:gd name="connsiteY2" fmla="*/ 3621024 h 3621024"/>
              <a:gd name="connsiteX3" fmla="*/ 3182112 w 3182112"/>
              <a:gd name="connsiteY3" fmla="*/ 1792224 h 3621024"/>
              <a:gd name="connsiteX4" fmla="*/ 2377440 w 3182112"/>
              <a:gd name="connsiteY4" fmla="*/ 438912 h 3621024"/>
              <a:gd name="connsiteX5" fmla="*/ 2377440 w 3182112"/>
              <a:gd name="connsiteY5" fmla="*/ 2249424 h 3621024"/>
              <a:gd name="connsiteX6" fmla="*/ 795528 w 3182112"/>
              <a:gd name="connsiteY6" fmla="*/ 1362456 h 3621024"/>
              <a:gd name="connsiteX7" fmla="*/ 795528 w 3182112"/>
              <a:gd name="connsiteY7" fmla="*/ 438912 h 3621024"/>
              <a:gd name="connsiteX8" fmla="*/ 0 w 3182112"/>
              <a:gd name="connsiteY8" fmla="*/ 0 h 3621024"/>
              <a:gd name="connsiteX0" fmla="*/ 0 w 3182112"/>
              <a:gd name="connsiteY0" fmla="*/ 0 h 3621024"/>
              <a:gd name="connsiteX1" fmla="*/ 0 w 3182112"/>
              <a:gd name="connsiteY1" fmla="*/ 1801368 h 3621024"/>
              <a:gd name="connsiteX2" fmla="*/ 3182112 w 3182112"/>
              <a:gd name="connsiteY2" fmla="*/ 3621024 h 3621024"/>
              <a:gd name="connsiteX3" fmla="*/ 3182112 w 3182112"/>
              <a:gd name="connsiteY3" fmla="*/ 886968 h 3621024"/>
              <a:gd name="connsiteX4" fmla="*/ 2377440 w 3182112"/>
              <a:gd name="connsiteY4" fmla="*/ 438912 h 3621024"/>
              <a:gd name="connsiteX5" fmla="*/ 2377440 w 3182112"/>
              <a:gd name="connsiteY5" fmla="*/ 2249424 h 3621024"/>
              <a:gd name="connsiteX6" fmla="*/ 795528 w 3182112"/>
              <a:gd name="connsiteY6" fmla="*/ 1362456 h 3621024"/>
              <a:gd name="connsiteX7" fmla="*/ 795528 w 3182112"/>
              <a:gd name="connsiteY7" fmla="*/ 438912 h 3621024"/>
              <a:gd name="connsiteX8" fmla="*/ 0 w 3182112"/>
              <a:gd name="connsiteY8" fmla="*/ 0 h 3621024"/>
              <a:gd name="connsiteX0" fmla="*/ 0 w 3182112"/>
              <a:gd name="connsiteY0" fmla="*/ 484632 h 4105656"/>
              <a:gd name="connsiteX1" fmla="*/ 0 w 3182112"/>
              <a:gd name="connsiteY1" fmla="*/ 2286000 h 4105656"/>
              <a:gd name="connsiteX2" fmla="*/ 3182112 w 3182112"/>
              <a:gd name="connsiteY2" fmla="*/ 4105656 h 4105656"/>
              <a:gd name="connsiteX3" fmla="*/ 3182112 w 3182112"/>
              <a:gd name="connsiteY3" fmla="*/ 1371600 h 4105656"/>
              <a:gd name="connsiteX4" fmla="*/ 2377440 w 3182112"/>
              <a:gd name="connsiteY4" fmla="*/ 0 h 4105656"/>
              <a:gd name="connsiteX5" fmla="*/ 2377440 w 3182112"/>
              <a:gd name="connsiteY5" fmla="*/ 2734056 h 4105656"/>
              <a:gd name="connsiteX6" fmla="*/ 795528 w 3182112"/>
              <a:gd name="connsiteY6" fmla="*/ 1847088 h 4105656"/>
              <a:gd name="connsiteX7" fmla="*/ 795528 w 3182112"/>
              <a:gd name="connsiteY7" fmla="*/ 923544 h 4105656"/>
              <a:gd name="connsiteX8" fmla="*/ 0 w 3182112"/>
              <a:gd name="connsiteY8" fmla="*/ 484632 h 410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112" h="4105656">
                <a:moveTo>
                  <a:pt x="0" y="484632"/>
                </a:moveTo>
                <a:lnTo>
                  <a:pt x="0" y="2286000"/>
                </a:lnTo>
                <a:lnTo>
                  <a:pt x="3182112" y="4105656"/>
                </a:lnTo>
                <a:lnTo>
                  <a:pt x="3182112" y="1371600"/>
                </a:lnTo>
                <a:lnTo>
                  <a:pt x="2377440" y="0"/>
                </a:lnTo>
                <a:lnTo>
                  <a:pt x="2377440" y="2734056"/>
                </a:lnTo>
                <a:lnTo>
                  <a:pt x="795528" y="1847088"/>
                </a:lnTo>
                <a:lnTo>
                  <a:pt x="795528" y="923544"/>
                </a:lnTo>
                <a:lnTo>
                  <a:pt x="0" y="484632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>
            <a:stCxn id="17" idx="0"/>
            <a:endCxn id="4" idx="0"/>
          </p:cNvCxnSpPr>
          <p:nvPr/>
        </p:nvCxnSpPr>
        <p:spPr>
          <a:xfrm flipH="1">
            <a:off x="6428232" y="2185416"/>
            <a:ext cx="786384" cy="466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17" idx="1"/>
          </p:cNvCxnSpPr>
          <p:nvPr/>
        </p:nvCxnSpPr>
        <p:spPr>
          <a:xfrm flipH="1">
            <a:off x="7232904" y="2633472"/>
            <a:ext cx="77724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7" idx="2"/>
          </p:cNvCxnSpPr>
          <p:nvPr/>
        </p:nvCxnSpPr>
        <p:spPr>
          <a:xfrm flipH="1">
            <a:off x="7232904" y="3547872"/>
            <a:ext cx="77724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H="1">
            <a:off x="9619488" y="5806440"/>
            <a:ext cx="795528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30" idx="1"/>
          </p:cNvCxnSpPr>
          <p:nvPr/>
        </p:nvCxnSpPr>
        <p:spPr>
          <a:xfrm flipH="1">
            <a:off x="9619488" y="3072384"/>
            <a:ext cx="786384" cy="466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30" idx="0"/>
          </p:cNvCxnSpPr>
          <p:nvPr/>
        </p:nvCxnSpPr>
        <p:spPr>
          <a:xfrm flipH="1">
            <a:off x="8823960" y="1737360"/>
            <a:ext cx="777240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手繪多邊形 16"/>
          <p:cNvSpPr/>
          <p:nvPr/>
        </p:nvSpPr>
        <p:spPr>
          <a:xfrm>
            <a:off x="7214616" y="2185416"/>
            <a:ext cx="795528" cy="1362456"/>
          </a:xfrm>
          <a:custGeom>
            <a:avLst/>
            <a:gdLst>
              <a:gd name="connsiteX0" fmla="*/ 0 w 795528"/>
              <a:gd name="connsiteY0" fmla="*/ 0 h 1362456"/>
              <a:gd name="connsiteX1" fmla="*/ 795528 w 795528"/>
              <a:gd name="connsiteY1" fmla="*/ 448056 h 1362456"/>
              <a:gd name="connsiteX2" fmla="*/ 795528 w 795528"/>
              <a:gd name="connsiteY2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5528" h="1362456">
                <a:moveTo>
                  <a:pt x="0" y="0"/>
                </a:moveTo>
                <a:lnTo>
                  <a:pt x="795528" y="448056"/>
                </a:lnTo>
                <a:lnTo>
                  <a:pt x="795528" y="136245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9601200" y="1737360"/>
            <a:ext cx="804672" cy="4087368"/>
          </a:xfrm>
          <a:custGeom>
            <a:avLst/>
            <a:gdLst>
              <a:gd name="connsiteX0" fmla="*/ 0 w 795528"/>
              <a:gd name="connsiteY0" fmla="*/ 0 h 3172968"/>
              <a:gd name="connsiteX1" fmla="*/ 795528 w 795528"/>
              <a:gd name="connsiteY1" fmla="*/ 1344168 h 3172968"/>
              <a:gd name="connsiteX2" fmla="*/ 795528 w 795528"/>
              <a:gd name="connsiteY2" fmla="*/ 3172968 h 3172968"/>
              <a:gd name="connsiteX0" fmla="*/ 0 w 795528"/>
              <a:gd name="connsiteY0" fmla="*/ 0 h 4087368"/>
              <a:gd name="connsiteX1" fmla="*/ 795528 w 795528"/>
              <a:gd name="connsiteY1" fmla="*/ 1344168 h 4087368"/>
              <a:gd name="connsiteX2" fmla="*/ 777240 w 795528"/>
              <a:gd name="connsiteY2" fmla="*/ 4087368 h 4087368"/>
              <a:gd name="connsiteX0" fmla="*/ 0 w 786384"/>
              <a:gd name="connsiteY0" fmla="*/ 0 h 4087368"/>
              <a:gd name="connsiteX1" fmla="*/ 786384 w 786384"/>
              <a:gd name="connsiteY1" fmla="*/ 1335024 h 4087368"/>
              <a:gd name="connsiteX2" fmla="*/ 777240 w 786384"/>
              <a:gd name="connsiteY2" fmla="*/ 4087368 h 4087368"/>
              <a:gd name="connsiteX0" fmla="*/ 0 w 804672"/>
              <a:gd name="connsiteY0" fmla="*/ 0 h 4087368"/>
              <a:gd name="connsiteX1" fmla="*/ 804672 w 804672"/>
              <a:gd name="connsiteY1" fmla="*/ 1335024 h 4087368"/>
              <a:gd name="connsiteX2" fmla="*/ 795528 w 804672"/>
              <a:gd name="connsiteY2" fmla="*/ 4087368 h 408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672" h="4087368">
                <a:moveTo>
                  <a:pt x="0" y="0"/>
                </a:moveTo>
                <a:lnTo>
                  <a:pt x="804672" y="1335024"/>
                </a:lnTo>
                <a:lnTo>
                  <a:pt x="795528" y="4087368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8001000" y="3566160"/>
            <a:ext cx="804672" cy="438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5879592" y="328269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10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516368" y="524865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20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9939528" y="59618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573768" y="45537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15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8750808" y="359359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15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7598664" y="4379976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10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912864" y="32552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793992" y="25146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0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2295144"/>
            <a:ext cx="9589477" cy="201168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dirty="0" smtClean="0"/>
              <a:t>補</a:t>
            </a:r>
            <a:r>
              <a:rPr lang="zh-TW" altLang="en-US" dirty="0"/>
              <a:t>充</a:t>
            </a:r>
            <a:r>
              <a:rPr lang="zh-TW" altLang="en-US" dirty="0" smtClean="0"/>
              <a:t>│從三視圖繪製立體圖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08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No.3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871538"/>
            <a:ext cx="5200650" cy="51149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9509" y="58640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02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No.3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675" y="871538"/>
            <a:ext cx="520065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No.4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8" y="766763"/>
            <a:ext cx="5495925" cy="53244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9509" y="58640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3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No.4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038" y="766763"/>
            <a:ext cx="54959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No.5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752475"/>
            <a:ext cx="5448300" cy="535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9509" y="58640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6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295144"/>
            <a:ext cx="8686800" cy="20116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TW" altLang="en-US" dirty="0" smtClean="0"/>
              <a:t>單元</a:t>
            </a:r>
            <a:r>
              <a:rPr lang="zh-TW" altLang="en-US" dirty="0"/>
              <a:t>四</a:t>
            </a:r>
            <a:r>
              <a:rPr lang="zh-TW" altLang="en-US" dirty="0" smtClean="0"/>
              <a:t>│製圖與視圖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3634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No.5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752475"/>
            <a:ext cx="54483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No.6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757238"/>
            <a:ext cx="5438775" cy="53435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89509" y="58640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3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No.6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613" y="757238"/>
            <a:ext cx="54387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620" y="838518"/>
            <a:ext cx="5328763" cy="52821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9509" y="58640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2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620" y="838518"/>
            <a:ext cx="5328763" cy="52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No.8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3" y="833438"/>
            <a:ext cx="5324475" cy="51911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089509" y="586408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No.8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3" y="833438"/>
            <a:ext cx="53244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圓柱體繪製</a:t>
            </a:r>
            <a:r>
              <a:rPr lang="en-US" altLang="zh-TW" dirty="0" smtClean="0"/>
              <a:t>-</a:t>
            </a:r>
            <a:r>
              <a:rPr lang="zh-TW" altLang="en-US" dirty="0" smtClean="0"/>
              <a:t>等角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依</a:t>
            </a:r>
            <a:r>
              <a:rPr lang="zh-TW" altLang="en-US" dirty="0"/>
              <a:t>圓</a:t>
            </a:r>
            <a:r>
              <a:rPr lang="zh-TW" altLang="en-US" dirty="0" smtClean="0"/>
              <a:t>的直徑畫出方盒</a:t>
            </a:r>
            <a:endParaRPr lang="en-US" altLang="zh-TW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/>
              <a:t>畫</a:t>
            </a:r>
            <a:r>
              <a:rPr lang="zh-TW" altLang="en-US" dirty="0" smtClean="0"/>
              <a:t>出</a:t>
            </a:r>
            <a:r>
              <a:rPr lang="en-US" altLang="zh-TW" dirty="0" smtClean="0"/>
              <a:t>4</a:t>
            </a:r>
            <a:r>
              <a:rPr lang="zh-TW" altLang="en-US" dirty="0" smtClean="0"/>
              <a:t>條參考線</a:t>
            </a:r>
            <a:endParaRPr lang="en-US" altLang="zh-TW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用適當角度連接</a:t>
            </a:r>
            <a:r>
              <a:rPr lang="zh-TW" altLang="en-US" dirty="0"/>
              <a:t>弧線</a:t>
            </a:r>
            <a:endParaRPr lang="en-US" altLang="zh-TW" dirty="0" smtClean="0"/>
          </a:p>
          <a:p>
            <a:pPr marL="742950" indent="-742950">
              <a:buFont typeface="+mj-lt"/>
              <a:buAutoNum type="arabicPeriod"/>
            </a:pP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673351" y="4050792"/>
            <a:ext cx="9994393" cy="2552177"/>
            <a:chOff x="1325879" y="4050792"/>
            <a:chExt cx="9994393" cy="2552177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3" t="49999" r="39611" b="1"/>
            <a:stretch/>
          </p:blipFill>
          <p:spPr>
            <a:xfrm>
              <a:off x="7507224" y="4160520"/>
              <a:ext cx="1774660" cy="244036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9" t="49021" r="71678"/>
            <a:stretch/>
          </p:blipFill>
          <p:spPr>
            <a:xfrm>
              <a:off x="5486400" y="4114800"/>
              <a:ext cx="1864290" cy="2488169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88" t="53551" r="5826" b="4213"/>
            <a:stretch/>
          </p:blipFill>
          <p:spPr>
            <a:xfrm>
              <a:off x="9509760" y="4352545"/>
              <a:ext cx="1810512" cy="2061474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03" t="-1051" r="37648" b="49999"/>
            <a:stretch/>
          </p:blipFill>
          <p:spPr>
            <a:xfrm>
              <a:off x="1325879" y="4050792"/>
              <a:ext cx="1953919" cy="2491695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0" t="-302" r="4601" b="49250"/>
            <a:stretch/>
          </p:blipFill>
          <p:spPr>
            <a:xfrm>
              <a:off x="3380231" y="4084320"/>
              <a:ext cx="1953919" cy="2491695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923" y="594828"/>
            <a:ext cx="3477517" cy="391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4-1 </a:t>
            </a:r>
            <a:r>
              <a:rPr lang="zh-TW" altLang="en-US" dirty="0" smtClean="0"/>
              <a:t>圓柱體</a:t>
            </a:r>
            <a:r>
              <a:rPr lang="zh-TW" altLang="en-US" dirty="0"/>
              <a:t>繪製</a:t>
            </a:r>
            <a:r>
              <a:rPr lang="en-US" altLang="zh-TW" dirty="0"/>
              <a:t>-</a:t>
            </a:r>
            <a:r>
              <a:rPr lang="zh-TW" altLang="en-US" dirty="0"/>
              <a:t>等角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364993" y="1256363"/>
            <a:ext cx="6345936" cy="5446190"/>
            <a:chOff x="6608243" y="2123887"/>
            <a:chExt cx="5132653" cy="440493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243" y="2132579"/>
              <a:ext cx="2529123" cy="4396238"/>
            </a:xfrm>
            <a:prstGeom prst="rect">
              <a:avLst/>
            </a:prstGeom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841" b="997"/>
            <a:stretch/>
          </p:blipFill>
          <p:spPr>
            <a:xfrm>
              <a:off x="9294474" y="2123887"/>
              <a:ext cx="2446422" cy="43977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23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畫出前面的圓</a:t>
            </a:r>
            <a:endParaRPr lang="en-US" altLang="zh-TW" dirty="0" smtClean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依照深度畫出後面的圓</a:t>
            </a:r>
            <a:r>
              <a:rPr lang="en-US" altLang="zh-TW" dirty="0" smtClean="0"/>
              <a:t>(</a:t>
            </a:r>
            <a:r>
              <a:rPr lang="zh-TW" altLang="en-US" dirty="0" smtClean="0"/>
              <a:t>圓心→圓心</a:t>
            </a:r>
            <a:r>
              <a:rPr lang="en-US" altLang="zh-TW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將兩個圓用</a:t>
            </a:r>
            <a:r>
              <a:rPr lang="zh-TW" altLang="en-US" b="1" dirty="0" smtClean="0"/>
              <a:t>切線</a:t>
            </a:r>
            <a:r>
              <a:rPr lang="zh-TW" altLang="en-US" dirty="0" smtClean="0"/>
              <a:t>連接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r>
              <a:rPr lang="zh-TW" altLang="en-US" dirty="0" smtClean="0"/>
              <a:t> 圓柱體繪製</a:t>
            </a:r>
            <a:r>
              <a:rPr lang="en-US" altLang="zh-TW" dirty="0" smtClean="0"/>
              <a:t>-</a:t>
            </a:r>
            <a:r>
              <a:rPr lang="zh-TW" altLang="en-US" dirty="0" smtClean="0"/>
              <a:t>等斜</a:t>
            </a:r>
            <a:endParaRPr lang="zh-TW" altLang="en-US" dirty="0"/>
          </a:p>
        </p:txBody>
      </p:sp>
      <p:sp>
        <p:nvSpPr>
          <p:cNvPr id="8" name="橢圓 7"/>
          <p:cNvSpPr/>
          <p:nvPr/>
        </p:nvSpPr>
        <p:spPr>
          <a:xfrm>
            <a:off x="5245608" y="4111752"/>
            <a:ext cx="1289304" cy="128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4425696" y="4937760"/>
            <a:ext cx="1289304" cy="12893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7373112" y="4181856"/>
            <a:ext cx="1289304" cy="12893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553200" y="5007864"/>
            <a:ext cx="1289304" cy="128930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599944" y="4922520"/>
            <a:ext cx="1289304" cy="12893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8769096" y="4148328"/>
            <a:ext cx="2109216" cy="2115312"/>
            <a:chOff x="3429000" y="4111752"/>
            <a:chExt cx="2109216" cy="2115312"/>
          </a:xfrm>
        </p:grpSpPr>
        <p:sp>
          <p:nvSpPr>
            <p:cNvPr id="20" name="橢圓 19"/>
            <p:cNvSpPr/>
            <p:nvPr/>
          </p:nvSpPr>
          <p:spPr>
            <a:xfrm>
              <a:off x="4248912" y="4111752"/>
              <a:ext cx="1289304" cy="1289304"/>
            </a:xfrm>
            <a:prstGeom prst="ellipse">
              <a:avLst/>
            </a:prstGeom>
            <a:ln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 rot="18900000">
              <a:off x="3865045" y="4545876"/>
              <a:ext cx="1219267" cy="1289304"/>
            </a:xfrm>
            <a:prstGeom prst="rect">
              <a:avLst/>
            </a:prstGeom>
            <a:ln>
              <a:solidFill>
                <a:srgbClr val="349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橢圓 21"/>
            <p:cNvSpPr/>
            <p:nvPr/>
          </p:nvSpPr>
          <p:spPr>
            <a:xfrm>
              <a:off x="3429000" y="4937760"/>
              <a:ext cx="1289304" cy="1289304"/>
            </a:xfrm>
            <a:prstGeom prst="ellipse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4" name="直線接點 23"/>
          <p:cNvCxnSpPr>
            <a:stCxn id="14" idx="1"/>
            <a:endCxn id="12" idx="1"/>
          </p:cNvCxnSpPr>
          <p:nvPr/>
        </p:nvCxnSpPr>
        <p:spPr>
          <a:xfrm flipV="1">
            <a:off x="6742014" y="4370670"/>
            <a:ext cx="819912" cy="826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4" idx="5"/>
            <a:endCxn id="12" idx="5"/>
          </p:cNvCxnSpPr>
          <p:nvPr/>
        </p:nvCxnSpPr>
        <p:spPr>
          <a:xfrm flipV="1">
            <a:off x="7653690" y="5282346"/>
            <a:ext cx="819912" cy="8260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 flipV="1">
            <a:off x="5074758" y="4779102"/>
            <a:ext cx="819912" cy="826008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1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2" grpId="0" animBg="1"/>
      <p:bldP spid="14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4-2</a:t>
            </a:r>
            <a:r>
              <a:rPr lang="zh-TW" altLang="en-US" dirty="0" smtClean="0"/>
              <a:t> 三視圖的繪製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425389"/>
            <a:ext cx="4218432" cy="50451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dirty="0" smtClean="0"/>
              <a:t>從三個方向觀察物體，並且把觀察到的樣子畫出來。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92" y="1406314"/>
            <a:ext cx="5111496" cy="505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8695944" y="539496"/>
            <a:ext cx="0" cy="97840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5605272" y="5254752"/>
            <a:ext cx="911352" cy="533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11012424" y="5699760"/>
            <a:ext cx="874776" cy="51816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4-2</a:t>
            </a:r>
            <a:r>
              <a:rPr lang="zh-TW" altLang="en-US" dirty="0" smtClean="0"/>
              <a:t> 三視圖的繪製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456" y="1425389"/>
            <a:ext cx="4081272" cy="5045132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俯視圖在前視圖的</a:t>
            </a:r>
            <a:r>
              <a:rPr lang="zh-TW" altLang="en-US" b="1" dirty="0" smtClean="0"/>
              <a:t>垂直正上方</a:t>
            </a:r>
            <a:endParaRPr lang="zh-TW" altLang="en-US" b="1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右側視圖在前</a:t>
            </a:r>
            <a:r>
              <a:rPr lang="zh-TW" altLang="en-US" dirty="0"/>
              <a:t>視圖的</a:t>
            </a:r>
            <a:r>
              <a:rPr lang="zh-TW" altLang="en-US" b="1" dirty="0"/>
              <a:t>水平正</a:t>
            </a:r>
            <a:r>
              <a:rPr lang="zh-TW" altLang="en-US" b="1" dirty="0" smtClean="0"/>
              <a:t>右方</a:t>
            </a:r>
            <a:endParaRPr lang="zh-TW" altLang="en-US" b="1" dirty="0"/>
          </a:p>
          <a:p>
            <a:pPr marL="742950" indent="-742950">
              <a:buFont typeface="+mj-lt"/>
              <a:buAutoNum type="arabicPeriod"/>
            </a:pPr>
            <a:r>
              <a:rPr lang="zh-TW" altLang="en-US" dirty="0" smtClean="0"/>
              <a:t>俯視</a:t>
            </a:r>
            <a:r>
              <a:rPr lang="zh-TW" altLang="en-US" dirty="0"/>
              <a:t>圖與右側視圖的對應點關係呈</a:t>
            </a:r>
            <a:r>
              <a:rPr lang="en-US" altLang="zh-TW" dirty="0"/>
              <a:t>45°</a:t>
            </a:r>
            <a:r>
              <a:rPr lang="zh-TW" altLang="en-US" dirty="0" smtClean="0"/>
              <a:t>夾角</a:t>
            </a:r>
            <a:endParaRPr lang="zh-TW" alt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28" y="1425389"/>
            <a:ext cx="4986834" cy="536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642" y="381000"/>
            <a:ext cx="2810534" cy="277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5404104" y="1650747"/>
            <a:ext cx="0" cy="4800600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6528816" y="1650747"/>
            <a:ext cx="0" cy="4800600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4599432" y="4768851"/>
            <a:ext cx="5074920" cy="0"/>
          </a:xfrm>
          <a:prstGeom prst="line">
            <a:avLst/>
          </a:prstGeom>
          <a:ln w="76200">
            <a:solidFill>
              <a:srgbClr val="00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4599432" y="5527803"/>
            <a:ext cx="5074920" cy="0"/>
          </a:xfrm>
          <a:prstGeom prst="line">
            <a:avLst/>
          </a:prstGeom>
          <a:ln w="76200">
            <a:solidFill>
              <a:srgbClr val="00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39901" y="1989138"/>
          <a:ext cx="8856663" cy="394970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93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8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208"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種類</a:t>
                      </a: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式樣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粗細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畫法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用途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24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實線</a:t>
                      </a:r>
                      <a:endParaRPr lang="zh-TW" altLang="en-US" sz="28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A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粗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連續線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可見輪廓線、圖框線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24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B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細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連續線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尺度線、尺度界線、指線、剖面線、因圓角而消失之稜線、旋轉剖面之輪廓線等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1437" marR="91437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8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1" y="3070226"/>
            <a:ext cx="217646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0" y="4784726"/>
            <a:ext cx="21669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5" name="矩形 2"/>
          <p:cNvSpPr>
            <a:spLocks noChangeArrowheads="1"/>
          </p:cNvSpPr>
          <p:nvPr/>
        </p:nvSpPr>
        <p:spPr bwMode="auto">
          <a:xfrm>
            <a:off x="1919289" y="1204914"/>
            <a:ext cx="6624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/>
              <a:t>■ 表</a:t>
            </a:r>
            <a:r>
              <a:rPr lang="en-US" altLang="zh-TW" sz="3200"/>
              <a:t>7-2 </a:t>
            </a:r>
            <a:r>
              <a:rPr lang="zh-TW" altLang="en-US" sz="3200"/>
              <a:t>線條的種類、粗細及用途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981200" y="381000"/>
            <a:ext cx="9372600" cy="802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zh-TW" sz="4400" kern="1200" cap="all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4-2</a:t>
            </a:r>
            <a:r>
              <a:rPr lang="zh-TW" altLang="en-US" dirty="0" smtClean="0"/>
              <a:t> 三視圖的繪製</a:t>
            </a:r>
            <a:endParaRPr lang="zh-TW" altLang="en-US" dirty="0"/>
          </a:p>
        </p:txBody>
      </p:sp>
      <p:sp>
        <p:nvSpPr>
          <p:cNvPr id="3" name="向右箭號 2"/>
          <p:cNvSpPr/>
          <p:nvPr/>
        </p:nvSpPr>
        <p:spPr>
          <a:xfrm>
            <a:off x="905256" y="2752344"/>
            <a:ext cx="713232" cy="740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62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5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021385"/>
              </p:ext>
            </p:extLst>
          </p:nvPr>
        </p:nvGraphicFramePr>
        <p:xfrm>
          <a:off x="1042416" y="1399032"/>
          <a:ext cx="10917936" cy="5230356"/>
        </p:xfrm>
        <a:graphic>
          <a:graphicData uri="http://schemas.openxmlformats.org/drawingml/2006/table">
            <a:tbl>
              <a:tblPr/>
              <a:tblGrid>
                <a:gridCol w="1217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6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6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種類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式樣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粗細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畫法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用途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6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虛線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每段約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3mm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，間隔約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1mm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隱藏線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鏈線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F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線長約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20mm</a:t>
                      </a: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，中間為一點，間隔約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1mm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中心線、節線、假想線等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表示需特殊處理物面之範圍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3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G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粗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24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粗、細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兩端及轉角粗，中間細，粗線長勿超過</a:t>
                      </a: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10mm</a:t>
                      </a:r>
                      <a:endParaRPr kumimoji="0" lang="zh-TW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割面線</a:t>
                      </a:r>
                    </a:p>
                  </a:txBody>
                  <a:tcPr marL="91437" marR="91437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15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28" y="2582101"/>
            <a:ext cx="19907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428" y="3825813"/>
            <a:ext cx="2016125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46" y="4859401"/>
            <a:ext cx="21907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/>
          <a:stretch>
            <a:fillRect/>
          </a:stretch>
        </p:blipFill>
        <p:spPr bwMode="auto">
          <a:xfrm>
            <a:off x="2415668" y="5515420"/>
            <a:ext cx="1978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981200" y="381000"/>
            <a:ext cx="9372600" cy="8023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zh-TW" sz="4400" kern="1200" cap="all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en-US" altLang="zh-TW" dirty="0"/>
              <a:t>4-2</a:t>
            </a:r>
            <a:r>
              <a:rPr lang="zh-TW" altLang="en-US" dirty="0" smtClean="0"/>
              <a:t> 三視圖的繪製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256032" y="2267712"/>
            <a:ext cx="713232" cy="740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256032" y="3474720"/>
            <a:ext cx="713232" cy="7406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Wireframe Building 16x9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建築物線框簡報 (寬螢幕)</Template>
  <TotalTime>0</TotalTime>
  <Words>386</Words>
  <Application>Microsoft Office PowerPoint</Application>
  <PresentationFormat>寬螢幕</PresentationFormat>
  <Paragraphs>96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Microsoft JhengHei UI</vt:lpstr>
      <vt:lpstr>微軟正黑體</vt:lpstr>
      <vt:lpstr>新細明體</vt:lpstr>
      <vt:lpstr>標楷體</vt:lpstr>
      <vt:lpstr>Arial</vt:lpstr>
      <vt:lpstr>Calibri</vt:lpstr>
      <vt:lpstr>Wireframe Building 16x9</vt:lpstr>
      <vt:lpstr>生活科技 基本圖學iii</vt:lpstr>
      <vt:lpstr>單元四│製圖與視圖</vt:lpstr>
      <vt:lpstr>4-1 圓柱體繪製-等角</vt:lpstr>
      <vt:lpstr>4-1 圓柱體繪製-等角</vt:lpstr>
      <vt:lpstr>4-1 圓柱體繪製-等斜</vt:lpstr>
      <vt:lpstr>4-2 三視圖的繪製</vt:lpstr>
      <vt:lpstr>4-2 三視圖的繪製</vt:lpstr>
      <vt:lpstr>PowerPoint 簡報</vt:lpstr>
      <vt:lpstr>PowerPoint 簡報</vt:lpstr>
      <vt:lpstr>4-3 範例一</vt:lpstr>
      <vt:lpstr>4-3 範例二</vt:lpstr>
      <vt:lpstr>4-3 範例三</vt:lpstr>
      <vt:lpstr>作業四：三視圖繪製1</vt:lpstr>
      <vt:lpstr>補充│從三視圖繪製立體圖</vt:lpstr>
      <vt:lpstr>No.3</vt:lpstr>
      <vt:lpstr>No.3</vt:lpstr>
      <vt:lpstr>No.4</vt:lpstr>
      <vt:lpstr>No.4</vt:lpstr>
      <vt:lpstr>No.5</vt:lpstr>
      <vt:lpstr>No.5</vt:lpstr>
      <vt:lpstr>No.6</vt:lpstr>
      <vt:lpstr>No.6</vt:lpstr>
      <vt:lpstr>No.7</vt:lpstr>
      <vt:lpstr>No.7</vt:lpstr>
      <vt:lpstr>No.8</vt:lpstr>
      <vt:lpstr>No.8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2016-10-12T15:01:10Z</dcterms:created>
  <dcterms:modified xsi:type="dcterms:W3CDTF">2022-09-07T11:56:26Z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