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Ri3aPbFByo" TargetMode="External"/><Relationship Id="rId7" Type="http://schemas.openxmlformats.org/officeDocument/2006/relationships/hyperlink" Target="https://www.youtube.com/watch?v=dOvj9iztSgk" TargetMode="External"/><Relationship Id="rId2" Type="http://schemas.openxmlformats.org/officeDocument/2006/relationships/hyperlink" Target="https://zh.wikipedia.org/zh-tw/%E5%A4%A9%E5%AE%98%E5%A4%A7%E5%B8%9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xi0JmHjSPZY" TargetMode="External"/><Relationship Id="rId5" Type="http://schemas.openxmlformats.org/officeDocument/2006/relationships/hyperlink" Target="https://www.youtube.com/watch?v=KTNlNpaLtvo" TargetMode="External"/><Relationship Id="rId4" Type="http://schemas.openxmlformats.org/officeDocument/2006/relationships/hyperlink" Target="https://www.youtube.com/watch?v=olywyxPW6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pVSNlc-khQ" TargetMode="External"/><Relationship Id="rId2" Type="http://schemas.openxmlformats.org/officeDocument/2006/relationships/hyperlink" Target="https://www.nmmst.gov.tw/chhtml/publication_detail/519/7/2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D2v1g3bJ70s" TargetMode="External"/><Relationship Id="rId4" Type="http://schemas.openxmlformats.org/officeDocument/2006/relationships/hyperlink" Target="https://www.youtube.com/watch?v=PzS79HYlBP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SsGGDTHq8o" TargetMode="External"/><Relationship Id="rId2" Type="http://schemas.openxmlformats.org/officeDocument/2006/relationships/hyperlink" Target="https://www.youtube.com/watch?v=3TAmo5mxWF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LWue5dxWFK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1RMJiNJ6js" TargetMode="External"/><Relationship Id="rId2" Type="http://schemas.openxmlformats.org/officeDocument/2006/relationships/hyperlink" Target="https://zh.wikipedia.org/zh-tw/%E5%9C%B0%E5%AE%98%E5%A4%A7%E5%B8%9D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RWifEtY_5tU" TargetMode="External"/><Relationship Id="rId4" Type="http://schemas.openxmlformats.org/officeDocument/2006/relationships/hyperlink" Target="https://www.youtube.com/watch?v=r6vIcczKqL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.org.tw/festival8.html" TargetMode="External"/><Relationship Id="rId2" Type="http://schemas.openxmlformats.org/officeDocument/2006/relationships/hyperlink" Target="https://www.youtube.com/watch?v=gVnVo4IGZ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im.org.tw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UVtlZue5SQ" TargetMode="External"/><Relationship Id="rId2" Type="http://schemas.openxmlformats.org/officeDocument/2006/relationships/hyperlink" Target="https://zh.wikipedia.org/zh-tw/%E6%B0%B4%E5%AE%98%E5%A4%A7%E5%B8%9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88600" y="1775533"/>
            <a:ext cx="6436309" cy="1103450"/>
          </a:xfrm>
        </p:spPr>
        <p:txBody>
          <a:bodyPr/>
          <a:lstStyle/>
          <a:p>
            <a:r>
              <a:rPr lang="zh-TW" altLang="en-US" dirty="0" smtClean="0"/>
              <a:t>傳統民俗節日的紹介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495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93299" cy="1320800"/>
          </a:xfrm>
        </p:spPr>
        <p:txBody>
          <a:bodyPr/>
          <a:lstStyle/>
          <a:p>
            <a:r>
              <a:rPr lang="zh-TW" altLang="en-US" dirty="0" smtClean="0"/>
              <a:t>元宵節</a:t>
            </a:r>
            <a:r>
              <a:rPr lang="en-US" altLang="zh-TW" dirty="0" smtClean="0"/>
              <a:t>(</a:t>
            </a:r>
            <a:r>
              <a:rPr lang="zh-TW" altLang="en-US" dirty="0" smtClean="0"/>
              <a:t>又稱上元節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天官大帝誕辰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015093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hlinkClick r:id="rId2"/>
              </a:rPr>
              <a:t>天官大帝</a:t>
            </a:r>
            <a:r>
              <a:rPr lang="zh-TW" altLang="en-US" sz="2800" dirty="0" smtClean="0"/>
              <a:t>聖誕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農曆正月十五日</a:t>
            </a:r>
            <a:r>
              <a:rPr lang="en-US" altLang="zh-TW" sz="2800" dirty="0" smtClean="0"/>
              <a:t>)</a:t>
            </a:r>
          </a:p>
          <a:p>
            <a:r>
              <a:rPr lang="zh-TW" altLang="en-US" sz="2800" dirty="0"/>
              <a:t>主要的節慶</a:t>
            </a:r>
            <a:r>
              <a:rPr lang="zh-TW" altLang="en-US" sz="2800" dirty="0" smtClean="0"/>
              <a:t>活動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北部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平溪區放天燈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中部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苗栗客家磅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炸龍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南部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台南市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6"/>
              </a:rPr>
              <a:t>鹽水區蜂炮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東部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台東市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7"/>
              </a:rPr>
              <a:t>炸邯鄲 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7584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346" y="636233"/>
            <a:ext cx="6371536" cy="1320800"/>
          </a:xfrm>
        </p:spPr>
        <p:txBody>
          <a:bodyPr/>
          <a:lstStyle/>
          <a:p>
            <a:r>
              <a:rPr lang="zh-TW" altLang="en-US" dirty="0" smtClean="0"/>
              <a:t>三月驍媽祖</a:t>
            </a:r>
            <a:r>
              <a:rPr lang="en-US" altLang="zh-TW" dirty="0" smtClean="0"/>
              <a:t>(</a:t>
            </a:r>
            <a:r>
              <a:rPr lang="zh-TW" altLang="en-US" dirty="0" smtClean="0"/>
              <a:t>農曆三月二十三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8658" y="1957033"/>
            <a:ext cx="9860460" cy="3880773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hlinkClick r:id="rId2"/>
              </a:rPr>
              <a:t>紹</a:t>
            </a:r>
            <a:r>
              <a:rPr lang="zh-TW" altLang="en-US" sz="2400" dirty="0" smtClean="0">
                <a:hlinkClick r:id="rId2"/>
              </a:rPr>
              <a:t>介媽祖</a:t>
            </a:r>
            <a:r>
              <a:rPr lang="zh-TW" altLang="en-US" sz="2400" dirty="0" smtClean="0"/>
              <a:t>的生平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主要的節慶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苗栗通霄拱天宮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白沙屯媽祖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雲林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北港朝天宮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謁香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路線不固定、鑾轎鋪蓋為粉紅色，有粉紅超跑之稱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台中大甲鎮瀾宮媽祖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---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嘉義新港奉天宮謁香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路線大致固定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6595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7168" y="905522"/>
            <a:ext cx="7766936" cy="917018"/>
          </a:xfrm>
        </p:spPr>
        <p:txBody>
          <a:bodyPr/>
          <a:lstStyle/>
          <a:p>
            <a:r>
              <a:rPr lang="zh-TW" altLang="zh-TW" dirty="0"/>
              <a:t>端午節</a:t>
            </a:r>
            <a:r>
              <a:rPr lang="en-US" altLang="zh-TW" dirty="0"/>
              <a:t>(</a:t>
            </a:r>
            <a:r>
              <a:rPr lang="zh-TW" altLang="zh-TW" dirty="0"/>
              <a:t>農曆五月五日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54097" y="2175029"/>
            <a:ext cx="8593585" cy="2972703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* </a:t>
            </a:r>
            <a:r>
              <a:rPr lang="zh-TW" altLang="en-US" sz="2800" dirty="0" smtClean="0">
                <a:hlinkClick r:id="rId2"/>
              </a:rPr>
              <a:t>由來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algn="l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* 民間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節慶活動與布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置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2800" dirty="0" smtClean="0"/>
              <a:t>吃</a:t>
            </a:r>
            <a:r>
              <a:rPr lang="zh-TW" altLang="en-US" sz="2800" dirty="0" smtClean="0"/>
              <a:t>肉</a:t>
            </a:r>
            <a:r>
              <a:rPr lang="zh-TW" altLang="zh-TW" sz="2800" dirty="0" smtClean="0"/>
              <a:t>粽、</a:t>
            </a:r>
            <a:r>
              <a:rPr lang="zh-TW" altLang="en-US" sz="2800" dirty="0" smtClean="0">
                <a:hlinkClick r:id="rId3"/>
              </a:rPr>
              <a:t>耙</a:t>
            </a:r>
            <a:r>
              <a:rPr lang="zh-TW" altLang="zh-TW" sz="2800" dirty="0" smtClean="0">
                <a:hlinkClick r:id="rId3"/>
              </a:rPr>
              <a:t>龍</a:t>
            </a:r>
            <a:r>
              <a:rPr lang="zh-TW" altLang="en-US" sz="2800" dirty="0" smtClean="0">
                <a:hlinkClick r:id="rId3"/>
              </a:rPr>
              <a:t>船</a:t>
            </a:r>
            <a:r>
              <a:rPr lang="zh-TW" altLang="zh-TW" sz="2800" dirty="0" smtClean="0"/>
              <a:t>、</a:t>
            </a:r>
            <a:r>
              <a:rPr lang="zh-TW" altLang="zh-TW" sz="2800" dirty="0"/>
              <a:t>掛菖蒲艾草</a:t>
            </a:r>
            <a:r>
              <a:rPr lang="zh-TW" altLang="zh-TW" sz="2800" dirty="0" smtClean="0"/>
              <a:t>、</a:t>
            </a:r>
            <a:r>
              <a:rPr lang="zh-TW" altLang="en-US" sz="2800" dirty="0" smtClean="0"/>
              <a:t>喝</a:t>
            </a:r>
            <a:r>
              <a:rPr lang="zh-TW" altLang="zh-TW" sz="2800" dirty="0" smtClean="0"/>
              <a:t>雄黃酒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* 與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端午相關的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民間故事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2800" dirty="0">
                <a:hlinkClick r:id="rId4"/>
              </a:rPr>
              <a:t>白蛇傳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4275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852256"/>
            <a:ext cx="7574789" cy="1669001"/>
          </a:xfrm>
        </p:spPr>
        <p:txBody>
          <a:bodyPr/>
          <a:lstStyle/>
          <a:p>
            <a:pPr algn="l"/>
            <a:r>
              <a:rPr lang="zh-TW" altLang="zh-TW" dirty="0"/>
              <a:t>中元節</a:t>
            </a:r>
            <a:r>
              <a:rPr lang="en-US" altLang="zh-TW" dirty="0"/>
              <a:t>(</a:t>
            </a:r>
            <a:r>
              <a:rPr lang="zh-TW" altLang="zh-TW" dirty="0"/>
              <a:t>農曆七月十五日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zh-TW" altLang="zh-TW" sz="4000" dirty="0">
                <a:hlinkClick r:id="rId2"/>
              </a:rPr>
              <a:t>地官大帝</a:t>
            </a:r>
            <a:r>
              <a:rPr lang="zh-TW" altLang="zh-TW" sz="4000" dirty="0"/>
              <a:t>聖誕、盂蘭盆會、鬼節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2849734"/>
            <a:ext cx="8258370" cy="192645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zh-TW" altLang="en-US" sz="3300" dirty="0"/>
              <a:t>主要的節慶活動</a:t>
            </a:r>
            <a:r>
              <a:rPr lang="en-US" altLang="zh-TW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北部</a:t>
            </a:r>
            <a:r>
              <a:rPr lang="en-US" altLang="zh-TW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基隆市望海巷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放水燈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北部</a:t>
            </a:r>
            <a:r>
              <a:rPr lang="en-US" altLang="zh-TW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宜蘭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頭城搶孤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endParaRPr lang="en-US" altLang="zh-TW" sz="33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en-US" sz="3300" dirty="0">
                <a:latin typeface="標楷體" panose="03000509000000000000" pitchFamily="65" charset="-120"/>
                <a:ea typeface="標楷體" panose="03000509000000000000" pitchFamily="65" charset="-120"/>
              </a:rPr>
              <a:t>南部</a:t>
            </a:r>
            <a:r>
              <a:rPr lang="en-US" altLang="zh-TW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屏東縣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恆春鎮搶孤</a:t>
            </a:r>
            <a:r>
              <a:rPr lang="zh-TW" altLang="en-US" sz="3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endParaRPr lang="en-US" altLang="zh-TW" sz="3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990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重陽節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農曆九月九日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紹</a:t>
            </a:r>
            <a:r>
              <a:rPr lang="zh-TW" altLang="en-US" sz="3600" dirty="0" smtClean="0"/>
              <a:t>介</a:t>
            </a:r>
            <a:r>
              <a:rPr lang="zh-TW" altLang="en-US" sz="3600" dirty="0" smtClean="0">
                <a:hlinkClick r:id="rId2"/>
              </a:rPr>
              <a:t>重陽節的由來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主要的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節慶活動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其他民俗節日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1571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dirty="0"/>
              <a:t>下元節</a:t>
            </a:r>
            <a:r>
              <a:rPr lang="en-US" altLang="zh-TW" sz="5400" dirty="0"/>
              <a:t>(</a:t>
            </a:r>
            <a:r>
              <a:rPr lang="zh-TW" altLang="zh-TW" sz="5400" dirty="0"/>
              <a:t>農曆</a:t>
            </a:r>
            <a:r>
              <a:rPr lang="zh-TW" altLang="zh-TW" sz="5400" dirty="0" smtClean="0"/>
              <a:t>十月十五日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紹</a:t>
            </a:r>
            <a:r>
              <a:rPr lang="zh-TW" altLang="en-US" sz="3200" dirty="0" smtClean="0"/>
              <a:t>介</a:t>
            </a:r>
            <a:r>
              <a:rPr lang="zh-TW" altLang="en-US" sz="3200" dirty="0" smtClean="0">
                <a:hlinkClick r:id="rId2"/>
              </a:rPr>
              <a:t>水官大帝</a:t>
            </a:r>
            <a:r>
              <a:rPr lang="zh-TW" altLang="en-US" sz="3200" dirty="0" smtClean="0"/>
              <a:t>的</a:t>
            </a:r>
            <a:r>
              <a:rPr lang="zh-TW" altLang="en-US" sz="3200" dirty="0"/>
              <a:t>生平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主要的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節慶活動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675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1638</TotalTime>
  <Words>247</Words>
  <Application>Microsoft Office PowerPoint</Application>
  <PresentationFormat>寬螢幕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標楷體</vt:lpstr>
      <vt:lpstr>Arial</vt:lpstr>
      <vt:lpstr>Trebuchet MS</vt:lpstr>
      <vt:lpstr>Wingdings 3</vt:lpstr>
      <vt:lpstr>多面向</vt:lpstr>
      <vt:lpstr>傳統民俗節日的紹介</vt:lpstr>
      <vt:lpstr>元宵節(又稱上元節---天官大帝誕辰)</vt:lpstr>
      <vt:lpstr>三月驍媽祖(農曆三月二十三)</vt:lpstr>
      <vt:lpstr>端午節(農曆五月五日)</vt:lpstr>
      <vt:lpstr>中元節(農曆七月十五日) 地官大帝聖誕、盂蘭盆會、鬼節</vt:lpstr>
      <vt:lpstr>重陽節(農曆九月九日)</vt:lpstr>
      <vt:lpstr>下元節(農曆十月十五日)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傳統節日與習俗</dc:title>
  <dc:creator>Owner</dc:creator>
  <cp:lastModifiedBy>Owner</cp:lastModifiedBy>
  <cp:revision>12</cp:revision>
  <dcterms:created xsi:type="dcterms:W3CDTF">2024-11-19T00:32:22Z</dcterms:created>
  <dcterms:modified xsi:type="dcterms:W3CDTF">2024-11-20T06:17:38Z</dcterms:modified>
</cp:coreProperties>
</file>