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88825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66B6EEED-AB14-4136-BD87-514F176F0ABB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  <p14:section name="未命名的章節" id="{C4C0C806-8FED-4068-BC31-3DFC7A834564}">
          <p14:sldIdLst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599" autoAdjust="0"/>
  </p:normalViewPr>
  <p:slideViewPr>
    <p:cSldViewPr>
      <p:cViewPr varScale="1">
        <p:scale>
          <a:sx n="70" d="100"/>
          <a:sy n="70" d="100"/>
        </p:scale>
        <p:origin x="460" y="5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7" d="100"/>
          <a:sy n="87" d="100"/>
        </p:scale>
        <p:origin x="309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7A04A64-DD31-4676-815D-A4E5B658E764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2024/9/18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n-US" altLang="zh-TW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en-US" altLang="zh-TW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C3DF527-CB9F-4451-8853-A61312AC4F28}" type="datetime1">
              <a:rPr lang="zh-TW" altLang="en-US" smtClean="0"/>
              <a:pPr/>
              <a:t>2024/9/18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1F2A70B-78F2-4DCF-B53B-C990D2FAFB8A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altLang="zh-TW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7622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altLang="zh-TW" smtClean="0"/>
              <a:pPr/>
              <a:t>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8021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>
              <a:defRPr sz="5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256" name="線條" descr="線條圖形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手繪多邊形​​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8" name="手繪多邊形​​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9" name="手繪多邊形​​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0" name="手繪多邊形​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1" name="手繪多邊形​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2" name="手繪多邊形​​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3" name="手繪多邊形​​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4" name="手繪多邊形​​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5" name="手繪多邊形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6" name="手繪多邊形​​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7" name="手繪多邊形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8" name="手繪多邊形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9" name="手繪多邊形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0" name="手繪多邊形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1" name="手繪多邊形​​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2" name="手繪多邊形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3" name="手繪多邊形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4" name="手繪多邊形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5" name="手繪多邊形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6" name="手繪多邊形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7" name="手繪多邊形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8" name="手繪多邊形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9" name="手繪多邊形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0" name="手繪多邊形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1" name="手繪多邊形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2" name="手繪多邊形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3" name="手繪多邊形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4" name="手繪多邊形​​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5" name="手繪多邊形​​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6" name="手繪多邊形​​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7" name="手繪多邊形​​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8" name="手繪多邊形​​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9" name="手繪多邊形​​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0" name="手繪多邊形​​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1" name="手繪多邊形​​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2" name="手繪多邊形​​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3" name="手繪多邊形​​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4" name="手繪多邊形​​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5" name="手繪多邊形​​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6" name="手繪多邊形​​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7" name="手繪多邊形​​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8" name="手繪多邊形​​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9" name="手繪多邊形​​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0" name="手繪多邊形​​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1" name="手繪多邊形​​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2" name="手繪多邊形​​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3" name="手繪多邊形​​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4" name="手繪多邊形​​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5" name="手繪多邊形​​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6" name="手繪多邊形​​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7" name="手繪多邊形​​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8" name="手繪多邊形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9" name="手繪多邊形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0" name="手繪多邊形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1" name="手繪多邊形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2" name="手繪多邊形​​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3" name="手繪多邊形​​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4" name="手繪多邊形​​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5" name="手繪多邊形​​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6" name="手繪多邊形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7" name="手繪多邊形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8" name="手繪多邊形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9" name="手繪多邊形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0" name="手繪多邊形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1" name="手繪多邊形​​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2" name="手繪多邊形​​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3" name="手繪多邊形​​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4" name="手繪多邊形​​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5" name="手繪多邊形​​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6" name="手繪多邊形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7" name="手繪多邊形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8" name="手繪多邊形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9" name="手繪多邊形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0" name="手繪多邊形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1" name="手繪多邊形​​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2" name="手繪多邊形​​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3" name="手繪多邊形​​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4" name="手繪多邊形​​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5" name="手繪多邊形​​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6" name="手繪多邊形​​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7" name="手繪多邊形​​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8" name="手繪多邊形​​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9" name="手繪多邊形​​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0" name="手繪多邊形​​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1" name="手繪多邊形​​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2" name="手繪多邊形​​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3" name="手繪多邊形​​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4" name="手繪多邊形​​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5" name="手繪多邊形​​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6" name="手繪多邊形​​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7" name="手繪多邊形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8" name="手繪多邊形​​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9" name="手繪多邊形​​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0" name="手繪多邊形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1" name="手繪多邊形​​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2" name="手繪多邊形​​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3" name="手繪多邊形​​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4" name="手繪多邊形​​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5" name="手繪多邊形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6" name="手繪多邊形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7" name="手繪多邊形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8" name="手繪多邊形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9" name="手繪多邊形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0" name="手繪多邊形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1" name="手繪多邊形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2" name="手繪多邊形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3" name="手繪多邊形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4" name="手繪多邊形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5" name="手繪多邊形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6" name="手繪多邊形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7" name="手繪多邊形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8" name="手繪多邊形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9" name="手繪多邊形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0" name="手繪多邊形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1" name="手繪多邊形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2" name="手繪多邊形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3" name="手繪多邊形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4" name="手繪多邊形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5" name="手繪多邊形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6" name="手繪多邊形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7" name="手繪多邊形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8" name="手繪多邊形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9" name="手繪多邊形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TW" altLang="en-US"/>
              <a:t>按一下以編輯母片子標題樣式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7" name="線條" descr="線條圖形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手繪多邊形​​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9" name="手繪多邊形​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0" name="手繪多邊形​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1" name="手繪多邊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2" name="手繪多邊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3" name="手繪多邊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4" name="手繪多邊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" name="手繪多邊形​​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" name="手繪多邊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" name="手繪多邊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" name="手繪多邊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" name="手繪多邊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" name="手繪多邊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" name="手繪多邊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" name="手繪多邊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" name="手繪多邊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4" name="手繪多邊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" name="手繪多邊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" name="手繪多邊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" name="手繪多邊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" name="手繪多邊形​​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" name="手繪多邊形​​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" name="手繪多邊形​​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" name="手繪多邊形​​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" name="手繪多邊形​​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" name="手繪多邊形​​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" name="手繪多邊形​​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" name="手繪多邊形​​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" name="手繪多邊形​​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" name="手繪多邊形​​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8" name="手繪多邊形​​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9" name="手繪多邊形​​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0" name="手繪多邊形​​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1" name="手繪多邊形​​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2" name="手繪多邊形​​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3" name="手繪多邊形​​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4" name="手繪多邊形​​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5" name="手繪多邊形​​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6" name="手繪多邊形​​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7" name="手繪多邊形​​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8" name="手繪多邊形​​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9" name="手繪多邊形​​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0" name="手繪多邊形​​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1" name="手繪多邊形​​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2" name="手繪多邊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3" name="手繪多邊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4" name="手繪多邊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5" name="手繪多邊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6" name="手繪多邊形​​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7" name="手繪多邊形​​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8" name="手繪多邊形​​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9" name="手繪多邊形​​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0" name="手繪多邊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1" name="手繪多邊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2" name="手繪多邊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3" name="手繪多邊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4" name="手繪多邊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5" name="手繪多邊形​​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6" name="手繪多邊形​​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7" name="手繪多邊形​​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8" name="手繪多邊形​​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9" name="手繪多邊形​​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0" name="手繪多邊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1" name="手繪多邊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2" name="手繪多邊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3" name="手繪多邊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4" name="手繪多邊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5" name="手繪多邊形​​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6" name="手繪多邊形​​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7" name="手繪多邊形​​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8" name="手繪多邊形​​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9" name="手繪多邊形​​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80" name="手繪多邊形​​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81" name="手繪多邊形​​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10B6C6C2-F6CE-4AA6-9624-75AD4CB039C0}" type="datetime1">
              <a:rPr lang="zh-TW" altLang="en-US" smtClean="0"/>
              <a:pPr/>
              <a:t>2024/9/18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7" name="線條" descr="線條圖形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手繪多邊形​​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9" name="手繪多邊形​​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0" name="手繪多邊形​​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1" name="手繪多邊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2" name="手繪多邊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3" name="手繪多邊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4" name="手繪多邊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" name="手繪多邊形​​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" name="手繪多邊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" name="手繪多邊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" name="手繪多邊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" name="手繪多邊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" name="手繪多邊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" name="手繪多邊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" name="手繪多邊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" name="手繪多邊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4" name="手繪多邊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" name="手繪多邊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" name="手繪多邊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" name="手繪多邊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" name="手繪多邊形​​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" name="手繪多邊形​​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" name="手繪多邊形​​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" name="手繪多邊形​​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" name="手繪多邊形​​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" name="手繪多邊形​​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" name="手繪多邊形​​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" name="手繪多邊形​​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" name="手繪多邊形​​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" name="手繪多邊形​​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8" name="手繪多邊形​​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9" name="手繪多邊形​​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0" name="手繪多邊形​​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1" name="手繪多邊形​​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2" name="手繪多邊形​​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3" name="手繪多邊形​​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4" name="手繪多邊形​​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5" name="手繪多邊形​​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6" name="手繪多邊形​​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7" name="手繪多邊形​​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8" name="手繪多邊形​​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9" name="手繪多邊形​​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0" name="手繪多邊形​​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1" name="手繪多邊形​​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2" name="手繪多邊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3" name="手繪多邊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4" name="手繪多邊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5" name="手繪多邊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6" name="手繪多邊形​​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7" name="手繪多邊形​​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8" name="手繪多邊形​​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9" name="手繪多邊形​​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0" name="手繪多邊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1" name="手繪多邊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2" name="手繪多邊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3" name="手繪多邊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4" name="手繪多邊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5" name="手繪多邊形​​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6" name="手繪多邊形​​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7" name="手繪多邊形​​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8" name="手繪多邊形​​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9" name="手繪多邊形​​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0" name="手繪多邊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1" name="手繪多邊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2" name="手繪多邊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3" name="手繪多邊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4" name="手繪多邊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5" name="手繪多邊形​​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6" name="手繪多邊形​​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7" name="手繪多邊形​​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8" name="手繪多邊形​​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9" name="手繪多邊形​​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80" name="手繪多邊形​​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81" name="手繪多邊形​​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直排文字預留位置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47C8A28-30E6-4A4C-BBD3-5A9966C9174F}" type="datetime1">
              <a:rPr lang="zh-TW" altLang="en-US" smtClean="0"/>
              <a:pPr/>
              <a:t>2024/9/18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167" name="線條" descr="線條圖形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手繪多邊形​​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9" name="手繪多邊形​​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0" name="手繪多邊形​​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1" name="手繪多邊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2" name="手繪多邊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3" name="手繪多邊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4" name="手繪多邊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5" name="手繪多邊形​​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6" name="手繪多邊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7" name="手繪多邊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8" name="手繪多邊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9" name="手繪多邊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0" name="手繪多邊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1" name="手繪多邊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2" name="手繪多邊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3" name="手繪多邊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4" name="手繪多邊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5" name="手繪多邊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6" name="手繪多邊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7" name="手繪多邊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8" name="手繪多邊形​​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9" name="手繪多邊形​​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0" name="手繪多邊形​​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1" name="手繪多邊形​​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2" name="手繪多邊形​​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3" name="手繪多邊形​​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4" name="手繪多邊形​​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5" name="手繪多邊形​​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6" name="手繪多邊形​​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7" name="手繪多邊形​​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8" name="手繪多邊形​​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9" name="手繪多邊形​​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0" name="手繪多邊形​​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1" name="手繪多邊形​​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2" name="手繪多邊形​​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3" name="手繪多邊形​​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4" name="手繪多邊形​​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5" name="手繪多邊形​​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6" name="手繪多邊形​​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7" name="手繪多邊形​​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8" name="手繪多邊形​​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9" name="手繪多邊形​​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0" name="手繪多邊形​​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1" name="手繪多邊形​​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2" name="手繪多邊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3" name="手繪多邊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4" name="手繪多邊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5" name="手繪多邊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6" name="手繪多邊形​​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7" name="手繪多邊形​​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8" name="手繪多邊形​​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9" name="手繪多邊形​​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0" name="手繪多邊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1" name="手繪多邊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2" name="手繪多邊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3" name="手繪多邊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4" name="手繪多邊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5" name="手繪多邊形​​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6" name="手繪多邊形​​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7" name="手繪多邊形​​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8" name="手繪多邊形​​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9" name="手繪多邊形​​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0" name="手繪多邊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1" name="手繪多邊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2" name="手繪多邊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3" name="手繪多邊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4" name="手繪多邊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5" name="手繪多邊形​​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6" name="手繪多邊形​​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7" name="手繪多邊形​​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8" name="手繪多邊形​​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9" name="手繪多邊形​​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40" name="手繪多邊形​​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41" name="手繪多邊形​​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548640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 marL="777240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 marL="1005840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 marL="1234440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294735E-A682-4CD3-802C-AA0FE6DFE8FC}" type="datetime1">
              <a:rPr lang="zh-TW" altLang="en-US" smtClean="0"/>
              <a:pPr/>
              <a:t>2024/9/18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>
              <a:defRPr sz="4400" b="0" cap="none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255" name="線條" descr="線條圖形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手繪多邊形​​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7" name="手繪多邊形​​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8" name="手繪多邊形​​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9" name="手繪多邊形​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0" name="手繪多邊形​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1" name="手繪多邊形​​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2" name="手繪多邊形​​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3" name="手繪多邊形​​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4" name="手繪多邊形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5" name="手繪多邊形​​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6" name="手繪多邊形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7" name="手繪多邊形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8" name="手繪多邊形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9" name="手繪多邊形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0" name="手繪多邊形​​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1" name="手繪多邊形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2" name="手繪多邊形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3" name="手繪多邊形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4" name="手繪多邊形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5" name="手繪多邊形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6" name="手繪多邊形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7" name="手繪多邊形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8" name="手繪多邊形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9" name="手繪多邊形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0" name="手繪多邊形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1" name="手繪多邊形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2" name="手繪多邊形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3" name="手繪多邊形​​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4" name="手繪多邊形​​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5" name="手繪多邊形​​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6" name="手繪多邊形​​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7" name="手繪多邊形​​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8" name="手繪多邊形​​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9" name="手繪多邊形​​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0" name="手繪多邊形​​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1" name="手繪多邊形​​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2" name="手繪多邊形​​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3" name="手繪多邊形​​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4" name="手繪多邊形​​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5" name="手繪多邊形​​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6" name="手繪多邊形​​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7" name="手繪多邊形​​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8" name="手繪多邊形​​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9" name="手繪多邊形​​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0" name="手繪多邊形​​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1" name="手繪多邊形​​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2" name="手繪多邊形​​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3" name="手繪多邊形​​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4" name="手繪多邊形​​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5" name="手繪多邊形​​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6" name="手繪多邊形​​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7" name="手繪多邊形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8" name="手繪多邊形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9" name="手繪多邊形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0" name="手繪多邊形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1" name="手繪多邊形​​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2" name="手繪多邊形​​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3" name="手繪多邊形​​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4" name="手繪多邊形​​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5" name="手繪多邊形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6" name="手繪多邊形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7" name="手繪多邊形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8" name="手繪多邊形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9" name="手繪多邊形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0" name="手繪多邊形​​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1" name="手繪多邊形​​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2" name="手繪多邊形​​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3" name="手繪多邊形​​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4" name="手繪多邊形​​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5" name="手繪多邊形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6" name="手繪多邊形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7" name="手繪多邊形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8" name="手繪多邊形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9" name="手繪多邊形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0" name="手繪多邊形​​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1" name="手繪多邊形​​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2" name="手繪多邊形​​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3" name="手繪多邊形​​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4" name="手繪多邊形​​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5" name="手繪多邊形​​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6" name="手繪多邊形​​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7" name="手繪多邊形​​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8" name="手繪多邊形​​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9" name="手繪多邊形​​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0" name="手繪多邊形​​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1" name="手繪多邊形​​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2" name="手繪多邊形​​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3" name="手繪多邊形​​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4" name="手繪多邊形​​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5" name="手繪多邊形​​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6" name="手繪多邊形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7" name="手繪多邊形​​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8" name="手繪多邊形​​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9" name="手繪多邊形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0" name="手繪多邊形​​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1" name="手繪多邊形​​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2" name="手繪多邊形​​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3" name="手繪多邊形​​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4" name="手繪多邊形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5" name="手繪多邊形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6" name="手繪多邊形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7" name="手繪多邊形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8" name="手繪多邊形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9" name="手繪多邊形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0" name="手繪多邊形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1" name="手繪多邊形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2" name="手繪多邊形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3" name="手繪多邊形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4" name="手繪多邊形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5" name="手繪多邊形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6" name="手繪多邊形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7" name="手繪多邊形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8" name="手繪多邊形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9" name="手繪多邊形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0" name="手繪多邊形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1" name="手繪多邊形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2" name="手繪多邊形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3" name="手繪多邊形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4" name="手繪多邊形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5" name="手繪多邊形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6" name="手繪多邊形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7" name="手繪多邊形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8" name="手繪多邊形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C041CCD-5D37-4F8B-AEE8-7CBE3F87DCBF}" type="datetime1">
              <a:rPr lang="zh-TW" altLang="en-US" smtClean="0"/>
              <a:pPr/>
              <a:t>2024/9/18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158" name="線條" descr="線條圖形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手繪多邊形​​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0" name="手繪多邊形​​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1" name="手繪多邊形​​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2" name="手繪多邊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3" name="手繪多邊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4" name="手繪多邊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5" name="手繪多邊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6" name="手繪多邊形​​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7" name="手繪多邊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8" name="手繪多邊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9" name="手繪多邊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0" name="手繪多邊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1" name="手繪多邊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2" name="手繪多邊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3" name="手繪多邊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4" name="手繪多邊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5" name="手繪多邊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6" name="手繪多邊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7" name="手繪多邊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8" name="手繪多邊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9" name="手繪多邊形​​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0" name="手繪多邊形​​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1" name="手繪多邊形​​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2" name="手繪多邊形​​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3" name="手繪多邊形​​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4" name="手繪多邊形​​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5" name="手繪多邊形​​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6" name="手繪多邊形​​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7" name="手繪多邊形​​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8" name="手繪多邊形​​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9" name="手繪多邊形​​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0" name="手繪多邊形​​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1" name="手繪多邊形​​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2" name="手繪多邊形​​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3" name="手繪多邊形​​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4" name="手繪多邊形​​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5" name="手繪多邊形​​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6" name="手繪多邊形​​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7" name="手繪多邊形​​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8" name="手繪多邊形​​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9" name="手繪多邊形​​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0" name="手繪多邊形​​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1" name="手繪多邊形​​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2" name="手繪多邊形​​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3" name="手繪多邊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4" name="手繪多邊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5" name="手繪多邊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6" name="手繪多邊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7" name="手繪多邊形​​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8" name="手繪多邊形​​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9" name="手繪多邊形​​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0" name="手繪多邊形​​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1" name="手繪多邊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2" name="手繪多邊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3" name="手繪多邊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4" name="手繪多邊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5" name="手繪多邊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6" name="手繪多邊形​​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7" name="手繪多邊形​​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8" name="手繪多邊形​​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9" name="手繪多邊形​​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0" name="手繪多邊形​​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1" name="手繪多邊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2" name="手繪多邊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3" name="手繪多邊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4" name="手繪多邊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5" name="手繪多邊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6" name="手繪多邊形​​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7" name="手繪多邊形​​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8" name="手繪多邊形​​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9" name="手繪多邊形​​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0" name="手繪多邊形​​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1" name="手繪多邊形​​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2" name="手繪多邊形​​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B3F1FDD0-B62B-463A-A451-F194A3874CD3}" type="datetime1">
              <a:rPr lang="zh-TW" altLang="en-US" smtClean="0"/>
              <a:pPr/>
              <a:t>2024/9/18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160" name="線條" descr="線條圖形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手繪多邊形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2" name="手繪多邊形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3" name="手繪多邊形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4" name="手繪多邊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5" name="手繪多邊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6" name="手繪多邊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7" name="手繪多邊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8" name="手繪多邊形​​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9" name="手繪多邊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0" name="手繪多邊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1" name="手繪多邊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2" name="手繪多邊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3" name="手繪多邊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4" name="手繪多邊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5" name="手繪多邊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6" name="手繪多邊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7" name="手繪多邊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8" name="手繪多邊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9" name="手繪多邊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0" name="手繪多邊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1" name="手繪多邊形​​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2" name="手繪多邊形​​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3" name="手繪多邊形​​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4" name="手繪多邊形​​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5" name="手繪多邊形​​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6" name="手繪多邊形​​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7" name="手繪多邊形​​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8" name="手繪多邊形​​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9" name="手繪多邊形​​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0" name="手繪多邊形​​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1" name="手繪多邊形​​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2" name="手繪多邊形​​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3" name="手繪多邊形​​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4" name="手繪多邊形​​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5" name="手繪多邊形​​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6" name="手繪多邊形​​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7" name="手繪多邊形​​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8" name="手繪多邊形​​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9" name="手繪多邊形​​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0" name="手繪多邊形​​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1" name="手繪多邊形​​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2" name="手繪多邊形​​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3" name="手繪多邊形​​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4" name="手繪多邊形​​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5" name="手繪多邊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6" name="手繪多邊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7" name="手繪多邊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8" name="手繪多邊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9" name="手繪多邊形​​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0" name="手繪多邊形​​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1" name="手繪多邊形​​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2" name="手繪多邊形​​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3" name="手繪多邊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4" name="手繪多邊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5" name="手繪多邊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6" name="手繪多邊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7" name="手繪多邊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8" name="手繪多邊形​​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9" name="手繪多邊形​​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0" name="手繪多邊形​​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1" name="手繪多邊形​​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2" name="手繪多邊形​​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3" name="手繪多邊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4" name="手繪多邊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5" name="手繪多邊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6" name="手繪多邊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7" name="手繪多邊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8" name="手繪多邊形​​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9" name="手繪多邊形​​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0" name="手繪多邊形​​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1" name="手繪多邊形​​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2" name="手繪多邊形​​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3" name="手繪多邊形​​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4" name="手繪多邊形​​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6661F67-92FC-487A-8910-F31C817AFA41}" type="datetime1">
              <a:rPr lang="zh-TW" altLang="en-US" smtClean="0"/>
              <a:pPr/>
              <a:t>2024/9/18</a:t>
            </a:fld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  <p:sp>
        <p:nvSpPr>
          <p:cNvPr id="85" name="內容預留位置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156" name="線條" descr="線條圖形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手繪多邊形​​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8" name="手繪多邊形​​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9" name="手繪多邊形​​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0" name="手繪多邊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1" name="手繪多邊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2" name="手繪多邊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3" name="手繪多邊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4" name="手繪多邊形​​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5" name="手繪多邊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6" name="手繪多邊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7" name="手繪多邊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8" name="手繪多邊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9" name="手繪多邊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0" name="手繪多邊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1" name="手繪多邊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2" name="手繪多邊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3" name="手繪多邊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4" name="手繪多邊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5" name="手繪多邊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6" name="手繪多邊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7" name="手繪多邊形​​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8" name="手繪多邊形​​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9" name="手繪多邊形​​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0" name="手繪多邊形​​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1" name="手繪多邊形​​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2" name="手繪多邊形​​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3" name="手繪多邊形​​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4" name="手繪多邊形​​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5" name="手繪多邊形​​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6" name="手繪多邊形​​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7" name="手繪多邊形​​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8" name="手繪多邊形​​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9" name="手繪多邊形​​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0" name="手繪多邊形​​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1" name="手繪多邊形​​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2" name="手繪多邊形​​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3" name="手繪多邊形​​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4" name="手繪多邊形​​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5" name="手繪多邊形​​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6" name="手繪多邊形​​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7" name="手繪多邊形​​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8" name="手繪多邊形​​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9" name="手繪多邊形​​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0" name="手繪多邊形​​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1" name="手繪多邊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2" name="手繪多邊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3" name="手繪多邊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4" name="手繪多邊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5" name="手繪多邊形​​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6" name="手繪多邊形​​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7" name="手繪多邊形​​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8" name="手繪多邊形​​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9" name="手繪多邊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0" name="手繪多邊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1" name="手繪多邊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2" name="手繪多邊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3" name="手繪多邊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4" name="手繪多邊形​​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5" name="手繪多邊形​​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6" name="手繪多邊形​​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7" name="手繪多邊形​​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8" name="手繪多邊形​​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9" name="手繪多邊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0" name="手繪多邊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1" name="手繪多邊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2" name="手繪多邊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3" name="手繪多邊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4" name="手繪多邊形​​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5" name="手繪多邊形​​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6" name="手繪多邊形​​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7" name="手繪多邊形​​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8" name="手繪多邊形​​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9" name="手繪多邊形​​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0" name="手繪多邊形​​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F82FDFD-18A2-4FA7-913D-8D2BA1111367}" type="datetime1">
              <a:rPr lang="zh-TW" altLang="en-US" smtClean="0"/>
              <a:pPr/>
              <a:t>2024/9/18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161E1E-59DD-4B90-931A-B39E9CA0383F}" type="datetime1">
              <a:rPr lang="zh-TW" altLang="en-US" smtClean="0"/>
              <a:t>2024/9/18</a:t>
            </a:fld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標題和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grpSp>
        <p:nvGrpSpPr>
          <p:cNvPr id="615" name="框架" descr="方塊圖形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群組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群組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手繪多邊形​​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5" name="手繪多邊形​​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6" name="手繪多邊形​​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7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8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9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0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1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2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3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4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5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6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7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8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9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0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1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2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3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4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5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6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7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8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9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0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1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2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3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4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5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6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7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8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9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0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1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2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3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4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5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6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7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8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9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0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1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2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3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4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5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6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7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8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9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0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1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2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3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4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5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6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7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8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9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0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1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2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3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4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5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6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7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769" name="群組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手繪多邊形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1" name="手繪多邊形​​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2" name="手繪多邊形​​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3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4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5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6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7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8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9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0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1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2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3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4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5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6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7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8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9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0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1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2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3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4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5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6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7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8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9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0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1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2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3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4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5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6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7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8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9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0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1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2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3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4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5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6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7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8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9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0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1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2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3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4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5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6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7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8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9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0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1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2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3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4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5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6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7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8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9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0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1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2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3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  <p:grpSp>
          <p:nvGrpSpPr>
            <p:cNvPr id="617" name="群組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群組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手繪多邊形​​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5" name="手繪多邊形​​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6" name="手繪多邊形​​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7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8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9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0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1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2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3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4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5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6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7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8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9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0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1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2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3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4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5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6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7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8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9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0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1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2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3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4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5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6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7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8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9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0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1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2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3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4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5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6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7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8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9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0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1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2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3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4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5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6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7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8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9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0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1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2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3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4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5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6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7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8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9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0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1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2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3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4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5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6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7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619" name="群組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手繪多邊形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1" name="手繪多邊形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2" name="手繪多邊形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3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4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5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6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7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8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9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0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1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2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3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4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5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6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7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8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9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0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1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2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3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4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5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6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7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8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9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0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1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2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3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4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5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6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7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8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9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0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1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2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3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4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5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6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7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8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9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0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1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2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3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4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5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6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7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8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9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0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1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2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3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4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5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6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7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8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9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0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1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2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3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</p:grp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151BE3ED-10D9-45DE-84C7-332EAE50BBA4}" type="datetime1">
              <a:rPr lang="zh-TW" altLang="en-US" smtClean="0"/>
              <a:pPr/>
              <a:t>2024/9/18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標題和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想要新增的影像。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grpSp>
        <p:nvGrpSpPr>
          <p:cNvPr id="614" name="框架" descr="方塊圖形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群組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群組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手繪多邊形​​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4" name="手繪多邊形​​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5" name="手繪多邊形​​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6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7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8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9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0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1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2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3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4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5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6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7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8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9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0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1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2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3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4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5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6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7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8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9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0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1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2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3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4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5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6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7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8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9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0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1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2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3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4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5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6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7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8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9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0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1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2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3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4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5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6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7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8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9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0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1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2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3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4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5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6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7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8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9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0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1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2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3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4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5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6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768" name="群組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手繪多邊形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0" name="手繪多邊形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1" name="手繪多邊形​​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2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3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4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5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6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7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8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9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0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1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2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3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4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5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6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7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8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9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0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1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2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3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4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5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6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7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8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9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0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1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2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3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4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5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6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7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8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9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0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1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2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3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4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5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6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7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8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9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0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1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2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3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4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5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6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7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8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9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0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1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2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3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4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5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6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7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8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9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0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1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2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  <p:grpSp>
          <p:nvGrpSpPr>
            <p:cNvPr id="616" name="群組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群組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手繪多邊形​​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4" name="手繪多邊形​​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5" name="手繪多邊形​​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6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7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8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9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0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1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2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3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4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5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6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7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8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9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0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1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2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3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4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5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6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7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8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9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0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1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2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3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4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5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6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7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8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9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0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1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2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3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4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5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6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7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8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9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0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1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2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3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4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5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6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7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8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9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0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1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2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3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4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5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6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7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8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9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0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1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2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3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4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5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6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618" name="群組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手繪多邊形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0" name="手繪多邊形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1" name="手繪多邊形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2" name="手繪多邊形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3" name="手繪多邊形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4" name="手繪多邊形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5" name="手繪多邊形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6" name="手繪多邊形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7" name="手繪多邊形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8" name="手繪多邊形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9" name="手繪多邊形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0" name="手繪多邊形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1" name="手繪多邊形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2" name="手繪多邊形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3" name="手繪多邊形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4" name="手繪多邊形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5" name="手繪多邊形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6" name="手繪多邊形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7" name="手繪多邊形​​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8" name="手繪多邊形​​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9" name="手繪多邊形​​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0" name="手繪多邊形​​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1" name="手繪多邊形​​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2" name="手繪多邊形​​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3" name="手繪多邊形​​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4" name="手繪多邊形​​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5" name="手繪多邊形​​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6" name="手繪多邊形​​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7" name="手繪多邊形​​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8" name="手繪多邊形​​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9" name="手繪多邊形​​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0" name="手繪多邊形​​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1" name="手繪多邊形​​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2" name="手繪多邊形​​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3" name="手繪多邊形​​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4" name="手繪多邊形​​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5" name="手繪多邊形​​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6" name="手繪多邊形​​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7" name="手繪多邊形​​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8" name="手繪多邊形​​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9" name="手繪多邊形​​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0" name="手繪多邊形​​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1" name="手繪多邊形​​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2" name="手繪多邊形​​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3" name="手繪多邊形​​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4" name="手繪多邊形​​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5" name="手繪多邊形​​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6" name="手繪多邊形​​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7" name="手繪多邊形​​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8" name="手繪多邊形​​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9" name="手繪多邊形​​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0" name="手繪多邊形​​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1" name="手繪多邊形​​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2" name="手繪多邊形​​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3" name="手繪多邊形​​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4" name="手繪多邊形​​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5" name="手繪多邊形​​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6" name="手繪多邊形​​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7" name="手繪多邊形​​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8" name="手繪多邊形​​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9" name="手繪多邊形​​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0" name="手繪多邊形​​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1" name="手繪多邊形​​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2" name="手繪多邊形​​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3" name="手繪多邊形​​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4" name="手繪多邊形​​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5" name="手繪多邊形​​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6" name="手繪多邊形​​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7" name="手繪多邊形​​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8" name="手繪多邊形​​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9" name="手繪多邊形​​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0" name="手繪多邊形​​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1" name="手繪多邊形​​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2" name="手繪多邊形​​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</p:grp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461FFCF-406B-44D0-863D-71305923B20B}" type="datetime1">
              <a:rPr lang="zh-TW" altLang="en-US" smtClean="0"/>
              <a:pPr/>
              <a:t>2024/9/18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589E56E-42C2-4E97-8112-DE797D0A7C24}" type="datetime1">
              <a:rPr lang="zh-TW" altLang="en-US" smtClean="0"/>
              <a:t>2024/9/18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           國家與民主政治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Autofit/>
          </a:bodyPr>
          <a:lstStyle/>
          <a:p>
            <a:pPr rtl="0"/>
            <a:r>
              <a:rPr lang="zh-TW" altLang="en-US" sz="3600" dirty="0"/>
              <a:t>                                                 </a:t>
            </a:r>
            <a:r>
              <a:rPr lang="zh-TW" altLang="en-US" sz="3600" dirty="0" smtClean="0"/>
              <a:t>康軒八上 第</a:t>
            </a:r>
            <a:r>
              <a:rPr lang="zh-TW" altLang="en-US" sz="3600" dirty="0"/>
              <a:t>一</a:t>
            </a:r>
            <a:r>
              <a:rPr lang="zh-TW" altLang="en-US" sz="3600" dirty="0" smtClean="0"/>
              <a:t>課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2"/>
          <p:cNvSpPr>
            <a:spLocks noGrp="1"/>
          </p:cNvSpPr>
          <p:nvPr>
            <p:ph type="title"/>
          </p:nvPr>
        </p:nvSpPr>
        <p:spPr>
          <a:xfrm>
            <a:off x="477788" y="274638"/>
            <a:ext cx="10188624" cy="1020762"/>
          </a:xfrm>
        </p:spPr>
        <p:txBody>
          <a:bodyPr rtlCol="0">
            <a:normAutofit/>
          </a:bodyPr>
          <a:lstStyle/>
          <a:p>
            <a:pPr rtl="0"/>
            <a:r>
              <a:rPr lang="en-US" altLang="zh-TW" sz="4000" dirty="0"/>
              <a:t>1</a:t>
            </a:r>
            <a:r>
              <a:rPr lang="en-US" altLang="zh-TW" sz="4000" dirty="0" smtClean="0"/>
              <a:t>.</a:t>
            </a:r>
            <a:r>
              <a:rPr lang="zh-TW" altLang="en-US" sz="4000" dirty="0" smtClean="0"/>
              <a:t>國家的條件及功能</a:t>
            </a:r>
            <a:endParaRPr lang="zh-TW" altLang="en-US" sz="4000" dirty="0"/>
          </a:p>
        </p:txBody>
      </p:sp>
      <p:sp>
        <p:nvSpPr>
          <p:cNvPr id="14" name="內容預留位置 13"/>
          <p:cNvSpPr>
            <a:spLocks noGrp="1"/>
          </p:cNvSpPr>
          <p:nvPr>
            <p:ph idx="1"/>
          </p:nvPr>
        </p:nvSpPr>
        <p:spPr>
          <a:xfrm>
            <a:off x="-1" y="1905000"/>
            <a:ext cx="12188825" cy="4678362"/>
          </a:xfrm>
        </p:spPr>
        <p:txBody>
          <a:bodyPr rtlCol="0">
            <a:normAutofit/>
          </a:bodyPr>
          <a:lstStyle/>
          <a:p>
            <a:pPr rtl="0"/>
            <a:r>
              <a:rPr lang="en-US" altLang="zh-TW" sz="3200" dirty="0" smtClean="0"/>
              <a:t>(0)</a:t>
            </a:r>
            <a:r>
              <a:rPr lang="zh-TW" altLang="en-US" sz="3200" dirty="0" smtClean="0">
                <a:solidFill>
                  <a:srgbClr val="FFFF00"/>
                </a:solidFill>
              </a:rPr>
              <a:t>為什麼需要國家</a:t>
            </a:r>
            <a:r>
              <a:rPr lang="en-US" altLang="zh-TW" sz="3200" dirty="0" smtClean="0">
                <a:solidFill>
                  <a:srgbClr val="FFFF00"/>
                </a:solidFill>
              </a:rPr>
              <a:t>=</a:t>
            </a:r>
            <a:r>
              <a:rPr lang="zh-TW" altLang="en-US" sz="3200" dirty="0">
                <a:solidFill>
                  <a:srgbClr val="FFFF00"/>
                </a:solidFill>
              </a:rPr>
              <a:t>國家</a:t>
            </a:r>
            <a:r>
              <a:rPr lang="zh-TW" altLang="en-US" sz="3200" dirty="0" smtClean="0">
                <a:solidFill>
                  <a:srgbClr val="FFFF00"/>
                </a:solidFill>
              </a:rPr>
              <a:t>的</a:t>
            </a:r>
            <a:r>
              <a:rPr lang="zh-TW" altLang="en-US" sz="3200" dirty="0">
                <a:solidFill>
                  <a:srgbClr val="FFFF00"/>
                </a:solidFill>
              </a:rPr>
              <a:t>形成</a:t>
            </a:r>
            <a:endParaRPr lang="en-US" altLang="zh-TW" sz="3200" dirty="0">
              <a:solidFill>
                <a:srgbClr val="FFFF00"/>
              </a:solidFill>
            </a:endParaRPr>
          </a:p>
          <a:p>
            <a:pPr rtl="0"/>
            <a:r>
              <a:rPr lang="zh-TW" altLang="en-US" sz="3200" dirty="0" smtClean="0"/>
              <a:t>      </a:t>
            </a:r>
            <a:r>
              <a:rPr lang="en-US" altLang="zh-TW" sz="3200" dirty="0" smtClean="0"/>
              <a:t>A.</a:t>
            </a:r>
            <a:r>
              <a:rPr lang="zh-TW" altLang="en-US" sz="3200" dirty="0"/>
              <a:t>追求生存</a:t>
            </a:r>
            <a:r>
              <a:rPr lang="zh-TW" altLang="en-US" sz="3200" dirty="0" smtClean="0"/>
              <a:t>↗團結力量大→收集食物</a:t>
            </a:r>
            <a:endParaRPr lang="en-US" altLang="zh-TW" sz="3200" dirty="0" smtClean="0"/>
          </a:p>
          <a:p>
            <a:pPr rtl="0"/>
            <a:r>
              <a:rPr lang="zh-TW" altLang="en-US" sz="3200" dirty="0" smtClean="0"/>
              <a:t>                          ↘避免落單危險</a:t>
            </a:r>
            <a:endParaRPr lang="en-US" altLang="zh-TW" sz="3200" dirty="0" smtClean="0">
              <a:solidFill>
                <a:srgbClr val="00B0F0"/>
              </a:solidFill>
            </a:endParaRPr>
          </a:p>
          <a:p>
            <a:pPr rtl="0"/>
            <a:r>
              <a:rPr lang="zh-TW" altLang="en-US" sz="3200" dirty="0"/>
              <a:t> </a:t>
            </a:r>
            <a:r>
              <a:rPr lang="zh-TW" altLang="en-US" sz="3200" dirty="0" smtClean="0"/>
              <a:t>     </a:t>
            </a:r>
            <a:r>
              <a:rPr lang="en-US" altLang="zh-TW" sz="3200" dirty="0" smtClean="0"/>
              <a:t>B.</a:t>
            </a:r>
            <a:r>
              <a:rPr lang="zh-TW" altLang="en-US" sz="3200" dirty="0"/>
              <a:t>部落→封建</a:t>
            </a:r>
            <a:r>
              <a:rPr lang="zh-TW" altLang="en-US" sz="3200" dirty="0" smtClean="0"/>
              <a:t>國家→現代國家</a:t>
            </a:r>
            <a:endParaRPr lang="en-US" altLang="zh-TW" sz="3200" dirty="0" smtClean="0"/>
          </a:p>
          <a:p>
            <a:pPr marL="0" indent="0" rtl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</a:t>
            </a:r>
            <a:r>
              <a:rPr lang="en-US" altLang="zh-TW" sz="3200" dirty="0" smtClean="0"/>
              <a:t>(1)</a:t>
            </a:r>
            <a:r>
              <a:rPr lang="zh-TW" altLang="en-US" sz="3200" dirty="0" smtClean="0"/>
              <a:t> </a:t>
            </a:r>
            <a:r>
              <a:rPr lang="zh-TW" altLang="en-US" sz="3200" dirty="0" smtClean="0">
                <a:solidFill>
                  <a:srgbClr val="FF0000"/>
                </a:solidFill>
              </a:rPr>
              <a:t>國家的條件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pPr marL="0" indent="0" rtl="0">
              <a:buNone/>
            </a:pPr>
            <a:r>
              <a:rPr lang="zh-TW" altLang="en-US" sz="3200" dirty="0" smtClean="0"/>
              <a:t>         </a:t>
            </a:r>
            <a:r>
              <a:rPr lang="en-US" altLang="zh-TW" sz="3200" dirty="0" smtClean="0"/>
              <a:t>A.</a:t>
            </a:r>
            <a:r>
              <a:rPr lang="zh-TW" altLang="en-US" sz="3200" dirty="0" smtClean="0"/>
              <a:t> </a:t>
            </a:r>
            <a:r>
              <a:rPr lang="zh-TW" altLang="en-US" sz="3200" dirty="0" smtClean="0">
                <a:solidFill>
                  <a:srgbClr val="00B0F0"/>
                </a:solidFill>
              </a:rPr>
              <a:t>人民</a:t>
            </a:r>
            <a:r>
              <a:rPr lang="zh-TW" altLang="en-US" sz="3200" dirty="0" smtClean="0"/>
              <a:t>：具備該國國籍的人</a:t>
            </a:r>
            <a:r>
              <a:rPr lang="en-US" altLang="zh-TW" sz="3200" dirty="0" smtClean="0"/>
              <a:t>=</a:t>
            </a:r>
            <a:r>
              <a:rPr lang="zh-TW" altLang="en-US" sz="3200" dirty="0" smtClean="0"/>
              <a:t>國民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我國</a:t>
            </a:r>
            <a:r>
              <a:rPr lang="en-US" altLang="zh-TW" sz="3200" dirty="0" smtClean="0"/>
              <a:t>)</a:t>
            </a:r>
          </a:p>
          <a:p>
            <a:pPr marL="0" indent="0" rtl="0">
              <a:buNone/>
            </a:pPr>
            <a:r>
              <a:rPr lang="zh-TW" altLang="en-US" sz="3200" dirty="0" smtClean="0"/>
              <a:t>              ↗外國人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移工、外籍老師</a:t>
            </a:r>
            <a:endParaRPr lang="en-US" altLang="zh-TW" sz="3200" dirty="0"/>
          </a:p>
          <a:p>
            <a:pPr rtl="0"/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DAA40D02-3877-4961-A2BC-303C4619A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764" y="274638"/>
            <a:ext cx="10404648" cy="1020762"/>
          </a:xfrm>
        </p:spPr>
        <p:txBody>
          <a:bodyPr>
            <a:normAutofit/>
          </a:bodyPr>
          <a:lstStyle/>
          <a:p>
            <a:r>
              <a:rPr lang="en-US" altLang="zh-TW" sz="4000" dirty="0"/>
              <a:t>1.</a:t>
            </a:r>
            <a:r>
              <a:rPr lang="zh-TW" altLang="en-US" sz="4000" dirty="0"/>
              <a:t>國家的條件及功能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55929011-9D5D-4BC9-B7BA-BB08040A0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1" y="1628800"/>
            <a:ext cx="11855053" cy="4824536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(</a:t>
            </a:r>
            <a:r>
              <a:rPr lang="en-US" altLang="zh-TW" sz="3200" dirty="0"/>
              <a:t>1)</a:t>
            </a:r>
            <a:r>
              <a:rPr lang="zh-TW" altLang="en-US" sz="3200" dirty="0"/>
              <a:t> 國家的條件</a:t>
            </a:r>
            <a:endParaRPr lang="en-US" altLang="zh-TW" sz="3200" dirty="0">
              <a:solidFill>
                <a:srgbClr val="FFC000"/>
              </a:solidFill>
            </a:endParaRPr>
          </a:p>
          <a:p>
            <a:r>
              <a:rPr lang="zh-TW" altLang="en-US" sz="3200" dirty="0" smtClean="0"/>
              <a:t>      </a:t>
            </a:r>
            <a:r>
              <a:rPr lang="en-US" altLang="zh-TW" sz="3200" dirty="0" smtClean="0"/>
              <a:t>A.</a:t>
            </a:r>
            <a:r>
              <a:rPr lang="zh-TW" altLang="en-US" sz="3200" dirty="0" smtClean="0"/>
              <a:t>本國人</a:t>
            </a:r>
            <a:r>
              <a:rPr lang="en-US" altLang="zh-TW" sz="3200" dirty="0" smtClean="0"/>
              <a:t>(</a:t>
            </a:r>
            <a:r>
              <a:rPr lang="zh-TW" altLang="en-US" sz="3200" dirty="0" smtClean="0">
                <a:solidFill>
                  <a:srgbClr val="00B050"/>
                </a:solidFill>
              </a:rPr>
              <a:t>國民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↗</a:t>
            </a:r>
            <a:r>
              <a:rPr lang="zh-TW" altLang="en-US" sz="3200" dirty="0" smtClean="0">
                <a:solidFill>
                  <a:srgbClr val="00B050"/>
                </a:solidFill>
              </a:rPr>
              <a:t>屬人原則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我國主要決定的國籍的方式</a:t>
            </a:r>
            <a:r>
              <a:rPr lang="en-US" altLang="zh-TW" sz="3200" dirty="0" smtClean="0"/>
              <a:t>)</a:t>
            </a: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                           →屬地原則</a:t>
            </a:r>
            <a:endParaRPr lang="en-US" altLang="zh-TW" sz="3200" dirty="0" smtClean="0"/>
          </a:p>
          <a:p>
            <a:r>
              <a:rPr lang="zh-TW" altLang="en-US" sz="3200" dirty="0" smtClean="0"/>
              <a:t>                                 ↘歸化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移民</a:t>
            </a:r>
            <a:r>
              <a:rPr lang="en-US" altLang="zh-TW" sz="3200" dirty="0" smtClean="0"/>
              <a:t>)</a:t>
            </a: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</a:t>
            </a:r>
            <a:r>
              <a:rPr lang="zh-TW" altLang="en-US" sz="3200" dirty="0"/>
              <a:t> </a:t>
            </a:r>
            <a:r>
              <a:rPr lang="zh-TW" altLang="en-US" sz="3200" dirty="0" smtClean="0"/>
              <a:t>  </a:t>
            </a:r>
            <a:r>
              <a:rPr lang="en-US" altLang="zh-TW" sz="3200" dirty="0" smtClean="0"/>
              <a:t>※</a:t>
            </a:r>
            <a:r>
              <a:rPr lang="zh-TW" altLang="en-US" sz="3200" dirty="0" smtClean="0"/>
              <a:t>國民享有該國提供的權利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例如健保、退休金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，也要負擔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   </a:t>
            </a:r>
            <a:r>
              <a:rPr lang="zh-TW" altLang="en-US" sz="3200" dirty="0"/>
              <a:t> </a:t>
            </a:r>
            <a:r>
              <a:rPr lang="zh-TW" altLang="en-US" sz="3200" dirty="0" smtClean="0"/>
              <a:t>  義務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例如繳稅</a:t>
            </a:r>
            <a:r>
              <a:rPr lang="en-US" altLang="zh-TW" sz="3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5136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B10A510-8086-4807-A35B-122652F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764" y="274638"/>
            <a:ext cx="10404648" cy="1020762"/>
          </a:xfrm>
        </p:spPr>
        <p:txBody>
          <a:bodyPr>
            <a:normAutofit/>
          </a:bodyPr>
          <a:lstStyle/>
          <a:p>
            <a:r>
              <a:rPr lang="en-US" altLang="zh-TW" sz="4000" dirty="0"/>
              <a:t>1.</a:t>
            </a:r>
            <a:r>
              <a:rPr lang="zh-TW" altLang="en-US" sz="4000" dirty="0"/>
              <a:t>國家的條件及功能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E9444C40-9ECE-4820-B195-C3600C072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3" y="1905000"/>
            <a:ext cx="11927061" cy="4620344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3200" dirty="0" smtClean="0"/>
              <a:t>B.</a:t>
            </a:r>
            <a:r>
              <a:rPr lang="zh-TW" altLang="en-US" sz="3200" dirty="0" smtClean="0">
                <a:solidFill>
                  <a:srgbClr val="00B0F0"/>
                </a:solidFill>
              </a:rPr>
              <a:t>領土</a:t>
            </a:r>
            <a:r>
              <a:rPr lang="zh-TW" altLang="en-US" sz="3200" dirty="0" smtClean="0"/>
              <a:t>：國家可以控制的範圍</a:t>
            </a:r>
            <a:endParaRPr lang="en-US" altLang="zh-TW" sz="3200" dirty="0" smtClean="0"/>
          </a:p>
          <a:p>
            <a:r>
              <a:rPr lang="zh-TW" altLang="en-US" sz="3200" dirty="0" smtClean="0"/>
              <a:t>    →領陸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我國領陸</a:t>
            </a:r>
            <a:r>
              <a:rPr lang="en-US" altLang="zh-TW" sz="3200" dirty="0" smtClean="0"/>
              <a:t>36000</a:t>
            </a:r>
            <a:r>
              <a:rPr lang="zh-TW" altLang="en-US" sz="3200" dirty="0" smtClean="0"/>
              <a:t>平方公里</a:t>
            </a:r>
            <a:r>
              <a:rPr lang="en-US" altLang="zh-TW" sz="3200" dirty="0" smtClean="0"/>
              <a:t>)=</a:t>
            </a:r>
            <a:r>
              <a:rPr lang="zh-TW" altLang="en-US" sz="3200" dirty="0" smtClean="0"/>
              <a:t>台灣＋澎湖＋金門＋馬祖</a:t>
            </a:r>
            <a:endParaRPr lang="en-US" altLang="zh-TW" sz="3200" dirty="0" smtClean="0"/>
          </a:p>
          <a:p>
            <a:r>
              <a:rPr lang="en-US" altLang="zh-TW" sz="3200" dirty="0"/>
              <a:t> </a:t>
            </a:r>
            <a:r>
              <a:rPr lang="en-US" altLang="zh-TW" sz="3200" dirty="0" smtClean="0"/>
              <a:t>   </a:t>
            </a:r>
            <a:r>
              <a:rPr lang="zh-TW" altLang="en-US" sz="3200" dirty="0" smtClean="0"/>
              <a:t>→</a:t>
            </a:r>
            <a:r>
              <a:rPr lang="zh-TW" altLang="en-US" sz="3200" dirty="0" smtClean="0">
                <a:solidFill>
                  <a:srgbClr val="00B0F0"/>
                </a:solidFill>
              </a:rPr>
              <a:t>領海</a:t>
            </a:r>
            <a:r>
              <a:rPr lang="zh-TW" altLang="en-US" sz="3200" dirty="0" smtClean="0"/>
              <a:t>：陸地往外延伸</a:t>
            </a:r>
            <a:r>
              <a:rPr lang="en-US" altLang="zh-TW" sz="3200" dirty="0" smtClean="0">
                <a:solidFill>
                  <a:srgbClr val="00B0F0"/>
                </a:solidFill>
              </a:rPr>
              <a:t>12</a:t>
            </a:r>
            <a:r>
              <a:rPr lang="zh-TW" altLang="en-US" sz="3200" dirty="0" smtClean="0">
                <a:solidFill>
                  <a:srgbClr val="00B0F0"/>
                </a:solidFill>
              </a:rPr>
              <a:t>海浬 </a:t>
            </a:r>
            <a:r>
              <a:rPr lang="en-US" altLang="zh-TW" sz="3200" dirty="0" err="1" smtClean="0"/>
              <a:t>v.s</a:t>
            </a:r>
            <a:r>
              <a:rPr lang="zh-TW" altLang="en-US" sz="3200" dirty="0" smtClean="0"/>
              <a:t>經濟海域</a:t>
            </a:r>
            <a:r>
              <a:rPr lang="en-US" altLang="zh-TW" sz="3200" dirty="0" smtClean="0"/>
              <a:t>200</a:t>
            </a:r>
            <a:r>
              <a:rPr lang="zh-TW" altLang="en-US" sz="3200" dirty="0" smtClean="0"/>
              <a:t>海浬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→領空：領陸及領海的上空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→浮動領土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飛機、船舶</a:t>
            </a:r>
            <a:endParaRPr lang="en-US" altLang="zh-TW" sz="3200" dirty="0" smtClean="0"/>
          </a:p>
          <a:p>
            <a:r>
              <a:rPr lang="en-US" altLang="zh-TW" sz="3200" dirty="0" smtClean="0"/>
              <a:t>C.</a:t>
            </a:r>
            <a:r>
              <a:rPr lang="zh-TW" altLang="en-US" sz="3200" dirty="0" smtClean="0">
                <a:solidFill>
                  <a:srgbClr val="FF0000"/>
                </a:solidFill>
              </a:rPr>
              <a:t>政府</a:t>
            </a:r>
            <a:r>
              <a:rPr lang="zh-TW" altLang="en-US" sz="3200" dirty="0" smtClean="0"/>
              <a:t>：國家統治機關的總稱</a:t>
            </a:r>
            <a:r>
              <a:rPr lang="en-US" altLang="zh-TW" sz="3200" dirty="0" smtClean="0"/>
              <a:t>=</a:t>
            </a:r>
            <a:r>
              <a:rPr lang="zh-TW" altLang="en-US" sz="3200" dirty="0" smtClean="0"/>
              <a:t>代替國家管理的一群人及機關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↗中央政府：管全國範圍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總統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↘地方政府：管特定區域  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台北市政府、基隆市政府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430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0AA842BC-728E-4EC3-9250-1015358C9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72" y="274638"/>
            <a:ext cx="10332640" cy="1020762"/>
          </a:xfrm>
        </p:spPr>
        <p:txBody>
          <a:bodyPr>
            <a:normAutofit/>
          </a:bodyPr>
          <a:lstStyle/>
          <a:p>
            <a:r>
              <a:rPr lang="en-US" altLang="zh-TW" sz="4000" dirty="0"/>
              <a:t>1.</a:t>
            </a:r>
            <a:r>
              <a:rPr lang="zh-TW" altLang="en-US" sz="4000" dirty="0"/>
              <a:t>國家的條件及功能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D15AAD32-9550-4A7A-990A-775DFDD10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2" y="1772816"/>
            <a:ext cx="11449272" cy="4680520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D.</a:t>
            </a:r>
            <a:r>
              <a:rPr lang="zh-TW" altLang="en-US" sz="3200" dirty="0" smtClean="0">
                <a:solidFill>
                  <a:srgbClr val="00B050"/>
                </a:solidFill>
              </a:rPr>
              <a:t>主權</a:t>
            </a:r>
            <a:r>
              <a:rPr lang="zh-TW" altLang="en-US" sz="3200" dirty="0" smtClean="0"/>
              <a:t>：獨佔的最高權力→完全做主，不受干涉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↗對外：擁有和其他國家往來</a:t>
            </a:r>
            <a:r>
              <a:rPr lang="en-US" altLang="zh-TW" sz="3200" dirty="0" smtClean="0"/>
              <a:t>(</a:t>
            </a:r>
            <a:r>
              <a:rPr lang="zh-TW" altLang="en-US" sz="3200" dirty="0" smtClean="0">
                <a:solidFill>
                  <a:srgbClr val="92D050"/>
                </a:solidFill>
              </a:rPr>
              <a:t>外交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、保護國家</a:t>
            </a:r>
            <a:r>
              <a:rPr lang="en-US" altLang="zh-TW" sz="3200" dirty="0" smtClean="0"/>
              <a:t>(</a:t>
            </a:r>
            <a:r>
              <a:rPr lang="zh-TW" altLang="en-US" sz="3200" dirty="0" smtClean="0">
                <a:solidFill>
                  <a:srgbClr val="00B050"/>
                </a:solidFill>
              </a:rPr>
              <a:t>國防</a:t>
            </a:r>
            <a:r>
              <a:rPr lang="en-US" altLang="zh-TW" sz="3200" dirty="0" smtClean="0"/>
              <a:t>)</a:t>
            </a: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↘對內：管理國家內部</a:t>
            </a:r>
            <a:r>
              <a:rPr lang="en-US" altLang="zh-TW" sz="3200" dirty="0" smtClean="0"/>
              <a:t>(</a:t>
            </a:r>
            <a:r>
              <a:rPr lang="zh-TW" altLang="en-US" sz="3200" dirty="0" smtClean="0">
                <a:solidFill>
                  <a:srgbClr val="FFFF00"/>
                </a:solidFill>
              </a:rPr>
              <a:t>司法</a:t>
            </a:r>
            <a:r>
              <a:rPr lang="zh-TW" altLang="en-US" sz="3200" dirty="0" smtClean="0"/>
              <a:t>、發行自己國家的</a:t>
            </a:r>
            <a:r>
              <a:rPr lang="zh-TW" altLang="en-US" sz="3200" dirty="0" smtClean="0">
                <a:solidFill>
                  <a:srgbClr val="FFFF00"/>
                </a:solidFill>
              </a:rPr>
              <a:t>貨幣</a:t>
            </a:r>
            <a:r>
              <a:rPr lang="en-US" altLang="zh-TW" sz="3200" dirty="0" smtClean="0"/>
              <a:t>)</a:t>
            </a:r>
          </a:p>
          <a:p>
            <a:endParaRPr lang="en-US" altLang="zh-TW" sz="3200" dirty="0"/>
          </a:p>
          <a:p>
            <a:r>
              <a:rPr lang="en-US" altLang="zh-TW" sz="3200" dirty="0" smtClean="0"/>
              <a:t>(2)</a:t>
            </a:r>
            <a:r>
              <a:rPr lang="zh-TW" altLang="en-US" sz="3200" dirty="0" smtClean="0">
                <a:solidFill>
                  <a:srgbClr val="FF0000"/>
                </a:solidFill>
              </a:rPr>
              <a:t>國家的功能</a:t>
            </a:r>
            <a:r>
              <a:rPr lang="zh-TW" altLang="en-US" sz="3200" dirty="0" smtClean="0"/>
              <a:t>→追求國民最好最安全的生活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最高福祉</a:t>
            </a:r>
            <a:r>
              <a:rPr lang="en-US" altLang="zh-TW" sz="3200" dirty="0" smtClean="0"/>
              <a:t>)</a:t>
            </a: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</a:t>
            </a:r>
            <a:r>
              <a:rPr lang="en-US" altLang="zh-TW" sz="3200" dirty="0" smtClean="0"/>
              <a:t>A.</a:t>
            </a:r>
            <a:r>
              <a:rPr lang="zh-TW" altLang="en-US" sz="3200" dirty="0" smtClean="0">
                <a:solidFill>
                  <a:srgbClr val="00B0F0"/>
                </a:solidFill>
              </a:rPr>
              <a:t>保衛國家安全</a:t>
            </a:r>
            <a:r>
              <a:rPr lang="zh-TW" altLang="en-US" sz="3200" dirty="0" smtClean="0"/>
              <a:t>→發揮</a:t>
            </a:r>
            <a:r>
              <a:rPr lang="zh-TW" altLang="en-US" sz="3200" dirty="0" smtClean="0">
                <a:solidFill>
                  <a:srgbClr val="00B0F0"/>
                </a:solidFill>
              </a:rPr>
              <a:t>外交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增加友好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、</a:t>
            </a:r>
            <a:r>
              <a:rPr lang="zh-TW" altLang="en-US" sz="3200" dirty="0" smtClean="0">
                <a:solidFill>
                  <a:srgbClr val="00B0F0"/>
                </a:solidFill>
              </a:rPr>
              <a:t>國防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抵抗入侵</a:t>
            </a:r>
            <a:r>
              <a:rPr lang="en-US" altLang="zh-TW" sz="3200" dirty="0" smtClean="0"/>
              <a:t>)</a:t>
            </a: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</a:t>
            </a:r>
            <a:r>
              <a:rPr lang="en-US" altLang="zh-TW" sz="3200" dirty="0" smtClean="0"/>
              <a:t>B.</a:t>
            </a:r>
            <a:r>
              <a:rPr lang="zh-TW" altLang="en-US" sz="3200" dirty="0" smtClean="0">
                <a:solidFill>
                  <a:srgbClr val="00B050"/>
                </a:solidFill>
              </a:rPr>
              <a:t>維護社會秩序</a:t>
            </a:r>
            <a:r>
              <a:rPr lang="zh-TW" altLang="en-US" sz="3200" dirty="0" smtClean="0"/>
              <a:t>→組建</a:t>
            </a:r>
            <a:r>
              <a:rPr lang="zh-TW" altLang="en-US" sz="3200" dirty="0" smtClean="0">
                <a:solidFill>
                  <a:srgbClr val="00B050"/>
                </a:solidFill>
              </a:rPr>
              <a:t>警察</a:t>
            </a:r>
            <a:r>
              <a:rPr lang="zh-TW" altLang="en-US" sz="3200" dirty="0" smtClean="0"/>
              <a:t>，維持治安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抓詐騙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0277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9756" y="274638"/>
            <a:ext cx="10476656" cy="1020762"/>
          </a:xfrm>
        </p:spPr>
        <p:txBody>
          <a:bodyPr>
            <a:normAutofit/>
          </a:bodyPr>
          <a:lstStyle/>
          <a:p>
            <a:r>
              <a:rPr lang="en-US" altLang="zh-TW" sz="4000" dirty="0"/>
              <a:t>1.</a:t>
            </a:r>
            <a:r>
              <a:rPr lang="zh-TW" altLang="en-US" sz="4000" dirty="0"/>
              <a:t>國家的條件及功能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3772" y="1844824"/>
            <a:ext cx="11377264" cy="4680520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C.</a:t>
            </a:r>
            <a:r>
              <a:rPr lang="zh-TW" altLang="en-US" sz="3200" dirty="0" smtClean="0">
                <a:solidFill>
                  <a:srgbClr val="FFFF00"/>
                </a:solidFill>
              </a:rPr>
              <a:t>保障</a:t>
            </a:r>
            <a:r>
              <a:rPr lang="zh-TW" altLang="en-US" sz="3200" dirty="0" smtClean="0">
                <a:solidFill>
                  <a:srgbClr val="FFFF00"/>
                </a:solidFill>
              </a:rPr>
              <a:t>基本人權</a:t>
            </a:r>
            <a:r>
              <a:rPr lang="zh-TW" altLang="en-US" sz="3200" dirty="0" smtClean="0"/>
              <a:t>：國家透過</a:t>
            </a:r>
            <a:r>
              <a:rPr lang="zh-TW" altLang="en-US" sz="3200" dirty="0" smtClean="0">
                <a:solidFill>
                  <a:srgbClr val="FFFF00"/>
                </a:solidFill>
              </a:rPr>
              <a:t>法律</a:t>
            </a:r>
            <a:r>
              <a:rPr lang="zh-TW" altLang="en-US" sz="3200" dirty="0" smtClean="0"/>
              <a:t>保障人民各項權利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民法保障財產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處理欠錢不還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、刑法保障生命安全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抓酒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    駕及暴力幫派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、性別工作平等法保障育嬰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不會失去工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    作</a:t>
            </a:r>
            <a:r>
              <a:rPr lang="en-US" altLang="zh-TW" sz="3200" dirty="0" smtClean="0"/>
              <a:t>)</a:t>
            </a:r>
          </a:p>
          <a:p>
            <a:r>
              <a:rPr lang="en-US" altLang="zh-TW" sz="3200" smtClean="0"/>
              <a:t>D.</a:t>
            </a:r>
            <a:r>
              <a:rPr lang="zh-TW" altLang="en-US" sz="3200" smtClean="0">
                <a:solidFill>
                  <a:srgbClr val="FFC000"/>
                </a:solidFill>
              </a:rPr>
              <a:t>發展</a:t>
            </a:r>
            <a:r>
              <a:rPr lang="zh-TW" altLang="en-US" sz="3200" dirty="0" smtClean="0">
                <a:solidFill>
                  <a:srgbClr val="FFC000"/>
                </a:solidFill>
              </a:rPr>
              <a:t>社會福利</a:t>
            </a:r>
            <a:r>
              <a:rPr lang="en-US" altLang="zh-TW" sz="3200" dirty="0" smtClean="0"/>
              <a:t>=</a:t>
            </a:r>
            <a:r>
              <a:rPr lang="zh-TW" altLang="en-US" sz="3200" dirty="0" smtClean="0"/>
              <a:t>提供所有人民更好生活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健保、國小到高中免學費及有冷氣上課、長照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692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3772" y="274638"/>
            <a:ext cx="10332640" cy="1020762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2.</a:t>
            </a:r>
            <a:r>
              <a:rPr lang="zh-TW" altLang="en-US" sz="4000" dirty="0" smtClean="0"/>
              <a:t>國家與政府的關係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不同</a:t>
            </a:r>
            <a:r>
              <a:rPr lang="en-US" altLang="zh-TW" sz="4000" dirty="0" smtClean="0"/>
              <a:t>)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3772" y="1772816"/>
            <a:ext cx="11593288" cy="4752528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(1)</a:t>
            </a:r>
            <a:r>
              <a:rPr lang="zh-TW" altLang="en-US" sz="3200" dirty="0" smtClean="0"/>
              <a:t>政府是國家的一部分</a:t>
            </a:r>
            <a:r>
              <a:rPr lang="en-US" altLang="zh-TW" sz="3200" dirty="0" smtClean="0"/>
              <a:t>=1/4</a:t>
            </a:r>
            <a:r>
              <a:rPr lang="zh-TW" altLang="en-US" sz="3200" dirty="0" smtClean="0"/>
              <a:t>的國家條件</a:t>
            </a:r>
            <a:endParaRPr lang="en-US" altLang="zh-TW" sz="3200" dirty="0" smtClean="0"/>
          </a:p>
          <a:p>
            <a:r>
              <a:rPr lang="en-US" altLang="zh-TW" sz="3200" dirty="0" smtClean="0"/>
              <a:t>(2)</a:t>
            </a:r>
            <a:r>
              <a:rPr lang="zh-TW" altLang="en-US" sz="3200" dirty="0" smtClean="0">
                <a:solidFill>
                  <a:srgbClr val="FF0000"/>
                </a:solidFill>
              </a:rPr>
              <a:t>國家</a:t>
            </a:r>
            <a:r>
              <a:rPr lang="zh-TW" altLang="en-US" sz="3200" dirty="0" smtClean="0"/>
              <a:t>擁有</a:t>
            </a:r>
            <a:r>
              <a:rPr lang="zh-TW" altLang="en-US" sz="3200" dirty="0" smtClean="0">
                <a:solidFill>
                  <a:srgbClr val="FF0000"/>
                </a:solidFill>
              </a:rPr>
              <a:t>主權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最高權力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，國家委託</a:t>
            </a:r>
            <a:r>
              <a:rPr lang="zh-TW" altLang="en-US" sz="3200" dirty="0" smtClean="0">
                <a:solidFill>
                  <a:srgbClr val="00B0F0"/>
                </a:solidFill>
              </a:rPr>
              <a:t>政府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一群人及部門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來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實際管理國家內部所有事物，政府的管理權力就是</a:t>
            </a:r>
            <a:r>
              <a:rPr lang="zh-TW" altLang="en-US" sz="3200" dirty="0" smtClean="0">
                <a:solidFill>
                  <a:srgbClr val="00B0F0"/>
                </a:solidFill>
              </a:rPr>
              <a:t>統治權</a:t>
            </a:r>
            <a:endParaRPr lang="en-US" altLang="zh-TW" sz="32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altLang="zh-TW" sz="3200" dirty="0"/>
              <a:t> </a:t>
            </a:r>
            <a:r>
              <a:rPr lang="zh-TW" altLang="en-US" sz="3200" dirty="0" smtClean="0"/>
              <a:t>  </a:t>
            </a:r>
            <a:r>
              <a:rPr lang="en-US" altLang="zh-TW" sz="3200" dirty="0" smtClean="0"/>
              <a:t>(3)</a:t>
            </a:r>
            <a:r>
              <a:rPr lang="zh-TW" altLang="en-US" sz="3200" dirty="0" smtClean="0">
                <a:solidFill>
                  <a:srgbClr val="00B050"/>
                </a:solidFill>
              </a:rPr>
              <a:t>國家理論永久的</a:t>
            </a:r>
            <a:r>
              <a:rPr lang="zh-TW" altLang="en-US" sz="3200" dirty="0" smtClean="0"/>
              <a:t>，沒有期限。但</a:t>
            </a:r>
            <a:r>
              <a:rPr lang="zh-TW" altLang="en-US" sz="3200" dirty="0" smtClean="0">
                <a:solidFill>
                  <a:srgbClr val="00B050"/>
                </a:solidFill>
              </a:rPr>
              <a:t>政府的統治權力有期限</a:t>
            </a:r>
            <a:r>
              <a:rPr lang="zh-TW" altLang="en-US" sz="3200" dirty="0" smtClean="0"/>
              <a:t>，麗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如果國民黨的馬英九總統領導的政府有八年。卸任後，交給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勝選的民進黨蔡英文總統的政府也是八年。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4222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9796" y="260648"/>
            <a:ext cx="10102838" cy="1020762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3.</a:t>
            </a:r>
            <a:r>
              <a:rPr lang="zh-TW" altLang="en-US" sz="4000" dirty="0" smtClean="0"/>
              <a:t>民主政治的特色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9796" y="1844824"/>
            <a:ext cx="12025336" cy="4824536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3200" dirty="0" smtClean="0"/>
              <a:t>(1)</a:t>
            </a:r>
            <a:r>
              <a:rPr lang="zh-TW" altLang="en-US" sz="3200" dirty="0" smtClean="0">
                <a:solidFill>
                  <a:srgbClr val="FF0000"/>
                </a:solidFill>
              </a:rPr>
              <a:t>民意政治</a:t>
            </a:r>
            <a:r>
              <a:rPr lang="zh-TW" altLang="en-US" sz="3200" dirty="0" smtClean="0"/>
              <a:t>→政府的重大決定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政策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，必須重視多數人民偏好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↗</a:t>
            </a:r>
            <a:r>
              <a:rPr lang="zh-TW" altLang="en-US" sz="3200" dirty="0" smtClean="0">
                <a:solidFill>
                  <a:srgbClr val="FF0000"/>
                </a:solidFill>
              </a:rPr>
              <a:t>政府重要職位→多由人民選出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總統、市長</a:t>
            </a:r>
            <a:endParaRPr lang="en-US" altLang="zh-TW" sz="3200" dirty="0" smtClean="0"/>
          </a:p>
          <a:p>
            <a:r>
              <a:rPr lang="zh-TW" altLang="en-US" sz="3200" dirty="0" smtClean="0"/>
              <a:t>     ↘政府多會</a:t>
            </a:r>
            <a:r>
              <a:rPr lang="zh-TW" altLang="en-US" sz="3200" dirty="0" smtClean="0">
                <a:solidFill>
                  <a:srgbClr val="FF0000"/>
                </a:solidFill>
              </a:rPr>
              <a:t>探求多數民意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公聽會、公投</a:t>
            </a:r>
            <a:endParaRPr lang="en-US" altLang="zh-TW" sz="3200" dirty="0" smtClean="0"/>
          </a:p>
          <a:p>
            <a:endParaRPr lang="en-US" altLang="zh-TW" sz="3200" dirty="0"/>
          </a:p>
          <a:p>
            <a:r>
              <a:rPr lang="en-US" altLang="zh-TW" sz="3200" dirty="0" smtClean="0"/>
              <a:t>(2)</a:t>
            </a:r>
            <a:r>
              <a:rPr lang="zh-TW" altLang="en-US" sz="3200" dirty="0" smtClean="0">
                <a:solidFill>
                  <a:srgbClr val="FFFF00"/>
                </a:solidFill>
              </a:rPr>
              <a:t>法治政治</a:t>
            </a:r>
            <a:endParaRPr lang="en-US" altLang="zh-TW" sz="3200" dirty="0" smtClean="0">
              <a:solidFill>
                <a:srgbClr val="FFFF00"/>
              </a:solidFill>
            </a:endParaRP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</a:t>
            </a:r>
            <a:r>
              <a:rPr lang="zh-TW" altLang="en-US" sz="3200" dirty="0"/>
              <a:t>↗</a:t>
            </a:r>
            <a:r>
              <a:rPr lang="zh-TW" altLang="en-US" sz="3200" dirty="0">
                <a:solidFill>
                  <a:srgbClr val="FFFF00"/>
                </a:solidFill>
              </a:rPr>
              <a:t>人民</a:t>
            </a:r>
            <a:r>
              <a:rPr lang="zh-TW" altLang="en-US" sz="3200" dirty="0" smtClean="0">
                <a:solidFill>
                  <a:srgbClr val="FFFF00"/>
                </a:solidFill>
              </a:rPr>
              <a:t>守法，政府也要守法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紅線違停    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↘政府依照法律管理國家，避免侵害人民  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法律沒規定，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  政府不可以隨意處罰人民 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2026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1764" y="274638"/>
            <a:ext cx="10404648" cy="1020762"/>
          </a:xfrm>
        </p:spPr>
        <p:txBody>
          <a:bodyPr>
            <a:normAutofit/>
          </a:bodyPr>
          <a:lstStyle/>
          <a:p>
            <a:r>
              <a:rPr lang="en-US" altLang="zh-TW" sz="4000" dirty="0"/>
              <a:t>3.</a:t>
            </a:r>
            <a:r>
              <a:rPr lang="zh-TW" altLang="en-US" sz="4000" dirty="0"/>
              <a:t>民主政治的特色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1763" y="1844824"/>
            <a:ext cx="11927061" cy="4752528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(3)</a:t>
            </a:r>
            <a:r>
              <a:rPr lang="zh-TW" altLang="en-US" sz="3200" dirty="0" smtClean="0">
                <a:solidFill>
                  <a:srgbClr val="00B0F0"/>
                </a:solidFill>
              </a:rPr>
              <a:t>政黨政治</a:t>
            </a:r>
            <a:endParaRPr lang="en-US" altLang="zh-TW" sz="3200" dirty="0" smtClean="0">
              <a:solidFill>
                <a:srgbClr val="00B0F0"/>
              </a:solidFill>
            </a:endParaRP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↗民主國家一定會有</a:t>
            </a:r>
            <a:r>
              <a:rPr lang="zh-TW" altLang="en-US" sz="3200" dirty="0" smtClean="0">
                <a:solidFill>
                  <a:srgbClr val="00B0F0"/>
                </a:solidFill>
              </a:rPr>
              <a:t>兩個以上政黨競爭執政權</a:t>
            </a:r>
            <a:r>
              <a:rPr lang="en-US" altLang="zh-TW" sz="3200" dirty="0" smtClean="0">
                <a:solidFill>
                  <a:srgbClr val="00B0F0"/>
                </a:solidFill>
              </a:rPr>
              <a:t>(</a:t>
            </a:r>
            <a:r>
              <a:rPr lang="zh-TW" altLang="en-US" sz="3200" dirty="0" smtClean="0">
                <a:solidFill>
                  <a:srgbClr val="00B0F0"/>
                </a:solidFill>
              </a:rPr>
              <a:t>選舉</a:t>
            </a:r>
            <a:r>
              <a:rPr lang="en-US" altLang="zh-TW" sz="3200" dirty="0" smtClean="0">
                <a:solidFill>
                  <a:srgbClr val="00B0F0"/>
                </a:solidFill>
              </a:rPr>
              <a:t>)</a:t>
            </a: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↘執政黨管理國家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擁有權力及資源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，但接受在野黨監督</a:t>
            </a:r>
            <a:endParaRPr lang="en-US" altLang="zh-TW" sz="3200" dirty="0" smtClean="0"/>
          </a:p>
          <a:p>
            <a:r>
              <a:rPr lang="en-US" altLang="zh-TW" sz="3200" dirty="0" smtClean="0"/>
              <a:t>(4)</a:t>
            </a:r>
            <a:r>
              <a:rPr lang="zh-TW" altLang="en-US" sz="3200" dirty="0" smtClean="0">
                <a:solidFill>
                  <a:srgbClr val="00B050"/>
                </a:solidFill>
              </a:rPr>
              <a:t>責任政治</a:t>
            </a:r>
            <a:r>
              <a:rPr lang="zh-TW" altLang="en-US" sz="3200" dirty="0" smtClean="0"/>
              <a:t>→執政者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政黨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因為施政不當，而遭受處罰</a:t>
            </a:r>
            <a:endParaRPr lang="en-US" altLang="zh-TW" sz="3200" dirty="0" smtClean="0"/>
          </a:p>
          <a:p>
            <a:r>
              <a:rPr lang="zh-TW" altLang="en-US" sz="3200" dirty="0" smtClean="0"/>
              <a:t>     ↗</a:t>
            </a:r>
            <a:r>
              <a:rPr lang="zh-TW" altLang="en-US" sz="3200" dirty="0" smtClean="0">
                <a:solidFill>
                  <a:srgbClr val="00B050"/>
                </a:solidFill>
              </a:rPr>
              <a:t>政策及表現不好</a:t>
            </a:r>
            <a:r>
              <a:rPr lang="zh-TW" altLang="en-US" sz="3200" dirty="0" smtClean="0"/>
              <a:t>→</a:t>
            </a:r>
            <a:r>
              <a:rPr lang="zh-TW" altLang="en-US" sz="3200" dirty="0" smtClean="0">
                <a:solidFill>
                  <a:srgbClr val="00B050"/>
                </a:solidFill>
              </a:rPr>
              <a:t>下台</a:t>
            </a:r>
            <a:r>
              <a:rPr lang="zh-TW" altLang="en-US" sz="3200" dirty="0" smtClean="0"/>
              <a:t>負責</a:t>
            </a:r>
            <a:r>
              <a:rPr lang="en-US" altLang="zh-TW" sz="3200" dirty="0" smtClean="0"/>
              <a:t>=</a:t>
            </a:r>
            <a:r>
              <a:rPr lang="zh-TW" altLang="en-US" sz="3200" dirty="0" smtClean="0">
                <a:solidFill>
                  <a:srgbClr val="00B050"/>
                </a:solidFill>
              </a:rPr>
              <a:t>政治責任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全台停電→部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                                                                             長下台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/>
              <a:t>        ↘</a:t>
            </a:r>
            <a:r>
              <a:rPr lang="zh-TW" altLang="en-US" sz="3200" dirty="0" smtClean="0">
                <a:solidFill>
                  <a:srgbClr val="00B050"/>
                </a:solidFill>
              </a:rPr>
              <a:t>違反法律規定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收受不該拿的錢，被判刑入獄</a:t>
            </a:r>
            <a:r>
              <a:rPr lang="en-US" altLang="zh-TW" sz="3200" dirty="0" smtClean="0"/>
              <a:t>=</a:t>
            </a:r>
            <a:r>
              <a:rPr lang="zh-TW" altLang="en-US" sz="3200" dirty="0" smtClean="0">
                <a:solidFill>
                  <a:srgbClr val="00B050"/>
                </a:solidFill>
              </a:rPr>
              <a:t>法律責任</a:t>
            </a:r>
            <a:endParaRPr lang="zh-TW" alt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293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黑板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6_TF02804846_TF02804846.potx" id="{3FE80767-388A-45D3-A464-874557DCEE83}" vid="{F603BDC4-59DE-46BD-BE43-6B7C1150DAC5}"/>
    </a:ext>
  </a:extLst>
</a:theme>
</file>

<file path=ppt/theme/theme2.xml><?xml version="1.0" encoding="utf-8"?>
<a:theme xmlns:a="http://schemas.openxmlformats.org/drawingml/2006/main" name="Office 佈景主題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黑板教育簡報 (寬螢幕)</Template>
  <TotalTime>2281</TotalTime>
  <Words>769</Words>
  <Application>Microsoft Office PowerPoint</Application>
  <PresentationFormat>自訂</PresentationFormat>
  <Paragraphs>67</Paragraphs>
  <Slides>9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Microsoft JhengHei UI</vt:lpstr>
      <vt:lpstr>Arial</vt:lpstr>
      <vt:lpstr>Consolas</vt:lpstr>
      <vt:lpstr>黑板 16x9</vt:lpstr>
      <vt:lpstr>           國家與民主政治</vt:lpstr>
      <vt:lpstr>1.國家的條件及功能</vt:lpstr>
      <vt:lpstr>1.國家的條件及功能</vt:lpstr>
      <vt:lpstr>1.國家的條件及功能</vt:lpstr>
      <vt:lpstr>1.國家的條件及功能</vt:lpstr>
      <vt:lpstr>1.國家的條件及功能</vt:lpstr>
      <vt:lpstr>2.國家與政府的關係(不同)</vt:lpstr>
      <vt:lpstr>3.民主政治的特色</vt:lpstr>
      <vt:lpstr>3.民主政治的特色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公共意見(民意)</dc:title>
  <dc:creator>mcjh</dc:creator>
  <cp:lastModifiedBy>施志平</cp:lastModifiedBy>
  <cp:revision>117</cp:revision>
  <dcterms:created xsi:type="dcterms:W3CDTF">2022-04-18T05:32:27Z</dcterms:created>
  <dcterms:modified xsi:type="dcterms:W3CDTF">2024-09-18T01:50:46Z</dcterms:modified>
</cp:coreProperties>
</file>