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4" r:id="rId7"/>
    <p:sldId id="277" r:id="rId8"/>
    <p:sldId id="275" r:id="rId9"/>
    <p:sldId id="276" r:id="rId10"/>
    <p:sldId id="278" r:id="rId11"/>
    <p:sldId id="280" r:id="rId12"/>
    <p:sldId id="281" r:id="rId13"/>
    <p:sldId id="283" r:id="rId14"/>
    <p:sldId id="285" r:id="rId15"/>
    <p:sldId id="282" r:id="rId16"/>
    <p:sldId id="279" r:id="rId17"/>
    <p:sldId id="284" r:id="rId18"/>
    <p:sldId id="286" r:id="rId19"/>
    <p:sldId id="288" r:id="rId20"/>
    <p:sldId id="287" r:id="rId21"/>
    <p:sldId id="290" r:id="rId22"/>
    <p:sldId id="291" r:id="rId23"/>
    <p:sldId id="289" r:id="rId24"/>
    <p:sldId id="271" r:id="rId25"/>
    <p:sldId id="273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rukaatie Burti Bold" panose="02020500000000000000" charset="0"/>
      <p:regular r:id="rId32"/>
    </p:embeddedFont>
    <p:embeddedFont>
      <p:font typeface="Elephant" panose="02020904090505020303" pitchFamily="18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AEE8-A9CB-425E-B6E4-35ED34642C30}" type="datetimeFigureOut">
              <a:rPr lang="zh-TW" altLang="en-US" smtClean="0"/>
              <a:t>2024/11/5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F5EDD-3115-4698-BA2F-FEBE5E5BD1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66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F5EDD-3115-4698-BA2F-FEBE5E5BD1A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7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F5EDD-3115-4698-BA2F-FEBE5E5BD1A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50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573192" flipV="1">
            <a:off x="-693902" y="5629806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3243072"/>
                </a:moveTo>
                <a:lnTo>
                  <a:pt x="7315200" y="3243072"/>
                </a:lnTo>
                <a:lnTo>
                  <a:pt x="7315200" y="0"/>
                </a:lnTo>
                <a:lnTo>
                  <a:pt x="0" y="0"/>
                </a:lnTo>
                <a:lnTo>
                  <a:pt x="0" y="32430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6115" y="5502602"/>
            <a:ext cx="2166469" cy="2052244"/>
          </a:xfrm>
          <a:custGeom>
            <a:avLst/>
            <a:gdLst/>
            <a:ahLst/>
            <a:cxnLst/>
            <a:rect l="l" t="t" r="r" b="b"/>
            <a:pathLst>
              <a:path w="2166469" h="2052244">
                <a:moveTo>
                  <a:pt x="0" y="0"/>
                </a:moveTo>
                <a:lnTo>
                  <a:pt x="2166469" y="0"/>
                </a:lnTo>
                <a:lnTo>
                  <a:pt x="2166469" y="2052244"/>
                </a:lnTo>
                <a:lnTo>
                  <a:pt x="0" y="20522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67855" flipV="1">
            <a:off x="13854392" y="-1521269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4114800"/>
                </a:moveTo>
                <a:lnTo>
                  <a:pt x="5208608" y="4114800"/>
                </a:lnTo>
                <a:lnTo>
                  <a:pt x="520860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78446" y="1028700"/>
            <a:ext cx="796994" cy="796994"/>
          </a:xfrm>
          <a:custGeom>
            <a:avLst/>
            <a:gdLst/>
            <a:ahLst/>
            <a:cxnLst/>
            <a:rect l="l" t="t" r="r" b="b"/>
            <a:pathLst>
              <a:path w="796994" h="796994">
                <a:moveTo>
                  <a:pt x="0" y="0"/>
                </a:moveTo>
                <a:lnTo>
                  <a:pt x="796994" y="0"/>
                </a:lnTo>
                <a:lnTo>
                  <a:pt x="796994" y="796994"/>
                </a:lnTo>
                <a:lnTo>
                  <a:pt x="0" y="796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1694" y="451819"/>
            <a:ext cx="13906501" cy="3983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5"/>
              </a:lnSpc>
            </a:pPr>
            <a:r>
              <a:rPr lang="en-US" sz="11575" dirty="0">
                <a:solidFill>
                  <a:srgbClr val="44312B"/>
                </a:solidFill>
                <a:latin typeface="Drukaatie Burti Bold"/>
              </a:rPr>
              <a:t>Warm up: </a:t>
            </a:r>
          </a:p>
          <a:p>
            <a:pPr algn="ctr">
              <a:lnSpc>
                <a:spcPts val="16205"/>
              </a:lnSpc>
            </a:pPr>
            <a:r>
              <a:rPr lang="en-US" sz="11575" dirty="0">
                <a:solidFill>
                  <a:srgbClr val="44312B"/>
                </a:solidFill>
                <a:latin typeface="Drukaatie Burti Bold"/>
              </a:rPr>
              <a:t>Guess Who Did it!</a:t>
            </a:r>
          </a:p>
        </p:txBody>
      </p:sp>
      <p:sp>
        <p:nvSpPr>
          <p:cNvPr id="4" name="Freeform 4"/>
          <p:cNvSpPr/>
          <p:nvPr/>
        </p:nvSpPr>
        <p:spPr>
          <a:xfrm>
            <a:off x="3022085" y="4468563"/>
            <a:ext cx="15335978" cy="4885173"/>
          </a:xfrm>
          <a:custGeom>
            <a:avLst/>
            <a:gdLst/>
            <a:ahLst/>
            <a:cxnLst/>
            <a:rect l="l" t="t" r="r" b="b"/>
            <a:pathLst>
              <a:path w="14255488" h="8107809">
                <a:moveTo>
                  <a:pt x="0" y="0"/>
                </a:moveTo>
                <a:lnTo>
                  <a:pt x="14255489" y="0"/>
                </a:lnTo>
                <a:lnTo>
                  <a:pt x="14255489" y="8107809"/>
                </a:lnTo>
                <a:lnTo>
                  <a:pt x="0" y="8107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Who Did It GIF - Who Did It - Discover &amp; Share GIFs">
            <a:extLst>
              <a:ext uri="{FF2B5EF4-FFF2-40B4-BE49-F238E27FC236}">
                <a16:creationId xmlns:a16="http://schemas.microsoft.com/office/drawing/2014/main" id="{DA0E6297-C388-4A38-99C5-B17C0F6E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90" y="5496416"/>
            <a:ext cx="5258809" cy="3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14" y="-254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086100"/>
            <a:ext cx="2604586" cy="72662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1586" y="762273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activity: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2133600" y="2247900"/>
            <a:ext cx="15620999" cy="743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I just show you some of the words, and the first one who </a:t>
            </a:r>
            <a:r>
              <a:rPr lang="en-US" sz="7027" u="sng" dirty="0">
                <a:solidFill>
                  <a:srgbClr val="44312B"/>
                </a:solidFill>
                <a:latin typeface="Drukaatie Burti Bold"/>
              </a:rPr>
              <a:t>raises the hand </a:t>
            </a: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and guesses it right will get the point.</a:t>
            </a:r>
          </a:p>
          <a:p>
            <a:pPr algn="ctr">
              <a:lnSpc>
                <a:spcPts val="9838"/>
              </a:lnSpc>
            </a:pPr>
            <a:r>
              <a:rPr lang="zh-TW" altLang="en-US" sz="7027" dirty="0">
                <a:solidFill>
                  <a:srgbClr val="0070C0"/>
                </a:solidFill>
                <a:latin typeface="Drukaatie Burti Bold"/>
              </a:rPr>
              <a:t>*</a:t>
            </a:r>
            <a:r>
              <a:rPr lang="en-US" altLang="zh-TW" sz="7027" dirty="0">
                <a:solidFill>
                  <a:srgbClr val="0070C0"/>
                </a:solidFill>
                <a:latin typeface="Drukaatie Burti Bold"/>
              </a:rPr>
              <a:t>If you get it right, you can’t guess it again. Let your teammate do it.</a:t>
            </a:r>
            <a:endParaRPr lang="en-US" sz="7027" dirty="0">
              <a:solidFill>
                <a:srgbClr val="0070C0"/>
              </a:solidFill>
              <a:latin typeface="Drukaatie Burti Bold"/>
            </a:endParaRPr>
          </a:p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Ex: cl_ _ _  the b_ _ _ r_ _ m </a:t>
            </a:r>
          </a:p>
        </p:txBody>
      </p:sp>
    </p:spTree>
    <p:extLst>
      <p:ext uri="{BB962C8B-B14F-4D97-AF65-F5344CB8AC3E}">
        <p14:creationId xmlns:p14="http://schemas.microsoft.com/office/powerpoint/2010/main" val="113001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801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_ _ _ _  o_ _   the    g_ _ _ _</a:t>
            </a:r>
            <a:r>
              <a:rPr lang="en-US" sz="7027" dirty="0" err="1">
                <a:solidFill>
                  <a:schemeClr val="tx2"/>
                </a:solidFill>
                <a:latin typeface="Drukaatie Burti Bold"/>
              </a:rPr>
              <a:t>ge</a:t>
            </a:r>
            <a:endParaRPr lang="en-US" sz="7027" dirty="0">
              <a:solidFill>
                <a:schemeClr val="tx2"/>
              </a:solidFill>
              <a:latin typeface="Drukaatie Burti Bold"/>
            </a:endParaRPr>
          </a:p>
        </p:txBody>
      </p:sp>
      <p:pic>
        <p:nvPicPr>
          <p:cNvPr id="8204" name="Picture 12" descr="take out the garbage 的圖片結果">
            <a:extLst>
              <a:ext uri="{FF2B5EF4-FFF2-40B4-BE49-F238E27FC236}">
                <a16:creationId xmlns:a16="http://schemas.microsoft.com/office/drawing/2014/main" id="{57E87B07-0515-4AE7-900F-13EBFABF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2500"/>
            <a:ext cx="7543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_ _ _ _  the _ _ _</a:t>
            </a:r>
            <a:r>
              <a:rPr lang="en-US" sz="7027" dirty="0" err="1">
                <a:solidFill>
                  <a:schemeClr val="tx2"/>
                </a:solidFill>
                <a:latin typeface="Drukaatie Burti Bold"/>
              </a:rPr>
              <a:t>thes</a:t>
            </a:r>
            <a:endParaRPr lang="en-US" sz="7027" dirty="0">
              <a:solidFill>
                <a:schemeClr val="tx2"/>
              </a:solidFill>
              <a:latin typeface="Drukaatie Burti Bold"/>
            </a:endParaRPr>
          </a:p>
        </p:txBody>
      </p:sp>
      <p:pic>
        <p:nvPicPr>
          <p:cNvPr id="10246" name="Picture 6" descr="hang the clothes 的圖片結果">
            <a:extLst>
              <a:ext uri="{FF2B5EF4-FFF2-40B4-BE49-F238E27FC236}">
                <a16:creationId xmlns:a16="http://schemas.microsoft.com/office/drawing/2014/main" id="{337340D2-09E1-4C1D-972A-77588308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94856"/>
            <a:ext cx="7467600" cy="54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w _ _ _  the _ _ _ _ _ w</a:t>
            </a:r>
          </a:p>
        </p:txBody>
      </p:sp>
      <p:pic>
        <p:nvPicPr>
          <p:cNvPr id="11268" name="Picture 4" descr="kid wipe the window 的圖片結果">
            <a:extLst>
              <a:ext uri="{FF2B5EF4-FFF2-40B4-BE49-F238E27FC236}">
                <a16:creationId xmlns:a16="http://schemas.microsoft.com/office/drawing/2014/main" id="{CCE0F1C7-F975-4B91-981A-43685986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48838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78611"/>
            <a:ext cx="8503920" cy="30590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_ _ _  the _ _ </a:t>
            </a:r>
            <a:r>
              <a:rPr lang="en-US" sz="7027" dirty="0" err="1">
                <a:solidFill>
                  <a:schemeClr val="tx2"/>
                </a:solidFill>
                <a:latin typeface="Drukaatie Burti Bold"/>
              </a:rPr>
              <a:t>oo</a:t>
            </a:r>
            <a:r>
              <a:rPr lang="zh-TW" altLang="en-US" sz="7027" dirty="0">
                <a:solidFill>
                  <a:schemeClr val="tx2"/>
                </a:solidFill>
                <a:latin typeface="Drukaatie Burti Bold"/>
              </a:rPr>
              <a:t> </a:t>
            </a:r>
            <a:r>
              <a:rPr lang="en-US" altLang="zh-TW" sz="7027" dirty="0">
                <a:solidFill>
                  <a:schemeClr val="tx2"/>
                </a:solidFill>
                <a:latin typeface="Drukaatie Burti Bold"/>
              </a:rPr>
              <a:t>_</a:t>
            </a:r>
            <a:endParaRPr lang="en-US" sz="7027" dirty="0">
              <a:solidFill>
                <a:schemeClr val="tx2"/>
              </a:solidFill>
              <a:latin typeface="Drukaatie Burti Bold"/>
            </a:endParaRPr>
          </a:p>
        </p:txBody>
      </p:sp>
      <p:pic>
        <p:nvPicPr>
          <p:cNvPr id="12298" name="Picture 10" descr="Montessori Practical Life for Toddlers: Mopping">
            <a:extLst>
              <a:ext uri="{FF2B5EF4-FFF2-40B4-BE49-F238E27FC236}">
                <a16:creationId xmlns:a16="http://schemas.microsoft.com/office/drawing/2014/main" id="{D913B510-1FDA-4E07-8B3C-C88B23B7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97" y="4531977"/>
            <a:ext cx="8241846" cy="54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s _ _ _ _ the s_ _ _ _ s</a:t>
            </a:r>
          </a:p>
        </p:txBody>
      </p:sp>
      <p:pic>
        <p:nvPicPr>
          <p:cNvPr id="9218" name="Picture 2" descr="sweep the stairs 的圖片結果">
            <a:extLst>
              <a:ext uri="{FF2B5EF4-FFF2-40B4-BE49-F238E27FC236}">
                <a16:creationId xmlns:a16="http://schemas.microsoft.com/office/drawing/2014/main" id="{1830C918-DFEA-4AE4-9682-42455ADF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66" y="4785977"/>
            <a:ext cx="6872968" cy="51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514" y="5261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3" y="3314700"/>
            <a:ext cx="10972800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_ _   the    </a:t>
            </a:r>
            <a:r>
              <a:rPr lang="en-US" altLang="zh-TW" sz="7027" dirty="0">
                <a:solidFill>
                  <a:schemeClr val="tx2"/>
                </a:solidFill>
                <a:latin typeface="Drukaatie Burti Bold"/>
              </a:rPr>
              <a:t>_</a:t>
            </a:r>
            <a:r>
              <a:rPr lang="zh-TW" altLang="en-US" sz="7027" dirty="0">
                <a:solidFill>
                  <a:schemeClr val="tx2"/>
                </a:solidFill>
                <a:latin typeface="Drukaatie Burti Bold"/>
              </a:rPr>
              <a:t> </a:t>
            </a:r>
            <a:r>
              <a:rPr lang="en-US" altLang="zh-TW" sz="7027" dirty="0">
                <a:solidFill>
                  <a:schemeClr val="tx2"/>
                </a:solidFill>
                <a:latin typeface="Drukaatie Burti Bold"/>
              </a:rPr>
              <a:t>_</a:t>
            </a:r>
            <a:r>
              <a:rPr lang="zh-TW" altLang="en-US" sz="7027" dirty="0">
                <a:solidFill>
                  <a:schemeClr val="tx2"/>
                </a:solidFill>
                <a:latin typeface="Drukaatie Burti Bold"/>
              </a:rPr>
              <a:t> </a:t>
            </a:r>
            <a:r>
              <a:rPr lang="en-US" altLang="zh-TW" sz="7027" dirty="0" err="1">
                <a:solidFill>
                  <a:schemeClr val="tx2"/>
                </a:solidFill>
                <a:latin typeface="Drukaatie Burti Bold"/>
              </a:rPr>
              <a:t>shes</a:t>
            </a:r>
            <a:endParaRPr lang="en-US" sz="7027" dirty="0">
              <a:solidFill>
                <a:schemeClr val="tx2"/>
              </a:solidFill>
              <a:latin typeface="Drukaatie Burti Bold"/>
            </a:endParaRPr>
          </a:p>
        </p:txBody>
      </p:sp>
      <p:pic>
        <p:nvPicPr>
          <p:cNvPr id="3076" name="Picture 4" descr="查看相關的圖片詳細資料。Happy Kids Helping in the Kitchen Stock Photo - Image of happy, people ...">
            <a:extLst>
              <a:ext uri="{FF2B5EF4-FFF2-40B4-BE49-F238E27FC236}">
                <a16:creationId xmlns:a16="http://schemas.microsoft.com/office/drawing/2014/main" id="{B6BF41A2-2FCC-46A0-A577-65172C61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07" y="5039901"/>
            <a:ext cx="6477000" cy="47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78611"/>
            <a:ext cx="8503920" cy="305908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162300"/>
            <a:ext cx="2452186" cy="7190014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5400" y="1485900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Next game: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Guess the Housework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3256642" y="3314700"/>
            <a:ext cx="12135757" cy="115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chemeClr val="tx2"/>
                </a:solidFill>
                <a:latin typeface="Drukaatie Burti Bold"/>
              </a:rPr>
              <a:t>_ _   the l _ _ _dry</a:t>
            </a:r>
          </a:p>
        </p:txBody>
      </p:sp>
      <p:pic>
        <p:nvPicPr>
          <p:cNvPr id="12300" name="Picture 12" descr="kid do the laundry 的圖片結果">
            <a:extLst>
              <a:ext uri="{FF2B5EF4-FFF2-40B4-BE49-F238E27FC236}">
                <a16:creationId xmlns:a16="http://schemas.microsoft.com/office/drawing/2014/main" id="{A3A0C161-1660-40AC-8E1C-8CDF5554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40182"/>
            <a:ext cx="7421859" cy="50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093" y="478775"/>
            <a:ext cx="17756414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The 3rd activity: </a:t>
            </a: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Making sentence: </a:t>
            </a:r>
            <a:r>
              <a:rPr lang="en-US" sz="8800" u="sng" dirty="0">
                <a:solidFill>
                  <a:srgbClr val="FF0000"/>
                </a:solidFill>
                <a:latin typeface="Drukaatie Burti Bold"/>
              </a:rPr>
              <a:t>was/were </a:t>
            </a:r>
            <a:r>
              <a:rPr lang="en-US" sz="8800" u="sng" dirty="0" err="1">
                <a:solidFill>
                  <a:srgbClr val="FF0000"/>
                </a:solidFill>
                <a:latin typeface="Drukaatie Burti Bold"/>
              </a:rPr>
              <a:t>Ving</a:t>
            </a:r>
            <a:endParaRPr lang="en-US" sz="8800" u="sng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94393" y="2786391"/>
            <a:ext cx="17527814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600" dirty="0">
                <a:solidFill>
                  <a:srgbClr val="44312B"/>
                </a:solidFill>
                <a:latin typeface="Drukaatie Burti Bold"/>
              </a:rPr>
              <a:t> Please make sentences by using the 4 pictures.</a:t>
            </a:r>
            <a:endParaRPr lang="en-US" sz="6600" dirty="0">
              <a:solidFill>
                <a:schemeClr val="tx2"/>
              </a:solidFill>
              <a:latin typeface="Drukaatie Burti Bold"/>
            </a:endParaRPr>
          </a:p>
        </p:txBody>
      </p:sp>
      <p:pic>
        <p:nvPicPr>
          <p:cNvPr id="14340" name="Picture 4" descr="last night 的圖片結果">
            <a:extLst>
              <a:ext uri="{FF2B5EF4-FFF2-40B4-BE49-F238E27FC236}">
                <a16:creationId xmlns:a16="http://schemas.microsoft.com/office/drawing/2014/main" id="{FB073AE6-AD5E-4D36-9DD8-8EF5709D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4016647"/>
            <a:ext cx="2296886" cy="33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97F5B3F-BAA6-4624-8A04-B3E163851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72" y="4011750"/>
            <a:ext cx="3563515" cy="328371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06275B6-4207-4756-A3BA-31EB3F1ED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7742"/>
            <a:ext cx="4227483" cy="3190553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56048F78-9953-49D4-A3E2-2A1CEB02EDA8}"/>
              </a:ext>
            </a:extLst>
          </p:cNvPr>
          <p:cNvSpPr txBox="1"/>
          <p:nvPr/>
        </p:nvSpPr>
        <p:spPr>
          <a:xfrm>
            <a:off x="328386" y="7379867"/>
            <a:ext cx="17527814" cy="2397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Ex: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Nick and Meggy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were doing the laundry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</a:p>
          <a:p>
            <a:pPr algn="ctr">
              <a:lnSpc>
                <a:spcPts val="9838"/>
              </a:lnSpc>
            </a:pPr>
            <a:r>
              <a:rPr lang="en-US" sz="6000" dirty="0">
                <a:solidFill>
                  <a:srgbClr val="FF0000"/>
                </a:solidFill>
                <a:latin typeface="Elephant" panose="02020904090505020303" pitchFamily="18" charset="0"/>
              </a:rPr>
              <a:t>at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a quarter past eight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last night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15" name="Picture 12" descr="kid do the laundry 的圖片結果">
            <a:extLst>
              <a:ext uri="{FF2B5EF4-FFF2-40B4-BE49-F238E27FC236}">
                <a16:creationId xmlns:a16="http://schemas.microsoft.com/office/drawing/2014/main" id="{777998FE-25D7-4C31-8DC7-F8D75823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81" y="4069673"/>
            <a:ext cx="4251860" cy="28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77420" y="4405754"/>
            <a:ext cx="11733159" cy="5881246"/>
          </a:xfrm>
          <a:custGeom>
            <a:avLst/>
            <a:gdLst/>
            <a:ahLst/>
            <a:cxnLst/>
            <a:rect l="l" t="t" r="r" b="b"/>
            <a:pathLst>
              <a:path w="11733159" h="5881246">
                <a:moveTo>
                  <a:pt x="0" y="0"/>
                </a:moveTo>
                <a:lnTo>
                  <a:pt x="11733160" y="0"/>
                </a:lnTo>
                <a:lnTo>
                  <a:pt x="11733160" y="5881246"/>
                </a:lnTo>
                <a:lnTo>
                  <a:pt x="0" y="588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77420" y="901669"/>
            <a:ext cx="11733159" cy="324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10"/>
              </a:lnSpc>
            </a:pPr>
            <a:r>
              <a:rPr lang="en-US" sz="13435" dirty="0">
                <a:solidFill>
                  <a:srgbClr val="44312B"/>
                </a:solidFill>
                <a:latin typeface="Drukaatie Burti Bold"/>
              </a:rPr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408304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614" y="3922336"/>
            <a:ext cx="1981199" cy="6429978"/>
          </a:xfrm>
          <a:custGeom>
            <a:avLst/>
            <a:gdLst/>
            <a:ahLst/>
            <a:cxnLst/>
            <a:rect l="l" t="t" r="r" b="b"/>
            <a:pathLst>
              <a:path w="3489991" h="10189754">
                <a:moveTo>
                  <a:pt x="0" y="0"/>
                </a:moveTo>
                <a:lnTo>
                  <a:pt x="3489991" y="0"/>
                </a:lnTo>
                <a:lnTo>
                  <a:pt x="3489991" y="10189754"/>
                </a:lnTo>
                <a:lnTo>
                  <a:pt x="0" y="1018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3443" y="189736"/>
            <a:ext cx="17297401" cy="366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7027" dirty="0">
                <a:solidFill>
                  <a:srgbClr val="44312B"/>
                </a:solidFill>
                <a:latin typeface="Drukaatie Burti Bold"/>
              </a:rPr>
              <a:t>A man was found murdered on Sunday morning around 6. The wife called the cops and there were 5 suspects and their alibis.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77156" y="3553766"/>
            <a:ext cx="17798144" cy="743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indent="-1143000" algn="ctr">
              <a:lnSpc>
                <a:spcPts val="9838"/>
              </a:lnSpc>
              <a:buAutoNum type="arabicPeriod"/>
            </a:pP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 wife said she </a:t>
            </a:r>
            <a:r>
              <a:rPr lang="en-US" sz="4800" u="sng" dirty="0">
                <a:solidFill>
                  <a:srgbClr val="FF0000"/>
                </a:solidFill>
                <a:latin typeface="Drukaatie Burti Bold"/>
              </a:rPr>
              <a:t>was sleeping</a:t>
            </a: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 then.</a:t>
            </a:r>
          </a:p>
          <a:p>
            <a:pPr marL="1143000" indent="-1143000" algn="ctr">
              <a:lnSpc>
                <a:spcPts val="9838"/>
              </a:lnSpc>
              <a:buAutoNum type="arabicPeriod"/>
            </a:pP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 cook </a:t>
            </a:r>
            <a:r>
              <a:rPr lang="en-US" sz="4800" u="sng" dirty="0">
                <a:solidFill>
                  <a:srgbClr val="FF0000"/>
                </a:solidFill>
                <a:latin typeface="Drukaatie Burti Bold"/>
              </a:rPr>
              <a:t>was cooking </a:t>
            </a: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at that time.</a:t>
            </a:r>
          </a:p>
          <a:p>
            <a:pPr marL="1143000" indent="-1143000" algn="ctr">
              <a:lnSpc>
                <a:spcPts val="9838"/>
              </a:lnSpc>
              <a:buAutoNum type="arabicPeriod"/>
            </a:pP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 gardener </a:t>
            </a:r>
            <a:r>
              <a:rPr lang="en-US" sz="4800" u="sng" dirty="0">
                <a:solidFill>
                  <a:srgbClr val="FF0000"/>
                </a:solidFill>
                <a:latin typeface="Drukaatie Burti Bold"/>
              </a:rPr>
              <a:t>was growing fruit </a:t>
            </a: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at 6 this morning.</a:t>
            </a:r>
          </a:p>
          <a:p>
            <a:pPr marL="1143000" indent="-1143000" algn="ctr">
              <a:lnSpc>
                <a:spcPts val="9838"/>
              </a:lnSpc>
              <a:buAutoNum type="arabicPeriod"/>
            </a:pP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 maid </a:t>
            </a:r>
            <a:r>
              <a:rPr lang="en-US" sz="4800" u="sng" dirty="0">
                <a:solidFill>
                  <a:srgbClr val="FF0000"/>
                </a:solidFill>
                <a:latin typeface="Drukaatie Burti Bold"/>
              </a:rPr>
              <a:t>was waiting for the garbage truck </a:t>
            </a: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then.</a:t>
            </a:r>
          </a:p>
          <a:p>
            <a:pPr marL="1143000" indent="-1143000" algn="ctr">
              <a:lnSpc>
                <a:spcPts val="9838"/>
              </a:lnSpc>
              <a:buAutoNum type="arabicPeriod"/>
            </a:pP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The butler </a:t>
            </a:r>
            <a:r>
              <a:rPr lang="en-US" sz="4800" u="sng" dirty="0">
                <a:solidFill>
                  <a:srgbClr val="FF0000"/>
                </a:solidFill>
                <a:latin typeface="Drukaatie Burti Bold"/>
              </a:rPr>
              <a:t>was wiping the window </a:t>
            </a:r>
            <a:r>
              <a:rPr lang="en-US" sz="4800" dirty="0">
                <a:solidFill>
                  <a:srgbClr val="FF0000"/>
                </a:solidFill>
                <a:latin typeface="Drukaatie Burti Bold"/>
              </a:rPr>
              <a:t>at that time. </a:t>
            </a:r>
          </a:p>
          <a:p>
            <a:pPr marL="1143000" indent="-1143000" algn="ctr">
              <a:lnSpc>
                <a:spcPts val="9838"/>
              </a:lnSpc>
              <a:buAutoNum type="arabicPeriod"/>
            </a:pPr>
            <a:endParaRPr lang="en-US" sz="7027" dirty="0">
              <a:solidFill>
                <a:srgbClr val="44312B"/>
              </a:solidFill>
              <a:latin typeface="Drukaatie Burti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093" y="478775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Making sentence: </a:t>
            </a:r>
            <a:r>
              <a:rPr lang="en-US" sz="8800" u="sng" dirty="0">
                <a:solidFill>
                  <a:srgbClr val="FF0000"/>
                </a:solidFill>
                <a:latin typeface="Drukaatie Burti Bold"/>
              </a:rPr>
              <a:t>was/were </a:t>
            </a:r>
            <a:r>
              <a:rPr lang="en-US" sz="8800" u="sng" dirty="0" err="1">
                <a:solidFill>
                  <a:srgbClr val="FF0000"/>
                </a:solidFill>
                <a:latin typeface="Drukaatie Burti Bold"/>
              </a:rPr>
              <a:t>Ving</a:t>
            </a:r>
            <a:endParaRPr lang="en-US" sz="8800" u="sng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94393" y="2786391"/>
            <a:ext cx="17527814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600" dirty="0">
                <a:solidFill>
                  <a:srgbClr val="44312B"/>
                </a:solidFill>
                <a:latin typeface="Drukaatie Burti Bold"/>
              </a:rPr>
              <a:t> Please make sentences by using the 4 pictures.</a:t>
            </a:r>
            <a:endParaRPr lang="en-US" sz="6600" dirty="0">
              <a:solidFill>
                <a:schemeClr val="tx2"/>
              </a:solidFill>
              <a:latin typeface="Drukaatie Burti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6048F78-9953-49D4-A3E2-2A1CEB02EDA8}"/>
              </a:ext>
            </a:extLst>
          </p:cNvPr>
          <p:cNvSpPr txBox="1"/>
          <p:nvPr/>
        </p:nvSpPr>
        <p:spPr>
          <a:xfrm>
            <a:off x="328386" y="7379867"/>
            <a:ext cx="17527814" cy="241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altLang="zh-TW" sz="6000" dirty="0">
                <a:solidFill>
                  <a:schemeClr val="tx2"/>
                </a:solidFill>
                <a:latin typeface="Elephant" panose="02020904090505020303" pitchFamily="18" charset="0"/>
              </a:rPr>
              <a:t>A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: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Wilson and Jamie were mopping the window(s) at a quarter to ten this morning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15362" name="Picture 2" descr="this morning 的圖片結果">
            <a:extLst>
              <a:ext uri="{FF2B5EF4-FFF2-40B4-BE49-F238E27FC236}">
                <a16:creationId xmlns:a16="http://schemas.microsoft.com/office/drawing/2014/main" id="{90390B01-E48D-4867-96C0-B77A068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657" y="4472505"/>
            <a:ext cx="4514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670AF8C-7B07-4F8D-A3CE-8CE81ABC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777"/>
            <a:ext cx="3719715" cy="344805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5C87EB5-392A-46E4-BC5C-47FCC8307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88" y="3997777"/>
            <a:ext cx="3500962" cy="2974197"/>
          </a:xfrm>
          <a:prstGeom prst="rect">
            <a:avLst/>
          </a:prstGeom>
        </p:spPr>
      </p:pic>
      <p:pic>
        <p:nvPicPr>
          <p:cNvPr id="18" name="Picture 4" descr="kid wipe the window 的圖片結果">
            <a:extLst>
              <a:ext uri="{FF2B5EF4-FFF2-40B4-BE49-F238E27FC236}">
                <a16:creationId xmlns:a16="http://schemas.microsoft.com/office/drawing/2014/main" id="{105384FC-784A-42EE-8489-53EBE8D6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22" y="3984170"/>
            <a:ext cx="4433685" cy="33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093" y="478775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Making sentence: </a:t>
            </a:r>
            <a:r>
              <a:rPr lang="en-US" sz="8800" u="sng" dirty="0">
                <a:solidFill>
                  <a:srgbClr val="FF0000"/>
                </a:solidFill>
                <a:latin typeface="Drukaatie Burti Bold"/>
              </a:rPr>
              <a:t>was/were </a:t>
            </a:r>
            <a:r>
              <a:rPr lang="en-US" sz="8800" u="sng" dirty="0" err="1">
                <a:solidFill>
                  <a:srgbClr val="FF0000"/>
                </a:solidFill>
                <a:latin typeface="Drukaatie Burti Bold"/>
              </a:rPr>
              <a:t>Ving</a:t>
            </a:r>
            <a:endParaRPr lang="en-US" sz="8800" u="sng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94393" y="2786391"/>
            <a:ext cx="17527814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600" dirty="0">
                <a:solidFill>
                  <a:srgbClr val="44312B"/>
                </a:solidFill>
                <a:latin typeface="Drukaatie Burti Bold"/>
              </a:rPr>
              <a:t> Please make sentences by using the 4 pictures.</a:t>
            </a:r>
            <a:endParaRPr lang="en-US" sz="6600" dirty="0">
              <a:solidFill>
                <a:schemeClr val="tx2"/>
              </a:solidFill>
              <a:latin typeface="Drukaatie Burti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6048F78-9953-49D4-A3E2-2A1CEB02EDA8}"/>
              </a:ext>
            </a:extLst>
          </p:cNvPr>
          <p:cNvSpPr txBox="1"/>
          <p:nvPr/>
        </p:nvSpPr>
        <p:spPr>
          <a:xfrm>
            <a:off x="-685800" y="7379867"/>
            <a:ext cx="19202400" cy="241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zh-TW" altLang="en-US" sz="4800" dirty="0">
                <a:solidFill>
                  <a:schemeClr val="tx2"/>
                </a:solidFill>
                <a:latin typeface="Elephant" panose="02020904090505020303" pitchFamily="18" charset="0"/>
              </a:rPr>
              <a:t>   </a:t>
            </a:r>
            <a:r>
              <a:rPr lang="en-US" altLang="zh-TW" sz="4800" dirty="0">
                <a:solidFill>
                  <a:schemeClr val="tx2"/>
                </a:solidFill>
                <a:latin typeface="Elephant" panose="02020904090505020303" pitchFamily="18" charset="0"/>
              </a:rPr>
              <a:t>A</a:t>
            </a:r>
            <a:r>
              <a:rPr lang="en-US" sz="4800" dirty="0">
                <a:solidFill>
                  <a:schemeClr val="tx2"/>
                </a:solidFill>
                <a:latin typeface="Elephant" panose="02020904090505020303" pitchFamily="18" charset="0"/>
              </a:rPr>
              <a:t>: </a:t>
            </a:r>
            <a:r>
              <a:rPr lang="en-US" sz="4800" u="sng" dirty="0" err="1">
                <a:solidFill>
                  <a:schemeClr val="tx2"/>
                </a:solidFill>
                <a:latin typeface="Elephant" panose="02020904090505020303" pitchFamily="18" charset="0"/>
              </a:rPr>
              <a:t>Joinn</a:t>
            </a:r>
            <a:r>
              <a:rPr lang="en-US" sz="4800" u="sng" dirty="0">
                <a:solidFill>
                  <a:schemeClr val="tx2"/>
                </a:solidFill>
                <a:latin typeface="Elephant" panose="02020904090505020303" pitchFamily="18" charset="0"/>
              </a:rPr>
              <a:t> and Jack were taking out the garbage/trash </a:t>
            </a:r>
          </a:p>
          <a:p>
            <a:pPr algn="ctr">
              <a:lnSpc>
                <a:spcPts val="9838"/>
              </a:lnSpc>
            </a:pPr>
            <a:r>
              <a:rPr lang="en-US" sz="4800" u="sng" dirty="0">
                <a:solidFill>
                  <a:schemeClr val="tx2"/>
                </a:solidFill>
                <a:latin typeface="Elephant" panose="02020904090505020303" pitchFamily="18" charset="0"/>
              </a:rPr>
              <a:t>at half past one yesterday afternoon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B31534-7080-46D5-AB66-A9E0598EC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4" y="4518360"/>
            <a:ext cx="3143250" cy="2667000"/>
          </a:xfrm>
          <a:prstGeom prst="rect">
            <a:avLst/>
          </a:prstGeom>
        </p:spPr>
      </p:pic>
      <p:pic>
        <p:nvPicPr>
          <p:cNvPr id="14" name="Picture 12" descr="take out the garbage 的圖片結果">
            <a:extLst>
              <a:ext uri="{FF2B5EF4-FFF2-40B4-BE49-F238E27FC236}">
                <a16:creationId xmlns:a16="http://schemas.microsoft.com/office/drawing/2014/main" id="{EC3E0273-8C1F-4CA6-8935-F5546667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38" y="4518360"/>
            <a:ext cx="4443483" cy="30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42A1995-DFA5-4F7B-B766-84F3A36FD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23" y="4348181"/>
            <a:ext cx="4357765" cy="3370005"/>
          </a:xfrm>
          <a:prstGeom prst="rect">
            <a:avLst/>
          </a:prstGeom>
        </p:spPr>
      </p:pic>
      <p:pic>
        <p:nvPicPr>
          <p:cNvPr id="16386" name="Picture 2" descr="Yesterday afternoon - CVRI854gv's blog">
            <a:extLst>
              <a:ext uri="{FF2B5EF4-FFF2-40B4-BE49-F238E27FC236}">
                <a16:creationId xmlns:a16="http://schemas.microsoft.com/office/drawing/2014/main" id="{FBCA232F-6A89-45E9-89B7-CC1A6DC7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990" y="4699394"/>
            <a:ext cx="4920417" cy="25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093" y="478775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Making sentence: </a:t>
            </a:r>
            <a:r>
              <a:rPr lang="en-US" sz="8800" u="sng" dirty="0">
                <a:solidFill>
                  <a:srgbClr val="FF0000"/>
                </a:solidFill>
                <a:latin typeface="Drukaatie Burti Bold"/>
              </a:rPr>
              <a:t>was/were </a:t>
            </a:r>
            <a:r>
              <a:rPr lang="en-US" sz="8800" u="sng" dirty="0" err="1">
                <a:solidFill>
                  <a:srgbClr val="FF0000"/>
                </a:solidFill>
                <a:latin typeface="Drukaatie Burti Bold"/>
              </a:rPr>
              <a:t>Ving</a:t>
            </a:r>
            <a:endParaRPr lang="en-US" sz="8800" u="sng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94393" y="2786391"/>
            <a:ext cx="17527814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600" dirty="0">
                <a:solidFill>
                  <a:srgbClr val="44312B"/>
                </a:solidFill>
                <a:latin typeface="Drukaatie Burti Bold"/>
              </a:rPr>
              <a:t> Please make sentences by using the 4 pictures.</a:t>
            </a:r>
            <a:endParaRPr lang="en-US" sz="6600" dirty="0">
              <a:solidFill>
                <a:schemeClr val="tx2"/>
              </a:solidFill>
              <a:latin typeface="Drukaatie Burti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6048F78-9953-49D4-A3E2-2A1CEB02EDA8}"/>
              </a:ext>
            </a:extLst>
          </p:cNvPr>
          <p:cNvSpPr txBox="1"/>
          <p:nvPr/>
        </p:nvSpPr>
        <p:spPr>
          <a:xfrm>
            <a:off x="-685800" y="7379867"/>
            <a:ext cx="19202400" cy="241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zh-TW" altLang="en-US" sz="4800" dirty="0">
                <a:solidFill>
                  <a:schemeClr val="tx2"/>
                </a:solidFill>
                <a:latin typeface="Elephant" panose="02020904090505020303" pitchFamily="18" charset="0"/>
              </a:rPr>
              <a:t>   </a:t>
            </a:r>
            <a:r>
              <a:rPr lang="en-US" altLang="zh-TW" sz="4800" dirty="0">
                <a:solidFill>
                  <a:schemeClr val="tx2"/>
                </a:solidFill>
                <a:latin typeface="Elephant" panose="02020904090505020303" pitchFamily="18" charset="0"/>
              </a:rPr>
              <a:t>A</a:t>
            </a:r>
            <a:r>
              <a:rPr lang="en-US" sz="4800" dirty="0">
                <a:solidFill>
                  <a:schemeClr val="tx2"/>
                </a:solidFill>
                <a:latin typeface="Elephant" panose="02020904090505020303" pitchFamily="18" charset="0"/>
              </a:rPr>
              <a:t>: </a:t>
            </a:r>
            <a:r>
              <a:rPr lang="en-US" sz="4800" u="sng" dirty="0">
                <a:solidFill>
                  <a:schemeClr val="tx2"/>
                </a:solidFill>
                <a:latin typeface="Elephant" panose="02020904090505020303" pitchFamily="18" charset="0"/>
              </a:rPr>
              <a:t>Annie was sweeping the stairs </a:t>
            </a:r>
          </a:p>
          <a:p>
            <a:pPr algn="ctr">
              <a:lnSpc>
                <a:spcPts val="9838"/>
              </a:lnSpc>
            </a:pPr>
            <a:r>
              <a:rPr lang="en-US" sz="4800" u="sng" dirty="0">
                <a:solidFill>
                  <a:schemeClr val="tx2"/>
                </a:solidFill>
                <a:latin typeface="Elephant" panose="02020904090505020303" pitchFamily="18" charset="0"/>
              </a:rPr>
              <a:t>at a quarter to six yesterday evening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9A8666-0B82-44A8-8688-2D1BC8A9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819324"/>
            <a:ext cx="2189722" cy="3728684"/>
          </a:xfrm>
          <a:prstGeom prst="rect">
            <a:avLst/>
          </a:prstGeom>
        </p:spPr>
      </p:pic>
      <p:pic>
        <p:nvPicPr>
          <p:cNvPr id="11" name="Picture 2" descr="sweep the stairs 的圖片結果">
            <a:extLst>
              <a:ext uri="{FF2B5EF4-FFF2-40B4-BE49-F238E27FC236}">
                <a16:creationId xmlns:a16="http://schemas.microsoft.com/office/drawing/2014/main" id="{6EF6CCF4-14DC-4588-9C50-5DD5EE6C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81" y="4126661"/>
            <a:ext cx="4650240" cy="35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2281A49D-6561-4878-8521-705A9E8F4819}"/>
              </a:ext>
            </a:extLst>
          </p:cNvPr>
          <p:cNvSpPr/>
          <p:nvPr/>
        </p:nvSpPr>
        <p:spPr>
          <a:xfrm>
            <a:off x="9296400" y="5143500"/>
            <a:ext cx="3352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800" dirty="0"/>
              <a:t>17:45</a:t>
            </a:r>
            <a:endParaRPr lang="zh-TW" altLang="en-US" sz="8800" dirty="0"/>
          </a:p>
        </p:txBody>
      </p:sp>
      <p:pic>
        <p:nvPicPr>
          <p:cNvPr id="18434" name="Picture 2" descr="Stamp Word Yesterday Inside Vector Illustration Stock Vector 250014307 ...">
            <a:extLst>
              <a:ext uri="{FF2B5EF4-FFF2-40B4-BE49-F238E27FC236}">
                <a16:creationId xmlns:a16="http://schemas.microsoft.com/office/drawing/2014/main" id="{4C37A7DC-C9AD-4E40-BA3D-F5593439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49" y="3927344"/>
            <a:ext cx="3562350" cy="22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yesterday evening words 的圖片結果">
            <a:extLst>
              <a:ext uri="{FF2B5EF4-FFF2-40B4-BE49-F238E27FC236}">
                <a16:creationId xmlns:a16="http://schemas.microsoft.com/office/drawing/2014/main" id="{F86D8141-B746-49E4-B8EE-6B0AFB65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48" y="5799740"/>
            <a:ext cx="3390090" cy="15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093" y="478775"/>
            <a:ext cx="1775641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8800" dirty="0">
                <a:solidFill>
                  <a:srgbClr val="FF0000"/>
                </a:solidFill>
                <a:latin typeface="Drukaatie Burti Bold"/>
              </a:rPr>
              <a:t>Making sentence: </a:t>
            </a:r>
            <a:r>
              <a:rPr lang="en-US" sz="8800" u="sng" dirty="0">
                <a:solidFill>
                  <a:srgbClr val="FF0000"/>
                </a:solidFill>
                <a:latin typeface="Drukaatie Burti Bold"/>
              </a:rPr>
              <a:t>was/were </a:t>
            </a:r>
            <a:r>
              <a:rPr lang="en-US" sz="8800" u="sng" dirty="0" err="1">
                <a:solidFill>
                  <a:srgbClr val="FF0000"/>
                </a:solidFill>
                <a:latin typeface="Drukaatie Burti Bold"/>
              </a:rPr>
              <a:t>Ving</a:t>
            </a:r>
            <a:endParaRPr lang="en-US" sz="8800" u="sng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4FC11-65ED-498A-8A30-FFFD58E427B8}"/>
              </a:ext>
            </a:extLst>
          </p:cNvPr>
          <p:cNvSpPr txBox="1"/>
          <p:nvPr/>
        </p:nvSpPr>
        <p:spPr>
          <a:xfrm>
            <a:off x="494393" y="2786391"/>
            <a:ext cx="17527814" cy="11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sz="6600" dirty="0">
                <a:solidFill>
                  <a:srgbClr val="44312B"/>
                </a:solidFill>
                <a:latin typeface="Drukaatie Burti Bold"/>
              </a:rPr>
              <a:t> Please make sentences by using the 4 pictures.</a:t>
            </a:r>
            <a:endParaRPr lang="en-US" sz="6600" dirty="0">
              <a:solidFill>
                <a:schemeClr val="tx2"/>
              </a:solidFill>
              <a:latin typeface="Drukaatie Burti Bold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6048F78-9953-49D4-A3E2-2A1CEB02EDA8}"/>
              </a:ext>
            </a:extLst>
          </p:cNvPr>
          <p:cNvSpPr txBox="1"/>
          <p:nvPr/>
        </p:nvSpPr>
        <p:spPr>
          <a:xfrm>
            <a:off x="328386" y="7379867"/>
            <a:ext cx="17527814" cy="241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8"/>
              </a:lnSpc>
            </a:pPr>
            <a:r>
              <a:rPr lang="en-US" altLang="zh-TW" sz="6000" dirty="0">
                <a:solidFill>
                  <a:schemeClr val="tx2"/>
                </a:solidFill>
                <a:latin typeface="Elephant" panose="02020904090505020303" pitchFamily="18" charset="0"/>
              </a:rPr>
              <a:t>A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: </a:t>
            </a: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Angel was sweeping the stairs </a:t>
            </a:r>
          </a:p>
          <a:p>
            <a:pPr algn="ctr">
              <a:lnSpc>
                <a:spcPts val="9838"/>
              </a:lnSpc>
            </a:pPr>
            <a:r>
              <a:rPr lang="en-US" sz="6000" u="sng" dirty="0">
                <a:solidFill>
                  <a:schemeClr val="tx2"/>
                </a:solidFill>
                <a:latin typeface="Elephant" panose="02020904090505020303" pitchFamily="18" charset="0"/>
              </a:rPr>
              <a:t>at half past six this morning</a:t>
            </a:r>
            <a:r>
              <a:rPr lang="en-US" sz="6000" dirty="0">
                <a:solidFill>
                  <a:schemeClr val="tx2"/>
                </a:solidFill>
                <a:latin typeface="Elephant" panose="02020904090505020303" pitchFamily="18" charset="0"/>
              </a:rPr>
              <a:t>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A2E74B-2B76-4652-A34E-8BF46C9B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71" y="3842274"/>
            <a:ext cx="2296886" cy="3467308"/>
          </a:xfrm>
          <a:prstGeom prst="rect">
            <a:avLst/>
          </a:prstGeom>
        </p:spPr>
      </p:pic>
      <p:pic>
        <p:nvPicPr>
          <p:cNvPr id="11" name="Picture 2" descr="sweep the stairs 的圖片結果">
            <a:extLst>
              <a:ext uri="{FF2B5EF4-FFF2-40B4-BE49-F238E27FC236}">
                <a16:creationId xmlns:a16="http://schemas.microsoft.com/office/drawing/2014/main" id="{75373DFF-47DE-4F38-AAA8-6F113732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78" y="3848684"/>
            <a:ext cx="4786385" cy="36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8C46F7C-9058-4E8A-A453-397AA0DAB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39" y="4699000"/>
            <a:ext cx="4218859" cy="2068023"/>
          </a:xfrm>
          <a:prstGeom prst="rect">
            <a:avLst/>
          </a:prstGeom>
        </p:spPr>
      </p:pic>
      <p:pic>
        <p:nvPicPr>
          <p:cNvPr id="15362" name="Picture 2" descr="this morning 的圖片結果">
            <a:extLst>
              <a:ext uri="{FF2B5EF4-FFF2-40B4-BE49-F238E27FC236}">
                <a16:creationId xmlns:a16="http://schemas.microsoft.com/office/drawing/2014/main" id="{90390B01-E48D-4867-96C0-B77A068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50" y="4472505"/>
            <a:ext cx="45148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38371" y="1409700"/>
            <a:ext cx="12506571" cy="8472506"/>
          </a:xfrm>
          <a:custGeom>
            <a:avLst/>
            <a:gdLst/>
            <a:ahLst/>
            <a:cxnLst/>
            <a:rect l="l" t="t" r="r" b="b"/>
            <a:pathLst>
              <a:path w="13463994" h="8701106">
                <a:moveTo>
                  <a:pt x="13463994" y="0"/>
                </a:moveTo>
                <a:lnTo>
                  <a:pt x="0" y="0"/>
                </a:lnTo>
                <a:lnTo>
                  <a:pt x="0" y="8701106"/>
                </a:lnTo>
                <a:lnTo>
                  <a:pt x="13463994" y="8701106"/>
                </a:lnTo>
                <a:lnTo>
                  <a:pt x="134639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67200" y="1649443"/>
            <a:ext cx="14259171" cy="6242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95"/>
              </a:lnSpc>
            </a:pPr>
            <a:r>
              <a:rPr lang="en-US" sz="7067" dirty="0">
                <a:solidFill>
                  <a:srgbClr val="FF0000"/>
                </a:solidFill>
                <a:latin typeface="Drukaatie Burti Bold"/>
              </a:rPr>
              <a:t># What kind of housework </a:t>
            </a:r>
          </a:p>
          <a:p>
            <a:pPr algn="ctr">
              <a:lnSpc>
                <a:spcPts val="9895"/>
              </a:lnSpc>
            </a:pPr>
            <a:r>
              <a:rPr lang="en-US" sz="7067" dirty="0">
                <a:solidFill>
                  <a:srgbClr val="FF0000"/>
                </a:solidFill>
                <a:latin typeface="Drukaatie Burti Bold"/>
              </a:rPr>
              <a:t>do you do at home?</a:t>
            </a:r>
          </a:p>
          <a:p>
            <a:pPr algn="ctr">
              <a:lnSpc>
                <a:spcPts val="9895"/>
              </a:lnSpc>
            </a:pPr>
            <a:r>
              <a:rPr lang="en-US" sz="7067" dirty="0">
                <a:solidFill>
                  <a:srgbClr val="44312B"/>
                </a:solidFill>
                <a:latin typeface="Drukaatie Burti Bold"/>
              </a:rPr>
              <a:t>and the group that got the most points is...</a:t>
            </a:r>
            <a:r>
              <a:rPr lang="en-US" sz="7067" u="sng" dirty="0">
                <a:solidFill>
                  <a:srgbClr val="44312B"/>
                </a:solidFill>
                <a:latin typeface="Drukaatie Burti Bold"/>
              </a:rPr>
              <a:t>Group     ?    </a:t>
            </a:r>
            <a:r>
              <a:rPr lang="en-US" sz="7067" dirty="0">
                <a:solidFill>
                  <a:srgbClr val="44312B"/>
                </a:solidFill>
                <a:latin typeface="Drukaatie Burti Bold"/>
              </a:rPr>
              <a:t>!</a:t>
            </a:r>
          </a:p>
          <a:p>
            <a:pPr algn="ctr">
              <a:lnSpc>
                <a:spcPts val="9895"/>
              </a:lnSpc>
            </a:pPr>
            <a:r>
              <a:rPr lang="en-US" sz="7067" dirty="0">
                <a:solidFill>
                  <a:srgbClr val="44312B"/>
                </a:solidFill>
                <a:latin typeface="Drukaatie Burti Bold"/>
              </a:rPr>
              <a:t>                  Congratulations!!!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5092" y="3805007"/>
            <a:ext cx="18767994" cy="6873778"/>
          </a:xfrm>
          <a:custGeom>
            <a:avLst/>
            <a:gdLst/>
            <a:ahLst/>
            <a:cxnLst/>
            <a:rect l="l" t="t" r="r" b="b"/>
            <a:pathLst>
              <a:path w="18767994" h="6873778">
                <a:moveTo>
                  <a:pt x="0" y="0"/>
                </a:moveTo>
                <a:lnTo>
                  <a:pt x="18767995" y="0"/>
                </a:lnTo>
                <a:lnTo>
                  <a:pt x="18767995" y="6873778"/>
                </a:lnTo>
                <a:lnTo>
                  <a:pt x="0" y="6873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074842"/>
            <a:ext cx="16230600" cy="1897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44"/>
              </a:lnSpc>
            </a:pPr>
            <a:r>
              <a:rPr lang="en-US" sz="10817">
                <a:solidFill>
                  <a:srgbClr val="44312B"/>
                </a:solidFill>
                <a:latin typeface="Drukaatie Burti Bold"/>
              </a:rPr>
              <a:t>See you again!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2900" y="899674"/>
            <a:ext cx="17602200" cy="1399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6000" dirty="0">
                <a:solidFill>
                  <a:srgbClr val="44312B"/>
                </a:solidFill>
                <a:latin typeface="Drukaatie Burti Bold"/>
              </a:rPr>
              <a:t>The first activity: </a:t>
            </a:r>
            <a:r>
              <a:rPr lang="en-US" sz="8499" dirty="0">
                <a:solidFill>
                  <a:srgbClr val="FF0000"/>
                </a:solidFill>
                <a:latin typeface="Drukaatie Burti Bold"/>
              </a:rPr>
              <a:t>Time Code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2299673"/>
            <a:ext cx="14545357" cy="710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Divide the class into 4 groups.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Discuss the time within the group.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The first group to guess the time right will get one point! 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You must tell the time by using “o’clock/half/ quarter/past/after/to.”  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Time setting: From </a:t>
            </a:r>
            <a:r>
              <a:rPr lang="en-US" sz="5000" dirty="0">
                <a:solidFill>
                  <a:srgbClr val="FF0000"/>
                </a:solidFill>
                <a:latin typeface="Drukaatie Burti Bold"/>
              </a:rPr>
              <a:t>1 o’clock </a:t>
            </a:r>
            <a:r>
              <a:rPr lang="en-US" sz="5000" dirty="0">
                <a:solidFill>
                  <a:srgbClr val="44312B"/>
                </a:solidFill>
                <a:latin typeface="Drukaatie Burti Bold"/>
              </a:rPr>
              <a:t>to </a:t>
            </a:r>
            <a:r>
              <a:rPr lang="en-US" sz="5000" dirty="0">
                <a:solidFill>
                  <a:srgbClr val="FF0000"/>
                </a:solidFill>
                <a:latin typeface="Drukaatie Burti Bold"/>
              </a:rPr>
              <a:t>12: 45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endParaRPr lang="en-US" sz="5000" dirty="0">
              <a:solidFill>
                <a:srgbClr val="FF0000"/>
              </a:solidFill>
              <a:latin typeface="Drukaatie Burti Bold"/>
            </a:endParaRPr>
          </a:p>
        </p:txBody>
      </p:sp>
      <p:sp>
        <p:nvSpPr>
          <p:cNvPr id="5" name="Freeform 5"/>
          <p:cNvSpPr/>
          <p:nvPr/>
        </p:nvSpPr>
        <p:spPr>
          <a:xfrm rot="6557695">
            <a:off x="12529401" y="2175924"/>
            <a:ext cx="7315200" cy="3243072"/>
          </a:xfrm>
          <a:custGeom>
            <a:avLst/>
            <a:gdLst/>
            <a:ahLst/>
            <a:cxnLst/>
            <a:rect l="l" t="t" r="r" b="b"/>
            <a:pathLst>
              <a:path w="7315200" h="3243072">
                <a:moveTo>
                  <a:pt x="0" y="0"/>
                </a:moveTo>
                <a:lnTo>
                  <a:pt x="7315200" y="0"/>
                </a:lnTo>
                <a:lnTo>
                  <a:pt x="7315200" y="3243072"/>
                </a:lnTo>
                <a:lnTo>
                  <a:pt x="0" y="324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01BCE3E-D7D1-4F14-9CAC-2D32D758AE2F}"/>
              </a:ext>
            </a:extLst>
          </p:cNvPr>
          <p:cNvGrpSpPr>
            <a:grpSpLocks noChangeAspect="1"/>
          </p:cNvGrpSpPr>
          <p:nvPr/>
        </p:nvGrpSpPr>
        <p:grpSpPr>
          <a:xfrm>
            <a:off x="14282626" y="2160340"/>
            <a:ext cx="2453209" cy="2078013"/>
            <a:chOff x="0" y="0"/>
            <a:chExt cx="2374900" cy="201168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2B6FF2D-5B7A-44F3-ACFD-E43D6DC9EE48}"/>
                </a:ext>
              </a:extLst>
            </p:cNvPr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5"/>
              <a:stretch>
                <a:fillRect l="-7231" r="-7231"/>
              </a:stretch>
            </a:blipFill>
          </p:spPr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FF691EF-5C78-466D-AAB0-62C4B897EAB5}"/>
              </a:ext>
            </a:extLst>
          </p:cNvPr>
          <p:cNvSpPr/>
          <p:nvPr/>
        </p:nvSpPr>
        <p:spPr>
          <a:xfrm>
            <a:off x="1752600" y="88011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/>
              <a:t>1:00</a:t>
            </a:r>
            <a:endParaRPr lang="zh-TW" altLang="en-US" sz="6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03E6BF-BA75-4909-B59C-95BC35872674}"/>
              </a:ext>
            </a:extLst>
          </p:cNvPr>
          <p:cNvSpPr/>
          <p:nvPr/>
        </p:nvSpPr>
        <p:spPr>
          <a:xfrm>
            <a:off x="5601198" y="88011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/>
              <a:t>1:15</a:t>
            </a:r>
            <a:endParaRPr lang="zh-TW" altLang="en-US" sz="6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A7407D-D603-49B9-A5ED-10DE9C7C3251}"/>
              </a:ext>
            </a:extLst>
          </p:cNvPr>
          <p:cNvSpPr/>
          <p:nvPr/>
        </p:nvSpPr>
        <p:spPr>
          <a:xfrm>
            <a:off x="9753600" y="88011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/>
              <a:t>1:30</a:t>
            </a:r>
            <a:endParaRPr lang="zh-TW" altLang="en-US" sz="6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8C6C0F-76DF-4D82-9E5D-3B4F6676BB4B}"/>
              </a:ext>
            </a:extLst>
          </p:cNvPr>
          <p:cNvSpPr/>
          <p:nvPr/>
        </p:nvSpPr>
        <p:spPr>
          <a:xfrm>
            <a:off x="13868400" y="88011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/>
              <a:t>1:45</a:t>
            </a:r>
            <a:endParaRPr lang="zh-TW" altLang="en-US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77420" y="4405754"/>
            <a:ext cx="11733159" cy="5881246"/>
          </a:xfrm>
          <a:custGeom>
            <a:avLst/>
            <a:gdLst/>
            <a:ahLst/>
            <a:cxnLst/>
            <a:rect l="l" t="t" r="r" b="b"/>
            <a:pathLst>
              <a:path w="11733159" h="5881246">
                <a:moveTo>
                  <a:pt x="0" y="0"/>
                </a:moveTo>
                <a:lnTo>
                  <a:pt x="11733160" y="0"/>
                </a:lnTo>
                <a:lnTo>
                  <a:pt x="11733160" y="5881246"/>
                </a:lnTo>
                <a:lnTo>
                  <a:pt x="0" y="588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77420" y="901669"/>
            <a:ext cx="11733159" cy="324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810"/>
              </a:lnSpc>
            </a:pPr>
            <a:r>
              <a:rPr lang="en-US" sz="13435" dirty="0">
                <a:solidFill>
                  <a:srgbClr val="44312B"/>
                </a:solidFill>
                <a:latin typeface="Drukaatie Burti Bold"/>
              </a:rPr>
              <a:t>Are you ready?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54752" y="758693"/>
            <a:ext cx="7178495" cy="2961129"/>
          </a:xfrm>
          <a:custGeom>
            <a:avLst/>
            <a:gdLst/>
            <a:ahLst/>
            <a:cxnLst/>
            <a:rect l="l" t="t" r="r" b="b"/>
            <a:pathLst>
              <a:path w="7178495" h="2961129">
                <a:moveTo>
                  <a:pt x="0" y="0"/>
                </a:moveTo>
                <a:lnTo>
                  <a:pt x="7178496" y="0"/>
                </a:lnTo>
                <a:lnTo>
                  <a:pt x="7178496" y="2961129"/>
                </a:lnTo>
                <a:lnTo>
                  <a:pt x="0" y="296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187826"/>
            <a:ext cx="16230600" cy="115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 lang="en-US" sz="6999" dirty="0">
              <a:solidFill>
                <a:srgbClr val="44312B"/>
              </a:solidFill>
              <a:latin typeface="Drukaatie Burt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5004" y="1535546"/>
            <a:ext cx="7178495" cy="105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 dirty="0">
                <a:solidFill>
                  <a:srgbClr val="44312B"/>
                </a:solidFill>
                <a:latin typeface="Drukaatie Burti Bold"/>
              </a:rPr>
              <a:t>Time code #1</a:t>
            </a:r>
          </a:p>
        </p:txBody>
      </p:sp>
      <p:pic>
        <p:nvPicPr>
          <p:cNvPr id="2052" name="Picture 4" descr="Escuela 25 D.E 12: What time is it?">
            <a:extLst>
              <a:ext uri="{FF2B5EF4-FFF2-40B4-BE49-F238E27FC236}">
                <a16:creationId xmlns:a16="http://schemas.microsoft.com/office/drawing/2014/main" id="{2431744C-2BF6-4026-81FC-BAF4A164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91" y="5480560"/>
            <a:ext cx="6212333" cy="4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872D5F-818A-41D1-B30C-7001BF167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81" y="5271840"/>
            <a:ext cx="9306713" cy="456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74346" y="851661"/>
            <a:ext cx="7178495" cy="2961129"/>
          </a:xfrm>
          <a:custGeom>
            <a:avLst/>
            <a:gdLst/>
            <a:ahLst/>
            <a:cxnLst/>
            <a:rect l="l" t="t" r="r" b="b"/>
            <a:pathLst>
              <a:path w="7178495" h="2961129">
                <a:moveTo>
                  <a:pt x="0" y="0"/>
                </a:moveTo>
                <a:lnTo>
                  <a:pt x="7178496" y="0"/>
                </a:lnTo>
                <a:lnTo>
                  <a:pt x="7178496" y="2961129"/>
                </a:lnTo>
                <a:lnTo>
                  <a:pt x="0" y="296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187826"/>
            <a:ext cx="16230600" cy="115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 lang="en-US" sz="6999" dirty="0">
              <a:solidFill>
                <a:srgbClr val="44312B"/>
              </a:solidFill>
              <a:latin typeface="Drukaatie Burt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51258" y="1803041"/>
            <a:ext cx="7178495" cy="105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 dirty="0">
                <a:solidFill>
                  <a:srgbClr val="44312B"/>
                </a:solidFill>
                <a:latin typeface="Drukaatie Burti Bold"/>
              </a:rPr>
              <a:t>Time code #2</a:t>
            </a:r>
          </a:p>
        </p:txBody>
      </p:sp>
      <p:pic>
        <p:nvPicPr>
          <p:cNvPr id="2052" name="Picture 4" descr="Escuela 25 D.E 12: What time is it?">
            <a:extLst>
              <a:ext uri="{FF2B5EF4-FFF2-40B4-BE49-F238E27FC236}">
                <a16:creationId xmlns:a16="http://schemas.microsoft.com/office/drawing/2014/main" id="{2431744C-2BF6-4026-81FC-BAF4A164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91" y="5480560"/>
            <a:ext cx="6212333" cy="4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9A58B9A-2E99-4B6A-9E01-CA8ECCC22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65" y="3924300"/>
            <a:ext cx="6729142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74346" y="851661"/>
            <a:ext cx="7178495" cy="2961129"/>
          </a:xfrm>
          <a:custGeom>
            <a:avLst/>
            <a:gdLst/>
            <a:ahLst/>
            <a:cxnLst/>
            <a:rect l="l" t="t" r="r" b="b"/>
            <a:pathLst>
              <a:path w="7178495" h="2961129">
                <a:moveTo>
                  <a:pt x="0" y="0"/>
                </a:moveTo>
                <a:lnTo>
                  <a:pt x="7178496" y="0"/>
                </a:lnTo>
                <a:lnTo>
                  <a:pt x="7178496" y="2961129"/>
                </a:lnTo>
                <a:lnTo>
                  <a:pt x="0" y="296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187826"/>
            <a:ext cx="16230600" cy="115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 lang="en-US" sz="6999" dirty="0">
              <a:solidFill>
                <a:srgbClr val="44312B"/>
              </a:solidFill>
              <a:latin typeface="Drukaatie Burt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51258" y="1803041"/>
            <a:ext cx="7178495" cy="105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 dirty="0">
                <a:solidFill>
                  <a:srgbClr val="44312B"/>
                </a:solidFill>
                <a:latin typeface="Drukaatie Burti Bold"/>
              </a:rPr>
              <a:t>Time code #3</a:t>
            </a:r>
          </a:p>
        </p:txBody>
      </p:sp>
      <p:pic>
        <p:nvPicPr>
          <p:cNvPr id="2052" name="Picture 4" descr="Escuela 25 D.E 12: What time is it?">
            <a:extLst>
              <a:ext uri="{FF2B5EF4-FFF2-40B4-BE49-F238E27FC236}">
                <a16:creationId xmlns:a16="http://schemas.microsoft.com/office/drawing/2014/main" id="{2431744C-2BF6-4026-81FC-BAF4A164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99174"/>
            <a:ext cx="6212333" cy="4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AD0120-A3DB-4C27-BB7C-5E17FA2B9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39" y="3924300"/>
            <a:ext cx="6576122" cy="61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74346" y="851661"/>
            <a:ext cx="7178495" cy="2961129"/>
          </a:xfrm>
          <a:custGeom>
            <a:avLst/>
            <a:gdLst/>
            <a:ahLst/>
            <a:cxnLst/>
            <a:rect l="l" t="t" r="r" b="b"/>
            <a:pathLst>
              <a:path w="7178495" h="2961129">
                <a:moveTo>
                  <a:pt x="0" y="0"/>
                </a:moveTo>
                <a:lnTo>
                  <a:pt x="7178496" y="0"/>
                </a:lnTo>
                <a:lnTo>
                  <a:pt x="7178496" y="2961129"/>
                </a:lnTo>
                <a:lnTo>
                  <a:pt x="0" y="296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187826"/>
            <a:ext cx="16230600" cy="115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 lang="en-US" sz="6999" dirty="0">
              <a:solidFill>
                <a:srgbClr val="44312B"/>
              </a:solidFill>
              <a:latin typeface="Drukaatie Burt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51258" y="1803041"/>
            <a:ext cx="7178495" cy="105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 dirty="0">
                <a:solidFill>
                  <a:srgbClr val="44312B"/>
                </a:solidFill>
                <a:latin typeface="Drukaatie Burti Bold"/>
              </a:rPr>
              <a:t>Time code #4</a:t>
            </a:r>
          </a:p>
        </p:txBody>
      </p:sp>
      <p:pic>
        <p:nvPicPr>
          <p:cNvPr id="2052" name="Picture 4" descr="Escuela 25 D.E 12: What time is it?">
            <a:extLst>
              <a:ext uri="{FF2B5EF4-FFF2-40B4-BE49-F238E27FC236}">
                <a16:creationId xmlns:a16="http://schemas.microsoft.com/office/drawing/2014/main" id="{2431744C-2BF6-4026-81FC-BAF4A164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99174"/>
            <a:ext cx="6212333" cy="4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B8899F-484F-4421-AD7A-735E4A3DF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91" y="4305300"/>
            <a:ext cx="7143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74346" y="851661"/>
            <a:ext cx="7178495" cy="2961129"/>
          </a:xfrm>
          <a:custGeom>
            <a:avLst/>
            <a:gdLst/>
            <a:ahLst/>
            <a:cxnLst/>
            <a:rect l="l" t="t" r="r" b="b"/>
            <a:pathLst>
              <a:path w="7178495" h="2961129">
                <a:moveTo>
                  <a:pt x="0" y="0"/>
                </a:moveTo>
                <a:lnTo>
                  <a:pt x="7178496" y="0"/>
                </a:lnTo>
                <a:lnTo>
                  <a:pt x="7178496" y="2961129"/>
                </a:lnTo>
                <a:lnTo>
                  <a:pt x="0" y="2961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187826"/>
            <a:ext cx="16230600" cy="1152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 lang="en-US" sz="6999" dirty="0">
              <a:solidFill>
                <a:srgbClr val="44312B"/>
              </a:solidFill>
              <a:latin typeface="Drukaatie Burt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51258" y="1803041"/>
            <a:ext cx="7178495" cy="105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5"/>
              </a:lnSpc>
            </a:pPr>
            <a:r>
              <a:rPr lang="en-US" sz="6411" dirty="0">
                <a:solidFill>
                  <a:srgbClr val="44312B"/>
                </a:solidFill>
                <a:latin typeface="Drukaatie Burti Bold"/>
              </a:rPr>
              <a:t>Time code #5</a:t>
            </a:r>
          </a:p>
        </p:txBody>
      </p:sp>
      <p:pic>
        <p:nvPicPr>
          <p:cNvPr id="2052" name="Picture 4" descr="Escuela 25 D.E 12: What time is it?">
            <a:extLst>
              <a:ext uri="{FF2B5EF4-FFF2-40B4-BE49-F238E27FC236}">
                <a16:creationId xmlns:a16="http://schemas.microsoft.com/office/drawing/2014/main" id="{2431744C-2BF6-4026-81FC-BAF4A164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99174"/>
            <a:ext cx="6212333" cy="43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97A5D53-DCA0-4083-A53C-B6FAB6F8A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19" y="3924300"/>
            <a:ext cx="7178494" cy="60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559</Words>
  <Application>Microsoft Office PowerPoint</Application>
  <PresentationFormat>自訂</PresentationFormat>
  <Paragraphs>70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Drukaatie Burti Bold</vt:lpstr>
      <vt:lpstr>Elephant</vt:lpstr>
      <vt:lpstr>新細明體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lingying chen</dc:creator>
  <cp:lastModifiedBy>lingying chen</cp:lastModifiedBy>
  <cp:revision>21</cp:revision>
  <dcterms:created xsi:type="dcterms:W3CDTF">2006-08-16T00:00:00Z</dcterms:created>
  <dcterms:modified xsi:type="dcterms:W3CDTF">2024-11-05T07:26:12Z</dcterms:modified>
  <dc:identifier>DAFuDKFDg5Q</dc:identifier>
</cp:coreProperties>
</file>