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8" r:id="rId21"/>
    <p:sldId id="274" r:id="rId22"/>
    <p:sldId id="276" r:id="rId23"/>
    <p:sldId id="277" r:id="rId24"/>
    <p:sldId id="279" r:id="rId25"/>
    <p:sldId id="284" r:id="rId26"/>
    <p:sldId id="283" r:id="rId27"/>
    <p:sldId id="280" r:id="rId28"/>
    <p:sldId id="281" r:id="rId29"/>
    <p:sldId id="282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9E3103-A5CD-4E7E-AD0D-456B3F295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75A6F17-74FE-4009-960E-2118B59B1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9D0DE9-9E49-4A98-888D-C8C9BCCC3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3CCD-4180-46BC-A7EF-FD29B5A4F33F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50DD41-1B57-4B51-B56F-0112954F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8CA3C6-45C0-4527-8E72-2FD63215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5A2F-9240-410D-9771-E8F21E9C3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14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85802E-165A-410E-A4CC-88666DE3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C1387F-8DAA-4217-8053-C0B553D7A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F8399D-16D7-497C-AC76-4B6D0D20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3CCD-4180-46BC-A7EF-FD29B5A4F33F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2C417E-411F-497F-B18B-DE3588E9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2B4219-6A36-48C5-8A15-DBB1CC4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5A2F-9240-410D-9771-E8F21E9C3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12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878B755-4D4B-4AC7-AD2C-DA42F4D67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B5E0CCF-1164-466F-BDE0-DF6730C39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A35103-FD2B-473B-AFA4-B8B7800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3CCD-4180-46BC-A7EF-FD29B5A4F33F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C8692C-A111-489C-A33E-E38F5A0B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922E14-7A18-4444-8420-3FB33182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5A2F-9240-410D-9771-E8F21E9C3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20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7C0C1A-913A-4CF2-8CB3-00761CA1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E5C7F1-7934-4B66-92AD-060DEBB3D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8542CF-D1A7-47D2-9A1F-FAF180E5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3CCD-4180-46BC-A7EF-FD29B5A4F33F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B06353-42C7-4A47-AEA9-7F909276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D4B636-A448-4C67-9669-8381B770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5A2F-9240-410D-9771-E8F21E9C3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91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4277C6-6E18-4DB3-9AAF-409C5550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E81BE9-4F8B-4283-9175-6840F021A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394DA6-1638-40BD-9A87-0F233445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3CCD-4180-46BC-A7EF-FD29B5A4F33F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FB7BDA-A36B-4EC5-8A42-20B7B1EC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C8CAA8-F25A-4585-BD60-2ECDE2F8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5A2F-9240-410D-9771-E8F21E9C3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78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420A44-969F-4861-B3DC-A5DF9DDD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7E9A3A-293A-45C7-93CE-1A1E76DA6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9FBEC52-9537-4D7E-8F52-81B00AF23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8099B7E-9156-46E2-A4AA-5FE628A9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3CCD-4180-46BC-A7EF-FD29B5A4F33F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3EB6FC-5D4C-41BA-BD2E-C512F316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12BE1A7-0E6E-47B1-AD7E-7C501865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5A2F-9240-410D-9771-E8F21E9C3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17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158A74-8030-4B56-A773-97B14304A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DC7AE0-2759-44E4-8E1B-732832884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9BF75C4-57C2-4802-BA8D-AFA795754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79FD193-7FAF-44EF-8A13-967800E40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BC88FB3-9FF7-4AE1-847A-E12A7E8CB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E7F3E9A-3867-4BDC-97FF-8AE76944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3CCD-4180-46BC-A7EF-FD29B5A4F33F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A171259-1E00-4219-8C30-215A26F4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58936EB-B59F-4D38-B890-0B7B9DAD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5A2F-9240-410D-9771-E8F21E9C3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BB19D3-BBB4-44E2-9820-9F1CF4E0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14ECA09-A3AF-43AF-A4B1-6D9B20A0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3CCD-4180-46BC-A7EF-FD29B5A4F33F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0EC4EEA-6CC8-4C0B-96B5-7DDE49D4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94E0EA1-1CA9-4F64-8478-EE767D48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5A2F-9240-410D-9771-E8F21E9C3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70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11D1776-1BA6-4CCD-B6A6-20D683AA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3CCD-4180-46BC-A7EF-FD29B5A4F33F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F7F07BD-1252-456E-B109-E9B65155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1C15A5-3A81-4765-A741-48986337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5A2F-9240-410D-9771-E8F21E9C3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15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B4D740-F0DD-48D1-B6AC-AA218169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177391-06CD-45E1-B17E-1FB0317B7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F21A7EE-E37B-48A2-BECF-7544DE6E3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187A2AF-BC0D-4ECD-A116-D98DA7B6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3CCD-4180-46BC-A7EF-FD29B5A4F33F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ECB7244-3F1E-4F29-BB71-9CB5C20F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B5F7AA-3316-4313-A99B-F2A8C5CF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5A2F-9240-410D-9771-E8F21E9C3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DA88DD-E098-40AF-BE09-EDB0006C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7ED557D-3925-4516-8CFF-9CFE9377A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7E348F1-61AC-42DC-8F60-5F2254492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AF5E57-0AC9-4A93-83A5-4677A083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3CCD-4180-46BC-A7EF-FD29B5A4F33F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9B69702-0BC7-49F0-B3A9-E0BCA44A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18A1DE5-50F2-4C8C-A4F1-EBCCD285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5A2F-9240-410D-9771-E8F21E9C3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73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6D49EAC-6B78-4A8C-974F-4143B117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DFED017-9AE4-445F-A400-F39F449D5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1F1E5A-CFE7-41D1-B953-ACC46558F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F3CCD-4180-46BC-A7EF-FD29B5A4F33F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568769-93E8-4048-91FB-E5204FE7E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88F076-D092-489E-93B9-6A25A013D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5A2F-9240-410D-9771-E8F21E9C3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77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126134-602D-42D6-B1A4-AC02AD56F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按鈕開關</a:t>
            </a:r>
            <a:r>
              <a:rPr lang="en-US" altLang="zh-TW" dirty="0"/>
              <a:t>- IF</a:t>
            </a:r>
            <a:r>
              <a:rPr lang="zh-TW" altLang="en-US" dirty="0"/>
              <a:t>指令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3A9B941-71EC-4EE8-8A1F-87C75B70B8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03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81CC41-E15B-426E-B65A-DC676064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2F7B3F2-ADEA-42CF-BE56-EAADE622D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185" y="1690688"/>
            <a:ext cx="4949895" cy="503113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D2E8044-96FC-4DE0-A0A7-99AC02368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16" y="1690688"/>
            <a:ext cx="3225553" cy="501495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D7CDAD9A-BC25-48B3-9DA8-52F9F6261FE8}"/>
              </a:ext>
            </a:extLst>
          </p:cNvPr>
          <p:cNvSpPr txBox="1"/>
          <p:nvPr/>
        </p:nvSpPr>
        <p:spPr>
          <a:xfrm>
            <a:off x="1794916" y="1909604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線路圖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3A1006E-0A73-4BBC-9270-D0FDA8887CF2}"/>
              </a:ext>
            </a:extLst>
          </p:cNvPr>
          <p:cNvSpPr txBox="1"/>
          <p:nvPr/>
        </p:nvSpPr>
        <p:spPr>
          <a:xfrm>
            <a:off x="8888890" y="1909604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連接方法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982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B0FDAF-788A-4472-8ACD-DDDCBB8E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A9C7C4B-5D84-4B85-A730-E89F00DFD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59" y="2599573"/>
            <a:ext cx="4707524" cy="229322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D1BF41C-3B61-4B78-90A1-F3EAC9800E4F}"/>
              </a:ext>
            </a:extLst>
          </p:cNvPr>
          <p:cNvSpPr txBox="1"/>
          <p:nvPr/>
        </p:nvSpPr>
        <p:spPr>
          <a:xfrm>
            <a:off x="6747388" y="1899526"/>
            <a:ext cx="3682672" cy="3693319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void setup()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Serial.begin</a:t>
            </a:r>
            <a:r>
              <a:rPr lang="en-US" altLang="zh-TW" dirty="0"/>
              <a:t>(9600);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(8, INPUT);</a:t>
            </a:r>
          </a:p>
          <a:p>
            <a:endParaRPr lang="en-US" altLang="zh-TW" dirty="0"/>
          </a:p>
          <a:p>
            <a:r>
              <a:rPr lang="en-US" altLang="zh-TW" dirty="0"/>
              <a:t>}</a:t>
            </a:r>
          </a:p>
          <a:p>
            <a:endParaRPr lang="en-US" altLang="zh-TW" dirty="0"/>
          </a:p>
          <a:p>
            <a:r>
              <a:rPr lang="en-US" altLang="zh-TW" dirty="0"/>
              <a:t>void loop()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 </a:t>
            </a:r>
            <a:r>
              <a:rPr lang="en-US" altLang="zh-TW" dirty="0" err="1"/>
              <a:t>Serial.println</a:t>
            </a:r>
            <a:r>
              <a:rPr lang="en-US" altLang="zh-TW" dirty="0"/>
              <a:t>(</a:t>
            </a:r>
            <a:r>
              <a:rPr lang="en-US" altLang="zh-TW" dirty="0" err="1"/>
              <a:t>digitalRead</a:t>
            </a:r>
            <a:r>
              <a:rPr lang="en-US" altLang="zh-TW" dirty="0"/>
              <a:t>(8));</a:t>
            </a:r>
          </a:p>
          <a:p>
            <a:r>
              <a:rPr lang="en-US" altLang="zh-TW" dirty="0"/>
              <a:t>  delay(200);</a:t>
            </a:r>
          </a:p>
          <a:p>
            <a:endParaRPr lang="en-US" altLang="zh-TW" dirty="0"/>
          </a:p>
          <a:p>
            <a:r>
              <a:rPr lang="en-US" altLang="zh-TW" dirty="0"/>
              <a:t>}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06F05DE-EF1C-43CD-84E5-F10FF0FE4CB1}"/>
              </a:ext>
            </a:extLst>
          </p:cNvPr>
          <p:cNvSpPr txBox="1"/>
          <p:nvPr/>
        </p:nvSpPr>
        <p:spPr>
          <a:xfrm>
            <a:off x="4098866" y="5855023"/>
            <a:ext cx="3994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HK" altLang="zh-TW" sz="2400" dirty="0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上拉電阻—</a:t>
            </a:r>
            <a:r>
              <a:rPr lang="zh-TW" altLang="zh-TW" sz="2400" dirty="0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按鈕壓下＝ </a:t>
            </a:r>
            <a:r>
              <a:rPr lang="en-US" altLang="zh-TW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Low</a:t>
            </a:r>
            <a:endParaRPr lang="zh-TW" altLang="zh-TW" sz="2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4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70F471-2F4A-4D0A-8EAD-C91C1F69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按鈕開關的接線原理</a:t>
            </a:r>
            <a:r>
              <a:rPr lang="en-US" altLang="zh-TW" dirty="0"/>
              <a:t>—</a:t>
            </a:r>
            <a:r>
              <a:rPr lang="zh-TW" altLang="en-US" dirty="0"/>
              <a:t>下拉電阻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F2300EB-730A-4516-A2EC-AF2D0B2C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393" y="2368855"/>
            <a:ext cx="1981214" cy="34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7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8283E1-D520-447B-ABFB-DB3AC912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18CCD0A-C0A8-47CA-83D1-8500CDA49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796" y="1690688"/>
            <a:ext cx="4748969" cy="48829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52636E3-E64E-4E5E-ADF7-1ADD0AEB9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28" y="1677353"/>
            <a:ext cx="3400490" cy="48829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9FAAA55-097A-44C2-8E18-902FD44BCD11}"/>
              </a:ext>
            </a:extLst>
          </p:cNvPr>
          <p:cNvSpPr txBox="1"/>
          <p:nvPr/>
        </p:nvSpPr>
        <p:spPr>
          <a:xfrm>
            <a:off x="3487470" y="1886744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線路圖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57BD4C2-57EE-4D87-BCA4-D3F3D2DB0ED7}"/>
              </a:ext>
            </a:extLst>
          </p:cNvPr>
          <p:cNvSpPr txBox="1"/>
          <p:nvPr/>
        </p:nvSpPr>
        <p:spPr>
          <a:xfrm>
            <a:off x="8310684" y="1886743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連接方法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1540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204845-869B-4EE8-9BD1-71E20FFE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559413-4E85-44FD-B842-8DF095EC7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59" y="2599573"/>
            <a:ext cx="4707524" cy="229322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46D8077-1D19-4E28-A1DE-AD830E52F162}"/>
              </a:ext>
            </a:extLst>
          </p:cNvPr>
          <p:cNvSpPr txBox="1"/>
          <p:nvPr/>
        </p:nvSpPr>
        <p:spPr>
          <a:xfrm>
            <a:off x="6747388" y="1899526"/>
            <a:ext cx="3682672" cy="3693319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void setup()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Serial.begin</a:t>
            </a:r>
            <a:r>
              <a:rPr lang="en-US" altLang="zh-TW" dirty="0"/>
              <a:t>(9600);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(8, INPUT);</a:t>
            </a:r>
          </a:p>
          <a:p>
            <a:endParaRPr lang="en-US" altLang="zh-TW" dirty="0"/>
          </a:p>
          <a:p>
            <a:r>
              <a:rPr lang="en-US" altLang="zh-TW" dirty="0"/>
              <a:t>}</a:t>
            </a:r>
          </a:p>
          <a:p>
            <a:endParaRPr lang="en-US" altLang="zh-TW" dirty="0"/>
          </a:p>
          <a:p>
            <a:r>
              <a:rPr lang="en-US" altLang="zh-TW" dirty="0"/>
              <a:t>void loop()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 </a:t>
            </a:r>
            <a:r>
              <a:rPr lang="en-US" altLang="zh-TW" dirty="0" err="1"/>
              <a:t>Serial.println</a:t>
            </a:r>
            <a:r>
              <a:rPr lang="en-US" altLang="zh-TW" dirty="0"/>
              <a:t>(</a:t>
            </a:r>
            <a:r>
              <a:rPr lang="en-US" altLang="zh-TW" dirty="0" err="1"/>
              <a:t>digitalRead</a:t>
            </a:r>
            <a:r>
              <a:rPr lang="en-US" altLang="zh-TW" dirty="0"/>
              <a:t>(8));</a:t>
            </a:r>
          </a:p>
          <a:p>
            <a:r>
              <a:rPr lang="en-US" altLang="zh-TW" dirty="0"/>
              <a:t>  delay(200);</a:t>
            </a:r>
          </a:p>
          <a:p>
            <a:endParaRPr lang="en-US" altLang="zh-TW" dirty="0"/>
          </a:p>
          <a:p>
            <a:r>
              <a:rPr lang="en-US" altLang="zh-TW" dirty="0"/>
              <a:t>}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7EC4F71-1C9D-415E-91C6-3CFBA54CC296}"/>
              </a:ext>
            </a:extLst>
          </p:cNvPr>
          <p:cNvSpPr txBox="1"/>
          <p:nvPr/>
        </p:nvSpPr>
        <p:spPr>
          <a:xfrm>
            <a:off x="4078544" y="5801683"/>
            <a:ext cx="4034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zh-HK" altLang="zh-TW" sz="2400" dirty="0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下拉電阻—</a:t>
            </a:r>
            <a:r>
              <a:rPr lang="zh-TW" altLang="zh-TW" sz="2400" dirty="0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按鈕壓下＝ </a:t>
            </a:r>
            <a:r>
              <a:rPr lang="en-US" altLang="zh-TW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High</a:t>
            </a:r>
            <a:endParaRPr lang="zh-TW" altLang="zh-TW" sz="2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8F8B38-D8A1-4877-92F2-1FBD274A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想一想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874B0C-FB5A-4FC3-BFE8-C5745486FC44}"/>
              </a:ext>
            </a:extLst>
          </p:cNvPr>
          <p:cNvSpPr txBox="1"/>
          <p:nvPr/>
        </p:nvSpPr>
        <p:spPr>
          <a:xfrm>
            <a:off x="3048000" y="32443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dirty="0">
                <a:effectLst/>
                <a:ea typeface="Microsoft JhengHei" panose="020B0604030504040204" pitchFamily="34" charset="-120"/>
              </a:rPr>
              <a:t>藉由輸入的</a:t>
            </a:r>
            <a:r>
              <a:rPr lang="en-US" altLang="zh-TW" sz="2400" dirty="0" err="1">
                <a:effectLst/>
                <a:ea typeface="Calibri" panose="020F0502020204030204" pitchFamily="34" charset="0"/>
              </a:rPr>
              <a:t>0</a:t>
            </a:r>
            <a:r>
              <a:rPr lang="en-US" altLang="zh-TW" sz="2400" dirty="0" err="1">
                <a:effectLst/>
                <a:ea typeface="Microsoft JhengHei" panose="020B0604030504040204" pitchFamily="34" charset="-120"/>
              </a:rPr>
              <a:t>和</a:t>
            </a:r>
            <a:r>
              <a:rPr lang="en-US" altLang="zh-TW" sz="2400" dirty="0" err="1">
                <a:effectLst/>
                <a:ea typeface="Calibri" panose="020F0502020204030204" pitchFamily="34" charset="0"/>
              </a:rPr>
              <a:t>1,</a:t>
            </a:r>
            <a:r>
              <a:rPr lang="en-US" altLang="zh-TW" sz="2400" dirty="0" err="1">
                <a:effectLst/>
                <a:ea typeface="Microsoft JhengHei" panose="020B0604030504040204" pitchFamily="34" charset="-120"/>
              </a:rPr>
              <a:t>我們可以做什麼應用呢</a:t>
            </a:r>
            <a:r>
              <a:rPr lang="en-US" altLang="zh-TW" sz="2400" dirty="0">
                <a:effectLst/>
                <a:ea typeface="Calibri" panose="020F0502020204030204" pitchFamily="34" charset="0"/>
              </a:rPr>
              <a:t>??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3163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00963C-FDB8-4137-9C83-6FDF3B4F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LED</a:t>
            </a:r>
            <a:r>
              <a:rPr lang="zh-TW" altLang="en-US" dirty="0"/>
              <a:t>開關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9D1957F-3724-4049-AF0F-87E02901FF5C}"/>
              </a:ext>
            </a:extLst>
          </p:cNvPr>
          <p:cNvSpPr txBox="1"/>
          <p:nvPr/>
        </p:nvSpPr>
        <p:spPr>
          <a:xfrm>
            <a:off x="3048000" y="296733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zh-TW" altLang="zh-TW" sz="2400" dirty="0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利用按鈕控制</a:t>
            </a:r>
            <a:r>
              <a:rPr lang="en-US" altLang="zh-TW" sz="2400" dirty="0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LED。</a:t>
            </a:r>
            <a:endParaRPr lang="zh-TW" altLang="zh-TW" sz="2400" dirty="0">
              <a:solidFill>
                <a:srgbClr val="000000"/>
              </a:solidFill>
              <a:effectLst/>
              <a:ea typeface="新細明體" panose="02020500000000000000" pitchFamily="18" charset="-12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zh-TW" altLang="zh-TW" sz="2400" dirty="0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未按下按鈕時，</a:t>
            </a:r>
            <a:r>
              <a:rPr lang="en-US" altLang="zh-TW" sz="2400" dirty="0" err="1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LED不會亮</a:t>
            </a:r>
            <a:r>
              <a:rPr lang="en-US" altLang="zh-TW" sz="2400" dirty="0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。</a:t>
            </a:r>
            <a:endParaRPr lang="zh-TW" altLang="zh-TW" sz="2400" dirty="0">
              <a:solidFill>
                <a:srgbClr val="000000"/>
              </a:solidFill>
              <a:effectLst/>
              <a:ea typeface="新細明體" panose="02020500000000000000" pitchFamily="18" charset="-12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zh-TW" altLang="zh-TW" sz="2400" dirty="0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當按下按鈕時，</a:t>
            </a:r>
            <a:r>
              <a:rPr lang="en-US" altLang="zh-TW" sz="2400" dirty="0" err="1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LED變亮</a:t>
            </a:r>
            <a:r>
              <a:rPr lang="en-US" altLang="zh-TW" sz="2400" dirty="0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。</a:t>
            </a:r>
            <a:endParaRPr lang="zh-TW" altLang="zh-TW" sz="2400" dirty="0">
              <a:solidFill>
                <a:srgbClr val="000000"/>
              </a:solidFill>
              <a:effectLst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75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8E9B25-E2B3-40F6-BF30-27C6D148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6840685-B9A5-41E1-9CC4-329BAC38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697" y="1684834"/>
            <a:ext cx="5014705" cy="488393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A39DE6D-5527-42B1-BD76-F87258E97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27" y="1684834"/>
            <a:ext cx="3665643" cy="487808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ADD4341-4E8E-4912-B968-DCBC76E1BEAB}"/>
              </a:ext>
            </a:extLst>
          </p:cNvPr>
          <p:cNvSpPr txBox="1"/>
          <p:nvPr/>
        </p:nvSpPr>
        <p:spPr>
          <a:xfrm>
            <a:off x="3655110" y="1863884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線路圖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8D3FA6D-F084-4C6F-B088-A4CA44EFCB46}"/>
              </a:ext>
            </a:extLst>
          </p:cNvPr>
          <p:cNvSpPr txBox="1"/>
          <p:nvPr/>
        </p:nvSpPr>
        <p:spPr>
          <a:xfrm>
            <a:off x="8478324" y="1863883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連接方法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483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A8EB4B-6582-431D-8FD5-FB19C754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A0728F-C88F-4154-9377-4CD2DB5F3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947376"/>
            <a:ext cx="4893561" cy="343996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26083C7-58BF-4C98-A2D9-C8F86641101F}"/>
              </a:ext>
            </a:extLst>
          </p:cNvPr>
          <p:cNvSpPr txBox="1"/>
          <p:nvPr/>
        </p:nvSpPr>
        <p:spPr>
          <a:xfrm>
            <a:off x="7018020" y="1189160"/>
            <a:ext cx="3200400" cy="4801314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void setup()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(8, INPUT);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(2, OUTPUT);</a:t>
            </a:r>
          </a:p>
          <a:p>
            <a:endParaRPr lang="en-US" altLang="zh-TW" dirty="0"/>
          </a:p>
          <a:p>
            <a:r>
              <a:rPr lang="en-US" altLang="zh-TW" dirty="0"/>
              <a:t>}</a:t>
            </a:r>
          </a:p>
          <a:p>
            <a:endParaRPr lang="en-US" altLang="zh-TW" dirty="0"/>
          </a:p>
          <a:p>
            <a:r>
              <a:rPr lang="en-US" altLang="zh-TW" dirty="0"/>
              <a:t>void loop()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 if (</a:t>
            </a:r>
            <a:r>
              <a:rPr lang="en-US" altLang="zh-TW" dirty="0" err="1"/>
              <a:t>digitalRead</a:t>
            </a:r>
            <a:r>
              <a:rPr lang="en-US" altLang="zh-TW" dirty="0"/>
              <a:t>(8) == 1) {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}</a:t>
            </a:r>
          </a:p>
          <a:p>
            <a:r>
              <a:rPr lang="en-US" altLang="zh-TW" dirty="0"/>
              <a:t>  if (</a:t>
            </a:r>
            <a:r>
              <a:rPr lang="en-US" altLang="zh-TW" dirty="0" err="1"/>
              <a:t>digitalRead</a:t>
            </a:r>
            <a:r>
              <a:rPr lang="en-US" altLang="zh-TW" dirty="0"/>
              <a:t>(8) == 0) {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}</a:t>
            </a:r>
          </a:p>
          <a:p>
            <a:endParaRPr lang="en-US" altLang="zh-TW" dirty="0"/>
          </a:p>
          <a:p>
            <a:r>
              <a:rPr lang="en-US" altLang="zh-TW" dirty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4169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401616-898C-42BD-91C2-46E758A9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185C2CB-7837-4CDD-8D82-B746CBC29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067" y="243345"/>
            <a:ext cx="5015865" cy="63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6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57AD89-7BC9-4DB2-8E1B-CA8E73AF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按鈕開關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7F6A0B0-9DCE-4331-A3D4-4B72889C2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62" y="1619237"/>
            <a:ext cx="6905675" cy="36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40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27B00A-8CDA-4FA1-AF5F-3A4E0A92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換個指令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FB5247A-9CEC-4A38-8C72-A4C42EF6CC5C}"/>
              </a:ext>
            </a:extLst>
          </p:cNvPr>
          <p:cNvSpPr txBox="1"/>
          <p:nvPr/>
        </p:nvSpPr>
        <p:spPr>
          <a:xfrm>
            <a:off x="3139440" y="2041297"/>
            <a:ext cx="41300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if ……….   </a:t>
            </a:r>
            <a:r>
              <a:rPr lang="zh-TW" altLang="en-US" sz="2400" dirty="0"/>
              <a:t>如果</a:t>
            </a:r>
            <a:r>
              <a:rPr lang="en-US" altLang="zh-TW" sz="2400" dirty="0"/>
              <a:t>……….</a:t>
            </a:r>
            <a:r>
              <a:rPr lang="zh-TW" altLang="en-US" sz="2400" dirty="0"/>
              <a:t>就</a:t>
            </a:r>
            <a:r>
              <a:rPr lang="en-US" altLang="zh-TW" sz="2400" dirty="0"/>
              <a:t>……….</a:t>
            </a:r>
          </a:p>
          <a:p>
            <a:r>
              <a:rPr lang="en-US" altLang="zh-TW" sz="2400" dirty="0"/>
              <a:t>if ……….   </a:t>
            </a:r>
            <a:r>
              <a:rPr lang="zh-TW" altLang="en-US" sz="2400" dirty="0"/>
              <a:t>如果</a:t>
            </a:r>
            <a:r>
              <a:rPr lang="en-US" altLang="zh-TW" sz="2400" dirty="0"/>
              <a:t>……….</a:t>
            </a:r>
            <a:r>
              <a:rPr lang="zh-TW" altLang="en-US" sz="2400" dirty="0"/>
              <a:t>就</a:t>
            </a:r>
            <a:r>
              <a:rPr lang="en-US" altLang="zh-TW" sz="2400" dirty="0"/>
              <a:t>……….</a:t>
            </a:r>
          </a:p>
          <a:p>
            <a:endParaRPr lang="en-US" altLang="zh-TW" sz="2400" dirty="0"/>
          </a:p>
          <a:p>
            <a:r>
              <a:rPr lang="en-US" altLang="zh-TW" sz="2400" dirty="0"/>
              <a:t> </a:t>
            </a:r>
            <a:r>
              <a:rPr lang="zh-TW" altLang="en-US" sz="2400" dirty="0"/>
              <a:t>改成</a:t>
            </a:r>
            <a:endParaRPr lang="en-US" altLang="zh-TW" sz="2400" dirty="0"/>
          </a:p>
          <a:p>
            <a:endParaRPr lang="zh-TW" altLang="en-US" sz="2400" dirty="0"/>
          </a:p>
          <a:p>
            <a:r>
              <a:rPr lang="zh-TW" altLang="en-US" sz="2400" dirty="0"/>
              <a:t> </a:t>
            </a:r>
            <a:r>
              <a:rPr lang="en-US" altLang="zh-TW" sz="2400" dirty="0"/>
              <a:t>if ……… else ………….</a:t>
            </a:r>
          </a:p>
          <a:p>
            <a:r>
              <a:rPr lang="zh-TW" altLang="en-US" sz="2400" dirty="0"/>
              <a:t>如果</a:t>
            </a:r>
            <a:r>
              <a:rPr lang="en-US" altLang="zh-TW" sz="2400" dirty="0"/>
              <a:t>……….</a:t>
            </a:r>
            <a:r>
              <a:rPr lang="zh-TW" altLang="en-US" sz="2400" dirty="0"/>
              <a:t>就</a:t>
            </a:r>
            <a:r>
              <a:rPr lang="en-US" altLang="zh-TW" sz="2400" dirty="0"/>
              <a:t>………..</a:t>
            </a:r>
          </a:p>
          <a:p>
            <a:endParaRPr lang="en-US" altLang="zh-TW" sz="2400" dirty="0"/>
          </a:p>
          <a:p>
            <a:r>
              <a:rPr lang="en-US" altLang="zh-TW" sz="2400" dirty="0"/>
              <a:t>        </a:t>
            </a:r>
            <a:r>
              <a:rPr lang="zh-TW" altLang="en-US" sz="2400" dirty="0"/>
              <a:t>否則</a:t>
            </a:r>
            <a:r>
              <a:rPr lang="en-US" altLang="zh-TW" sz="2400" dirty="0"/>
              <a:t>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831862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06DA99-3875-473C-99D5-0EE3D0C0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E592FD6-1737-4019-8382-4A32EC104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23578"/>
            <a:ext cx="5082158" cy="305896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9A62442-1F93-4B78-B9BB-589F7D5945E8}"/>
              </a:ext>
            </a:extLst>
          </p:cNvPr>
          <p:cNvSpPr txBox="1"/>
          <p:nvPr/>
        </p:nvSpPr>
        <p:spPr>
          <a:xfrm>
            <a:off x="6880860" y="1027906"/>
            <a:ext cx="3779520" cy="4801314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void setup()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(8, INPUT);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(2, OUTPUT);</a:t>
            </a:r>
          </a:p>
          <a:p>
            <a:endParaRPr lang="en-US" altLang="zh-TW" dirty="0"/>
          </a:p>
          <a:p>
            <a:r>
              <a:rPr lang="en-US" altLang="zh-TW" dirty="0"/>
              <a:t>}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void loop()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 if (</a:t>
            </a:r>
            <a:r>
              <a:rPr lang="en-US" altLang="zh-TW" dirty="0" err="1"/>
              <a:t>digitalRead</a:t>
            </a:r>
            <a:r>
              <a:rPr lang="en-US" altLang="zh-TW" dirty="0"/>
              <a:t>(8) == 1) {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} else {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}</a:t>
            </a:r>
          </a:p>
          <a:p>
            <a:endParaRPr lang="en-US" altLang="zh-TW" dirty="0"/>
          </a:p>
          <a:p>
            <a:r>
              <a:rPr lang="en-US" altLang="zh-TW" dirty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1948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114983D-F334-4A61-846C-9C9381C73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20" y="426005"/>
            <a:ext cx="10468160" cy="600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42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7081C6-9201-4ABB-AA5E-968565ACC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想一想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80F834D-1F0E-4F53-AE71-F9B21F98E84D}"/>
              </a:ext>
            </a:extLst>
          </p:cNvPr>
          <p:cNvSpPr txBox="1"/>
          <p:nvPr/>
        </p:nvSpPr>
        <p:spPr>
          <a:xfrm>
            <a:off x="3048000" y="310583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zh-TW" sz="2400" dirty="0">
                <a:effectLst/>
                <a:ea typeface="Microsoft JhengHei" panose="020B0604030504040204" pitchFamily="34" charset="-120"/>
              </a:rPr>
              <a:t>可不可以把按鈕當成輸入訊號，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zh-TW" sz="2400" dirty="0">
                <a:effectLst/>
                <a:ea typeface="Microsoft JhengHei" panose="020B0604030504040204" pitchFamily="34" charset="-120"/>
              </a:rPr>
              <a:t>按一下就開燈，再按一下就關燈？</a:t>
            </a:r>
          </a:p>
        </p:txBody>
      </p:sp>
    </p:spTree>
    <p:extLst>
      <p:ext uri="{BB962C8B-B14F-4D97-AF65-F5344CB8AC3E}">
        <p14:creationId xmlns:p14="http://schemas.microsoft.com/office/powerpoint/2010/main" val="1040471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577D90-779F-4AA4-A278-E2A68007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現場作業</a:t>
            </a:r>
            <a:r>
              <a:rPr lang="en-US" altLang="zh-TW" dirty="0"/>
              <a:t>-</a:t>
            </a:r>
            <a:r>
              <a:rPr lang="zh-TW" altLang="en-US" dirty="0"/>
              <a:t>兩段式開關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4E0D2CC-6564-440B-8503-721A45E806D9}"/>
              </a:ext>
            </a:extLst>
          </p:cNvPr>
          <p:cNvSpPr txBox="1"/>
          <p:nvPr/>
        </p:nvSpPr>
        <p:spPr>
          <a:xfrm>
            <a:off x="1783080" y="2600236"/>
            <a:ext cx="8625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zh-TW" sz="2400" dirty="0">
                <a:effectLst/>
                <a:ea typeface="Microsoft JhengHei" panose="020B0604030504040204" pitchFamily="34" charset="-120"/>
              </a:rPr>
              <a:t>以按鈕模擬家中常用的開關設備，利用按鈕，控制</a:t>
            </a:r>
            <a:r>
              <a:rPr lang="en-US" altLang="zh-TW" sz="2400" dirty="0" err="1">
                <a:effectLst/>
                <a:ea typeface="Microsoft JhengHei" panose="020B0604030504040204" pitchFamily="34" charset="-120"/>
              </a:rPr>
              <a:t>LED的明滅</a:t>
            </a:r>
            <a:r>
              <a:rPr lang="en-US" altLang="zh-TW" sz="2400" dirty="0">
                <a:effectLst/>
                <a:ea typeface="Microsoft JhengHei" panose="020B0604030504040204" pitchFamily="34" charset="-120"/>
              </a:rPr>
              <a:t>。</a:t>
            </a:r>
            <a:endParaRPr lang="zh-TW" altLang="zh-TW" sz="2400" dirty="0">
              <a:effectLst/>
              <a:ea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zh-TW" sz="2400" dirty="0">
                <a:effectLst/>
                <a:ea typeface="Microsoft JhengHei" panose="020B0604030504040204" pitchFamily="34" charset="-120"/>
              </a:rPr>
              <a:t>當第一次按下（放開）之後，</a:t>
            </a:r>
            <a:r>
              <a:rPr lang="en-US" altLang="zh-TW" sz="2400" dirty="0" err="1">
                <a:effectLst/>
                <a:ea typeface="Microsoft JhengHei" panose="020B0604030504040204" pitchFamily="34" charset="-120"/>
              </a:rPr>
              <a:t>LED變亮</a:t>
            </a:r>
            <a:r>
              <a:rPr lang="en-US" altLang="zh-TW" sz="2400" dirty="0">
                <a:effectLst/>
                <a:ea typeface="Microsoft JhengHei" panose="020B0604030504040204" pitchFamily="34" charset="-120"/>
              </a:rPr>
              <a:t>。</a:t>
            </a:r>
            <a:endParaRPr lang="zh-TW" altLang="zh-TW" sz="2400" dirty="0">
              <a:effectLst/>
              <a:ea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zh-TW" sz="2400" dirty="0">
                <a:effectLst/>
                <a:ea typeface="Microsoft JhengHei" panose="020B0604030504040204" pitchFamily="34" charset="-120"/>
              </a:rPr>
              <a:t>當第二次按下（放開）之後，</a:t>
            </a:r>
            <a:r>
              <a:rPr lang="en-US" altLang="zh-TW" sz="2400" dirty="0" err="1">
                <a:effectLst/>
                <a:ea typeface="Microsoft JhengHei" panose="020B0604030504040204" pitchFamily="34" charset="-120"/>
              </a:rPr>
              <a:t>LED變暗</a:t>
            </a:r>
            <a:r>
              <a:rPr lang="en-US" altLang="zh-TW" sz="2400" dirty="0">
                <a:effectLst/>
                <a:ea typeface="Microsoft JhengHei" panose="020B0604030504040204" pitchFamily="34" charset="-120"/>
              </a:rPr>
              <a:t>。</a:t>
            </a:r>
            <a:endParaRPr lang="zh-TW" altLang="zh-TW" sz="2400" dirty="0">
              <a:effectLst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740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8E9B25-E2B3-40F6-BF30-27C6D148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6840685-B9A5-41E1-9CC4-329BAC38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697" y="1684834"/>
            <a:ext cx="5014705" cy="488393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A39DE6D-5527-42B1-BD76-F87258E97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27" y="1684834"/>
            <a:ext cx="3665643" cy="487808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ADD4341-4E8E-4912-B968-DCBC76E1BEAB}"/>
              </a:ext>
            </a:extLst>
          </p:cNvPr>
          <p:cNvSpPr txBox="1"/>
          <p:nvPr/>
        </p:nvSpPr>
        <p:spPr>
          <a:xfrm>
            <a:off x="3655110" y="1863884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線路圖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8D3FA6D-F084-4C6F-B088-A4CA44EFCB46}"/>
              </a:ext>
            </a:extLst>
          </p:cNvPr>
          <p:cNvSpPr txBox="1"/>
          <p:nvPr/>
        </p:nvSpPr>
        <p:spPr>
          <a:xfrm>
            <a:off x="8478324" y="1863883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連接方法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04212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E562B6-BEA9-4081-8D65-2A674D63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程式設計技巧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4AC1FBD-948A-4CA4-9DCA-F68B6B0F1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87421"/>
              </p:ext>
            </p:extLst>
          </p:nvPr>
        </p:nvGraphicFramePr>
        <p:xfrm>
          <a:off x="3536321" y="4753566"/>
          <a:ext cx="4457700" cy="975360"/>
        </p:xfrm>
        <a:graphic>
          <a:graphicData uri="http://schemas.openxmlformats.org/drawingml/2006/table">
            <a:tbl>
              <a:tblPr/>
              <a:tblGrid>
                <a:gridCol w="923544">
                  <a:extLst>
                    <a:ext uri="{9D8B030D-6E8A-4147-A177-3AD203B41FA5}">
                      <a16:colId xmlns:a16="http://schemas.microsoft.com/office/drawing/2014/main" val="447961885"/>
                    </a:ext>
                  </a:extLst>
                </a:gridCol>
                <a:gridCol w="923544">
                  <a:extLst>
                    <a:ext uri="{9D8B030D-6E8A-4147-A177-3AD203B41FA5}">
                      <a16:colId xmlns:a16="http://schemas.microsoft.com/office/drawing/2014/main" val="492740377"/>
                    </a:ext>
                  </a:extLst>
                </a:gridCol>
                <a:gridCol w="1530706">
                  <a:extLst>
                    <a:ext uri="{9D8B030D-6E8A-4147-A177-3AD203B41FA5}">
                      <a16:colId xmlns:a16="http://schemas.microsoft.com/office/drawing/2014/main" val="87848529"/>
                    </a:ext>
                  </a:extLst>
                </a:gridCol>
                <a:gridCol w="1079906">
                  <a:extLst>
                    <a:ext uri="{9D8B030D-6E8A-4147-A177-3AD203B41FA5}">
                      <a16:colId xmlns:a16="http://schemas.microsoft.com/office/drawing/2014/main" val="7595474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>
                          <a:solidFill>
                            <a:srgbClr val="FFFFFF"/>
                          </a:solidFill>
                          <a:effectLst/>
                          <a:ea typeface="PMingLiU" panose="02020500000000000000" pitchFamily="18" charset="-120"/>
                        </a:rPr>
                        <a:t>次數</a:t>
                      </a:r>
                      <a:endParaRPr lang="zh-TW" sz="1800">
                        <a:solidFill>
                          <a:srgbClr val="FFFFFF"/>
                        </a:solidFill>
                        <a:effectLst/>
                        <a:ea typeface="PMingLiU" panose="02020500000000000000" pitchFamily="18" charset="-12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>
                          <a:solidFill>
                            <a:srgbClr val="FFFFFF"/>
                          </a:solidFill>
                          <a:effectLst/>
                          <a:ea typeface="PMingLiU" panose="02020500000000000000" pitchFamily="18" charset="-120"/>
                        </a:rPr>
                        <a:t>變數值</a:t>
                      </a:r>
                      <a:endParaRPr lang="zh-TW" sz="1800">
                        <a:solidFill>
                          <a:srgbClr val="FFFFFF"/>
                        </a:solidFill>
                        <a:effectLst/>
                        <a:ea typeface="PMingLiU" panose="02020500000000000000" pitchFamily="18" charset="-12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 dirty="0">
                          <a:solidFill>
                            <a:srgbClr val="FFFFFF"/>
                          </a:solidFill>
                          <a:effectLst/>
                          <a:ea typeface="PMingLiU" panose="02020500000000000000" pitchFamily="18" charset="-120"/>
                        </a:rPr>
                        <a:t>判斷條件</a:t>
                      </a:r>
                      <a:endParaRPr lang="zh-TW" sz="1800" dirty="0">
                        <a:solidFill>
                          <a:srgbClr val="FFFFFF"/>
                        </a:solidFill>
                        <a:effectLst/>
                        <a:ea typeface="PMingLiU" panose="02020500000000000000" pitchFamily="18" charset="-12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>
                          <a:solidFill>
                            <a:srgbClr val="FFFFFF"/>
                          </a:solidFill>
                          <a:effectLst/>
                          <a:ea typeface="PMingLiU" panose="02020500000000000000" pitchFamily="18" charset="-120"/>
                        </a:rPr>
                        <a:t>執行動作</a:t>
                      </a:r>
                      <a:endParaRPr lang="zh-TW" sz="1800">
                        <a:solidFill>
                          <a:srgbClr val="FFFFFF"/>
                        </a:solidFill>
                        <a:effectLst/>
                        <a:ea typeface="PMingLiU" panose="02020500000000000000" pitchFamily="18" charset="-12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771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>
                          <a:solidFill>
                            <a:srgbClr val="000000"/>
                          </a:solidFill>
                          <a:effectLst/>
                          <a:ea typeface="PMingLiU" panose="02020500000000000000" pitchFamily="18" charset="-120"/>
                        </a:rPr>
                        <a:t>奇數次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ea typeface="PMingLiU" panose="02020500000000000000" pitchFamily="18" charset="-12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solidFill>
                            <a:srgbClr val="000000"/>
                          </a:solidFill>
                          <a:effectLst/>
                          <a:ea typeface="PMingLiU" panose="02020500000000000000" pitchFamily="18" charset="-120"/>
                        </a:rPr>
                        <a:t>變數值為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 1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>
                          <a:solidFill>
                            <a:srgbClr val="000000"/>
                          </a:solidFill>
                          <a:effectLst/>
                          <a:ea typeface="PMingLiU" panose="02020500000000000000" pitchFamily="18" charset="-120"/>
                        </a:rPr>
                        <a:t>開燈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868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>
                          <a:solidFill>
                            <a:srgbClr val="000000"/>
                          </a:solidFill>
                          <a:effectLst/>
                          <a:ea typeface="PMingLiU" panose="02020500000000000000" pitchFamily="18" charset="-120"/>
                        </a:rPr>
                        <a:t>偶數次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  <a:ea typeface="PMingLiU" panose="02020500000000000000" pitchFamily="18" charset="-12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-1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>
                          <a:solidFill>
                            <a:srgbClr val="000000"/>
                          </a:solidFill>
                          <a:effectLst/>
                          <a:ea typeface="PMingLiU" panose="02020500000000000000" pitchFamily="18" charset="-120"/>
                        </a:rPr>
                        <a:t>變數值不為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 1</a:t>
                      </a:r>
                      <a:endParaRPr lang="zh-TW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solidFill>
                            <a:srgbClr val="000000"/>
                          </a:solidFill>
                          <a:effectLst/>
                          <a:ea typeface="PMingLiU" panose="02020500000000000000" pitchFamily="18" charset="-120"/>
                        </a:rPr>
                        <a:t>關燈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5731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C8D6A060-24BE-4836-A72F-EF967CB77CE8}"/>
              </a:ext>
            </a:extLst>
          </p:cNvPr>
          <p:cNvSpPr txBox="1"/>
          <p:nvPr/>
        </p:nvSpPr>
        <p:spPr>
          <a:xfrm>
            <a:off x="838199" y="1690688"/>
            <a:ext cx="98539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1. </a:t>
            </a:r>
            <a:r>
              <a:rPr lang="zh-TW" altLang="en-US" sz="2400" dirty="0"/>
              <a:t>當程式需要對於相同動作，進行不同反應時，可以藉由變數協助。</a:t>
            </a:r>
            <a:endParaRPr lang="en-US" altLang="zh-TW" sz="2400" dirty="0"/>
          </a:p>
          <a:p>
            <a:endParaRPr lang="zh-TW" altLang="en-US" sz="2400" dirty="0"/>
          </a:p>
          <a:p>
            <a:r>
              <a:rPr lang="en-US" altLang="zh-TW" sz="2400" dirty="0"/>
              <a:t>2. </a:t>
            </a:r>
            <a:r>
              <a:rPr lang="zh-TW" altLang="en-US" sz="2400" dirty="0"/>
              <a:t>同樣是按按鈕（相同動作），第一次按是要開燈，但是第二次按是要關燈（不同反應），以此類推。</a:t>
            </a:r>
          </a:p>
          <a:p>
            <a:endParaRPr lang="zh-TW" altLang="en-US" sz="2400" dirty="0"/>
          </a:p>
          <a:p>
            <a:r>
              <a:rPr lang="zh-TW" altLang="en-US" sz="2400" dirty="0"/>
              <a:t>設定一個變數</a:t>
            </a:r>
            <a:r>
              <a:rPr lang="en-US" altLang="zh-TW" sz="2400" dirty="0"/>
              <a:t>A</a:t>
            </a:r>
            <a:r>
              <a:rPr lang="zh-TW" altLang="en-US" sz="2400" dirty="0"/>
              <a:t>，初始值為</a:t>
            </a:r>
            <a:r>
              <a:rPr lang="en-US" altLang="zh-TW" sz="2400" dirty="0"/>
              <a:t>1</a:t>
            </a:r>
            <a:r>
              <a:rPr lang="zh-TW" altLang="en-US" sz="2400" dirty="0"/>
              <a:t>（它只有</a:t>
            </a:r>
            <a:r>
              <a:rPr lang="en-US" altLang="zh-TW" sz="2400" dirty="0"/>
              <a:t>1</a:t>
            </a:r>
            <a:r>
              <a:rPr lang="zh-TW" altLang="en-US" sz="2400" dirty="0"/>
              <a:t>或</a:t>
            </a:r>
            <a:r>
              <a:rPr lang="en-US" altLang="zh-TW" sz="2400" dirty="0"/>
              <a:t>-1</a:t>
            </a:r>
            <a:r>
              <a:rPr lang="zh-TW" altLang="en-US" sz="2400" dirty="0"/>
              <a:t>兩個值）。</a:t>
            </a:r>
          </a:p>
          <a:p>
            <a:r>
              <a:rPr lang="zh-TW" altLang="en-US" sz="2400" dirty="0"/>
              <a:t>（利用</a:t>
            </a:r>
            <a:r>
              <a:rPr lang="en-US" altLang="zh-TW" sz="2400" dirty="0"/>
              <a:t>A=A*(-1) </a:t>
            </a:r>
            <a:r>
              <a:rPr lang="zh-TW" altLang="en-US" sz="2400" dirty="0"/>
              <a:t>，</a:t>
            </a:r>
            <a:r>
              <a:rPr lang="en-US" altLang="zh-TW" sz="2400" dirty="0"/>
              <a:t>A</a:t>
            </a:r>
            <a:r>
              <a:rPr lang="zh-TW" altLang="en-US" sz="2400" dirty="0"/>
              <a:t>的值會隨按按鈕依序出現 </a:t>
            </a:r>
            <a:r>
              <a:rPr lang="en-US" altLang="zh-TW" sz="2400" dirty="0"/>
              <a:t>1</a:t>
            </a:r>
            <a:r>
              <a:rPr lang="zh-TW" altLang="en-US" sz="2400" dirty="0"/>
              <a:t>、</a:t>
            </a:r>
            <a:r>
              <a:rPr lang="en-US" altLang="zh-TW" sz="2400" dirty="0"/>
              <a:t>-1</a:t>
            </a:r>
            <a:r>
              <a:rPr lang="zh-TW" altLang="en-US" sz="2400" dirty="0"/>
              <a:t>、</a:t>
            </a:r>
            <a:r>
              <a:rPr lang="en-US" altLang="zh-TW" sz="2400" dirty="0"/>
              <a:t>1</a:t>
            </a:r>
            <a:r>
              <a:rPr lang="zh-TW" altLang="en-US" sz="2400" dirty="0"/>
              <a:t>、</a:t>
            </a:r>
            <a:r>
              <a:rPr lang="en-US" altLang="zh-TW" sz="2400" dirty="0"/>
              <a:t>-1</a:t>
            </a:r>
            <a:r>
              <a:rPr lang="zh-TW" altLang="en-US" sz="2400" dirty="0"/>
              <a:t>、</a:t>
            </a:r>
            <a:r>
              <a:rPr lang="en-US" altLang="zh-TW" sz="2400" dirty="0"/>
              <a:t>1</a:t>
            </a:r>
            <a:r>
              <a:rPr lang="zh-TW" altLang="en-US" sz="2400" dirty="0"/>
              <a:t>、</a:t>
            </a:r>
            <a:r>
              <a:rPr lang="en-US" altLang="zh-TW" sz="2400" dirty="0"/>
              <a:t>-1</a:t>
            </a:r>
            <a:r>
              <a:rPr lang="zh-TW" altLang="en-US" sz="2400" dirty="0"/>
              <a:t>、</a:t>
            </a:r>
            <a:r>
              <a:rPr lang="en-US" altLang="zh-TW" sz="2400" dirty="0"/>
              <a:t>……… </a:t>
            </a:r>
            <a:r>
              <a:rPr lang="zh-TW" altLang="en-US" sz="2400" dirty="0"/>
              <a:t>循環。</a:t>
            </a:r>
          </a:p>
        </p:txBody>
      </p:sp>
    </p:spTree>
    <p:extLst>
      <p:ext uri="{BB962C8B-B14F-4D97-AF65-F5344CB8AC3E}">
        <p14:creationId xmlns:p14="http://schemas.microsoft.com/office/powerpoint/2010/main" val="2889528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BFC19A5-9DD0-4160-B2A4-2BD4D6F16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48715"/>
            <a:ext cx="5165708" cy="536196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A1AEBE2-12EF-40FE-ACFB-AAAC165B2DD9}"/>
              </a:ext>
            </a:extLst>
          </p:cNvPr>
          <p:cNvSpPr txBox="1"/>
          <p:nvPr/>
        </p:nvSpPr>
        <p:spPr>
          <a:xfrm>
            <a:off x="6389485" y="575041"/>
            <a:ext cx="3605542" cy="5909310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int  A=-1;</a:t>
            </a:r>
          </a:p>
          <a:p>
            <a:endParaRPr lang="en-US" altLang="zh-TW" dirty="0"/>
          </a:p>
          <a:p>
            <a:r>
              <a:rPr lang="en-US" altLang="zh-TW" dirty="0"/>
              <a:t>void setup()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(8, INPUT);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(2, OUTPUT);</a:t>
            </a:r>
          </a:p>
          <a:p>
            <a:r>
              <a:rPr lang="en-US" altLang="zh-TW" dirty="0"/>
              <a:t>}</a:t>
            </a:r>
          </a:p>
          <a:p>
            <a:endParaRPr lang="en-US" altLang="zh-TW" dirty="0"/>
          </a:p>
          <a:p>
            <a:r>
              <a:rPr lang="en-US" altLang="zh-TW" dirty="0"/>
              <a:t>void loop()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 if (</a:t>
            </a:r>
            <a:r>
              <a:rPr lang="en-US" altLang="zh-TW" dirty="0" err="1"/>
              <a:t>digitalRead</a:t>
            </a:r>
            <a:r>
              <a:rPr lang="en-US" altLang="zh-TW" dirty="0"/>
              <a:t>(8) == 1) {</a:t>
            </a:r>
          </a:p>
          <a:p>
            <a:r>
              <a:rPr lang="en-US" altLang="zh-TW" dirty="0"/>
              <a:t>    A = A * -1;</a:t>
            </a:r>
          </a:p>
          <a:p>
            <a:r>
              <a:rPr lang="en-US" altLang="zh-TW" dirty="0"/>
              <a:t>    delay(300);</a:t>
            </a:r>
          </a:p>
          <a:p>
            <a:r>
              <a:rPr lang="en-US" altLang="zh-TW" dirty="0"/>
              <a:t>  }</a:t>
            </a:r>
          </a:p>
          <a:p>
            <a:r>
              <a:rPr lang="en-US" altLang="zh-TW" dirty="0"/>
              <a:t>  if (A == 1) {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}</a:t>
            </a:r>
          </a:p>
          <a:p>
            <a:r>
              <a:rPr lang="en-US" altLang="zh-TW" dirty="0"/>
              <a:t>  if (A == -1) {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}</a:t>
            </a:r>
          </a:p>
          <a:p>
            <a:r>
              <a:rPr lang="en-US" altLang="zh-TW" dirty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0461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17B388D-1274-4E12-8A8B-DDCD59CEC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26" y="1055571"/>
            <a:ext cx="5006027" cy="474685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34473E3-4B7F-41CD-AA59-E61DC4561D45}"/>
              </a:ext>
            </a:extLst>
          </p:cNvPr>
          <p:cNvSpPr txBox="1"/>
          <p:nvPr/>
        </p:nvSpPr>
        <p:spPr>
          <a:xfrm>
            <a:off x="5656153" y="612844"/>
            <a:ext cx="2781677" cy="5632311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int  A=-1;</a:t>
            </a:r>
          </a:p>
          <a:p>
            <a:endParaRPr lang="en-US" altLang="zh-TW" dirty="0"/>
          </a:p>
          <a:p>
            <a:r>
              <a:rPr lang="en-US" altLang="zh-TW" dirty="0"/>
              <a:t>void setup()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(8, INPUT);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(2, OUTPUT);</a:t>
            </a:r>
          </a:p>
          <a:p>
            <a:r>
              <a:rPr lang="en-US" altLang="zh-TW" dirty="0"/>
              <a:t>}</a:t>
            </a:r>
          </a:p>
          <a:p>
            <a:endParaRPr lang="en-US" altLang="zh-TW" dirty="0"/>
          </a:p>
          <a:p>
            <a:r>
              <a:rPr lang="en-US" altLang="zh-TW" dirty="0"/>
              <a:t>void loop()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 if (</a:t>
            </a:r>
            <a:r>
              <a:rPr lang="en-US" altLang="zh-TW" dirty="0" err="1"/>
              <a:t>digitalRead</a:t>
            </a:r>
            <a:r>
              <a:rPr lang="en-US" altLang="zh-TW" dirty="0"/>
              <a:t>(8) == 1) {</a:t>
            </a:r>
          </a:p>
          <a:p>
            <a:r>
              <a:rPr lang="en-US" altLang="zh-TW" dirty="0"/>
              <a:t>    A = A * -1;</a:t>
            </a:r>
          </a:p>
          <a:p>
            <a:r>
              <a:rPr lang="en-US" altLang="zh-TW" dirty="0"/>
              <a:t>    delay(300);</a:t>
            </a:r>
          </a:p>
          <a:p>
            <a:r>
              <a:rPr lang="en-US" altLang="zh-TW" dirty="0"/>
              <a:t>  }</a:t>
            </a:r>
          </a:p>
          <a:p>
            <a:r>
              <a:rPr lang="en-US" altLang="zh-TW" dirty="0"/>
              <a:t>  if (A == 1) {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} else {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}</a:t>
            </a:r>
          </a:p>
          <a:p>
            <a:r>
              <a:rPr lang="en-US" altLang="zh-TW" dirty="0"/>
              <a:t>}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EBB0E1F-D6B2-4FEE-98FC-1744470EB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530" y="1055571"/>
            <a:ext cx="3076575" cy="44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64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C2B39B-77CD-44E5-AED6-17999F96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試試看</a:t>
            </a:r>
            <a:r>
              <a:rPr lang="en-US" altLang="zh-TW" dirty="0"/>
              <a:t>-</a:t>
            </a:r>
            <a:r>
              <a:rPr lang="zh-TW" altLang="en-US" dirty="0"/>
              <a:t>多段式開關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87E197D-B1B6-4A01-9E93-DAC789558930}"/>
              </a:ext>
            </a:extLst>
          </p:cNvPr>
          <p:cNvSpPr txBox="1"/>
          <p:nvPr/>
        </p:nvSpPr>
        <p:spPr>
          <a:xfrm>
            <a:off x="838200" y="3601135"/>
            <a:ext cx="8785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利用變數和 </a:t>
            </a:r>
            <a:r>
              <a:rPr lang="en-US" altLang="zh-TW" sz="2400" dirty="0"/>
              <a:t>if </a:t>
            </a:r>
            <a:r>
              <a:rPr lang="zh-TW" altLang="en-US" sz="2400" dirty="0"/>
              <a:t>條件讓三顆不同的</a:t>
            </a:r>
            <a:r>
              <a:rPr lang="en-US" altLang="zh-TW" sz="2400" dirty="0"/>
              <a:t>LED</a:t>
            </a:r>
            <a:r>
              <a:rPr lang="zh-TW" altLang="en-US" sz="2400" dirty="0"/>
              <a:t>可藉由按鈕開關切換發光</a:t>
            </a:r>
          </a:p>
        </p:txBody>
      </p:sp>
    </p:spTree>
    <p:extLst>
      <p:ext uri="{BB962C8B-B14F-4D97-AF65-F5344CB8AC3E}">
        <p14:creationId xmlns:p14="http://schemas.microsoft.com/office/powerpoint/2010/main" val="206929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281343-65EB-427E-94C5-8F8FCC9D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按鈕開關原理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EBF6D25-E1BE-4D0B-B87E-84F303B85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630" y="1690686"/>
            <a:ext cx="2847996" cy="379097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C4D70FE-11FC-4BFB-B433-EE18A23FD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72" y="1690687"/>
            <a:ext cx="2419994" cy="37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99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93C90A-5752-41FF-A23E-C2A71B93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23DF0F1-F6E9-48A9-9227-1D2184BFF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387" y="1715559"/>
            <a:ext cx="5041164" cy="477731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AE768AF-EFC4-4BBA-AF71-0168F4FDB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715559"/>
            <a:ext cx="3941847" cy="477731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8D9C459-0BF7-4BA0-8722-AFE7C0AD4E14}"/>
              </a:ext>
            </a:extLst>
          </p:cNvPr>
          <p:cNvSpPr txBox="1"/>
          <p:nvPr/>
        </p:nvSpPr>
        <p:spPr>
          <a:xfrm>
            <a:off x="3655110" y="1863884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線路圖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216AE2B-E164-4442-943D-B04EFC1C6A9C}"/>
              </a:ext>
            </a:extLst>
          </p:cNvPr>
          <p:cNvSpPr txBox="1"/>
          <p:nvPr/>
        </p:nvSpPr>
        <p:spPr>
          <a:xfrm>
            <a:off x="8478324" y="1863883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連接方法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49419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1F4FFD-0ACB-4C04-A41A-1E76ED1B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程式設計技巧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CB20BAA-7463-4691-978B-D549CE93FFEC}"/>
              </a:ext>
            </a:extLst>
          </p:cNvPr>
          <p:cNvSpPr txBox="1"/>
          <p:nvPr/>
        </p:nvSpPr>
        <p:spPr>
          <a:xfrm>
            <a:off x="838200" y="1690688"/>
            <a:ext cx="9319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當程式需要對於同個動作，進行不同反應時，可以藉由變數協助。</a:t>
            </a:r>
          </a:p>
          <a:p>
            <a:r>
              <a:rPr lang="zh-TW" altLang="en-US" sz="2400" dirty="0"/>
              <a:t>設定一個變數</a:t>
            </a:r>
            <a:r>
              <a:rPr lang="en-US" altLang="zh-TW" sz="2400" dirty="0"/>
              <a:t>A</a:t>
            </a:r>
            <a:r>
              <a:rPr lang="zh-TW" altLang="en-US" sz="2400" dirty="0"/>
              <a:t>，初始值為</a:t>
            </a:r>
            <a:r>
              <a:rPr lang="en-US" altLang="zh-TW" sz="2400" dirty="0"/>
              <a:t>0</a:t>
            </a:r>
            <a:r>
              <a:rPr lang="zh-TW" altLang="en-US" sz="2400" dirty="0"/>
              <a:t>。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4DDF118-FBF1-4DF9-9AE8-CFF9C1E69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59957"/>
              </p:ext>
            </p:extLst>
          </p:nvPr>
        </p:nvGraphicFramePr>
        <p:xfrm>
          <a:off x="2132075" y="2754154"/>
          <a:ext cx="7927850" cy="3661885"/>
        </p:xfrm>
        <a:graphic>
          <a:graphicData uri="http://schemas.openxmlformats.org/drawingml/2006/table">
            <a:tbl>
              <a:tblPr/>
              <a:tblGrid>
                <a:gridCol w="821975">
                  <a:extLst>
                    <a:ext uri="{9D8B030D-6E8A-4147-A177-3AD203B41FA5}">
                      <a16:colId xmlns:a16="http://schemas.microsoft.com/office/drawing/2014/main" val="3177913025"/>
                    </a:ext>
                  </a:extLst>
                </a:gridCol>
                <a:gridCol w="1885637">
                  <a:extLst>
                    <a:ext uri="{9D8B030D-6E8A-4147-A177-3AD203B41FA5}">
                      <a16:colId xmlns:a16="http://schemas.microsoft.com/office/drawing/2014/main" val="2811252333"/>
                    </a:ext>
                  </a:extLst>
                </a:gridCol>
                <a:gridCol w="1382412">
                  <a:extLst>
                    <a:ext uri="{9D8B030D-6E8A-4147-A177-3AD203B41FA5}">
                      <a16:colId xmlns:a16="http://schemas.microsoft.com/office/drawing/2014/main" val="2677252611"/>
                    </a:ext>
                  </a:extLst>
                </a:gridCol>
                <a:gridCol w="1800404">
                  <a:extLst>
                    <a:ext uri="{9D8B030D-6E8A-4147-A177-3AD203B41FA5}">
                      <a16:colId xmlns:a16="http://schemas.microsoft.com/office/drawing/2014/main" val="2243945034"/>
                    </a:ext>
                  </a:extLst>
                </a:gridCol>
                <a:gridCol w="2037422">
                  <a:extLst>
                    <a:ext uri="{9D8B030D-6E8A-4147-A177-3AD203B41FA5}">
                      <a16:colId xmlns:a16="http://schemas.microsoft.com/office/drawing/2014/main" val="1445266594"/>
                    </a:ext>
                  </a:extLst>
                </a:gridCol>
              </a:tblGrid>
              <a:tr h="73237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 dirty="0">
                          <a:solidFill>
                            <a:srgbClr val="FFFFFF"/>
                          </a:solidFill>
                          <a:effectLst/>
                          <a:ea typeface="PMingLiU" panose="02020500000000000000" pitchFamily="18" charset="-120"/>
                        </a:rPr>
                        <a:t>次數</a:t>
                      </a:r>
                      <a:endParaRPr lang="zh-TW" sz="1800" dirty="0">
                        <a:solidFill>
                          <a:srgbClr val="FFFFFF"/>
                        </a:solidFill>
                        <a:effectLst/>
                        <a:ea typeface="PMingLiU" panose="02020500000000000000" pitchFamily="18" charset="-120"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 dirty="0">
                          <a:solidFill>
                            <a:srgbClr val="FFFFFF"/>
                          </a:solidFill>
                          <a:effectLst/>
                          <a:ea typeface="新細明體" panose="02020500000000000000" pitchFamily="18" charset="-120"/>
                        </a:rPr>
                        <a:t>按鈕後程式動作</a:t>
                      </a:r>
                      <a:endParaRPr lang="zh-TW" sz="1800" dirty="0">
                        <a:solidFill>
                          <a:srgbClr val="FFFFFF"/>
                        </a:solidFill>
                        <a:effectLst/>
                        <a:ea typeface="新細明體" panose="02020500000000000000" pitchFamily="18" charset="-120"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 dirty="0">
                          <a:solidFill>
                            <a:srgbClr val="FFFFFF"/>
                          </a:solidFill>
                          <a:effectLst/>
                          <a:ea typeface="PMingLiU" panose="02020500000000000000" pitchFamily="18" charset="-120"/>
                        </a:rPr>
                        <a:t>變數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ea typeface="Calibri" panose="020F0502020204030204" pitchFamily="34" charset="0"/>
                        </a:rPr>
                        <a:t>A</a:t>
                      </a:r>
                      <a:r>
                        <a:rPr lang="zh-TW" sz="1800" b="1" dirty="0">
                          <a:solidFill>
                            <a:srgbClr val="FFFFFF"/>
                          </a:solidFill>
                          <a:effectLst/>
                          <a:ea typeface="PMingLiU" panose="02020500000000000000" pitchFamily="18" charset="-120"/>
                        </a:rPr>
                        <a:t>改變</a:t>
                      </a:r>
                      <a:endParaRPr lang="zh-TW" sz="18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 dirty="0">
                          <a:solidFill>
                            <a:srgbClr val="FFFFFF"/>
                          </a:solidFill>
                          <a:effectLst/>
                          <a:ea typeface="新細明體" panose="02020500000000000000" pitchFamily="18" charset="-120"/>
                        </a:rPr>
                        <a:t>判斷條件變數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ea typeface="Calibri" panose="020F0502020204030204" pitchFamily="34" charset="0"/>
                        </a:rPr>
                        <a:t>A</a:t>
                      </a:r>
                      <a:endParaRPr lang="zh-TW" sz="18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1" dirty="0">
                          <a:solidFill>
                            <a:srgbClr val="FFFFFF"/>
                          </a:solidFill>
                          <a:effectLst/>
                          <a:ea typeface="PMingLiU" panose="02020500000000000000" pitchFamily="18" charset="-120"/>
                        </a:rPr>
                        <a:t>執行動作</a:t>
                      </a:r>
                      <a:endParaRPr lang="zh-TW" sz="1800" dirty="0">
                        <a:solidFill>
                          <a:srgbClr val="FFFFFF"/>
                        </a:solidFill>
                        <a:effectLst/>
                        <a:ea typeface="PMingLiU" panose="02020500000000000000" pitchFamily="18" charset="-120"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228268"/>
                  </a:ext>
                </a:extLst>
              </a:tr>
              <a:tr h="73237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A=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A+1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Pin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ea typeface="Calibri" panose="020F0502020204030204" pitchFamily="34" charset="0"/>
                        </a:rPr>
                        <a:t>4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-high;  Pin2,3-low</a:t>
                      </a:r>
                      <a:endParaRPr lang="en-US" sz="1800">
                        <a:effectLst/>
                        <a:ea typeface="Calibri" panose="020F0502020204030204" pitchFamily="34" charset="0"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827970"/>
                  </a:ext>
                </a:extLst>
              </a:tr>
              <a:tr h="73237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A=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A+1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Pin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ea typeface="Calibri" panose="020F0502020204030204" pitchFamily="34" charset="0"/>
                        </a:rPr>
                        <a:t>3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-high;  Pin2,4-low</a:t>
                      </a:r>
                      <a:endParaRPr lang="en-US" sz="1800">
                        <a:effectLst/>
                        <a:ea typeface="Calibri" panose="020F0502020204030204" pitchFamily="34" charset="0"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45960"/>
                  </a:ext>
                </a:extLst>
              </a:tr>
              <a:tr h="73237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A=A+1</a:t>
                      </a: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Pin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-high;  Pin3,4-low</a:t>
                      </a:r>
                      <a:endParaRPr lang="en-US" sz="1800">
                        <a:effectLst/>
                        <a:ea typeface="Calibri" panose="020F0502020204030204" pitchFamily="34" charset="0"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966091"/>
                  </a:ext>
                </a:extLst>
              </a:tr>
              <a:tr h="73237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A=A+1</a:t>
                      </a: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4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A=A-4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Pin2,3,4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-low</a:t>
                      </a:r>
                    </a:p>
                  </a:txBody>
                  <a:tcPr marL="38100" marR="38100" marT="25400" marB="254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4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359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78D9BF6-8F56-4492-ABA5-D970775AB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80" y="404790"/>
            <a:ext cx="2690832" cy="604841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C14BA1D-0A99-4DEF-BE9B-D3A09D09B0C0}"/>
              </a:ext>
            </a:extLst>
          </p:cNvPr>
          <p:cNvSpPr txBox="1"/>
          <p:nvPr/>
        </p:nvSpPr>
        <p:spPr>
          <a:xfrm>
            <a:off x="4579620" y="627757"/>
            <a:ext cx="2788920" cy="5909310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int  A=0;</a:t>
            </a:r>
          </a:p>
          <a:p>
            <a:r>
              <a:rPr lang="en-US" altLang="zh-TW" dirty="0"/>
              <a:t>void setup()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(8, INPUT);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(4, OUTPUT);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(3, OUTPUT);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(2, OUTPUT);</a:t>
            </a:r>
          </a:p>
          <a:p>
            <a:r>
              <a:rPr lang="en-US" altLang="zh-TW" dirty="0"/>
              <a:t>}</a:t>
            </a:r>
          </a:p>
          <a:p>
            <a:endParaRPr lang="en-US" altLang="zh-TW" dirty="0"/>
          </a:p>
          <a:p>
            <a:r>
              <a:rPr lang="en-US" altLang="zh-TW" dirty="0"/>
              <a:t>void loop()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 if (</a:t>
            </a:r>
            <a:r>
              <a:rPr lang="en-US" altLang="zh-TW" dirty="0" err="1"/>
              <a:t>digitalRead</a:t>
            </a:r>
            <a:r>
              <a:rPr lang="en-US" altLang="zh-TW" dirty="0"/>
              <a:t>(8) == 1) {</a:t>
            </a:r>
          </a:p>
          <a:p>
            <a:r>
              <a:rPr lang="en-US" altLang="zh-TW" dirty="0"/>
              <a:t>    A = A + 1;</a:t>
            </a:r>
          </a:p>
          <a:p>
            <a:r>
              <a:rPr lang="en-US" altLang="zh-TW" dirty="0"/>
              <a:t>    delay(300);</a:t>
            </a:r>
          </a:p>
          <a:p>
            <a:r>
              <a:rPr lang="en-US" altLang="zh-TW" dirty="0"/>
              <a:t>  }</a:t>
            </a:r>
          </a:p>
          <a:p>
            <a:r>
              <a:rPr lang="en-US" altLang="zh-TW" dirty="0"/>
              <a:t>  if (A == 0) {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4,LOW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3,LOW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}</a:t>
            </a:r>
          </a:p>
          <a:p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265FCD3-A7F3-4482-A42E-005317788A8F}"/>
              </a:ext>
            </a:extLst>
          </p:cNvPr>
          <p:cNvSpPr txBox="1"/>
          <p:nvPr/>
        </p:nvSpPr>
        <p:spPr>
          <a:xfrm>
            <a:off x="7818120" y="627757"/>
            <a:ext cx="2720340" cy="5355312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 if (A == 1) {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4,HIGH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3,LOW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}</a:t>
            </a:r>
          </a:p>
          <a:p>
            <a:r>
              <a:rPr lang="en-US" altLang="zh-TW" dirty="0"/>
              <a:t>  if (A == 2) {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4,LOW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3,HIGH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}</a:t>
            </a:r>
          </a:p>
          <a:p>
            <a:r>
              <a:rPr lang="en-US" altLang="zh-TW" dirty="0"/>
              <a:t>  if (A == 3) {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4,LOW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3,LOW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 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2,HIGH</a:t>
            </a:r>
            <a:r>
              <a:rPr lang="en-US" altLang="zh-TW" dirty="0"/>
              <a:t>);</a:t>
            </a:r>
          </a:p>
          <a:p>
            <a:r>
              <a:rPr lang="en-US" altLang="zh-TW" dirty="0"/>
              <a:t>  }</a:t>
            </a:r>
          </a:p>
          <a:p>
            <a:r>
              <a:rPr lang="en-US" altLang="zh-TW" dirty="0"/>
              <a:t>  if (A &gt;= 4) {</a:t>
            </a:r>
          </a:p>
          <a:p>
            <a:r>
              <a:rPr lang="en-US" altLang="zh-TW" dirty="0"/>
              <a:t>    A = A - 4;</a:t>
            </a:r>
          </a:p>
          <a:p>
            <a:r>
              <a:rPr lang="en-US" altLang="zh-TW" dirty="0"/>
              <a:t>  }</a:t>
            </a:r>
          </a:p>
          <a:p>
            <a:r>
              <a:rPr lang="en-US" altLang="zh-TW" dirty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5549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7D0A3A-5B52-4F63-8AD4-4FC5BF7E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回家作業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58D4F73-DD35-4D34-AACC-E3A8B084CA07}"/>
              </a:ext>
            </a:extLst>
          </p:cNvPr>
          <p:cNvSpPr txBox="1"/>
          <p:nvPr/>
        </p:nvSpPr>
        <p:spPr>
          <a:xfrm>
            <a:off x="2396490" y="3112561"/>
            <a:ext cx="7399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腳踏車的後尾燈 </a:t>
            </a:r>
            <a:r>
              <a:rPr lang="en-US" altLang="zh-TW" sz="2400" dirty="0"/>
              <a:t>– </a:t>
            </a:r>
            <a:r>
              <a:rPr lang="en-US" altLang="zh-TW" sz="2400" dirty="0" err="1"/>
              <a:t>5LED</a:t>
            </a:r>
            <a:r>
              <a:rPr lang="zh-TW" altLang="en-US" sz="2400" dirty="0"/>
              <a:t>可輪替選擇不同的發光模式</a:t>
            </a:r>
          </a:p>
        </p:txBody>
      </p:sp>
    </p:spTree>
    <p:extLst>
      <p:ext uri="{BB962C8B-B14F-4D97-AF65-F5344CB8AC3E}">
        <p14:creationId xmlns:p14="http://schemas.microsoft.com/office/powerpoint/2010/main" val="7722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3441A4-77AE-4BEF-B488-B4711A97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把按鈕當開關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0B51A08-B063-47FE-930B-8E95ED0B9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00" y="1690688"/>
            <a:ext cx="2833092" cy="483522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B8B86E3-E3BD-4C91-B362-65C0F0513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545" y="1690688"/>
            <a:ext cx="4785599" cy="483522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CD35BA5-EB8A-45FE-A8DF-398685D28C24}"/>
              </a:ext>
            </a:extLst>
          </p:cNvPr>
          <p:cNvSpPr txBox="1"/>
          <p:nvPr/>
        </p:nvSpPr>
        <p:spPr>
          <a:xfrm>
            <a:off x="8628581" y="1911571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連接方法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012DF52-1C0A-45A8-8838-9A04C3AC853A}"/>
              </a:ext>
            </a:extLst>
          </p:cNvPr>
          <p:cNvSpPr txBox="1"/>
          <p:nvPr/>
        </p:nvSpPr>
        <p:spPr>
          <a:xfrm>
            <a:off x="1920031" y="1911571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線路圖</a:t>
            </a:r>
          </a:p>
        </p:txBody>
      </p:sp>
    </p:spTree>
    <p:extLst>
      <p:ext uri="{BB962C8B-B14F-4D97-AF65-F5344CB8AC3E}">
        <p14:creationId xmlns:p14="http://schemas.microsoft.com/office/powerpoint/2010/main" val="26249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49615B-7E3E-4955-982C-7C028C424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想一想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885D60-85F1-4902-97CC-900C62E7F195}"/>
              </a:ext>
            </a:extLst>
          </p:cNvPr>
          <p:cNvSpPr txBox="1"/>
          <p:nvPr/>
        </p:nvSpPr>
        <p:spPr>
          <a:xfrm>
            <a:off x="2779825" y="2617663"/>
            <a:ext cx="66323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/>
              <a:t>一定要一直按才可以開著嗎</a:t>
            </a:r>
            <a:r>
              <a:rPr lang="en-US" altLang="zh-TW" sz="2800" dirty="0"/>
              <a:t>?</a:t>
            </a:r>
          </a:p>
          <a:p>
            <a:endParaRPr lang="en-US" altLang="zh-TW" sz="2800" dirty="0"/>
          </a:p>
          <a:p>
            <a:r>
              <a:rPr lang="zh-TW" altLang="en-US" sz="2800" dirty="0"/>
              <a:t>可不可以把按鈕開關當成</a:t>
            </a:r>
            <a:r>
              <a:rPr lang="zh-TW" altLang="en-US" sz="2800" b="1" dirty="0"/>
              <a:t>訊號輸入器</a:t>
            </a:r>
            <a:r>
              <a:rPr lang="zh-TW" altLang="en-US" sz="2800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38517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B4EABC-E1D4-408F-A5F9-290CC5F8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利用按鈕開關輸入訊號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FCD2818-DA89-4C92-8127-E4EAAB96D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999" y="1690688"/>
            <a:ext cx="3398038" cy="480218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B7D7F98-188D-449A-8ACD-3FD5FDD0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988" y="1690688"/>
            <a:ext cx="4796686" cy="480218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22D15D7-8755-4F6C-A9F3-091CB455B422}"/>
              </a:ext>
            </a:extLst>
          </p:cNvPr>
          <p:cNvSpPr txBox="1"/>
          <p:nvPr/>
        </p:nvSpPr>
        <p:spPr>
          <a:xfrm>
            <a:off x="8363110" y="2001044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連接方法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ADE8BF6-C79B-4481-807C-5F1BB774F371}"/>
              </a:ext>
            </a:extLst>
          </p:cNvPr>
          <p:cNvSpPr txBox="1"/>
          <p:nvPr/>
        </p:nvSpPr>
        <p:spPr>
          <a:xfrm>
            <a:off x="1844999" y="2001044"/>
            <a:ext cx="1452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effectLst/>
                <a:highlight>
                  <a:srgbClr val="FFFF00"/>
                </a:highlight>
                <a:ea typeface="PMingLiU" panose="02020500000000000000" pitchFamily="18" charset="-120"/>
              </a:rPr>
              <a:t>線路圖</a:t>
            </a:r>
          </a:p>
        </p:txBody>
      </p:sp>
    </p:spTree>
    <p:extLst>
      <p:ext uri="{BB962C8B-B14F-4D97-AF65-F5344CB8AC3E}">
        <p14:creationId xmlns:p14="http://schemas.microsoft.com/office/powerpoint/2010/main" val="247328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4C2AB5-62AA-48B3-85C0-38044FC6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利用按鈕開關輸入訊號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6DA37ED-B53B-4398-B714-5A5223DF8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59" y="2599573"/>
            <a:ext cx="4707524" cy="2293226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0A4C4C9-A29F-4EDE-BD48-09D42EE90659}"/>
              </a:ext>
            </a:extLst>
          </p:cNvPr>
          <p:cNvSpPr txBox="1"/>
          <p:nvPr/>
        </p:nvSpPr>
        <p:spPr>
          <a:xfrm>
            <a:off x="6747388" y="1899526"/>
            <a:ext cx="3682672" cy="3693319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void setup()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Serial.begin</a:t>
            </a:r>
            <a:r>
              <a:rPr lang="en-US" altLang="zh-TW" dirty="0"/>
              <a:t>(9600);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pinMode</a:t>
            </a:r>
            <a:r>
              <a:rPr lang="en-US" altLang="zh-TW" dirty="0"/>
              <a:t>(8, INPUT);</a:t>
            </a:r>
          </a:p>
          <a:p>
            <a:endParaRPr lang="en-US" altLang="zh-TW" dirty="0"/>
          </a:p>
          <a:p>
            <a:r>
              <a:rPr lang="en-US" altLang="zh-TW" dirty="0"/>
              <a:t>}</a:t>
            </a:r>
          </a:p>
          <a:p>
            <a:endParaRPr lang="en-US" altLang="zh-TW" dirty="0"/>
          </a:p>
          <a:p>
            <a:r>
              <a:rPr lang="en-US" altLang="zh-TW" dirty="0"/>
              <a:t>void loop()</a:t>
            </a:r>
          </a:p>
          <a:p>
            <a:r>
              <a:rPr lang="en-US" altLang="zh-TW" dirty="0"/>
              <a:t>{</a:t>
            </a:r>
          </a:p>
          <a:p>
            <a:r>
              <a:rPr lang="en-US" altLang="zh-TW" dirty="0"/>
              <a:t>   </a:t>
            </a:r>
            <a:r>
              <a:rPr lang="en-US" altLang="zh-TW" dirty="0" err="1"/>
              <a:t>Serial.println</a:t>
            </a:r>
            <a:r>
              <a:rPr lang="en-US" altLang="zh-TW" dirty="0"/>
              <a:t>(</a:t>
            </a:r>
            <a:r>
              <a:rPr lang="en-US" altLang="zh-TW" dirty="0" err="1"/>
              <a:t>digitalRead</a:t>
            </a:r>
            <a:r>
              <a:rPr lang="en-US" altLang="zh-TW" dirty="0"/>
              <a:t>(8));</a:t>
            </a:r>
          </a:p>
          <a:p>
            <a:r>
              <a:rPr lang="en-US" altLang="zh-TW" dirty="0"/>
              <a:t>  delay(200);</a:t>
            </a:r>
          </a:p>
          <a:p>
            <a:endParaRPr lang="en-US" altLang="zh-TW" dirty="0"/>
          </a:p>
          <a:p>
            <a:r>
              <a:rPr lang="en-US" altLang="zh-TW" dirty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545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63047E-CBBD-4890-9221-AFC86F95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出了什麼問題呢</a:t>
            </a:r>
            <a:r>
              <a:rPr lang="en-US" altLang="zh-TW" dirty="0"/>
              <a:t>??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1B6C929-7EB8-4F8E-84E1-0DA4D46AA86C}"/>
              </a:ext>
            </a:extLst>
          </p:cNvPr>
          <p:cNvSpPr txBox="1"/>
          <p:nvPr/>
        </p:nvSpPr>
        <p:spPr>
          <a:xfrm>
            <a:off x="3680460" y="3198167"/>
            <a:ext cx="4831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觀察序列埠視窗有發現</a:t>
            </a:r>
            <a:r>
              <a:rPr lang="en-US" altLang="zh-TW" sz="2400" dirty="0"/>
              <a:t>……………?!</a:t>
            </a:r>
          </a:p>
        </p:txBody>
      </p:sp>
    </p:spTree>
    <p:extLst>
      <p:ext uri="{BB962C8B-B14F-4D97-AF65-F5344CB8AC3E}">
        <p14:creationId xmlns:p14="http://schemas.microsoft.com/office/powerpoint/2010/main" val="411770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95F2E-3872-4036-B904-454BCD84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按鈕開關的接線原理</a:t>
            </a:r>
            <a:r>
              <a:rPr lang="en-US" altLang="zh-TW" dirty="0"/>
              <a:t>—</a:t>
            </a:r>
            <a:r>
              <a:rPr lang="zh-TW" altLang="en-US" dirty="0"/>
              <a:t>上拉電阻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EF91D3A-D1D0-4925-A92F-9107575BD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155" y="2260270"/>
            <a:ext cx="1971689" cy="33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1133</Words>
  <Application>Microsoft Office PowerPoint</Application>
  <PresentationFormat>寬螢幕</PresentationFormat>
  <Paragraphs>260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0" baseType="lpstr">
      <vt:lpstr>新細明體</vt:lpstr>
      <vt:lpstr>新細明體</vt:lpstr>
      <vt:lpstr>Arial</vt:lpstr>
      <vt:lpstr>Calibri</vt:lpstr>
      <vt:lpstr>Calibri Light</vt:lpstr>
      <vt:lpstr>Wingdings</vt:lpstr>
      <vt:lpstr>Office 佈景主題</vt:lpstr>
      <vt:lpstr>按鈕開關- IF指令</vt:lpstr>
      <vt:lpstr>按鈕開關</vt:lpstr>
      <vt:lpstr>按鈕開關原理</vt:lpstr>
      <vt:lpstr>把按鈕當開關</vt:lpstr>
      <vt:lpstr>想一想</vt:lpstr>
      <vt:lpstr>利用按鈕開關輸入訊號</vt:lpstr>
      <vt:lpstr>利用按鈕開關輸入訊號</vt:lpstr>
      <vt:lpstr>出了什麼問題呢??</vt:lpstr>
      <vt:lpstr>按鈕開關的接線原理—上拉電阻</vt:lpstr>
      <vt:lpstr>PowerPoint 簡報</vt:lpstr>
      <vt:lpstr>PowerPoint 簡報</vt:lpstr>
      <vt:lpstr>按鈕開關的接線原理—下拉電阻</vt:lpstr>
      <vt:lpstr>PowerPoint 簡報</vt:lpstr>
      <vt:lpstr>PowerPoint 簡報</vt:lpstr>
      <vt:lpstr>想一想</vt:lpstr>
      <vt:lpstr>LED開關</vt:lpstr>
      <vt:lpstr>PowerPoint 簡報</vt:lpstr>
      <vt:lpstr>PowerPoint 簡報</vt:lpstr>
      <vt:lpstr>PowerPoint 簡報</vt:lpstr>
      <vt:lpstr>換個指令</vt:lpstr>
      <vt:lpstr>PowerPoint 簡報</vt:lpstr>
      <vt:lpstr>PowerPoint 簡報</vt:lpstr>
      <vt:lpstr>想一想</vt:lpstr>
      <vt:lpstr>現場作業-兩段式開關</vt:lpstr>
      <vt:lpstr>PowerPoint 簡報</vt:lpstr>
      <vt:lpstr>程式設計技巧</vt:lpstr>
      <vt:lpstr>PowerPoint 簡報</vt:lpstr>
      <vt:lpstr>PowerPoint 簡報</vt:lpstr>
      <vt:lpstr>試試看-多段式開關</vt:lpstr>
      <vt:lpstr>PowerPoint 簡報</vt:lpstr>
      <vt:lpstr>程式設計技巧</vt:lpstr>
      <vt:lpstr>PowerPoint 簡報</vt:lpstr>
      <vt:lpstr>回家作業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按鈕開關- IF指令</dc:title>
  <dc:creator>育睿 ◎</dc:creator>
  <cp:lastModifiedBy>育睿 ◎</cp:lastModifiedBy>
  <cp:revision>5</cp:revision>
  <dcterms:created xsi:type="dcterms:W3CDTF">2022-03-21T05:01:06Z</dcterms:created>
  <dcterms:modified xsi:type="dcterms:W3CDTF">2022-03-25T07:36:41Z</dcterms:modified>
</cp:coreProperties>
</file>