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72" r:id="rId14"/>
    <p:sldId id="267" r:id="rId15"/>
    <p:sldId id="269" r:id="rId16"/>
    <p:sldId id="270" r:id="rId17"/>
    <p:sldId id="271" r:id="rId18"/>
    <p:sldId id="277" r:id="rId1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73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726"/>
  </p:normalViewPr>
  <p:slideViewPr>
    <p:cSldViewPr snapToGrid="0">
      <p:cViewPr varScale="1">
        <p:scale>
          <a:sx n="123" d="100"/>
          <a:sy n="123" d="100"/>
        </p:scale>
        <p:origin x="14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59" name="Google Shape;15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72" name="Google Shape;37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72" name="Google Shape;37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91" name="Google Shape;39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28" name="Google Shape;42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41" name="Google Shape;44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8" name="Google Shape;45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65" name="Google Shape;16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3" name="Google Shape;2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16" name="Google Shape;2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38" name="Google Shape;23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9" name="Google Shape;25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72" name="Google Shape;27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00" name="Google Shape;30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59" name="Google Shape;35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7D9A98-2B42-4142-BB4A-011734DDEA85}" type="datetimeFigureOut">
              <a:rPr lang="zh-CN" altLang="en-US"/>
            </a:fld>
            <a:endParaRPr lang="zh-CN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A45CD9-59AE-47D5-A754-1A2E716032D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  <a:p>
            <a:pPr lvl="1"/>
            <a:r>
              <a:rPr lang="zh-TW" altLang="en-US" smtClean="0"/>
              <a:t>第二層</a:t>
            </a:r>
            <a:endParaRPr lang="zh-TW" altLang="en-US" smtClean="0"/>
          </a:p>
          <a:p>
            <a:pPr lvl="2"/>
            <a:r>
              <a:rPr lang="zh-TW" altLang="en-US" smtClean="0"/>
              <a:t>第三層</a:t>
            </a:r>
            <a:endParaRPr lang="zh-TW" altLang="en-US" smtClean="0"/>
          </a:p>
          <a:p>
            <a:pPr lvl="3"/>
            <a:r>
              <a:rPr lang="zh-TW" altLang="en-US" smtClean="0"/>
              <a:t>第四層</a:t>
            </a:r>
            <a:endParaRPr lang="zh-TW" altLang="en-US" smtClean="0"/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 altLang="en-US">
              <a:latin typeface="Arial" panose="020B0604020202020204" pitchFamily="34" charset="0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 altLang="en-US">
              <a:latin typeface="Arial" panose="020B0604020202020204" pitchFamily="34" charset="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>
                <a:latin typeface="Arial" panose="020B0604020202020204" pitchFamily="34" charset="0"/>
              </a:rPr>
            </a:fld>
            <a:endParaRPr lang="zh-TW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  <a:p>
            <a:pPr lvl="1"/>
            <a:r>
              <a:rPr lang="zh-TW" altLang="en-US" smtClean="0"/>
              <a:t>第二層</a:t>
            </a:r>
            <a:endParaRPr lang="zh-TW" altLang="en-US" smtClean="0"/>
          </a:p>
          <a:p>
            <a:pPr lvl="2"/>
            <a:r>
              <a:rPr lang="zh-TW" altLang="en-US" smtClean="0"/>
              <a:t>第三層</a:t>
            </a:r>
            <a:endParaRPr lang="zh-TW" altLang="en-US" smtClean="0"/>
          </a:p>
          <a:p>
            <a:pPr lvl="3"/>
            <a:r>
              <a:rPr lang="zh-TW" altLang="en-US" smtClean="0"/>
              <a:t>第四層</a:t>
            </a:r>
            <a:endParaRPr lang="zh-TW" altLang="en-US" smtClean="0"/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/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</a:fld>
            <a:endParaRPr lang="zh-TW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/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</a:fld>
            <a:endParaRPr 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  <a:p>
            <a:pPr lvl="1"/>
            <a:r>
              <a:rPr lang="zh-TW" altLang="en-US" smtClean="0"/>
              <a:t>第二層</a:t>
            </a:r>
            <a:endParaRPr lang="zh-TW" altLang="en-US" smtClean="0"/>
          </a:p>
          <a:p>
            <a:pPr lvl="2"/>
            <a:r>
              <a:rPr lang="zh-TW" altLang="en-US" smtClean="0"/>
              <a:t>第三層</a:t>
            </a:r>
            <a:endParaRPr lang="zh-TW" altLang="en-US" smtClean="0"/>
          </a:p>
          <a:p>
            <a:pPr lvl="3"/>
            <a:r>
              <a:rPr lang="zh-TW" altLang="en-US" smtClean="0"/>
              <a:t>第四層</a:t>
            </a:r>
            <a:endParaRPr lang="zh-TW" altLang="en-US" smtClean="0"/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0C0B74-A019-4836-B5B5-59DC98D9D112}" type="datetimeFigureOut">
              <a:rPr lang="zh-CN" altLang="en-US"/>
            </a:fld>
            <a:endParaRPr lang="zh-CN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E9ABB-008D-4A49-98AB-65CBC48B6E0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1AF4AC-5AFC-4379-B912-FCE9AB7477D3}" type="datetime1">
              <a:rPr lang="zh-CN" altLang="en-US"/>
            </a:fld>
            <a:endParaRPr lang="zh-CN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B94C3-E8AB-48D9-9ACF-D6A872E379B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  <a:p>
            <a:pPr lvl="1"/>
            <a:r>
              <a:rPr lang="zh-TW" altLang="en-US" smtClean="0"/>
              <a:t>第二層</a:t>
            </a:r>
            <a:endParaRPr lang="zh-TW" altLang="en-US" smtClean="0"/>
          </a:p>
          <a:p>
            <a:pPr lvl="2"/>
            <a:r>
              <a:rPr lang="zh-TW" altLang="en-US" smtClean="0"/>
              <a:t>第三層</a:t>
            </a:r>
            <a:endParaRPr lang="zh-TW" altLang="en-US" smtClean="0"/>
          </a:p>
          <a:p>
            <a:pPr lvl="3"/>
            <a:r>
              <a:rPr lang="zh-TW" altLang="en-US" smtClean="0"/>
              <a:t>第四層</a:t>
            </a:r>
            <a:endParaRPr lang="zh-TW" altLang="en-US" smtClean="0"/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  <a:p>
            <a:pPr lvl="1"/>
            <a:r>
              <a:rPr lang="zh-TW" altLang="en-US" smtClean="0"/>
              <a:t>第二層</a:t>
            </a:r>
            <a:endParaRPr lang="zh-TW" altLang="en-US" smtClean="0"/>
          </a:p>
          <a:p>
            <a:pPr lvl="2"/>
            <a:r>
              <a:rPr lang="zh-TW" altLang="en-US" smtClean="0"/>
              <a:t>第三層</a:t>
            </a:r>
            <a:endParaRPr lang="zh-TW" altLang="en-US" smtClean="0"/>
          </a:p>
          <a:p>
            <a:pPr lvl="3"/>
            <a:r>
              <a:rPr lang="zh-TW" altLang="en-US" smtClean="0"/>
              <a:t>第四層</a:t>
            </a:r>
            <a:endParaRPr lang="zh-TW" altLang="en-US" smtClean="0"/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 altLang="en-US">
              <a:latin typeface="Arial" panose="020B0604020202020204" pitchFamily="34" charset="0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 altLang="en-US">
              <a:latin typeface="Arial" panose="020B0604020202020204" pitchFamily="34" charset="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>
                <a:latin typeface="Arial" panose="020B0604020202020204" pitchFamily="34" charset="0"/>
              </a:rPr>
            </a:fld>
            <a:endParaRPr lang="zh-TW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  <a:p>
            <a:pPr lvl="1"/>
            <a:r>
              <a:rPr lang="zh-TW" altLang="en-US" smtClean="0"/>
              <a:t>第二層</a:t>
            </a:r>
            <a:endParaRPr lang="zh-TW" altLang="en-US" smtClean="0"/>
          </a:p>
          <a:p>
            <a:pPr lvl="2"/>
            <a:r>
              <a:rPr lang="zh-TW" altLang="en-US" smtClean="0"/>
              <a:t>第三層</a:t>
            </a:r>
            <a:endParaRPr lang="zh-TW" altLang="en-US" smtClean="0"/>
          </a:p>
          <a:p>
            <a:pPr lvl="3"/>
            <a:r>
              <a:rPr lang="zh-TW" altLang="en-US" smtClean="0"/>
              <a:t>第四層</a:t>
            </a:r>
            <a:endParaRPr lang="zh-TW" altLang="en-US" smtClean="0"/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  <a:p>
            <a:pPr lvl="1"/>
            <a:r>
              <a:rPr lang="zh-TW" altLang="en-US" smtClean="0"/>
              <a:t>第二層</a:t>
            </a:r>
            <a:endParaRPr lang="zh-TW" altLang="en-US" smtClean="0"/>
          </a:p>
          <a:p>
            <a:pPr lvl="2"/>
            <a:r>
              <a:rPr lang="zh-TW" altLang="en-US" smtClean="0"/>
              <a:t>第三層</a:t>
            </a:r>
            <a:endParaRPr lang="zh-TW" altLang="en-US" smtClean="0"/>
          </a:p>
          <a:p>
            <a:pPr lvl="3"/>
            <a:r>
              <a:rPr lang="zh-TW" altLang="en-US" smtClean="0"/>
              <a:t>第四層</a:t>
            </a:r>
            <a:endParaRPr lang="zh-TW" altLang="en-US" smtClean="0"/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 altLang="en-US">
              <a:latin typeface="Arial" panose="020B0604020202020204" pitchFamily="34" charset="0"/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 altLang="en-US">
              <a:latin typeface="Arial" panose="020B0604020202020204" pitchFamily="34" charset="0"/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>
                <a:latin typeface="Arial" panose="020B0604020202020204" pitchFamily="34" charset="0"/>
              </a:rPr>
            </a:fld>
            <a:endParaRPr lang="zh-TW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F3D532-36F8-4FDA-B03A-4B8348962AD1}" type="datetime1">
              <a:rPr lang="zh-CN" altLang="en-US"/>
            </a:fld>
            <a:endParaRPr lang="zh-CN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E36FBE-6B4B-43FF-96F5-6DA1400F83A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/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</a:fld>
            <a:endParaRPr lang="zh-TW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  <a:p>
            <a:pPr lvl="1"/>
            <a:r>
              <a:rPr lang="zh-TW" altLang="en-US" smtClean="0"/>
              <a:t>第二層</a:t>
            </a:r>
            <a:endParaRPr lang="zh-TW" altLang="en-US" smtClean="0"/>
          </a:p>
          <a:p>
            <a:pPr lvl="2"/>
            <a:r>
              <a:rPr lang="zh-TW" altLang="en-US" smtClean="0"/>
              <a:t>第三層</a:t>
            </a:r>
            <a:endParaRPr lang="zh-TW" altLang="en-US" smtClean="0"/>
          </a:p>
          <a:p>
            <a:pPr lvl="3"/>
            <a:r>
              <a:rPr lang="zh-TW" altLang="en-US" smtClean="0"/>
              <a:t>第四層</a:t>
            </a:r>
            <a:endParaRPr lang="zh-TW" altLang="en-US" smtClean="0"/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 altLang="en-US">
              <a:latin typeface="Arial" panose="020B0604020202020204" pitchFamily="34" charset="0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 altLang="en-US">
              <a:latin typeface="Arial" panose="020B0604020202020204" pitchFamily="34" charset="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>
                <a:latin typeface="Arial" panose="020B0604020202020204" pitchFamily="34" charset="0"/>
              </a:rPr>
            </a:fld>
            <a:endParaRPr lang="zh-TW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  <a:endParaRPr lang="zh-TW" altLang="en-US" smtClean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154CD-0EEC-4E10-9317-350E399CCCA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標題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1027" name="文字版面配置區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TW" altLang="en-US"/>
              <a:t>按一下以編輯母片文字様式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1028" name="日期版面配置區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/>
        </p:txBody>
      </p:sp>
      <p:sp>
        <p:nvSpPr>
          <p:cNvPr id="1029" name="頁尾版面配置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/>
        </p:txBody>
      </p:sp>
      <p:sp>
        <p:nvSpPr>
          <p:cNvPr id="1030" name="投影片編號版面配置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</a:fld>
            <a:endParaRPr lang="zh-TW"/>
          </a:p>
        </p:txBody>
      </p:sp>
      <p:pic>
        <p:nvPicPr>
          <p:cNvPr id="3" name="Google Shape;6;p18"/>
          <p:cNvPicPr preferRelativeResize="0"/>
          <p:nvPr userDrawn="1"/>
        </p:nvPicPr>
        <p:blipFill rotWithShape="1">
          <a:blip r:embed="rId13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u="none" kern="1200" baseline="0">
          <a:solidFill>
            <a:schemeClr val="tx1"/>
          </a:solidFill>
          <a:latin typeface="+mn-lt"/>
          <a:ea typeface="新細明體" panose="02020500000000000000" pitchFamily="2" charset="-122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u="none" kern="1200" baseline="0">
          <a:solidFill>
            <a:schemeClr val="tx1"/>
          </a:solidFill>
          <a:latin typeface="+mn-lt"/>
          <a:ea typeface="新細明體" panose="02020500000000000000" pitchFamily="2" charset="-122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u="none" kern="1200" baseline="0">
          <a:solidFill>
            <a:schemeClr val="tx1"/>
          </a:solidFill>
          <a:latin typeface="+mn-lt"/>
          <a:ea typeface="新細明體" panose="02020500000000000000" pitchFamily="2" charset="-122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u="none" kern="1200" baseline="0">
          <a:solidFill>
            <a:schemeClr val="tx1"/>
          </a:solidFill>
          <a:latin typeface="+mn-lt"/>
          <a:ea typeface="新細明體" panose="02020500000000000000" pitchFamily="2" charset="-122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u="none" kern="1200" baseline="0">
          <a:solidFill>
            <a:schemeClr val="tx1"/>
          </a:solidFill>
          <a:latin typeface="+mn-lt"/>
          <a:ea typeface="新細明體" panose="02020500000000000000" pitchFamily="2" charset="-122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u="none" kern="1200" baseline="0">
          <a:solidFill>
            <a:schemeClr val="tx1"/>
          </a:solidFill>
          <a:latin typeface="+mn-lt"/>
          <a:ea typeface="新細明體" panose="02020500000000000000" pitchFamily="2" charset="-122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u="none" kern="1200" baseline="0">
          <a:solidFill>
            <a:schemeClr val="tx1"/>
          </a:solidFill>
          <a:latin typeface="+mn-lt"/>
          <a:ea typeface="新細明體" panose="02020500000000000000" pitchFamily="2" charset="-122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u="none" kern="1200" baseline="0">
          <a:solidFill>
            <a:schemeClr val="tx1"/>
          </a:solidFill>
          <a:latin typeface="+mn-lt"/>
          <a:ea typeface="新細明體" panose="02020500000000000000" pitchFamily="2" charset="-122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" panose="020B0604020202020204" pitchFamily="34" charset="0"/>
          <a:ea typeface="新細明體" panose="02020500000000000000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" panose="020B0604020202020204" pitchFamily="34" charset="0"/>
          <a:ea typeface="新細明體" panose="02020500000000000000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" panose="020B0604020202020204" pitchFamily="34" charset="0"/>
          <a:ea typeface="新細明體" panose="02020500000000000000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" panose="020B0604020202020204" pitchFamily="34" charset="0"/>
          <a:ea typeface="新細明體" panose="02020500000000000000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" panose="020B0604020202020204" pitchFamily="34" charset="0"/>
          <a:ea typeface="新細明體" panose="02020500000000000000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" panose="020B0604020202020204" pitchFamily="34" charset="0"/>
          <a:ea typeface="新細明體" panose="02020500000000000000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" panose="020B0604020202020204" pitchFamily="34" charset="0"/>
          <a:ea typeface="新細明體" panose="02020500000000000000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" panose="020B0604020202020204" pitchFamily="34" charset="0"/>
          <a:ea typeface="新細明體" panose="02020500000000000000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"/>
          <p:cNvSpPr txBox="1">
            <a:spLocks noGrp="1"/>
          </p:cNvSpPr>
          <p:nvPr>
            <p:ph type="ctrTitle"/>
          </p:nvPr>
        </p:nvSpPr>
        <p:spPr>
          <a:xfrm>
            <a:off x="1142365" y="1461135"/>
            <a:ext cx="6860540" cy="2156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Times New Roman" panose="02020603050405020304"/>
              <a:buNone/>
            </a:pPr>
            <a:r>
              <a:rPr lang="zh-TW" altLang="en-US" sz="7200" b="1" dirty="0">
                <a:solidFill>
                  <a:srgbClr val="C0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雙語公開觀課</a:t>
            </a:r>
            <a:r>
              <a:rPr lang="zh-TW" sz="7200" b="1" dirty="0">
                <a:solidFill>
                  <a:srgbClr val="C0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說課</a:t>
            </a:r>
            <a:br>
              <a:rPr lang="zh-TW" sz="7200" b="1" dirty="0">
                <a:solidFill>
                  <a:srgbClr val="C0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</a:br>
            <a:r>
              <a:rPr lang="zh-TW" sz="7200" b="1" dirty="0">
                <a:solidFill>
                  <a:srgbClr val="C0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數學領域</a:t>
            </a:r>
            <a:endParaRPr lang="zh-TW" sz="7200" b="1" dirty="0">
              <a:solidFill>
                <a:srgbClr val="C0000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sp>
        <p:nvSpPr>
          <p:cNvPr id="162" name="Google Shape;162;p1"/>
          <p:cNvSpPr txBox="1">
            <a:spLocks noGrp="1"/>
          </p:cNvSpPr>
          <p:nvPr>
            <p:ph type="subTitle" idx="1"/>
          </p:nvPr>
        </p:nvSpPr>
        <p:spPr>
          <a:xfrm>
            <a:off x="1483360" y="3862705"/>
            <a:ext cx="6177915" cy="662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None/>
            </a:pPr>
            <a:r>
              <a:rPr lang="zh-TW" altLang="en-US" sz="3600" b="1" dirty="0">
                <a:ln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成功國中白聖彰老師</a:t>
            </a:r>
            <a:endParaRPr lang="zh-TW" altLang="en-US" sz="3600" b="1" dirty="0">
              <a:ln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4" name="Google Shape;374;p11"/>
          <p:cNvGrpSpPr/>
          <p:nvPr/>
        </p:nvGrpSpPr>
        <p:grpSpPr>
          <a:xfrm>
            <a:off x="402360" y="218024"/>
            <a:ext cx="2504484" cy="618456"/>
            <a:chOff x="4040" y="2456"/>
            <a:chExt cx="5582" cy="1378"/>
          </a:xfrm>
        </p:grpSpPr>
        <p:sp>
          <p:nvSpPr>
            <p:cNvPr id="377" name="Google Shape;377;p11"/>
            <p:cNvSpPr txBox="1"/>
            <p:nvPr/>
          </p:nvSpPr>
          <p:spPr>
            <a:xfrm>
              <a:off x="4040" y="2711"/>
              <a:ext cx="1274" cy="10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Pts val="2400"/>
                <a:buFont typeface="微軟正黑體" panose="020B0604030504040204" charset="-120"/>
                <a:buNone/>
              </a:pPr>
              <a:r>
                <a:rPr lang="zh-TW" sz="2400" b="1" i="0" u="none" strike="noStrike" cap="none">
                  <a:solidFill>
                    <a:srgbClr val="00B0F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03</a:t>
              </a:r>
              <a:endParaRPr lang="zh-TW" sz="2400" b="1" i="0" u="none" strike="noStrike" cap="none">
                <a:solidFill>
                  <a:srgbClr val="00B0F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</p:txBody>
        </p:sp>
        <p:grpSp>
          <p:nvGrpSpPr>
            <p:cNvPr id="378" name="Google Shape;378;p11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379" name="Google Shape;379;p11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380" name="Google Shape;380;p11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</p:grpSp>
      </p:grpSp>
      <p:sp>
        <p:nvSpPr>
          <p:cNvPr id="381" name="Google Shape;381;p11"/>
          <p:cNvSpPr txBox="1"/>
          <p:nvPr/>
        </p:nvSpPr>
        <p:spPr>
          <a:xfrm>
            <a:off x="913039" y="208562"/>
            <a:ext cx="2454928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00B0F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說教學流程</a:t>
            </a:r>
            <a:endParaRPr lang="zh-TW" sz="1800" b="1">
              <a:solidFill>
                <a:srgbClr val="00B0F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00B0F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Teaching Procedure</a:t>
            </a:r>
            <a:endParaRPr lang="zh-TW" sz="1800" b="1">
              <a:solidFill>
                <a:srgbClr val="00B0F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grpSp>
        <p:nvGrpSpPr>
          <p:cNvPr id="382" name="Google Shape;382;p11"/>
          <p:cNvGrpSpPr/>
          <p:nvPr/>
        </p:nvGrpSpPr>
        <p:grpSpPr>
          <a:xfrm>
            <a:off x="402360" y="652243"/>
            <a:ext cx="8484340" cy="2504817"/>
            <a:chOff x="0" y="-267266"/>
            <a:chExt cx="8484340" cy="2504817"/>
          </a:xfrm>
        </p:grpSpPr>
        <p:sp>
          <p:nvSpPr>
            <p:cNvPr id="383" name="Google Shape;383;p11"/>
            <p:cNvSpPr/>
            <p:nvPr/>
          </p:nvSpPr>
          <p:spPr>
            <a:xfrm>
              <a:off x="0" y="-267266"/>
              <a:ext cx="8484340" cy="2504817"/>
            </a:xfrm>
            <a:prstGeom prst="rightArrow">
              <a:avLst>
                <a:gd name="adj1" fmla="val 70000"/>
                <a:gd name="adj2" fmla="val 50000"/>
              </a:avLst>
            </a:prstGeom>
            <a:solidFill>
              <a:srgbClr val="FBE4D4"/>
            </a:solidFill>
            <a:ln w="12700" cap="flat" cmpd="sng">
              <a:solidFill>
                <a:srgbClr val="F7D5CB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4" name="Google Shape;384;p11"/>
            <p:cNvSpPr txBox="1"/>
            <p:nvPr/>
          </p:nvSpPr>
          <p:spPr>
            <a:xfrm>
              <a:off x="1611934" y="229630"/>
              <a:ext cx="5629227" cy="16862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1100" tIns="17775" rIns="35550" bIns="17775" anchor="ctr" anchorCtr="0">
              <a:noAutofit/>
            </a:bodyPr>
            <a:lstStyle/>
            <a:p>
              <a:pPr marL="0" marR="0" lvl="0" indent="0" algn="l" rtl="0">
                <a:lnSpc>
                  <a:spcPts val="32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2800"/>
                <a:buFont typeface="微軟正黑體" panose="020B0604030504040204" charset="-120"/>
                <a:buNone/>
              </a:pPr>
              <a:r>
                <a:rPr sz="2800" b="1" dirty="0">
                  <a:solidFill>
                    <a:srgbClr val="0070C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準備階段 Preparation stage</a:t>
              </a:r>
              <a:endParaRPr sz="2400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</p:txBody>
        </p:sp>
        <p:sp>
          <p:nvSpPr>
            <p:cNvPr id="385" name="Google Shape;385;p11"/>
            <p:cNvSpPr/>
            <p:nvPr/>
          </p:nvSpPr>
          <p:spPr>
            <a:xfrm>
              <a:off x="0" y="467843"/>
              <a:ext cx="1209798" cy="1209798"/>
            </a:xfrm>
            <a:prstGeom prst="ellipse">
              <a:avLst/>
            </a:prstGeom>
            <a:solidFill>
              <a:schemeClr val="accent2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6" name="Google Shape;386;p11"/>
            <p:cNvSpPr txBox="1"/>
            <p:nvPr/>
          </p:nvSpPr>
          <p:spPr>
            <a:xfrm>
              <a:off x="177171" y="645014"/>
              <a:ext cx="855456" cy="8554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2850" tIns="22850" rIns="22850" bIns="2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微軟正黑體" panose="020B0604030504040204" charset="-120"/>
                <a:buNone/>
              </a:pPr>
              <a:r>
                <a:rPr lang="zh-TW" sz="3600" b="1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1</a:t>
              </a:r>
              <a:endParaRPr sz="3600" b="1">
                <a:solidFill>
                  <a:schemeClr val="lt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</p:txBody>
        </p:sp>
      </p:grpSp>
      <p:sp>
        <p:nvSpPr>
          <p:cNvPr id="3" name="文字方塊 2"/>
          <p:cNvSpPr txBox="1"/>
          <p:nvPr/>
        </p:nvSpPr>
        <p:spPr>
          <a:xfrm>
            <a:off x="1261478" y="3630295"/>
            <a:ext cx="6381750" cy="11684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TW" sz="2800" b="1" i="0" dirty="0">
                <a:solidFill>
                  <a:srgbClr val="000000"/>
                </a:solidFill>
                <a:effectLst/>
                <a:latin typeface="Noto Sans TC"/>
              </a:rPr>
              <a:t>1.Greeting &amp; Checking attendance</a:t>
            </a:r>
            <a:endParaRPr lang="en-US" altLang="zh-TW" sz="2800" b="1" i="0" dirty="0">
              <a:solidFill>
                <a:srgbClr val="000000"/>
              </a:solidFill>
              <a:effectLst/>
              <a:latin typeface="Noto Sans TC"/>
            </a:endParaRPr>
          </a:p>
          <a:p>
            <a:pPr algn="l"/>
            <a:r>
              <a:rPr lang="en-US" altLang="zh-TW" sz="2800" b="1" i="0" dirty="0">
                <a:solidFill>
                  <a:srgbClr val="000000"/>
                </a:solidFill>
                <a:effectLst/>
                <a:latin typeface="Noto Sans TC"/>
              </a:rPr>
              <a:t>2.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Noto Sans TC"/>
              </a:rPr>
              <a:t>Check the homework.</a:t>
            </a:r>
            <a:endParaRPr lang="zh-TW" altLang="en-US" sz="2800" b="1" i="0" dirty="0">
              <a:solidFill>
                <a:srgbClr val="000000"/>
              </a:solidFill>
              <a:effectLst/>
              <a:latin typeface="Noto Sans TC"/>
            </a:endParaRPr>
          </a:p>
          <a:p>
            <a:endParaRPr kumimoji="1"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4" name="Google Shape;374;p11"/>
          <p:cNvGrpSpPr/>
          <p:nvPr/>
        </p:nvGrpSpPr>
        <p:grpSpPr>
          <a:xfrm>
            <a:off x="402360" y="218024"/>
            <a:ext cx="2504484" cy="618456"/>
            <a:chOff x="4040" y="2456"/>
            <a:chExt cx="5582" cy="1378"/>
          </a:xfrm>
        </p:grpSpPr>
        <p:sp>
          <p:nvSpPr>
            <p:cNvPr id="377" name="Google Shape;377;p11"/>
            <p:cNvSpPr txBox="1"/>
            <p:nvPr/>
          </p:nvSpPr>
          <p:spPr>
            <a:xfrm>
              <a:off x="4040" y="2711"/>
              <a:ext cx="1274" cy="10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Pts val="2400"/>
                <a:buFont typeface="微軟正黑體" panose="020B0604030504040204" charset="-120"/>
                <a:buNone/>
              </a:pPr>
              <a:r>
                <a:rPr lang="zh-TW" sz="2400" b="1" i="0" u="none" strike="noStrike" cap="none">
                  <a:solidFill>
                    <a:srgbClr val="00B0F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03</a:t>
              </a:r>
              <a:endParaRPr lang="zh-TW" sz="2400" b="1" i="0" u="none" strike="noStrike" cap="none">
                <a:solidFill>
                  <a:srgbClr val="00B0F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</p:txBody>
        </p:sp>
        <p:grpSp>
          <p:nvGrpSpPr>
            <p:cNvPr id="378" name="Google Shape;378;p11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379" name="Google Shape;379;p11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380" name="Google Shape;380;p11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</p:grpSp>
      </p:grpSp>
      <p:sp>
        <p:nvSpPr>
          <p:cNvPr id="381" name="Google Shape;381;p11"/>
          <p:cNvSpPr txBox="1"/>
          <p:nvPr/>
        </p:nvSpPr>
        <p:spPr>
          <a:xfrm>
            <a:off x="913039" y="208562"/>
            <a:ext cx="2454928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00B0F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說教學流程</a:t>
            </a:r>
            <a:endParaRPr lang="zh-TW" sz="1800" b="1">
              <a:solidFill>
                <a:srgbClr val="00B0F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00B0F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Teaching Procedure</a:t>
            </a:r>
            <a:endParaRPr lang="zh-TW" sz="1800" b="1">
              <a:solidFill>
                <a:srgbClr val="00B0F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grpSp>
        <p:nvGrpSpPr>
          <p:cNvPr id="382" name="Google Shape;382;p11"/>
          <p:cNvGrpSpPr/>
          <p:nvPr/>
        </p:nvGrpSpPr>
        <p:grpSpPr>
          <a:xfrm>
            <a:off x="402360" y="652243"/>
            <a:ext cx="8484340" cy="2504817"/>
            <a:chOff x="0" y="-267266"/>
            <a:chExt cx="8484340" cy="2504817"/>
          </a:xfrm>
        </p:grpSpPr>
        <p:sp>
          <p:nvSpPr>
            <p:cNvPr id="383" name="Google Shape;383;p11"/>
            <p:cNvSpPr/>
            <p:nvPr/>
          </p:nvSpPr>
          <p:spPr>
            <a:xfrm>
              <a:off x="0" y="-267266"/>
              <a:ext cx="8484340" cy="2504817"/>
            </a:xfrm>
            <a:prstGeom prst="rightArrow">
              <a:avLst>
                <a:gd name="adj1" fmla="val 70000"/>
                <a:gd name="adj2" fmla="val 50000"/>
              </a:avLst>
            </a:prstGeom>
            <a:solidFill>
              <a:srgbClr val="FBE4D4"/>
            </a:solidFill>
            <a:ln w="12700" cap="flat" cmpd="sng">
              <a:solidFill>
                <a:srgbClr val="F7D5CB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4" name="Google Shape;384;p11"/>
            <p:cNvSpPr txBox="1"/>
            <p:nvPr/>
          </p:nvSpPr>
          <p:spPr>
            <a:xfrm>
              <a:off x="1576856" y="161445"/>
              <a:ext cx="6540426" cy="16862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1100" tIns="17775" rIns="35550" bIns="17775" anchor="ctr" anchorCtr="0">
              <a:noAutofit/>
            </a:bodyPr>
            <a:lstStyle/>
            <a:p>
              <a:pPr marL="0" marR="0" lvl="0" indent="0" algn="l" rtl="0">
                <a:lnSpc>
                  <a:spcPts val="32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2800"/>
                <a:buFont typeface="微軟正黑體" panose="020B0604030504040204" charset="-120"/>
                <a:buNone/>
              </a:pPr>
              <a:r>
                <a:rPr sz="2800" b="1" dirty="0">
                  <a:solidFill>
                    <a:srgbClr val="0070C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發展階段 Development stage</a:t>
              </a:r>
              <a:endParaRPr lang="en-GB" sz="2400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</p:txBody>
        </p:sp>
        <p:sp>
          <p:nvSpPr>
            <p:cNvPr id="385" name="Google Shape;385;p11"/>
            <p:cNvSpPr/>
            <p:nvPr/>
          </p:nvSpPr>
          <p:spPr>
            <a:xfrm>
              <a:off x="0" y="467843"/>
              <a:ext cx="1209798" cy="1209798"/>
            </a:xfrm>
            <a:prstGeom prst="ellipse">
              <a:avLst/>
            </a:prstGeom>
            <a:solidFill>
              <a:schemeClr val="accent2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6" name="Google Shape;386;p11"/>
            <p:cNvSpPr txBox="1"/>
            <p:nvPr/>
          </p:nvSpPr>
          <p:spPr>
            <a:xfrm>
              <a:off x="177171" y="645014"/>
              <a:ext cx="855456" cy="8554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2850" tIns="22850" rIns="22850" bIns="2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微軟正黑體" panose="020B0604030504040204" charset="-120"/>
                <a:buNone/>
              </a:pPr>
              <a:r>
                <a:rPr lang="en-US" sz="3600" b="1" dirty="0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2</a:t>
              </a:r>
              <a:endParaRPr sz="3600" b="1" dirty="0">
                <a:solidFill>
                  <a:schemeClr val="lt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</p:txBody>
        </p:sp>
      </p:grpSp>
      <p:sp>
        <p:nvSpPr>
          <p:cNvPr id="6" name="文字方塊 5"/>
          <p:cNvSpPr txBox="1"/>
          <p:nvPr/>
        </p:nvSpPr>
        <p:spPr>
          <a:xfrm>
            <a:off x="1517015" y="2865755"/>
            <a:ext cx="6256020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2400" b="1" dirty="0">
                <a:effectLst/>
                <a:latin typeface="Noto Sans TC"/>
              </a:rPr>
              <a:t>1.Show the vidoe shortly and quickly.</a:t>
            </a:r>
            <a:endParaRPr lang="zh-TW" altLang="en-US" sz="2400" b="1" dirty="0">
              <a:effectLst/>
              <a:latin typeface="Noto Sans TC"/>
            </a:endParaRPr>
          </a:p>
          <a:p>
            <a:pPr algn="l"/>
            <a:r>
              <a:rPr lang="zh-TW" altLang="en-US" sz="2400" b="1" dirty="0">
                <a:effectLst/>
                <a:latin typeface="Noto Sans TC"/>
              </a:rPr>
              <a:t>2.Ask student“What is he doing?”</a:t>
            </a:r>
            <a:endParaRPr lang="zh-TW" altLang="en-US" sz="2400" b="1" dirty="0">
              <a:effectLst/>
              <a:latin typeface="Noto Sans TC"/>
            </a:endParaRPr>
          </a:p>
          <a:p>
            <a:pPr algn="l"/>
            <a:r>
              <a:rPr lang="zh-TW" altLang="en-US" sz="2400" b="1" dirty="0">
                <a:effectLst/>
                <a:latin typeface="Noto Sans TC"/>
              </a:rPr>
              <a:t>3.Ask student“Why did he do this?”</a:t>
            </a:r>
            <a:endParaRPr lang="zh-TW" altLang="en-US" sz="2400" b="1" dirty="0">
              <a:effectLst/>
              <a:latin typeface="Noto Sans TC"/>
            </a:endParaRPr>
          </a:p>
          <a:p>
            <a:pPr algn="l"/>
            <a:r>
              <a:rPr lang="zh-TW" altLang="en-US" sz="2400" b="1" dirty="0">
                <a:effectLst/>
                <a:latin typeface="Noto Sans TC"/>
              </a:rPr>
              <a:t>4.Ask student“Why did he plus nine?”</a:t>
            </a:r>
            <a:endParaRPr lang="zh-TW" altLang="en-US" sz="2400" b="1" dirty="0">
              <a:effectLst/>
              <a:latin typeface="Noto Sans TC"/>
            </a:endParaRPr>
          </a:p>
          <a:p>
            <a:pPr algn="l"/>
            <a:r>
              <a:rPr lang="zh-TW" altLang="en-US" sz="2400" b="1" dirty="0">
                <a:effectLst/>
                <a:latin typeface="Noto Sans TC"/>
              </a:rPr>
              <a:t>5.Review step1~step5.</a:t>
            </a:r>
            <a:endParaRPr lang="zh-TW" altLang="en-US" sz="2400" b="1" dirty="0">
              <a:effectLst/>
              <a:latin typeface="Noto Sans TC"/>
            </a:endParaRPr>
          </a:p>
          <a:p>
            <a:pPr algn="l"/>
            <a:r>
              <a:rPr lang="zh-TW" altLang="en-US" sz="2400" b="1" dirty="0">
                <a:effectLst/>
                <a:latin typeface="Noto Sans TC"/>
              </a:rPr>
              <a:t>6.Review concept.</a:t>
            </a:r>
            <a:endParaRPr lang="zh-TW" altLang="en-US" sz="2400" b="1" dirty="0">
              <a:effectLst/>
              <a:latin typeface="Noto Sans TC"/>
            </a:endParaRPr>
          </a:p>
          <a:p>
            <a:pPr algn="l"/>
            <a:r>
              <a:rPr lang="zh-TW" altLang="en-US" sz="2400" b="1" dirty="0">
                <a:effectLst/>
                <a:latin typeface="Noto Sans TC"/>
              </a:rPr>
              <a:t>7.Assigning homework.</a:t>
            </a:r>
            <a:endParaRPr lang="zh-TW" altLang="en-US" sz="2400" b="1" dirty="0">
              <a:effectLst/>
              <a:latin typeface="Noto Sans T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3" name="Google Shape;393;p12"/>
          <p:cNvGrpSpPr/>
          <p:nvPr/>
        </p:nvGrpSpPr>
        <p:grpSpPr>
          <a:xfrm>
            <a:off x="331470" y="218024"/>
            <a:ext cx="2575374" cy="701485"/>
            <a:chOff x="3882" y="2456"/>
            <a:chExt cx="5740" cy="1563"/>
          </a:xfrm>
        </p:grpSpPr>
        <p:grpSp>
          <p:nvGrpSpPr>
            <p:cNvPr id="394" name="Google Shape;394;p12"/>
            <p:cNvGrpSpPr/>
            <p:nvPr/>
          </p:nvGrpSpPr>
          <p:grpSpPr>
            <a:xfrm>
              <a:off x="3882" y="2515"/>
              <a:ext cx="1590" cy="1504"/>
              <a:chOff x="3617" y="3374"/>
              <a:chExt cx="1590" cy="1504"/>
            </a:xfrm>
          </p:grpSpPr>
          <p:pic>
            <p:nvPicPr>
              <p:cNvPr id="395" name="Google Shape;395;p12" descr="5b39e8e138645"/>
              <p:cNvPicPr preferRelativeResize="0"/>
              <p:nvPr/>
            </p:nvPicPr>
            <p:blipFill rotWithShape="1">
              <a:blip r:embed="rId1"/>
              <a:srcRect/>
              <a:stretch>
                <a:fillRect/>
              </a:stretch>
            </p:blipFill>
            <p:spPr>
              <a:xfrm>
                <a:off x="3617" y="3374"/>
                <a:ext cx="1590" cy="150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96" name="Google Shape;396;p12"/>
              <p:cNvSpPr txBox="1"/>
              <p:nvPr/>
            </p:nvSpPr>
            <p:spPr>
              <a:xfrm>
                <a:off x="3775" y="3570"/>
                <a:ext cx="1274" cy="10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B0F0"/>
                  </a:buClr>
                  <a:buSzPts val="2400"/>
                  <a:buFont typeface="微軟正黑體" panose="020B0604030504040204" charset="-120"/>
                  <a:buNone/>
                </a:pPr>
                <a:r>
                  <a:rPr lang="zh-TW" sz="2400" b="1" i="0" u="none" strike="noStrike" cap="none">
                    <a:solidFill>
                      <a:srgbClr val="00B0F0"/>
                    </a:solidFill>
                    <a:latin typeface="微軟正黑體" panose="020B0604030504040204" charset="-120"/>
                    <a:ea typeface="微軟正黑體" panose="020B0604030504040204" charset="-120"/>
                    <a:cs typeface="微軟正黑體" panose="020B0604030504040204" charset="-120"/>
                    <a:sym typeface="微軟正黑體" panose="020B0604030504040204" charset="-120"/>
                  </a:rPr>
                  <a:t>03</a:t>
                </a:r>
                <a:endParaRPr lang="zh-TW" sz="2400" b="1" i="0" u="none" strike="noStrike" cap="none">
                  <a:solidFill>
                    <a:srgbClr val="00B0F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endParaRPr>
              </a:p>
            </p:txBody>
          </p:sp>
        </p:grpSp>
        <p:grpSp>
          <p:nvGrpSpPr>
            <p:cNvPr id="397" name="Google Shape;397;p12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398" name="Google Shape;398;p12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399" name="Google Shape;399;p12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</p:grpSp>
      </p:grpSp>
      <p:sp>
        <p:nvSpPr>
          <p:cNvPr id="400" name="Google Shape;400;p12"/>
          <p:cNvSpPr txBox="1"/>
          <p:nvPr/>
        </p:nvSpPr>
        <p:spPr>
          <a:xfrm>
            <a:off x="973968" y="197354"/>
            <a:ext cx="2405052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00B0F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說教學流程</a:t>
            </a:r>
            <a:endParaRPr lang="zh-TW" sz="1800" b="1">
              <a:solidFill>
                <a:srgbClr val="00B0F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00B0F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Teaching Procedure</a:t>
            </a:r>
            <a:endParaRPr lang="zh-TW" sz="1800" b="1">
              <a:solidFill>
                <a:srgbClr val="00B0F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grpSp>
        <p:nvGrpSpPr>
          <p:cNvPr id="401" name="Google Shape;401;p12"/>
          <p:cNvGrpSpPr/>
          <p:nvPr/>
        </p:nvGrpSpPr>
        <p:grpSpPr>
          <a:xfrm>
            <a:off x="259101" y="954462"/>
            <a:ext cx="8641352" cy="2279391"/>
            <a:chOff x="5690" y="19924"/>
            <a:chExt cx="8641352" cy="2279391"/>
          </a:xfrm>
        </p:grpSpPr>
        <p:sp>
          <p:nvSpPr>
            <p:cNvPr id="402" name="Google Shape;402;p12"/>
            <p:cNvSpPr/>
            <p:nvPr/>
          </p:nvSpPr>
          <p:spPr>
            <a:xfrm>
              <a:off x="5690" y="19924"/>
              <a:ext cx="8641352" cy="2279391"/>
            </a:xfrm>
            <a:prstGeom prst="rightArrow">
              <a:avLst>
                <a:gd name="adj1" fmla="val 70000"/>
                <a:gd name="adj2" fmla="val 50000"/>
              </a:avLst>
            </a:prstGeom>
            <a:solidFill>
              <a:srgbClr val="FFFF00"/>
            </a:solidFill>
            <a:ln w="12700" cap="flat" cmpd="sng">
              <a:solidFill>
                <a:srgbClr val="E4E4E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3" name="Google Shape;403;p12"/>
            <p:cNvSpPr txBox="1"/>
            <p:nvPr/>
          </p:nvSpPr>
          <p:spPr>
            <a:xfrm>
              <a:off x="2166028" y="361833"/>
              <a:ext cx="5683227" cy="159557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1100" tIns="17775" rIns="35550" bIns="17775" anchor="ctr" anchorCtr="0">
              <a:noAutofit/>
            </a:bodyPr>
            <a:lstStyle/>
            <a:p>
              <a:pPr lvl="1">
                <a:lnSpc>
                  <a:spcPct val="90000"/>
                </a:lnSpc>
                <a:buClr>
                  <a:srgbClr val="0070C0"/>
                </a:buClr>
                <a:buSzPts val="2800"/>
              </a:pPr>
              <a:r>
                <a:rPr sz="2800" b="1" dirty="0">
                  <a:solidFill>
                    <a:srgbClr val="0070C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總結階段 Summary stage</a:t>
              </a:r>
              <a:endParaRPr sz="2800" b="1" i="0" u="none" strike="noStrike" cap="none" dirty="0">
                <a:solidFill>
                  <a:srgbClr val="7030A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</p:txBody>
        </p:sp>
      </p:grpSp>
      <p:sp>
        <p:nvSpPr>
          <p:cNvPr id="3" name="Google Shape;385;p11"/>
          <p:cNvSpPr/>
          <p:nvPr/>
        </p:nvSpPr>
        <p:spPr>
          <a:xfrm>
            <a:off x="635166" y="1552431"/>
            <a:ext cx="1209798" cy="1209798"/>
          </a:xfrm>
          <a:prstGeom prst="ellipse">
            <a:avLst/>
          </a:prstGeom>
          <a:solidFill>
            <a:schemeClr val="accen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lt1"/>
                </a:solidFill>
                <a:latin typeface="微軟正黑體" panose="020B0604030504040204" charset="-120"/>
                <a:ea typeface="微軟正黑體" panose="020B0604030504040204" charset="-120"/>
              </a:rPr>
              <a:t>  3</a:t>
            </a:r>
            <a:endParaRPr sz="3600" b="1" dirty="0">
              <a:solidFill>
                <a:schemeClr val="lt1"/>
              </a:solidFill>
              <a:latin typeface="微軟正黑體" panose="020B0604030504040204" charset="-120"/>
              <a:ea typeface="微軟正黑體" panose="020B060403050404020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661035" y="2891790"/>
            <a:ext cx="783717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SzTx/>
              <a:buNone/>
            </a:pPr>
            <a:r>
              <a:rPr lang="zh-TW" altLang="en-US" sz="2400" b="1" dirty="0">
                <a:effectLst/>
                <a:latin typeface="Noto Sans TC"/>
              </a:rPr>
              <a:t>1.Student can know why shoud we transfer a </a:t>
            </a:r>
            <a:br>
              <a:rPr lang="zh-TW" altLang="en-US" sz="2400" b="1" dirty="0">
                <a:effectLst/>
                <a:latin typeface="Noto Sans TC"/>
              </a:rPr>
            </a:br>
            <a:r>
              <a:rPr lang="zh-TW" altLang="en-US" sz="2400" b="1" dirty="0">
                <a:effectLst/>
                <a:latin typeface="Noto Sans TC"/>
              </a:rPr>
              <a:t> </a:t>
            </a:r>
            <a:r>
              <a:rPr lang="en-US" altLang="zh-TW" sz="2400" b="1" dirty="0">
                <a:effectLst/>
                <a:latin typeface="Noto Sans TC"/>
              </a:rPr>
              <a:t>  </a:t>
            </a:r>
            <a:r>
              <a:rPr lang="zh-TW" altLang="en-US" sz="2400" b="1" dirty="0">
                <a:effectLst/>
                <a:latin typeface="Noto Sans TC"/>
              </a:rPr>
              <a:t>quadratic equation into a perfect square from.</a:t>
            </a:r>
            <a:endParaRPr lang="zh-TW" altLang="en-US" sz="2400" b="1" dirty="0">
              <a:effectLst/>
              <a:latin typeface="Noto Sans TC"/>
            </a:endParaRPr>
          </a:p>
          <a:p>
            <a:pPr algn="l">
              <a:buSzTx/>
              <a:buNone/>
            </a:pPr>
            <a:r>
              <a:rPr lang="zh-TW" altLang="en-US" sz="2400" b="1" dirty="0">
                <a:effectLst/>
                <a:latin typeface="Noto Sans TC"/>
              </a:rPr>
              <a:t>2.Student can know how to rewriting equations</a:t>
            </a:r>
            <a:br>
              <a:rPr lang="zh-TW" altLang="en-US" sz="2400" b="1" dirty="0">
                <a:effectLst/>
                <a:latin typeface="Noto Sans TC"/>
              </a:rPr>
            </a:br>
            <a:r>
              <a:rPr lang="zh-TW" altLang="en-US" sz="2400" b="1" dirty="0">
                <a:effectLst/>
                <a:latin typeface="Noto Sans TC"/>
              </a:rPr>
              <a:t> </a:t>
            </a:r>
            <a:r>
              <a:rPr lang="en-US" altLang="zh-TW" sz="2400" b="1" dirty="0">
                <a:effectLst/>
                <a:latin typeface="Noto Sans TC"/>
              </a:rPr>
              <a:t> </a:t>
            </a:r>
            <a:r>
              <a:rPr lang="zh-TW" altLang="en-US" sz="2400" b="1" dirty="0">
                <a:effectLst/>
                <a:latin typeface="Noto Sans TC"/>
              </a:rPr>
              <a:t> by completing the square.</a:t>
            </a:r>
            <a:endParaRPr lang="zh-TW" altLang="en-US" sz="2400" b="1" dirty="0">
              <a:effectLst/>
              <a:latin typeface="Noto Sans TC"/>
            </a:endParaRPr>
          </a:p>
          <a:p>
            <a:pPr algn="l">
              <a:buSzTx/>
              <a:buNone/>
            </a:pPr>
            <a:r>
              <a:rPr lang="zh-TW" altLang="en-US" sz="2400" b="1" dirty="0">
                <a:effectLst/>
                <a:latin typeface="Noto Sans TC"/>
              </a:rPr>
              <a:t>3.Student can solve two roots of a quadratic </a:t>
            </a:r>
            <a:br>
              <a:rPr lang="zh-TW" altLang="en-US" sz="2400" b="1" dirty="0">
                <a:effectLst/>
                <a:latin typeface="Noto Sans TC"/>
              </a:rPr>
            </a:br>
            <a:r>
              <a:rPr lang="zh-TW" altLang="en-US" sz="2400" b="1" dirty="0">
                <a:effectLst/>
                <a:latin typeface="Noto Sans TC"/>
              </a:rPr>
              <a:t> </a:t>
            </a:r>
            <a:r>
              <a:rPr lang="en-US" altLang="zh-TW" sz="2400" b="1" dirty="0">
                <a:effectLst/>
                <a:latin typeface="Noto Sans TC"/>
              </a:rPr>
              <a:t>  </a:t>
            </a:r>
            <a:r>
              <a:rPr lang="zh-TW" altLang="en-US" sz="2400" b="1" dirty="0">
                <a:effectLst/>
                <a:latin typeface="Noto Sans TC"/>
              </a:rPr>
              <a:t>equations by step1 to step5.</a:t>
            </a:r>
            <a:endParaRPr lang="zh-TW" altLang="en-US" sz="2400" b="1" dirty="0">
              <a:effectLst/>
              <a:latin typeface="Noto Sans TC"/>
            </a:endParaRPr>
          </a:p>
          <a:p>
            <a:pPr algn="l">
              <a:buSzTx/>
              <a:buNone/>
            </a:pPr>
            <a:r>
              <a:rPr lang="zh-TW" altLang="en-US" sz="2400" b="1" dirty="0">
                <a:effectLst/>
                <a:latin typeface="Noto Sans TC"/>
              </a:rPr>
              <a:t>4.Students can use online resources to review</a:t>
            </a:r>
            <a:br>
              <a:rPr lang="zh-TW" altLang="en-US" sz="2400" b="1" dirty="0">
                <a:effectLst/>
                <a:latin typeface="Noto Sans TC"/>
              </a:rPr>
            </a:br>
            <a:r>
              <a:rPr lang="zh-TW" altLang="en-US" sz="2400" b="1" dirty="0">
                <a:effectLst/>
                <a:latin typeface="Noto Sans TC"/>
              </a:rPr>
              <a:t> </a:t>
            </a:r>
            <a:r>
              <a:rPr lang="en-US" altLang="zh-TW" sz="2400" b="1" dirty="0">
                <a:effectLst/>
                <a:latin typeface="Noto Sans TC"/>
              </a:rPr>
              <a:t> </a:t>
            </a:r>
            <a:r>
              <a:rPr lang="zh-TW" altLang="en-US" sz="2400" b="1" dirty="0">
                <a:effectLst/>
                <a:latin typeface="Noto Sans TC"/>
              </a:rPr>
              <a:t> this chapter.</a:t>
            </a:r>
            <a:endParaRPr lang="zh-TW" altLang="en-US" sz="2400" b="1" dirty="0">
              <a:effectLst/>
              <a:latin typeface="Noto Sans T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1" name="Google Shape;431;p14"/>
          <p:cNvGrpSpPr/>
          <p:nvPr/>
        </p:nvGrpSpPr>
        <p:grpSpPr>
          <a:xfrm>
            <a:off x="2971558" y="1651786"/>
            <a:ext cx="3200883" cy="2046876"/>
            <a:chOff x="2706" y="2688"/>
            <a:chExt cx="3797" cy="2432"/>
          </a:xfrm>
        </p:grpSpPr>
        <p:sp>
          <p:nvSpPr>
            <p:cNvPr id="434" name="Google Shape;434;p14"/>
            <p:cNvSpPr txBox="1"/>
            <p:nvPr/>
          </p:nvSpPr>
          <p:spPr>
            <a:xfrm>
              <a:off x="3783" y="2688"/>
              <a:ext cx="1786" cy="10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030A0"/>
                </a:buClr>
                <a:buSzPts val="5400"/>
                <a:buFont typeface="Microsoft YaHei" panose="020B0503020204020204" charset="-122"/>
                <a:buNone/>
              </a:pPr>
              <a:r>
                <a:rPr lang="en-US" altLang="zh-TW" sz="5400" b="1" i="0" u="none" strike="noStrike" cap="none" dirty="0">
                  <a:solidFill>
                    <a:srgbClr val="7030A0"/>
                  </a:solidFill>
                  <a:highlight>
                    <a:srgbClr val="FFFF00"/>
                  </a:highlight>
                  <a:latin typeface="Microsoft YaHei" panose="020B0503020204020204" charset="-122"/>
                  <a:ea typeface="Microsoft YaHei" panose="020B0503020204020204" charset="-122"/>
                  <a:cs typeface="Microsoft YaHei" panose="020B0503020204020204" charset="-122"/>
                  <a:sym typeface="Microsoft YaHei" panose="020B0503020204020204" charset="-122"/>
                </a:rPr>
                <a:t>03</a:t>
              </a:r>
              <a:endParaRPr dirty="0"/>
            </a:p>
          </p:txBody>
        </p:sp>
        <p:grpSp>
          <p:nvGrpSpPr>
            <p:cNvPr id="435" name="Google Shape;435;p14"/>
            <p:cNvGrpSpPr/>
            <p:nvPr/>
          </p:nvGrpSpPr>
          <p:grpSpPr>
            <a:xfrm>
              <a:off x="2706" y="3967"/>
              <a:ext cx="3797" cy="1153"/>
              <a:chOff x="-343601" y="5550296"/>
              <a:chExt cx="2411291" cy="733713"/>
            </a:xfrm>
          </p:grpSpPr>
          <p:sp>
            <p:nvSpPr>
              <p:cNvPr id="436" name="Google Shape;436;p14"/>
              <p:cNvSpPr/>
              <p:nvPr/>
            </p:nvSpPr>
            <p:spPr>
              <a:xfrm>
                <a:off x="-343601" y="5550296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437" name="Google Shape;437;p14"/>
              <p:cNvSpPr/>
              <p:nvPr/>
            </p:nvSpPr>
            <p:spPr>
              <a:xfrm rot="10800000">
                <a:off x="1685345" y="5915708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438" name="Google Shape;438;p14"/>
              <p:cNvSpPr txBox="1"/>
              <p:nvPr/>
            </p:nvSpPr>
            <p:spPr>
              <a:xfrm>
                <a:off x="-248790" y="5599026"/>
                <a:ext cx="2316480" cy="68498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800" b="1">
                    <a:solidFill>
                      <a:srgbClr val="7030A0"/>
                    </a:solidFill>
                    <a:latin typeface="微軟正黑體" panose="020B0604030504040204" charset="-120"/>
                    <a:ea typeface="微軟正黑體" panose="020B0604030504040204" charset="-120"/>
                    <a:cs typeface="微軟正黑體" panose="020B0604030504040204" charset="-120"/>
                    <a:sym typeface="微軟正黑體" panose="020B0604030504040204" charset="-120"/>
                  </a:rPr>
                  <a:t>說課總結 </a:t>
                </a:r>
                <a:endParaRPr lang="zh-TW" sz="2800" b="1">
                  <a:solidFill>
                    <a:srgbClr val="7030A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endParaRP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800" b="1">
                    <a:solidFill>
                      <a:srgbClr val="7030A0"/>
                    </a:solidFill>
                    <a:latin typeface="微軟正黑體" panose="020B0604030504040204" charset="-120"/>
                    <a:ea typeface="微軟正黑體" panose="020B0604030504040204" charset="-120"/>
                    <a:cs typeface="微軟正黑體" panose="020B0604030504040204" charset="-120"/>
                    <a:sym typeface="微軟正黑體" panose="020B0604030504040204" charset="-120"/>
                  </a:rPr>
                  <a:t>Conclusion</a:t>
                </a:r>
                <a:endParaRPr lang="zh-TW" sz="2800" b="1">
                  <a:solidFill>
                    <a:srgbClr val="7030A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endParaRPr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3" name="Google Shape;443;p15"/>
          <p:cNvGrpSpPr/>
          <p:nvPr/>
        </p:nvGrpSpPr>
        <p:grpSpPr>
          <a:xfrm>
            <a:off x="331470" y="218024"/>
            <a:ext cx="2575374" cy="701485"/>
            <a:chOff x="3882" y="2456"/>
            <a:chExt cx="5740" cy="1563"/>
          </a:xfrm>
        </p:grpSpPr>
        <p:grpSp>
          <p:nvGrpSpPr>
            <p:cNvPr id="444" name="Google Shape;444;p15"/>
            <p:cNvGrpSpPr/>
            <p:nvPr/>
          </p:nvGrpSpPr>
          <p:grpSpPr>
            <a:xfrm>
              <a:off x="3882" y="2515"/>
              <a:ext cx="1590" cy="1504"/>
              <a:chOff x="3617" y="3374"/>
              <a:chExt cx="1590" cy="1504"/>
            </a:xfrm>
          </p:grpSpPr>
          <p:pic>
            <p:nvPicPr>
              <p:cNvPr id="445" name="Google Shape;445;p15" descr="5b39e8e138645"/>
              <p:cNvPicPr preferRelativeResize="0"/>
              <p:nvPr/>
            </p:nvPicPr>
            <p:blipFill rotWithShape="1">
              <a:blip r:embed="rId1"/>
              <a:srcRect/>
              <a:stretch>
                <a:fillRect/>
              </a:stretch>
            </p:blipFill>
            <p:spPr>
              <a:xfrm>
                <a:off x="3617" y="3374"/>
                <a:ext cx="1590" cy="150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46" name="Google Shape;446;p15"/>
              <p:cNvSpPr txBox="1"/>
              <p:nvPr/>
            </p:nvSpPr>
            <p:spPr>
              <a:xfrm>
                <a:off x="3775" y="3570"/>
                <a:ext cx="1274" cy="10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030A0"/>
                  </a:buClr>
                  <a:buSzPts val="2400"/>
                  <a:buFont typeface="微軟正黑體" panose="020B0604030504040204" charset="-120"/>
                  <a:buNone/>
                </a:pPr>
                <a:r>
                  <a:rPr lang="zh-TW" sz="2400" b="1" i="0" u="none" strike="noStrike" cap="none">
                    <a:solidFill>
                      <a:srgbClr val="7030A0"/>
                    </a:solidFill>
                    <a:latin typeface="微軟正黑體" panose="020B0604030504040204" charset="-120"/>
                    <a:ea typeface="微軟正黑體" panose="020B0604030504040204" charset="-120"/>
                    <a:cs typeface="微軟正黑體" panose="020B0604030504040204" charset="-120"/>
                    <a:sym typeface="微軟正黑體" panose="020B0604030504040204" charset="-120"/>
                  </a:rPr>
                  <a:t>04</a:t>
                </a:r>
                <a:endParaRPr lang="zh-TW" sz="2400" b="1" i="0" u="none" strike="noStrike" cap="none">
                  <a:solidFill>
                    <a:srgbClr val="7030A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endParaRPr>
              </a:p>
            </p:txBody>
          </p:sp>
        </p:grpSp>
        <p:grpSp>
          <p:nvGrpSpPr>
            <p:cNvPr id="447" name="Google Shape;447;p15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448" name="Google Shape;448;p15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449" name="Google Shape;449;p15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</p:grpSp>
      </p:grpSp>
      <p:sp>
        <p:nvSpPr>
          <p:cNvPr id="450" name="Google Shape;450;p15"/>
          <p:cNvSpPr txBox="1"/>
          <p:nvPr/>
        </p:nvSpPr>
        <p:spPr>
          <a:xfrm>
            <a:off x="986541" y="276199"/>
            <a:ext cx="1848099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7030A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說課總結 </a:t>
            </a:r>
            <a:endParaRPr lang="zh-TW" sz="1800" b="1">
              <a:solidFill>
                <a:srgbClr val="7030A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7030A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Conclusion</a:t>
            </a:r>
            <a:endParaRPr lang="zh-TW" sz="1800" b="1">
              <a:solidFill>
                <a:srgbClr val="7030A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grpSp>
        <p:nvGrpSpPr>
          <p:cNvPr id="451" name="Google Shape;451;p15"/>
          <p:cNvGrpSpPr/>
          <p:nvPr/>
        </p:nvGrpSpPr>
        <p:grpSpPr>
          <a:xfrm>
            <a:off x="306645" y="1134303"/>
            <a:ext cx="4662039" cy="1348731"/>
            <a:chOff x="2278" y="133118"/>
            <a:chExt cx="4662039" cy="1348731"/>
          </a:xfrm>
        </p:grpSpPr>
        <p:sp>
          <p:nvSpPr>
            <p:cNvPr id="452" name="Google Shape;452;p15"/>
            <p:cNvSpPr/>
            <p:nvPr/>
          </p:nvSpPr>
          <p:spPr>
            <a:xfrm>
              <a:off x="2278" y="133118"/>
              <a:ext cx="4662039" cy="1348731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030A0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3" name="Google Shape;453;p15"/>
            <p:cNvSpPr/>
            <p:nvPr/>
          </p:nvSpPr>
          <p:spPr>
            <a:xfrm>
              <a:off x="377455" y="470301"/>
              <a:ext cx="3883515" cy="6743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4" name="Google Shape;454;p15"/>
            <p:cNvSpPr txBox="1"/>
            <p:nvPr/>
          </p:nvSpPr>
          <p:spPr>
            <a:xfrm>
              <a:off x="377455" y="470301"/>
              <a:ext cx="3883515" cy="6743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284475" rIns="0" bIns="284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微軟正黑體" panose="020B0604030504040204" charset="-120"/>
                <a:buNone/>
              </a:pPr>
              <a:r>
                <a:rPr lang="zh-TW" sz="2800" b="1">
                  <a:solidFill>
                    <a:srgbClr val="FFFFFF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學生課堂表現</a:t>
              </a:r>
              <a:endParaRPr lang="zh-TW" sz="2800" b="1">
                <a:solidFill>
                  <a:srgbClr val="FFFFFF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</p:txBody>
        </p:sp>
      </p:grpSp>
      <p:sp>
        <p:nvSpPr>
          <p:cNvPr id="455" name="Google Shape;455;p15"/>
          <p:cNvSpPr txBox="1"/>
          <p:nvPr/>
        </p:nvSpPr>
        <p:spPr>
          <a:xfrm>
            <a:off x="1044575" y="2616200"/>
            <a:ext cx="7240905" cy="3155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 b="1" dirty="0">
                <a:solidFill>
                  <a:srgbClr val="FF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學科</a:t>
            </a:r>
            <a:r>
              <a:rPr lang="en-US" altLang="zh-TW" sz="3600" b="1" dirty="0">
                <a:solidFill>
                  <a:srgbClr val="FF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 Domain</a:t>
            </a:r>
            <a:endParaRPr sz="3600" b="1" dirty="0">
              <a:solidFill>
                <a:srgbClr val="FF000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  <a:p>
            <a:pPr marR="0" lvl="0" algn="l" rtl="0">
              <a:lnSpc>
                <a:spcPct val="14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altLang="zh-TW" sz="32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1. </a:t>
            </a:r>
            <a:r>
              <a:rPr lang="zh-TW" sz="32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是否能積極投入參與課堂活動?</a:t>
            </a:r>
            <a:endParaRPr sz="2800" b="1" dirty="0">
              <a:solidFill>
                <a:schemeClr val="dk1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  <a:p>
            <a:pPr marR="0" lvl="0" algn="l" rtl="0">
              <a:lnSpc>
                <a:spcPct val="14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altLang="zh-TW" sz="32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2. </a:t>
            </a:r>
            <a:r>
              <a:rPr lang="zh-TW" altLang="en-US" sz="32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是否能與教師進行互動、討論、發問</a:t>
            </a:r>
            <a:br>
              <a:rPr lang="zh-TW" altLang="en-US" sz="32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</a:br>
            <a:r>
              <a:rPr lang="zh-TW" altLang="en-US" sz="32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 </a:t>
            </a:r>
            <a:r>
              <a:rPr lang="en-US" altLang="zh-TW" sz="32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   </a:t>
            </a:r>
            <a:r>
              <a:rPr lang="zh-TW" altLang="en-US" sz="32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與回答問題</a:t>
            </a:r>
            <a:r>
              <a:rPr lang="en-US" altLang="zh-TW" sz="32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?</a:t>
            </a:r>
            <a:endParaRPr lang="zh-TW" altLang="en-US" dirty="0"/>
          </a:p>
          <a:p>
            <a:pPr marL="45720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800" b="1" dirty="0">
              <a:solidFill>
                <a:schemeClr val="dk1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" name="Google Shape;460;p16"/>
          <p:cNvGrpSpPr/>
          <p:nvPr/>
        </p:nvGrpSpPr>
        <p:grpSpPr>
          <a:xfrm>
            <a:off x="331470" y="218024"/>
            <a:ext cx="2575374" cy="701485"/>
            <a:chOff x="3882" y="2456"/>
            <a:chExt cx="5740" cy="1563"/>
          </a:xfrm>
        </p:grpSpPr>
        <p:grpSp>
          <p:nvGrpSpPr>
            <p:cNvPr id="461" name="Google Shape;461;p16"/>
            <p:cNvGrpSpPr/>
            <p:nvPr/>
          </p:nvGrpSpPr>
          <p:grpSpPr>
            <a:xfrm>
              <a:off x="3882" y="2515"/>
              <a:ext cx="1590" cy="1504"/>
              <a:chOff x="3617" y="3374"/>
              <a:chExt cx="1590" cy="1504"/>
            </a:xfrm>
          </p:grpSpPr>
          <p:pic>
            <p:nvPicPr>
              <p:cNvPr id="462" name="Google Shape;462;p16" descr="5b39e8e138645"/>
              <p:cNvPicPr preferRelativeResize="0"/>
              <p:nvPr/>
            </p:nvPicPr>
            <p:blipFill rotWithShape="1">
              <a:blip r:embed="rId1"/>
              <a:srcRect/>
              <a:stretch>
                <a:fillRect/>
              </a:stretch>
            </p:blipFill>
            <p:spPr>
              <a:xfrm>
                <a:off x="3617" y="3374"/>
                <a:ext cx="1590" cy="150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63" name="Google Shape;463;p16"/>
              <p:cNvSpPr txBox="1"/>
              <p:nvPr/>
            </p:nvSpPr>
            <p:spPr>
              <a:xfrm>
                <a:off x="3775" y="3570"/>
                <a:ext cx="1274" cy="10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030A0"/>
                  </a:buClr>
                  <a:buSzPts val="2400"/>
                  <a:buFont typeface="Microsoft YaHei" panose="020B0503020204020204" charset="-122"/>
                  <a:buNone/>
                </a:pPr>
                <a:r>
                  <a:rPr lang="zh-TW" sz="2400" b="1" i="0" u="none" strike="noStrike" cap="none">
                    <a:solidFill>
                      <a:srgbClr val="7030A0"/>
                    </a:solidFill>
                    <a:latin typeface="Microsoft YaHei" panose="020B0503020204020204" charset="-122"/>
                    <a:ea typeface="Microsoft YaHei" panose="020B0503020204020204" charset="-122"/>
                    <a:cs typeface="Microsoft YaHei" panose="020B0503020204020204" charset="-122"/>
                    <a:sym typeface="Microsoft YaHei" panose="020B0503020204020204" charset="-122"/>
                  </a:rPr>
                  <a:t>04</a:t>
                </a:r>
                <a:endParaRPr lang="zh-TW" sz="2400" b="1" i="0" u="none" strike="noStrike" cap="none">
                  <a:solidFill>
                    <a:srgbClr val="7030A0"/>
                  </a:solidFill>
                  <a:latin typeface="Microsoft YaHei" panose="020B0503020204020204" charset="-122"/>
                  <a:ea typeface="Microsoft YaHei" panose="020B0503020204020204" charset="-122"/>
                  <a:cs typeface="Microsoft YaHei" panose="020B0503020204020204" charset="-122"/>
                  <a:sym typeface="Microsoft YaHei" panose="020B0503020204020204" charset="-122"/>
                </a:endParaRPr>
              </a:p>
            </p:txBody>
          </p:sp>
        </p:grpSp>
        <p:grpSp>
          <p:nvGrpSpPr>
            <p:cNvPr id="464" name="Google Shape;464;p16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465" name="Google Shape;465;p16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466" name="Google Shape;466;p16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</p:grpSp>
      </p:grpSp>
      <p:sp>
        <p:nvSpPr>
          <p:cNvPr id="467" name="Google Shape;467;p16"/>
          <p:cNvSpPr txBox="1"/>
          <p:nvPr/>
        </p:nvSpPr>
        <p:spPr>
          <a:xfrm>
            <a:off x="986541" y="276199"/>
            <a:ext cx="1945504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7030A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說課總結 </a:t>
            </a:r>
            <a:endParaRPr lang="zh-TW" sz="1800" b="1">
              <a:solidFill>
                <a:srgbClr val="7030A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7030A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Conclusion</a:t>
            </a:r>
            <a:endParaRPr lang="zh-TW" sz="1800" b="1">
              <a:solidFill>
                <a:srgbClr val="7030A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grpSp>
        <p:nvGrpSpPr>
          <p:cNvPr id="468" name="Google Shape;468;p16"/>
          <p:cNvGrpSpPr/>
          <p:nvPr/>
        </p:nvGrpSpPr>
        <p:grpSpPr>
          <a:xfrm>
            <a:off x="308921" y="1001185"/>
            <a:ext cx="4657487" cy="1401193"/>
            <a:chOff x="4554" y="0"/>
            <a:chExt cx="4657487" cy="1401193"/>
          </a:xfrm>
        </p:grpSpPr>
        <p:sp>
          <p:nvSpPr>
            <p:cNvPr id="469" name="Google Shape;469;p16"/>
            <p:cNvSpPr/>
            <p:nvPr/>
          </p:nvSpPr>
          <p:spPr>
            <a:xfrm>
              <a:off x="4554" y="0"/>
              <a:ext cx="4657487" cy="1401193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030A0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0" name="Google Shape;470;p16"/>
            <p:cNvSpPr/>
            <p:nvPr/>
          </p:nvSpPr>
          <p:spPr>
            <a:xfrm>
              <a:off x="313405" y="391762"/>
              <a:ext cx="3934302" cy="6743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1" name="Google Shape;471;p16"/>
            <p:cNvSpPr txBox="1"/>
            <p:nvPr/>
          </p:nvSpPr>
          <p:spPr>
            <a:xfrm>
              <a:off x="313405" y="391762"/>
              <a:ext cx="3934302" cy="6743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284475" rIns="0" bIns="284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微軟正黑體" panose="020B0604030504040204" charset="-120"/>
                <a:buNone/>
              </a:pPr>
              <a:r>
                <a:rPr lang="zh-TW" sz="2800" b="1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學生課堂表現</a:t>
              </a:r>
              <a:endParaRPr lang="zh-TW" sz="2800" b="1">
                <a:solidFill>
                  <a:schemeClr val="lt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</p:txBody>
        </p:sp>
      </p:grpSp>
      <p:sp>
        <p:nvSpPr>
          <p:cNvPr id="472" name="Google Shape;472;p16"/>
          <p:cNvSpPr txBox="1"/>
          <p:nvPr/>
        </p:nvSpPr>
        <p:spPr>
          <a:xfrm>
            <a:off x="986541" y="2549632"/>
            <a:ext cx="7598659" cy="286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 b="1" dirty="0">
                <a:solidFill>
                  <a:srgbClr val="FF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英語</a:t>
            </a:r>
            <a:r>
              <a:rPr lang="en-US" altLang="zh-TW" sz="3600" b="1" dirty="0">
                <a:solidFill>
                  <a:srgbClr val="FF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 English</a:t>
            </a:r>
            <a:endParaRPr sz="3600" b="1" dirty="0">
              <a:solidFill>
                <a:srgbClr val="FF000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  <a:p>
            <a:pPr marR="0" lvl="0" algn="l" rtl="0">
              <a:lnSpc>
                <a:spcPct val="14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altLang="zh-TW" sz="32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1. </a:t>
            </a:r>
            <a:r>
              <a:rPr lang="zh-TW" sz="32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能否聽懂老師所下達的英文指令?</a:t>
            </a:r>
            <a:endParaRPr sz="2800" b="1" dirty="0">
              <a:solidFill>
                <a:srgbClr val="00B05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  <a:p>
            <a:pPr marR="0" lvl="0" algn="l" rtl="0">
              <a:lnSpc>
                <a:spcPct val="14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altLang="zh-TW" sz="32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2. </a:t>
            </a:r>
            <a:r>
              <a:rPr lang="zh-TW" sz="32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能否了解老師的問題?以英文回應?</a:t>
            </a:r>
            <a:endParaRPr sz="2800" b="1" dirty="0">
              <a:solidFill>
                <a:srgbClr val="00B05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  <a:p>
            <a:pPr marR="0" lvl="0" algn="l" rtl="0">
              <a:lnSpc>
                <a:spcPct val="14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altLang="zh-TW" sz="32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3. </a:t>
            </a:r>
            <a:r>
              <a:rPr lang="zh-TW" sz="32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能否以英文參與討論及溝通?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FB11"/>
            </a:gs>
            <a:gs pos="100000">
              <a:srgbClr val="838309"/>
            </a:gs>
          </a:gsLst>
          <a:lin ang="18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7940" y="2960370"/>
            <a:ext cx="6547485" cy="937895"/>
          </a:xfrm>
        </p:spPr>
        <p:txBody>
          <a:bodyPr>
            <a:noAutofit/>
          </a:bodyPr>
          <a:p>
            <a:pPr marL="114300" indent="0">
              <a:buNone/>
            </a:pPr>
            <a:r>
              <a:rPr lang="zh-TW" altLang="en-US" sz="36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/>
                <a:latin typeface="微軟正黑體 Light" panose="020B0304030504040204" charset="-120"/>
                <a:ea typeface="微軟正黑體 Light" panose="020B0304030504040204" charset="-120"/>
                <a:cs typeface="Arial" panose="020B0604020202020204"/>
              </a:rPr>
              <a:t>感謝各位聆聽，敬請給予指教</a:t>
            </a:r>
            <a:endParaRPr lang="zh-TW" altLang="en-US" sz="3600" b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/>
              <a:latin typeface="微軟正黑體 Light" panose="020B0304030504040204" charset="-120"/>
              <a:ea typeface="微軟正黑體 Light" panose="020B0304030504040204" charset="-120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Google Shape;167;p2"/>
          <p:cNvGrpSpPr/>
          <p:nvPr/>
        </p:nvGrpSpPr>
        <p:grpSpPr>
          <a:xfrm>
            <a:off x="4925852" y="2362383"/>
            <a:ext cx="4098594" cy="2858770"/>
            <a:chOff x="2618" y="3611"/>
            <a:chExt cx="6128" cy="4502"/>
          </a:xfrm>
        </p:grpSpPr>
        <p:sp>
          <p:nvSpPr>
            <p:cNvPr id="170" name="Google Shape;170;p2"/>
            <p:cNvSpPr txBox="1"/>
            <p:nvPr/>
          </p:nvSpPr>
          <p:spPr>
            <a:xfrm>
              <a:off x="2618" y="6856"/>
              <a:ext cx="1274" cy="11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030A0"/>
                </a:buClr>
                <a:buSzPts val="4000"/>
                <a:buFont typeface="Microsoft YaHei" panose="020B0503020204020204" charset="-122"/>
                <a:buNone/>
              </a:pPr>
              <a:r>
                <a:rPr lang="zh-TW" sz="4000" b="1" i="0" u="none" strike="noStrike" cap="none">
                  <a:solidFill>
                    <a:srgbClr val="7030A0"/>
                  </a:solidFill>
                  <a:latin typeface="Microsoft YaHei" panose="020B0503020204020204" charset="-122"/>
                  <a:ea typeface="Microsoft YaHei" panose="020B0503020204020204" charset="-122"/>
                  <a:cs typeface="Microsoft YaHei" panose="020B0503020204020204" charset="-122"/>
                  <a:sym typeface="Microsoft YaHei" panose="020B0503020204020204" charset="-122"/>
                </a:rPr>
                <a:t>04</a:t>
              </a:r>
              <a:endParaRPr lang="zh-TW" sz="4000" b="1" i="0" u="none" strike="noStrike" cap="none">
                <a:solidFill>
                  <a:srgbClr val="7030A0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Microsoft YaHei" panose="020B0503020204020204" charset="-122"/>
              </a:endParaRPr>
            </a:p>
          </p:txBody>
        </p:sp>
        <p:grpSp>
          <p:nvGrpSpPr>
            <p:cNvPr id="171" name="Google Shape;171;p2"/>
            <p:cNvGrpSpPr/>
            <p:nvPr/>
          </p:nvGrpSpPr>
          <p:grpSpPr>
            <a:xfrm>
              <a:off x="3796" y="3611"/>
              <a:ext cx="4950" cy="4502"/>
              <a:chOff x="349048" y="5313642"/>
              <a:chExt cx="3143916" cy="2858974"/>
            </a:xfrm>
          </p:grpSpPr>
          <p:sp>
            <p:nvSpPr>
              <p:cNvPr id="172" name="Google Shape;172;p2"/>
              <p:cNvSpPr/>
              <p:nvPr/>
            </p:nvSpPr>
            <p:spPr>
              <a:xfrm>
                <a:off x="693543" y="7210639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3" name="Google Shape;173;p2"/>
              <p:cNvSpPr/>
              <p:nvPr/>
            </p:nvSpPr>
            <p:spPr>
              <a:xfrm rot="10800000">
                <a:off x="2750592" y="7804316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74" name="Google Shape;174;p2"/>
              <p:cNvSpPr txBox="1"/>
              <p:nvPr/>
            </p:nvSpPr>
            <p:spPr>
              <a:xfrm>
                <a:off x="349048" y="5313642"/>
                <a:ext cx="3143916" cy="846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600" b="1" i="0" u="none" strike="noStrike" cap="none">
                    <a:solidFill>
                      <a:srgbClr val="00B0F0"/>
                    </a:solidFill>
                    <a:latin typeface="微軟正黑體" panose="020B0604030504040204" charset="-120"/>
                    <a:ea typeface="微軟正黑體" panose="020B0604030504040204" charset="-120"/>
                    <a:cs typeface="微軟正黑體" panose="020B0604030504040204" charset="-120"/>
                    <a:sym typeface="微軟正黑體" panose="020B0604030504040204" charset="-120"/>
                  </a:rPr>
                  <a:t>說教學流程</a:t>
                </a:r>
                <a:endParaRPr sz="2600" b="1" i="0" u="none" strike="noStrike" cap="none">
                  <a:solidFill>
                    <a:srgbClr val="00B0F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endParaRP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600" b="1" i="0" u="none" strike="noStrike" cap="none">
                    <a:solidFill>
                      <a:srgbClr val="00B0F0"/>
                    </a:solidFill>
                    <a:latin typeface="微軟正黑體" panose="020B0604030504040204" charset="-120"/>
                    <a:ea typeface="微軟正黑體" panose="020B0604030504040204" charset="-120"/>
                    <a:cs typeface="微軟正黑體" panose="020B0604030504040204" charset="-120"/>
                    <a:sym typeface="微軟正黑體" panose="020B0604030504040204" charset="-120"/>
                  </a:rPr>
                  <a:t>Teaching Procedure</a:t>
                </a:r>
                <a:endParaRPr sz="2600" b="1" i="0" u="none" strike="noStrike" cap="none">
                  <a:solidFill>
                    <a:srgbClr val="00B0F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endParaRPr>
              </a:p>
            </p:txBody>
          </p:sp>
        </p:grpSp>
      </p:grpSp>
      <p:sp>
        <p:nvSpPr>
          <p:cNvPr id="175" name="Google Shape;175;p2"/>
          <p:cNvSpPr txBox="1"/>
          <p:nvPr/>
        </p:nvSpPr>
        <p:spPr>
          <a:xfrm>
            <a:off x="2780427" y="607019"/>
            <a:ext cx="3770375" cy="1107955"/>
          </a:xfrm>
          <a:prstGeom prst="rect">
            <a:avLst/>
          </a:prstGeom>
          <a:solidFill>
            <a:srgbClr val="9AAF89"/>
          </a:solidFill>
          <a:ln>
            <a:noFill/>
          </a:ln>
          <a:effectLst>
            <a:outerShdw blurRad="88900" dist="114300" dir="2700000" algn="tl" rotWithShape="0">
              <a:srgbClr val="000000">
                <a:alpha val="38823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6600"/>
              <a:buFont typeface="微軟正黑體" panose="020B0604030504040204" charset="-120"/>
              <a:buNone/>
            </a:pPr>
            <a:r>
              <a:rPr lang="zh-TW" sz="6600" b="1" i="0" u="none" strike="noStrike" cap="none" dirty="0">
                <a:solidFill>
                  <a:srgbClr val="FFD966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報告內容</a:t>
            </a:r>
            <a:endParaRPr sz="6600" b="1" i="0" u="none" strike="noStrike" cap="none" dirty="0">
              <a:solidFill>
                <a:srgbClr val="FFD966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grpSp>
        <p:nvGrpSpPr>
          <p:cNvPr id="177" name="Google Shape;177;p2"/>
          <p:cNvGrpSpPr/>
          <p:nvPr/>
        </p:nvGrpSpPr>
        <p:grpSpPr>
          <a:xfrm>
            <a:off x="821627" y="2299063"/>
            <a:ext cx="3545840" cy="863600"/>
            <a:chOff x="4040" y="2483"/>
            <a:chExt cx="5584" cy="1360"/>
          </a:xfrm>
        </p:grpSpPr>
        <p:sp>
          <p:nvSpPr>
            <p:cNvPr id="180" name="Google Shape;180;p2"/>
            <p:cNvSpPr txBox="1"/>
            <p:nvPr/>
          </p:nvSpPr>
          <p:spPr>
            <a:xfrm>
              <a:off x="4040" y="2711"/>
              <a:ext cx="1274" cy="11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4000"/>
                <a:buFont typeface="Microsoft YaHei" panose="020B0503020204020204" charset="-122"/>
                <a:buNone/>
              </a:pPr>
              <a:r>
                <a:rPr lang="zh-TW" sz="4000" b="1" i="0" u="none" strike="noStrike" cap="none">
                  <a:solidFill>
                    <a:srgbClr val="FF0000"/>
                  </a:solidFill>
                  <a:latin typeface="Microsoft YaHei" panose="020B0503020204020204" charset="-122"/>
                  <a:ea typeface="Microsoft YaHei" panose="020B0503020204020204" charset="-122"/>
                  <a:cs typeface="Microsoft YaHei" panose="020B0503020204020204" charset="-122"/>
                  <a:sym typeface="Microsoft YaHei" panose="020B0503020204020204" charset="-122"/>
                </a:rPr>
                <a:t>01</a:t>
              </a:r>
              <a:endParaRPr lang="zh-TW" sz="4000" b="1" i="0" u="none" strike="noStrike" cap="none">
                <a:solidFill>
                  <a:srgbClr val="FF0000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Microsoft YaHei" panose="020B0503020204020204" charset="-122"/>
              </a:endParaRPr>
            </a:p>
          </p:txBody>
        </p:sp>
        <p:grpSp>
          <p:nvGrpSpPr>
            <p:cNvPr id="181" name="Google Shape;181;p2"/>
            <p:cNvGrpSpPr/>
            <p:nvPr/>
          </p:nvGrpSpPr>
          <p:grpSpPr>
            <a:xfrm>
              <a:off x="5714" y="2483"/>
              <a:ext cx="3910" cy="1360"/>
              <a:chOff x="1565773" y="4593604"/>
              <a:chExt cx="2482473" cy="863011"/>
            </a:xfrm>
          </p:grpSpPr>
          <p:sp>
            <p:nvSpPr>
              <p:cNvPr id="182" name="Google Shape;182;p2"/>
              <p:cNvSpPr/>
              <p:nvPr/>
            </p:nvSpPr>
            <p:spPr>
              <a:xfrm>
                <a:off x="1565773" y="4593604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3" name="Google Shape;183;p2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</p:grpSp>
      </p:grpSp>
      <p:grpSp>
        <p:nvGrpSpPr>
          <p:cNvPr id="184" name="Google Shape;184;p2"/>
          <p:cNvGrpSpPr/>
          <p:nvPr/>
        </p:nvGrpSpPr>
        <p:grpSpPr>
          <a:xfrm>
            <a:off x="799916" y="4210626"/>
            <a:ext cx="3543935" cy="918845"/>
            <a:chOff x="4040" y="2389"/>
            <a:chExt cx="5581" cy="1447"/>
          </a:xfrm>
        </p:grpSpPr>
        <p:sp>
          <p:nvSpPr>
            <p:cNvPr id="187" name="Google Shape;187;p2"/>
            <p:cNvSpPr txBox="1"/>
            <p:nvPr/>
          </p:nvSpPr>
          <p:spPr>
            <a:xfrm>
              <a:off x="4040" y="2711"/>
              <a:ext cx="1274" cy="11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50"/>
                </a:buClr>
                <a:buSzPts val="4000"/>
                <a:buFont typeface="Microsoft YaHei" panose="020B0503020204020204" charset="-122"/>
                <a:buNone/>
              </a:pPr>
              <a:r>
                <a:rPr lang="zh-TW" sz="4000" b="1" i="0" u="none" strike="noStrike" cap="none">
                  <a:solidFill>
                    <a:srgbClr val="00B050"/>
                  </a:solidFill>
                  <a:latin typeface="Microsoft YaHei" panose="020B0503020204020204" charset="-122"/>
                  <a:ea typeface="Microsoft YaHei" panose="020B0503020204020204" charset="-122"/>
                  <a:cs typeface="Microsoft YaHei" panose="020B0503020204020204" charset="-122"/>
                  <a:sym typeface="Microsoft YaHei" panose="020B0503020204020204" charset="-122"/>
                </a:rPr>
                <a:t>02</a:t>
              </a:r>
              <a:endParaRPr lang="zh-TW" sz="4000" b="1" i="0" u="none" strike="noStrike" cap="none">
                <a:solidFill>
                  <a:srgbClr val="00B050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Microsoft YaHei" panose="020B0503020204020204" charset="-122"/>
              </a:endParaRPr>
            </a:p>
          </p:txBody>
        </p:sp>
        <p:grpSp>
          <p:nvGrpSpPr>
            <p:cNvPr id="188" name="Google Shape;188;p2"/>
            <p:cNvGrpSpPr/>
            <p:nvPr/>
          </p:nvGrpSpPr>
          <p:grpSpPr>
            <a:xfrm>
              <a:off x="5798" y="2389"/>
              <a:ext cx="3823" cy="1447"/>
              <a:chOff x="1620235" y="4537554"/>
              <a:chExt cx="2428011" cy="919061"/>
            </a:xfrm>
          </p:grpSpPr>
          <p:sp>
            <p:nvSpPr>
              <p:cNvPr id="189" name="Google Shape;189;p2"/>
              <p:cNvSpPr/>
              <p:nvPr/>
            </p:nvSpPr>
            <p:spPr>
              <a:xfrm>
                <a:off x="1620235" y="4537554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0" name="Google Shape;190;p2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</p:grpSp>
      </p:grpSp>
      <p:grpSp>
        <p:nvGrpSpPr>
          <p:cNvPr id="191" name="Google Shape;191;p2"/>
          <p:cNvGrpSpPr/>
          <p:nvPr/>
        </p:nvGrpSpPr>
        <p:grpSpPr>
          <a:xfrm>
            <a:off x="1630804" y="2316069"/>
            <a:ext cx="6851015" cy="2758440"/>
            <a:chOff x="-799" y="2482"/>
            <a:chExt cx="10789" cy="4344"/>
          </a:xfrm>
        </p:grpSpPr>
        <p:sp>
          <p:nvSpPr>
            <p:cNvPr id="194" name="Google Shape;194;p2"/>
            <p:cNvSpPr txBox="1"/>
            <p:nvPr/>
          </p:nvSpPr>
          <p:spPr>
            <a:xfrm>
              <a:off x="4408" y="2711"/>
              <a:ext cx="1274" cy="11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Pts val="4000"/>
                <a:buFont typeface="Microsoft YaHei" panose="020B0503020204020204" charset="-122"/>
                <a:buNone/>
              </a:pPr>
              <a:r>
                <a:rPr lang="zh-TW" sz="4000" b="1" i="0" u="none" strike="noStrike" cap="none" dirty="0">
                  <a:solidFill>
                    <a:srgbClr val="00B0F0"/>
                  </a:solidFill>
                  <a:latin typeface="Microsoft YaHei" panose="020B0503020204020204" charset="-122"/>
                  <a:ea typeface="Microsoft YaHei" panose="020B0503020204020204" charset="-122"/>
                  <a:cs typeface="Microsoft YaHei" panose="020B0503020204020204" charset="-122"/>
                  <a:sym typeface="Microsoft YaHei" panose="020B0503020204020204" charset="-122"/>
                </a:rPr>
                <a:t>03</a:t>
              </a:r>
              <a:endParaRPr dirty="0"/>
            </a:p>
          </p:txBody>
        </p:sp>
        <p:grpSp>
          <p:nvGrpSpPr>
            <p:cNvPr id="195" name="Google Shape;195;p2"/>
            <p:cNvGrpSpPr/>
            <p:nvPr/>
          </p:nvGrpSpPr>
          <p:grpSpPr>
            <a:xfrm>
              <a:off x="-799" y="2482"/>
              <a:ext cx="10789" cy="4344"/>
              <a:chOff x="-2569730" y="4597930"/>
              <a:chExt cx="6846494" cy="2759993"/>
            </a:xfrm>
          </p:grpSpPr>
          <p:sp>
            <p:nvSpPr>
              <p:cNvPr id="196" name="Google Shape;196;p2"/>
              <p:cNvSpPr/>
              <p:nvPr/>
            </p:nvSpPr>
            <p:spPr>
              <a:xfrm>
                <a:off x="1842861" y="4597930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7" name="Google Shape;197;p2"/>
              <p:cNvSpPr/>
              <p:nvPr/>
            </p:nvSpPr>
            <p:spPr>
              <a:xfrm rot="10800000">
                <a:off x="3895764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8" name="Google Shape;198;p2"/>
              <p:cNvSpPr txBox="1"/>
              <p:nvPr/>
            </p:nvSpPr>
            <p:spPr>
              <a:xfrm>
                <a:off x="-2569730" y="6511190"/>
                <a:ext cx="3142895" cy="8467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600" b="1" i="0" u="none" strike="noStrike" cap="none">
                    <a:solidFill>
                      <a:srgbClr val="00B050"/>
                    </a:solidFill>
                    <a:latin typeface="微軟正黑體" panose="020B0604030504040204" charset="-120"/>
                    <a:ea typeface="微軟正黑體" panose="020B0604030504040204" charset="-120"/>
                    <a:cs typeface="微軟正黑體" panose="020B0604030504040204" charset="-120"/>
                    <a:sym typeface="微軟正黑體" panose="020B0604030504040204" charset="-120"/>
                  </a:rPr>
                  <a:t>說教法</a:t>
                </a:r>
                <a:endParaRPr sz="2600" b="1" i="0" u="none" strike="noStrike" cap="none">
                  <a:solidFill>
                    <a:srgbClr val="00B05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endParaRP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600" b="1" i="0" u="none" strike="noStrike" cap="none">
                    <a:solidFill>
                      <a:srgbClr val="00B050"/>
                    </a:solidFill>
                    <a:latin typeface="微軟正黑體" panose="020B0604030504040204" charset="-120"/>
                    <a:ea typeface="微軟正黑體" panose="020B0604030504040204" charset="-120"/>
                    <a:cs typeface="微軟正黑體" panose="020B0604030504040204" charset="-120"/>
                    <a:sym typeface="微軟正黑體" panose="020B0604030504040204" charset="-120"/>
                  </a:rPr>
                  <a:t>Teaching Methods</a:t>
                </a:r>
                <a:endParaRPr sz="2600" b="1" i="0" u="none" strike="noStrike" cap="none">
                  <a:solidFill>
                    <a:srgbClr val="00B05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endParaRPr>
              </a:p>
            </p:txBody>
          </p:sp>
        </p:grpSp>
      </p:grpSp>
      <p:sp>
        <p:nvSpPr>
          <p:cNvPr id="199" name="Google Shape;199;p2"/>
          <p:cNvSpPr txBox="1"/>
          <p:nvPr/>
        </p:nvSpPr>
        <p:spPr>
          <a:xfrm>
            <a:off x="1630617" y="2303905"/>
            <a:ext cx="3034998" cy="84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b="1" i="0" u="none" strike="noStrike" cap="none" dirty="0">
                <a:solidFill>
                  <a:srgbClr val="FF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說教材  </a:t>
            </a:r>
            <a:endParaRPr sz="2600" b="1" i="0" u="none" strike="noStrike" cap="none" dirty="0">
              <a:solidFill>
                <a:srgbClr val="FF000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b="1" i="0" u="none" strike="noStrike" cap="none" dirty="0">
                <a:solidFill>
                  <a:srgbClr val="FF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Teaching Material</a:t>
            </a:r>
            <a:endParaRPr sz="2600" b="1" i="0" u="none" strike="noStrike" cap="none" dirty="0">
              <a:solidFill>
                <a:srgbClr val="FF000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sp>
        <p:nvSpPr>
          <p:cNvPr id="200" name="Google Shape;200;p2"/>
          <p:cNvSpPr txBox="1"/>
          <p:nvPr/>
        </p:nvSpPr>
        <p:spPr>
          <a:xfrm>
            <a:off x="6195078" y="4304958"/>
            <a:ext cx="1970412" cy="84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b="1" i="0" u="none" strike="noStrike" cap="none">
                <a:solidFill>
                  <a:srgbClr val="7030A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說課總結 </a:t>
            </a:r>
            <a:endParaRPr sz="2600" b="1" i="0" u="none" strike="noStrike" cap="none">
              <a:solidFill>
                <a:srgbClr val="7030A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b="1" i="0" u="none" strike="noStrike" cap="none">
                <a:solidFill>
                  <a:srgbClr val="7030A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Conclusion</a:t>
            </a:r>
            <a:endParaRPr sz="2600" b="1" i="0" u="none" strike="noStrike" cap="none">
              <a:solidFill>
                <a:srgbClr val="7030A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" name="Google Shape;206;p3"/>
          <p:cNvGrpSpPr/>
          <p:nvPr/>
        </p:nvGrpSpPr>
        <p:grpSpPr>
          <a:xfrm>
            <a:off x="2872084" y="2321359"/>
            <a:ext cx="3399831" cy="1889489"/>
            <a:chOff x="2600" y="2869"/>
            <a:chExt cx="4033" cy="2245"/>
          </a:xfrm>
        </p:grpSpPr>
        <p:sp>
          <p:nvSpPr>
            <p:cNvPr id="209" name="Google Shape;209;p3"/>
            <p:cNvSpPr txBox="1"/>
            <p:nvPr/>
          </p:nvSpPr>
          <p:spPr>
            <a:xfrm>
              <a:off x="3710" y="2869"/>
              <a:ext cx="1786" cy="10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5400"/>
                <a:buFont typeface="Microsoft YaHei" panose="020B0503020204020204" charset="-122"/>
                <a:buNone/>
              </a:pPr>
              <a:r>
                <a:rPr lang="zh-TW" sz="5400" b="1" i="0" u="none" strike="noStrike" cap="none" dirty="0">
                  <a:solidFill>
                    <a:srgbClr val="FF0000"/>
                  </a:solidFill>
                  <a:highlight>
                    <a:srgbClr val="FFFF00"/>
                  </a:highlight>
                  <a:latin typeface="Microsoft YaHei" panose="020B0503020204020204" charset="-122"/>
                  <a:ea typeface="Microsoft YaHei" panose="020B0503020204020204" charset="-122"/>
                  <a:cs typeface="Microsoft YaHei" panose="020B0503020204020204" charset="-122"/>
                  <a:sym typeface="Microsoft YaHei" panose="020B0503020204020204" charset="-122"/>
                </a:rPr>
                <a:t>01</a:t>
              </a:r>
              <a:endParaRPr dirty="0"/>
            </a:p>
          </p:txBody>
        </p:sp>
        <p:grpSp>
          <p:nvGrpSpPr>
            <p:cNvPr id="210" name="Google Shape;210;p3"/>
            <p:cNvGrpSpPr/>
            <p:nvPr/>
          </p:nvGrpSpPr>
          <p:grpSpPr>
            <a:xfrm>
              <a:off x="2600" y="3959"/>
              <a:ext cx="4033" cy="1155"/>
              <a:chOff x="-410769" y="5550296"/>
              <a:chExt cx="2561225" cy="735646"/>
            </a:xfrm>
          </p:grpSpPr>
          <p:sp>
            <p:nvSpPr>
              <p:cNvPr id="211" name="Google Shape;211;p3"/>
              <p:cNvSpPr/>
              <p:nvPr/>
            </p:nvSpPr>
            <p:spPr>
              <a:xfrm>
                <a:off x="-343601" y="5550296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212" name="Google Shape;212;p3"/>
              <p:cNvSpPr/>
              <p:nvPr/>
            </p:nvSpPr>
            <p:spPr>
              <a:xfrm rot="10800000">
                <a:off x="1685345" y="5915708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213" name="Google Shape;213;p3"/>
              <p:cNvSpPr txBox="1"/>
              <p:nvPr/>
            </p:nvSpPr>
            <p:spPr>
              <a:xfrm>
                <a:off x="-410769" y="5599026"/>
                <a:ext cx="2561225" cy="686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800" b="1" i="0" u="none" strike="noStrike" cap="none">
                    <a:solidFill>
                      <a:srgbClr val="FF0000"/>
                    </a:solidFill>
                    <a:latin typeface="微軟正黑體" panose="020B0604030504040204" charset="-120"/>
                    <a:ea typeface="微軟正黑體" panose="020B0604030504040204" charset="-120"/>
                    <a:cs typeface="微軟正黑體" panose="020B0604030504040204" charset="-120"/>
                    <a:sym typeface="微軟正黑體" panose="020B0604030504040204" charset="-120"/>
                  </a:rPr>
                  <a:t>說教材  </a:t>
                </a:r>
                <a:endParaRPr lang="zh-TW" sz="2800" b="1" i="0" u="none" strike="noStrike" cap="none">
                  <a:solidFill>
                    <a:srgbClr val="FF000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endParaRP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800" b="1" i="0" u="none" strike="noStrike" cap="none">
                    <a:solidFill>
                      <a:srgbClr val="FF0000"/>
                    </a:solidFill>
                    <a:latin typeface="微軟正黑體" panose="020B0604030504040204" charset="-120"/>
                    <a:ea typeface="微軟正黑體" panose="020B0604030504040204" charset="-120"/>
                    <a:cs typeface="微軟正黑體" panose="020B0604030504040204" charset="-120"/>
                    <a:sym typeface="微軟正黑體" panose="020B0604030504040204" charset="-120"/>
                  </a:rPr>
                  <a:t>Teaching Material</a:t>
                </a:r>
                <a:endParaRPr lang="zh-TW" sz="2800" b="1" i="0" u="none" strike="noStrike" cap="none">
                  <a:solidFill>
                    <a:srgbClr val="FF000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" name="Google Shape;218;p4"/>
          <p:cNvGrpSpPr/>
          <p:nvPr/>
        </p:nvGrpSpPr>
        <p:grpSpPr>
          <a:xfrm>
            <a:off x="402360" y="218024"/>
            <a:ext cx="2504484" cy="618456"/>
            <a:chOff x="4040" y="2456"/>
            <a:chExt cx="5582" cy="1378"/>
          </a:xfrm>
        </p:grpSpPr>
        <p:sp>
          <p:nvSpPr>
            <p:cNvPr id="221" name="Google Shape;221;p4"/>
            <p:cNvSpPr txBox="1"/>
            <p:nvPr/>
          </p:nvSpPr>
          <p:spPr>
            <a:xfrm>
              <a:off x="4040" y="2711"/>
              <a:ext cx="1274" cy="10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  <a:buFont typeface="微軟正黑體" panose="020B0604030504040204" charset="-120"/>
                <a:buNone/>
              </a:pPr>
              <a:r>
                <a:rPr lang="zh-TW" sz="2400" b="1" i="0" u="none" strike="noStrike" cap="none" dirty="0">
                  <a:solidFill>
                    <a:srgbClr val="FF000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01</a:t>
              </a:r>
              <a:endParaRPr dirty="0"/>
            </a:p>
          </p:txBody>
        </p:sp>
        <p:grpSp>
          <p:nvGrpSpPr>
            <p:cNvPr id="222" name="Google Shape;222;p4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223" name="Google Shape;223;p4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224" name="Google Shape;224;p4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</p:grpSp>
      </p:grpSp>
      <p:sp>
        <p:nvSpPr>
          <p:cNvPr id="225" name="Google Shape;225;p4"/>
          <p:cNvSpPr txBox="1"/>
          <p:nvPr/>
        </p:nvSpPr>
        <p:spPr>
          <a:xfrm>
            <a:off x="973968" y="214813"/>
            <a:ext cx="2163855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 i="0" u="none" strike="noStrike" cap="none">
                <a:solidFill>
                  <a:srgbClr val="FF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說教材  </a:t>
            </a:r>
            <a:endParaRPr lang="zh-TW" sz="1800" b="1" i="0" u="none" strike="noStrike" cap="none">
              <a:solidFill>
                <a:srgbClr val="FF000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 i="0" u="none" strike="noStrike" cap="none">
                <a:solidFill>
                  <a:srgbClr val="FF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Teaching Material</a:t>
            </a:r>
            <a:endParaRPr lang="zh-TW" sz="1800" b="1" i="0" u="none" strike="noStrike" cap="none">
              <a:solidFill>
                <a:srgbClr val="FF000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grpSp>
        <p:nvGrpSpPr>
          <p:cNvPr id="226" name="Google Shape;226;p4"/>
          <p:cNvGrpSpPr/>
          <p:nvPr/>
        </p:nvGrpSpPr>
        <p:grpSpPr>
          <a:xfrm>
            <a:off x="688164" y="1235839"/>
            <a:ext cx="7819732" cy="4562063"/>
            <a:chOff x="0" y="16248"/>
            <a:chExt cx="7819732" cy="4562063"/>
          </a:xfrm>
        </p:grpSpPr>
        <p:sp>
          <p:nvSpPr>
            <p:cNvPr id="227" name="Google Shape;227;p4"/>
            <p:cNvSpPr/>
            <p:nvPr/>
          </p:nvSpPr>
          <p:spPr>
            <a:xfrm>
              <a:off x="0" y="16248"/>
              <a:ext cx="7819732" cy="1373493"/>
            </a:xfrm>
            <a:prstGeom prst="rect">
              <a:avLst/>
            </a:prstGeom>
            <a:solidFill>
              <a:srgbClr val="E176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" name="Google Shape;228;p4"/>
            <p:cNvSpPr txBox="1"/>
            <p:nvPr/>
          </p:nvSpPr>
          <p:spPr>
            <a:xfrm>
              <a:off x="0" y="16248"/>
              <a:ext cx="7819732" cy="13734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5725" tIns="205725" rIns="205725" bIns="205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5400"/>
                <a:buFont typeface="微軟正黑體" panose="020B0604030504040204" charset="-120"/>
                <a:buNone/>
              </a:pPr>
              <a:r>
                <a:rPr lang="zh-TW" sz="5400" b="1" i="0" u="none" strike="noStrike" cap="none">
                  <a:solidFill>
                    <a:srgbClr val="0070C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教材地位分析</a:t>
              </a:r>
              <a:endParaRPr lang="zh-TW" sz="5400" b="1" i="0" u="none" strike="noStrike" cap="none">
                <a:solidFill>
                  <a:srgbClr val="0070C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</p:txBody>
        </p:sp>
        <p:sp>
          <p:nvSpPr>
            <p:cNvPr id="229" name="Google Shape;229;p4"/>
            <p:cNvSpPr/>
            <p:nvPr/>
          </p:nvSpPr>
          <p:spPr>
            <a:xfrm>
              <a:off x="3818" y="1373493"/>
              <a:ext cx="2604031" cy="2884336"/>
            </a:xfrm>
            <a:prstGeom prst="rect">
              <a:avLst/>
            </a:prstGeom>
            <a:solidFill>
              <a:srgbClr val="548135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0" name="Google Shape;230;p4"/>
            <p:cNvSpPr txBox="1"/>
            <p:nvPr/>
          </p:nvSpPr>
          <p:spPr>
            <a:xfrm>
              <a:off x="3818" y="1373493"/>
              <a:ext cx="2604031" cy="28843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7625" tIns="167625" rIns="167625" bIns="167625" anchor="ctr" anchorCtr="0">
              <a:noAutofit/>
            </a:bodyPr>
            <a:lstStyle/>
            <a:p>
              <a:pPr marL="0" marR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400"/>
                <a:buFont typeface="微軟正黑體" panose="020B0604030504040204" charset="-120"/>
                <a:buNone/>
              </a:pPr>
              <a:r>
                <a:rPr lang="zh-TW" altLang="en-US" sz="3100" b="1" i="0" u="none" strike="noStrike" cap="none" dirty="0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翰林版</a:t>
              </a:r>
              <a:endParaRPr lang="zh-TW" altLang="en-US" sz="3100" b="1" i="0" u="none" strike="noStrike" cap="none" dirty="0">
                <a:solidFill>
                  <a:schemeClr val="lt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  <a:p>
              <a:pPr marL="0" marR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400"/>
                <a:buFont typeface="微軟正黑體" panose="020B0604030504040204" charset="-120"/>
                <a:buNone/>
              </a:pPr>
              <a:r>
                <a:rPr lang="zh-TW" altLang="en-US" sz="3100" b="1" i="0" u="none" strike="noStrike" cap="none" dirty="0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第四章</a:t>
              </a:r>
              <a:endParaRPr lang="zh-TW" altLang="en-US" sz="3100" b="1" i="0" u="none" strike="noStrike" cap="none" dirty="0">
                <a:solidFill>
                  <a:schemeClr val="lt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  <a:p>
              <a:pPr marL="0" marR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400"/>
                <a:buFont typeface="微軟正黑體" panose="020B0604030504040204" charset="-120"/>
                <a:buNone/>
              </a:pPr>
              <a:r>
                <a:rPr lang="zh-TW" altLang="en-US" sz="3100" b="1" i="0" u="none" strike="noStrike" cap="none" dirty="0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第二節</a:t>
              </a:r>
              <a:endParaRPr lang="zh-TW" altLang="en-US" sz="3100" b="1" i="0" u="none" strike="noStrike" cap="none" dirty="0">
                <a:solidFill>
                  <a:schemeClr val="lt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  <a:p>
              <a:pPr marL="0" marR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400"/>
                <a:buFont typeface="微軟正黑體" panose="020B0604030504040204" charset="-120"/>
                <a:buNone/>
              </a:pPr>
              <a:r>
                <a:rPr lang="en-US" altLang="zh-TW" sz="3100" b="1" i="0" u="none" strike="noStrike" cap="none" dirty="0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『</a:t>
              </a:r>
              <a:r>
                <a:rPr lang="zh-TW" altLang="en-US" sz="3100" b="1" i="0" u="none" strike="noStrike" cap="none" dirty="0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配方法</a:t>
              </a:r>
              <a:r>
                <a:rPr lang="en-US" altLang="zh-TW" sz="3100" b="1" dirty="0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』</a:t>
              </a:r>
              <a:endParaRPr lang="zh-TW" altLang="en-US" sz="3100" b="1" i="0" u="none" strike="noStrike" cap="none" dirty="0">
                <a:solidFill>
                  <a:schemeClr val="lt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  <a:p>
              <a:pPr marL="0" marR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400"/>
                <a:buFont typeface="微軟正黑體" panose="020B0604030504040204" charset="-120"/>
                <a:buNone/>
              </a:pPr>
              <a:r>
                <a:rPr lang="zh-TW" altLang="en-US" sz="3100" b="1" i="0" u="none" strike="noStrike" cap="none" dirty="0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Completing the Square</a:t>
              </a:r>
              <a:endParaRPr sz="3100" dirty="0"/>
            </a:p>
          </p:txBody>
        </p:sp>
        <p:sp>
          <p:nvSpPr>
            <p:cNvPr id="231" name="Google Shape;231;p4"/>
            <p:cNvSpPr/>
            <p:nvPr/>
          </p:nvSpPr>
          <p:spPr>
            <a:xfrm>
              <a:off x="2607850" y="1373493"/>
              <a:ext cx="2604031" cy="2884336"/>
            </a:xfrm>
            <a:prstGeom prst="rect">
              <a:avLst/>
            </a:prstGeom>
            <a:solidFill>
              <a:schemeClr val="accent3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2" name="Google Shape;232;p4"/>
            <p:cNvSpPr txBox="1"/>
            <p:nvPr/>
          </p:nvSpPr>
          <p:spPr>
            <a:xfrm>
              <a:off x="2607850" y="1373493"/>
              <a:ext cx="2604031" cy="28843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7625" tIns="167625" rIns="167625" bIns="167625" anchor="ctr" anchorCtr="0">
              <a:noAutofit/>
            </a:bodyPr>
            <a:lstStyle/>
            <a:p>
              <a:pPr marL="0" marR="0" lvl="0" indent="0" algn="ctr" rtl="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400"/>
                <a:buFont typeface="微軟正黑體" panose="020B0604030504040204" charset="-120"/>
                <a:buNone/>
              </a:pPr>
              <a:r>
                <a:rPr lang="zh-TW" sz="4400" b="1" i="0" u="none" strike="noStrike" cap="none" dirty="0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本單元</a:t>
              </a:r>
              <a:endParaRPr lang="zh-TW" sz="4400" b="1" i="0" u="none" strike="noStrike" cap="none" dirty="0">
                <a:solidFill>
                  <a:schemeClr val="lt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  <a:p>
              <a:pPr marL="0" marR="0" lvl="0" indent="0" algn="ctr" rtl="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400"/>
                <a:buFont typeface="微軟正黑體" panose="020B0604030504040204" charset="-120"/>
                <a:buNone/>
              </a:pPr>
              <a:r>
                <a:rPr lang="zh-TW" sz="4400" b="1" i="0" u="none" strike="noStrike" cap="none" dirty="0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共</a:t>
              </a:r>
              <a:r>
                <a:rPr lang="en-US" altLang="zh-TW" sz="4400" b="1" dirty="0">
                  <a:solidFill>
                    <a:srgbClr val="0070C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4</a:t>
              </a:r>
              <a:r>
                <a:rPr lang="zh-TW" sz="4400" b="1" i="0" u="none" strike="noStrike" cap="none" dirty="0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節課</a:t>
              </a:r>
              <a:endParaRPr dirty="0"/>
            </a:p>
          </p:txBody>
        </p:sp>
        <p:sp>
          <p:nvSpPr>
            <p:cNvPr id="233" name="Google Shape;233;p4"/>
            <p:cNvSpPr/>
            <p:nvPr/>
          </p:nvSpPr>
          <p:spPr>
            <a:xfrm>
              <a:off x="5211881" y="1373493"/>
              <a:ext cx="2604031" cy="2884336"/>
            </a:xfrm>
            <a:prstGeom prst="rect">
              <a:avLst/>
            </a:prstGeom>
            <a:solidFill>
              <a:schemeClr val="accent4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4" name="Google Shape;234;p4"/>
            <p:cNvSpPr txBox="1"/>
            <p:nvPr/>
          </p:nvSpPr>
          <p:spPr>
            <a:xfrm>
              <a:off x="5211881" y="1373493"/>
              <a:ext cx="2604031" cy="28843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7625" tIns="167625" rIns="167625" bIns="167625" anchor="ctr" anchorCtr="0">
              <a:noAutofit/>
            </a:bodyPr>
            <a:lstStyle/>
            <a:p>
              <a:pPr lvl="0" algn="ctr">
                <a:lnSpc>
                  <a:spcPct val="90000"/>
                </a:lnSpc>
                <a:buClr>
                  <a:schemeClr val="lt1"/>
                </a:buClr>
                <a:buSzPts val="4400"/>
              </a:pPr>
              <a:r>
                <a:rPr lang="zh-TW" sz="4400" b="1" i="0" u="none" strike="noStrike" cap="none" dirty="0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本節課為第</a:t>
              </a:r>
              <a:r>
                <a:rPr lang="en-US" altLang="zh-TW" sz="4400" b="1" dirty="0">
                  <a:solidFill>
                    <a:srgbClr val="0070C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4</a:t>
              </a:r>
              <a:r>
                <a:rPr lang="zh-TW" sz="4400" b="1" i="0" u="none" strike="noStrike" cap="none" dirty="0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節</a:t>
              </a:r>
              <a:endParaRPr dirty="0"/>
            </a:p>
          </p:txBody>
        </p:sp>
        <p:sp>
          <p:nvSpPr>
            <p:cNvPr id="235" name="Google Shape;235;p4"/>
            <p:cNvSpPr/>
            <p:nvPr/>
          </p:nvSpPr>
          <p:spPr>
            <a:xfrm>
              <a:off x="0" y="4257830"/>
              <a:ext cx="7819732" cy="320481"/>
            </a:xfrm>
            <a:prstGeom prst="rect">
              <a:avLst/>
            </a:prstGeom>
            <a:solidFill>
              <a:srgbClr val="E176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0" name="Google Shape;240;p5"/>
          <p:cNvGrpSpPr/>
          <p:nvPr/>
        </p:nvGrpSpPr>
        <p:grpSpPr>
          <a:xfrm>
            <a:off x="402360" y="218024"/>
            <a:ext cx="2504484" cy="618456"/>
            <a:chOff x="4040" y="2456"/>
            <a:chExt cx="5582" cy="1378"/>
          </a:xfrm>
        </p:grpSpPr>
        <p:sp>
          <p:nvSpPr>
            <p:cNvPr id="243" name="Google Shape;243;p5"/>
            <p:cNvSpPr txBox="1"/>
            <p:nvPr/>
          </p:nvSpPr>
          <p:spPr>
            <a:xfrm>
              <a:off x="4040" y="2711"/>
              <a:ext cx="1274" cy="10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  <a:buFont typeface="微軟正黑體" panose="020B0604030504040204" charset="-120"/>
                <a:buNone/>
              </a:pPr>
              <a:r>
                <a:rPr lang="zh-TW" sz="2400" b="1" i="0" u="none" strike="noStrike" cap="none">
                  <a:solidFill>
                    <a:srgbClr val="FF000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01</a:t>
              </a:r>
              <a:endParaRPr lang="zh-TW" sz="2400" b="1" i="0" u="none" strike="noStrike" cap="none">
                <a:solidFill>
                  <a:srgbClr val="FF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</p:txBody>
        </p:sp>
        <p:grpSp>
          <p:nvGrpSpPr>
            <p:cNvPr id="244" name="Google Shape;244;p5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245" name="Google Shape;245;p5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246" name="Google Shape;246;p5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</p:grpSp>
      </p:grpSp>
      <p:sp>
        <p:nvSpPr>
          <p:cNvPr id="247" name="Google Shape;247;p5"/>
          <p:cNvSpPr txBox="1"/>
          <p:nvPr/>
        </p:nvSpPr>
        <p:spPr>
          <a:xfrm>
            <a:off x="973968" y="215840"/>
            <a:ext cx="2163855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 i="0" u="none" strike="noStrike" cap="none">
                <a:solidFill>
                  <a:srgbClr val="FF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說教材  </a:t>
            </a:r>
            <a:endParaRPr lang="zh-TW" sz="1800" b="1" i="0" u="none" strike="noStrike" cap="none">
              <a:solidFill>
                <a:srgbClr val="FF000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 i="0" u="none" strike="noStrike" cap="none">
                <a:solidFill>
                  <a:srgbClr val="FF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Teaching Material</a:t>
            </a:r>
            <a:endParaRPr lang="zh-TW" sz="1800" b="1" i="0" u="none" strike="noStrike" cap="none">
              <a:solidFill>
                <a:srgbClr val="FF000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grpSp>
        <p:nvGrpSpPr>
          <p:cNvPr id="248" name="Google Shape;248;p5"/>
          <p:cNvGrpSpPr/>
          <p:nvPr/>
        </p:nvGrpSpPr>
        <p:grpSpPr>
          <a:xfrm>
            <a:off x="664499" y="1285909"/>
            <a:ext cx="8479790" cy="4596130"/>
            <a:chOff x="74295" y="5959"/>
            <a:chExt cx="8479790" cy="4596130"/>
          </a:xfrm>
        </p:grpSpPr>
        <p:sp>
          <p:nvSpPr>
            <p:cNvPr id="249" name="Google Shape;249;p5"/>
            <p:cNvSpPr/>
            <p:nvPr/>
          </p:nvSpPr>
          <p:spPr>
            <a:xfrm>
              <a:off x="2366645" y="5959"/>
              <a:ext cx="6187440" cy="254762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F7D5CB">
                <a:alpha val="89803"/>
              </a:srgbClr>
            </a:solidFill>
            <a:ln w="12700" cap="flat" cmpd="sng">
              <a:solidFill>
                <a:srgbClr val="F7D5CB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0" name="Google Shape;250;p5"/>
            <p:cNvSpPr txBox="1"/>
            <p:nvPr/>
          </p:nvSpPr>
          <p:spPr>
            <a:xfrm>
              <a:off x="2389505" y="352669"/>
              <a:ext cx="5863590" cy="189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7775" tIns="17775" rIns="17775" bIns="17775" anchor="t" anchorCtr="0">
              <a:noAutofit/>
            </a:bodyPr>
            <a:lstStyle/>
            <a:p>
              <a:r>
                <a:rPr lang="en-US" altLang="en-GB" sz="1800" dirty="0">
                  <a:solidFill>
                    <a:srgbClr val="1773C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標楷體" panose="03000509000000000000" pitchFamily="65" charset="-120"/>
                  <a:sym typeface="+mn-ea"/>
                </a:rPr>
                <a:t>1.對於學習數學有信心和正向態度，能使用適當的數學語</a:t>
              </a:r>
              <a:br>
                <a:rPr lang="en-US" altLang="en-GB" sz="1800" dirty="0">
                  <a:solidFill>
                    <a:srgbClr val="1773C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標楷體" panose="03000509000000000000" pitchFamily="65" charset="-120"/>
                  <a:sym typeface="+mn-ea"/>
                </a:rPr>
              </a:br>
              <a:r>
                <a:rPr lang="en-US" altLang="en-GB" sz="1800" dirty="0">
                  <a:solidFill>
                    <a:srgbClr val="1773C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標楷體" panose="03000509000000000000" pitchFamily="65" charset="-120"/>
                  <a:sym typeface="+mn-ea"/>
                </a:rPr>
                <a:t>  言進行溝通，並能將所學應用於日常生活中。</a:t>
              </a:r>
              <a:endParaRPr lang="en-US" altLang="en-GB" sz="1800" dirty="0">
                <a:solidFill>
                  <a:srgbClr val="1773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endParaRPr>
            </a:p>
            <a:p>
              <a:r>
                <a:rPr lang="en-US" altLang="en-GB" sz="1800" dirty="0">
                  <a:solidFill>
                    <a:srgbClr val="1773C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標楷體" panose="03000509000000000000" pitchFamily="65" charset="-120"/>
                  <a:sym typeface="+mn-ea"/>
                </a:rPr>
                <a:t>2.具備處理代數與幾何中數學關係的能力，並用以描述情</a:t>
              </a:r>
              <a:br>
                <a:rPr lang="en-US" altLang="en-GB" sz="1800" dirty="0">
                  <a:solidFill>
                    <a:srgbClr val="1773C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標楷體" panose="03000509000000000000" pitchFamily="65" charset="-120"/>
                  <a:sym typeface="+mn-ea"/>
                </a:rPr>
              </a:br>
              <a:r>
                <a:rPr lang="en-US" altLang="en-GB" sz="1800" dirty="0">
                  <a:solidFill>
                    <a:srgbClr val="1773C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標楷體" panose="03000509000000000000" pitchFamily="65" charset="-120"/>
                  <a:sym typeface="+mn-ea"/>
                </a:rPr>
                <a:t>  境中的現象。</a:t>
              </a:r>
              <a:endParaRPr lang="en-US" altLang="en-GB" sz="1800" dirty="0">
                <a:solidFill>
                  <a:srgbClr val="1773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endParaRPr>
            </a:p>
            <a:p>
              <a:r>
                <a:rPr lang="en-US" altLang="en-GB" sz="1800" dirty="0">
                  <a:solidFill>
                    <a:srgbClr val="1773C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標楷體" panose="03000509000000000000" pitchFamily="65" charset="-120"/>
                  <a:sym typeface="+mn-ea"/>
                </a:rPr>
                <a:t>3.具備善用科技、資訊與各類媒體之能力，培養相關倫理</a:t>
              </a:r>
              <a:br>
                <a:rPr lang="en-US" altLang="en-GB" sz="1800" dirty="0">
                  <a:solidFill>
                    <a:srgbClr val="1773C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標楷體" panose="03000509000000000000" pitchFamily="65" charset="-120"/>
                  <a:sym typeface="+mn-ea"/>
                </a:rPr>
              </a:br>
              <a:r>
                <a:rPr lang="en-US" altLang="en-GB" sz="1800" dirty="0">
                  <a:solidFill>
                    <a:srgbClr val="1773C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標楷體" panose="03000509000000000000" pitchFamily="65" charset="-120"/>
                  <a:sym typeface="+mn-ea"/>
                </a:rPr>
                <a:t>  及媒體識讀的素養，俾能分析、思辨、批判人與科技、</a:t>
              </a:r>
              <a:br>
                <a:rPr lang="en-US" altLang="en-GB" sz="1800" dirty="0">
                  <a:solidFill>
                    <a:srgbClr val="1773C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標楷體" panose="03000509000000000000" pitchFamily="65" charset="-120"/>
                  <a:sym typeface="+mn-ea"/>
                </a:rPr>
              </a:br>
              <a:r>
                <a:rPr lang="en-US" altLang="en-GB" sz="1800" dirty="0">
                  <a:solidFill>
                    <a:srgbClr val="1773C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標楷體" panose="03000509000000000000" pitchFamily="65" charset="-120"/>
                  <a:sym typeface="+mn-ea"/>
                </a:rPr>
                <a:t>  資訊及媒體之關係。</a:t>
              </a:r>
              <a:endParaRPr lang="en-US" altLang="en-GB" sz="1800" i="0" u="none" strike="noStrike" cap="none" dirty="0">
                <a:solidFill>
                  <a:srgbClr val="1773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  <a:sym typeface="+mn-ea"/>
              </a:endParaRPr>
            </a:p>
          </p:txBody>
        </p:sp>
        <p:sp>
          <p:nvSpPr>
            <p:cNvPr id="251" name="Google Shape;251;p5"/>
            <p:cNvSpPr/>
            <p:nvPr/>
          </p:nvSpPr>
          <p:spPr>
            <a:xfrm>
              <a:off x="74295" y="433552"/>
              <a:ext cx="2292350" cy="1543685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2" name="Google Shape;252;p5"/>
            <p:cNvSpPr txBox="1"/>
            <p:nvPr/>
          </p:nvSpPr>
          <p:spPr>
            <a:xfrm>
              <a:off x="74295" y="488797"/>
              <a:ext cx="2219960" cy="14325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50" rIns="121900" bIns="60950" anchor="ctr" anchorCtr="0">
              <a:noAutofit/>
            </a:bodyPr>
            <a:lstStyle/>
            <a:p>
              <a:pPr marL="0" marR="0" lvl="0" indent="0" algn="ctr" rtl="0">
                <a:lnSpc>
                  <a:spcPct val="103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微軟正黑體" panose="020B0604030504040204" charset="-120"/>
                <a:buNone/>
              </a:pPr>
              <a:r>
                <a:rPr lang="zh-TW" sz="2400" b="1" i="0" u="none" strike="noStrike" cap="none" dirty="0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教學設計理念</a:t>
              </a:r>
              <a:r>
                <a:rPr lang="zh-TW" sz="2400" i="0" u="none" strike="noStrike" cap="none" dirty="0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Instructional Design   </a:t>
              </a:r>
              <a:r>
                <a:rPr lang="zh-TW" sz="2800" i="0" u="none" strike="noStrike" cap="none" dirty="0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                  </a:t>
              </a:r>
              <a:endParaRPr sz="2800" i="0" u="none" strike="noStrike" cap="none" dirty="0">
                <a:solidFill>
                  <a:schemeClr val="lt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</p:txBody>
        </p:sp>
        <p:sp>
          <p:nvSpPr>
            <p:cNvPr id="253" name="Google Shape;253;p5"/>
            <p:cNvSpPr/>
            <p:nvPr/>
          </p:nvSpPr>
          <p:spPr>
            <a:xfrm>
              <a:off x="2389505" y="2244334"/>
              <a:ext cx="6051550" cy="2357755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548135"/>
            </a:solidFill>
            <a:ln w="12700" cap="flat" cmpd="sng">
              <a:solidFill>
                <a:srgbClr val="E0E0E0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4" name="Google Shape;254;p5"/>
            <p:cNvSpPr txBox="1"/>
            <p:nvPr/>
          </p:nvSpPr>
          <p:spPr>
            <a:xfrm>
              <a:off x="2431415" y="2387209"/>
              <a:ext cx="5359400" cy="15887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7775" tIns="17775" rIns="17775" bIns="17775" anchor="b" anchorCtr="0">
              <a:noAutofit/>
            </a:bodyPr>
            <a:lstStyle/>
            <a:p>
              <a:pPr marR="19685" rtl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GB" altLang="zh-TW" sz="1800" i="0" u="none" strike="noStrike" dirty="0">
                  <a:solidFill>
                    <a:schemeClr val="bg1"/>
                  </a:solidFill>
                  <a:effectLst/>
                  <a:latin typeface="標楷體" panose="03000509000000000000" pitchFamily="65" charset="-120"/>
                  <a:ea typeface="標楷體" panose="03000509000000000000" pitchFamily="65" charset="-120"/>
                  <a:cs typeface="標楷體" panose="03000509000000000000" pitchFamily="65" charset="-120"/>
                </a:rPr>
                <a:t>1.能知道如何不用因式分解法解出一元二次方程式。</a:t>
              </a:r>
              <a:endParaRPr lang="en-GB" altLang="zh-TW" sz="1800" i="0" u="none" strike="noStrike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endParaRPr>
            </a:p>
            <a:p>
              <a:pPr marR="19685" rtl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GB" altLang="zh-TW" sz="1800" i="0" u="none" strike="noStrike" dirty="0">
                  <a:solidFill>
                    <a:schemeClr val="bg1"/>
                  </a:solidFill>
                  <a:effectLst/>
                  <a:latin typeface="標楷體" panose="03000509000000000000" pitchFamily="65" charset="-120"/>
                  <a:ea typeface="標楷體" panose="03000509000000000000" pitchFamily="65" charset="-120"/>
                  <a:cs typeface="標楷體" panose="03000509000000000000" pitchFamily="65" charset="-120"/>
                </a:rPr>
                <a:t>2.能理解完全平方式的應用。</a:t>
              </a:r>
              <a:endParaRPr lang="en-GB" altLang="zh-TW" sz="1800" i="0" u="none" strike="noStrike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endParaRPr>
            </a:p>
            <a:p>
              <a:pPr marR="19685" rtl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GB" altLang="zh-TW" sz="1800" i="0" u="none" strike="noStrike" dirty="0">
                  <a:solidFill>
                    <a:schemeClr val="bg1"/>
                  </a:solidFill>
                  <a:effectLst/>
                  <a:latin typeface="標楷體" panose="03000509000000000000" pitchFamily="65" charset="-120"/>
                  <a:ea typeface="標楷體" panose="03000509000000000000" pitchFamily="65" charset="-120"/>
                  <a:cs typeface="標楷體" panose="03000509000000000000" pitchFamily="65" charset="-120"/>
                </a:rPr>
                <a:t>3.能按步驟求出一元二次方程式之兩根。</a:t>
              </a:r>
              <a:endParaRPr lang="en-GB" altLang="zh-TW" sz="1800" i="0" u="none" strike="noStrike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endParaRPr>
            </a:p>
            <a:p>
              <a:pPr marR="19685" rtl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altLang="en-GB" sz="1800" i="0" u="none" strike="noStrike" dirty="0">
                  <a:solidFill>
                    <a:schemeClr val="bg1"/>
                  </a:solidFill>
                  <a:effectLst/>
                  <a:latin typeface="標楷體" panose="03000509000000000000" pitchFamily="65" charset="-120"/>
                  <a:ea typeface="標楷體" panose="03000509000000000000" pitchFamily="65" charset="-120"/>
                  <a:cs typeface="標楷體" panose="03000509000000000000" pitchFamily="65" charset="-120"/>
                </a:rPr>
                <a:t>4.</a:t>
              </a:r>
              <a:r>
                <a:rPr lang="en-GB" altLang="zh-TW" sz="1800" i="0" u="none" strike="noStrike" dirty="0">
                  <a:solidFill>
                    <a:schemeClr val="bg1"/>
                  </a:solidFill>
                  <a:effectLst/>
                  <a:latin typeface="標楷體" panose="03000509000000000000" pitchFamily="65" charset="-120"/>
                  <a:ea typeface="標楷體" panose="03000509000000000000" pitchFamily="65" charset="-120"/>
                  <a:cs typeface="標楷體" panose="03000509000000000000" pitchFamily="65" charset="-120"/>
                </a:rPr>
                <a:t>能利用網路資源如何在家複習此單元內容。</a:t>
              </a:r>
              <a:endParaRPr lang="en-GB" altLang="zh-TW" sz="1800" i="0" u="none" strike="noStrike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endParaRPr>
            </a:p>
          </p:txBody>
        </p:sp>
        <p:sp>
          <p:nvSpPr>
            <p:cNvPr id="255" name="Google Shape;255;p5"/>
            <p:cNvSpPr/>
            <p:nvPr/>
          </p:nvSpPr>
          <p:spPr>
            <a:xfrm>
              <a:off x="95885" y="2798054"/>
              <a:ext cx="2293620" cy="1256665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6" name="Google Shape;256;p5"/>
            <p:cNvSpPr txBox="1"/>
            <p:nvPr/>
          </p:nvSpPr>
          <p:spPr>
            <a:xfrm>
              <a:off x="301625" y="2896479"/>
              <a:ext cx="1882140" cy="1079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50" rIns="121900" bIns="60950" anchor="ctr" anchorCtr="0">
              <a:noAutofit/>
            </a:bodyPr>
            <a:lstStyle/>
            <a:p>
              <a:pPr marL="0" marR="0" lvl="0" indent="0" algn="ctr" rtl="0">
                <a:lnSpc>
                  <a:spcPct val="109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3200"/>
                <a:buFont typeface="微軟正黑體" panose="020B0604030504040204" charset="-120"/>
                <a:buNone/>
              </a:pPr>
              <a:r>
                <a:rPr lang="zh-TW" sz="2400" b="1" i="0" u="none" strike="noStrike" cap="none">
                  <a:solidFill>
                    <a:srgbClr val="0070C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教學目標Teaching Aims</a:t>
              </a:r>
              <a:endParaRPr sz="2400" b="1" i="0" u="none" strike="noStrike" cap="none">
                <a:solidFill>
                  <a:srgbClr val="0070C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" name="Google Shape;262;p6"/>
          <p:cNvGrpSpPr/>
          <p:nvPr/>
        </p:nvGrpSpPr>
        <p:grpSpPr>
          <a:xfrm>
            <a:off x="2808480" y="1864220"/>
            <a:ext cx="3356839" cy="2044351"/>
            <a:chOff x="2521" y="2688"/>
            <a:chExt cx="3982" cy="2429"/>
          </a:xfrm>
        </p:grpSpPr>
        <p:sp>
          <p:nvSpPr>
            <p:cNvPr id="265" name="Google Shape;265;p6"/>
            <p:cNvSpPr txBox="1"/>
            <p:nvPr/>
          </p:nvSpPr>
          <p:spPr>
            <a:xfrm>
              <a:off x="3783" y="2688"/>
              <a:ext cx="1786" cy="10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50"/>
                </a:buClr>
                <a:buSzPts val="5400"/>
                <a:buFont typeface="Microsoft YaHei" panose="020B0503020204020204" charset="-122"/>
                <a:buNone/>
              </a:pPr>
              <a:r>
                <a:rPr lang="zh-TW" sz="5400" b="1" i="0" u="none" strike="noStrike" cap="none" dirty="0">
                  <a:solidFill>
                    <a:srgbClr val="00B050"/>
                  </a:solidFill>
                  <a:highlight>
                    <a:srgbClr val="FFFF00"/>
                  </a:highlight>
                  <a:latin typeface="Microsoft YaHei" panose="020B0503020204020204" charset="-122"/>
                  <a:ea typeface="Microsoft YaHei" panose="020B0503020204020204" charset="-122"/>
                  <a:cs typeface="Microsoft YaHei" panose="020B0503020204020204" charset="-122"/>
                  <a:sym typeface="Microsoft YaHei" panose="020B0503020204020204" charset="-122"/>
                </a:rPr>
                <a:t>02</a:t>
              </a:r>
              <a:endParaRPr dirty="0"/>
            </a:p>
          </p:txBody>
        </p:sp>
        <p:grpSp>
          <p:nvGrpSpPr>
            <p:cNvPr id="266" name="Google Shape;266;p6"/>
            <p:cNvGrpSpPr/>
            <p:nvPr/>
          </p:nvGrpSpPr>
          <p:grpSpPr>
            <a:xfrm>
              <a:off x="2521" y="3962"/>
              <a:ext cx="3982" cy="1155"/>
              <a:chOff x="-460860" y="5550296"/>
              <a:chExt cx="2528550" cy="735335"/>
            </a:xfrm>
          </p:grpSpPr>
          <p:sp>
            <p:nvSpPr>
              <p:cNvPr id="267" name="Google Shape;267;p6"/>
              <p:cNvSpPr/>
              <p:nvPr/>
            </p:nvSpPr>
            <p:spPr>
              <a:xfrm>
                <a:off x="-343601" y="5550296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268" name="Google Shape;268;p6"/>
              <p:cNvSpPr/>
              <p:nvPr/>
            </p:nvSpPr>
            <p:spPr>
              <a:xfrm rot="10800000">
                <a:off x="1685345" y="5915708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269" name="Google Shape;269;p6"/>
              <p:cNvSpPr txBox="1"/>
              <p:nvPr/>
            </p:nvSpPr>
            <p:spPr>
              <a:xfrm>
                <a:off x="-460860" y="5599026"/>
                <a:ext cx="2528550" cy="68660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800" b="1" i="0" u="none" strike="noStrike" cap="none">
                    <a:solidFill>
                      <a:srgbClr val="00B050"/>
                    </a:solidFill>
                    <a:latin typeface="微軟正黑體" panose="020B0604030504040204" charset="-120"/>
                    <a:ea typeface="微軟正黑體" panose="020B0604030504040204" charset="-120"/>
                    <a:cs typeface="微軟正黑體" panose="020B0604030504040204" charset="-120"/>
                    <a:sym typeface="微軟正黑體" panose="020B0604030504040204" charset="-120"/>
                  </a:rPr>
                  <a:t>說教法</a:t>
                </a:r>
                <a:endParaRPr lang="zh-TW" sz="2800" b="1" i="0" u="none" strike="noStrike" cap="none">
                  <a:solidFill>
                    <a:srgbClr val="00B05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endParaRP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800" b="1" i="0" u="none" strike="noStrike" cap="none">
                    <a:solidFill>
                      <a:srgbClr val="00B050"/>
                    </a:solidFill>
                    <a:latin typeface="微軟正黑體" panose="020B0604030504040204" charset="-120"/>
                    <a:ea typeface="微軟正黑體" panose="020B0604030504040204" charset="-120"/>
                    <a:cs typeface="微軟正黑體" panose="020B0604030504040204" charset="-120"/>
                    <a:sym typeface="微軟正黑體" panose="020B0604030504040204" charset="-120"/>
                  </a:rPr>
                  <a:t>Teaching Methods</a:t>
                </a:r>
                <a:endParaRPr lang="zh-TW" sz="2800" b="1" i="0" u="none" strike="noStrike" cap="none">
                  <a:solidFill>
                    <a:srgbClr val="00B05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4" name="Google Shape;274;p7"/>
          <p:cNvGrpSpPr/>
          <p:nvPr/>
        </p:nvGrpSpPr>
        <p:grpSpPr>
          <a:xfrm>
            <a:off x="402360" y="218024"/>
            <a:ext cx="2504484" cy="618456"/>
            <a:chOff x="4040" y="2456"/>
            <a:chExt cx="5582" cy="1378"/>
          </a:xfrm>
        </p:grpSpPr>
        <p:sp>
          <p:nvSpPr>
            <p:cNvPr id="277" name="Google Shape;277;p7"/>
            <p:cNvSpPr txBox="1"/>
            <p:nvPr/>
          </p:nvSpPr>
          <p:spPr>
            <a:xfrm>
              <a:off x="4040" y="2711"/>
              <a:ext cx="1274" cy="10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50"/>
                </a:buClr>
                <a:buSzPts val="2400"/>
                <a:buFont typeface="微軟正黑體" panose="020B0604030504040204" charset="-120"/>
                <a:buNone/>
              </a:pPr>
              <a:r>
                <a:rPr lang="zh-TW" sz="2400" b="1" i="0" u="none" strike="noStrike" cap="none" dirty="0">
                  <a:solidFill>
                    <a:srgbClr val="00B05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02</a:t>
              </a:r>
              <a:endParaRPr dirty="0"/>
            </a:p>
          </p:txBody>
        </p:sp>
        <p:grpSp>
          <p:nvGrpSpPr>
            <p:cNvPr id="278" name="Google Shape;278;p7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279" name="Google Shape;279;p7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280" name="Google Shape;280;p7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</p:grpSp>
      </p:grpSp>
      <p:sp>
        <p:nvSpPr>
          <p:cNvPr id="281" name="Google Shape;281;p7"/>
          <p:cNvSpPr txBox="1"/>
          <p:nvPr/>
        </p:nvSpPr>
        <p:spPr>
          <a:xfrm>
            <a:off x="973968" y="192781"/>
            <a:ext cx="2218119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 i="0" u="none" strike="noStrike" cap="none">
                <a:solidFill>
                  <a:srgbClr val="00B05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說教法</a:t>
            </a:r>
            <a:endParaRPr lang="zh-TW" sz="1800" b="1" i="0" u="none" strike="noStrike" cap="none">
              <a:solidFill>
                <a:srgbClr val="00B05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 i="0" u="none" strike="noStrike" cap="none">
                <a:solidFill>
                  <a:srgbClr val="00B05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Teaching Methods</a:t>
            </a:r>
            <a:endParaRPr lang="zh-TW" sz="1800" b="1" i="0" u="none" strike="noStrike" cap="none">
              <a:solidFill>
                <a:srgbClr val="00B05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grpSp>
        <p:nvGrpSpPr>
          <p:cNvPr id="282" name="Google Shape;282;p7"/>
          <p:cNvGrpSpPr/>
          <p:nvPr/>
        </p:nvGrpSpPr>
        <p:grpSpPr>
          <a:xfrm>
            <a:off x="692167" y="1512005"/>
            <a:ext cx="7994632" cy="4262783"/>
            <a:chOff x="4003" y="11197"/>
            <a:chExt cx="7994632" cy="4262783"/>
          </a:xfrm>
        </p:grpSpPr>
        <p:sp>
          <p:nvSpPr>
            <p:cNvPr id="283" name="Google Shape;283;p7"/>
            <p:cNvSpPr/>
            <p:nvPr/>
          </p:nvSpPr>
          <p:spPr>
            <a:xfrm>
              <a:off x="4003" y="11197"/>
              <a:ext cx="3850905" cy="4251585"/>
            </a:xfrm>
            <a:prstGeom prst="roundRect">
              <a:avLst>
                <a:gd name="adj" fmla="val 10000"/>
              </a:avLst>
            </a:prstGeom>
            <a:solidFill>
              <a:srgbClr val="FFE8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4" name="Google Shape;284;p7"/>
            <p:cNvSpPr txBox="1"/>
            <p:nvPr/>
          </p:nvSpPr>
          <p:spPr>
            <a:xfrm>
              <a:off x="4003" y="11197"/>
              <a:ext cx="3850905" cy="12754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7625" tIns="167625" rIns="167625" bIns="167625" anchor="ctr" anchorCtr="0">
              <a:noAutofit/>
            </a:bodyPr>
            <a:lstStyle/>
            <a:p>
              <a:pPr marL="0" marR="0" lvl="0" indent="0" algn="ctr" rtl="0">
                <a:lnSpc>
                  <a:spcPct val="68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微軟正黑體" panose="020B0604030504040204" charset="-120"/>
                <a:buNone/>
              </a:pPr>
              <a:r>
                <a:rPr lang="en-US" sz="4400" b="1" dirty="0">
                  <a:solidFill>
                    <a:schemeClr val="dk1"/>
                  </a:solidFill>
                  <a:latin typeface="微軟正黑體" panose="020B0604030504040204" charset="-120"/>
                  <a:ea typeface="微軟正黑體" panose="020B0604030504040204" charset="-120"/>
                  <a:sym typeface="微軟正黑體" panose="020B0604030504040204" charset="-120"/>
                </a:rPr>
                <a:t>Domain</a:t>
              </a:r>
              <a:endParaRPr dirty="0"/>
            </a:p>
          </p:txBody>
        </p:sp>
        <p:sp>
          <p:nvSpPr>
            <p:cNvPr id="285" name="Google Shape;285;p7"/>
            <p:cNvSpPr/>
            <p:nvPr/>
          </p:nvSpPr>
          <p:spPr>
            <a:xfrm>
              <a:off x="206884" y="1025415"/>
              <a:ext cx="3485254" cy="1383617"/>
            </a:xfrm>
            <a:prstGeom prst="roundRect">
              <a:avLst>
                <a:gd name="adj" fmla="val 10000"/>
              </a:avLst>
            </a:prstGeom>
            <a:solidFill>
              <a:schemeClr val="accent4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6" name="Google Shape;286;p7"/>
            <p:cNvSpPr txBox="1"/>
            <p:nvPr/>
          </p:nvSpPr>
          <p:spPr>
            <a:xfrm>
              <a:off x="247409" y="1065940"/>
              <a:ext cx="3404204" cy="13025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1275" tIns="60950" rIns="81275" bIns="60950" anchor="ctr" anchorCtr="0">
              <a:noAutofit/>
            </a:bodyPr>
            <a:lstStyle/>
            <a:p>
              <a:pPr marL="0" marR="0" lvl="0" indent="0" rtl="0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3200"/>
                <a:buFont typeface="微軟正黑體" panose="020B0604030504040204" charset="-120"/>
                <a:buNone/>
              </a:pPr>
              <a:r>
                <a:rPr lang="en-GB" altLang="zh-TW" sz="2400" b="1" i="0" u="none" strike="noStrike" cap="none" dirty="0">
                  <a:solidFill>
                    <a:srgbClr val="FF000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Ss can use symbols to replace numbers.</a:t>
              </a:r>
              <a:endParaRPr lang="en-GB" altLang="zh-TW" sz="2400" b="1" i="0" u="none" strike="noStrike" cap="none" dirty="0">
                <a:solidFill>
                  <a:srgbClr val="FF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</p:txBody>
        </p:sp>
        <p:sp>
          <p:nvSpPr>
            <p:cNvPr id="287" name="Google Shape;287;p7"/>
            <p:cNvSpPr/>
            <p:nvPr/>
          </p:nvSpPr>
          <p:spPr>
            <a:xfrm>
              <a:off x="206884" y="2589358"/>
              <a:ext cx="3485254" cy="1383617"/>
            </a:xfrm>
            <a:prstGeom prst="roundRect">
              <a:avLst>
                <a:gd name="adj" fmla="val 10000"/>
              </a:avLst>
            </a:prstGeom>
            <a:solidFill>
              <a:srgbClr val="85F010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8" name="Google Shape;288;p7"/>
            <p:cNvSpPr txBox="1"/>
            <p:nvPr/>
          </p:nvSpPr>
          <p:spPr>
            <a:xfrm>
              <a:off x="247208" y="2629937"/>
              <a:ext cx="3765550" cy="13023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1275" tIns="60950" rIns="81275" bIns="60950" anchor="ctr" anchorCtr="0">
              <a:noAutofit/>
            </a:bodyPr>
            <a:lstStyle/>
            <a:p>
              <a:pPr marL="0" marR="0" lvl="0" indent="0" rtl="0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ts val="3200"/>
                <a:buFont typeface="微軟正黑體" panose="020B0604030504040204" charset="-120"/>
                <a:buNone/>
              </a:pPr>
              <a:r>
                <a:rPr lang="en-GB" altLang="zh-TW" sz="2400" b="1" i="0" u="none" strike="noStrike" cap="none" dirty="0">
                  <a:solidFill>
                    <a:srgbClr val="00206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Ss can know the Perfect Square Trinomial.</a:t>
              </a:r>
              <a:endParaRPr lang="en-GB" altLang="zh-TW" sz="2400" b="1" i="0" u="none" strike="noStrike" cap="none" dirty="0">
                <a:solidFill>
                  <a:srgbClr val="00206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</p:txBody>
        </p:sp>
        <p:sp>
          <p:nvSpPr>
            <p:cNvPr id="289" name="Google Shape;289;p7"/>
            <p:cNvSpPr/>
            <p:nvPr/>
          </p:nvSpPr>
          <p:spPr>
            <a:xfrm>
              <a:off x="4147730" y="22395"/>
              <a:ext cx="3850905" cy="4251585"/>
            </a:xfrm>
            <a:prstGeom prst="roundRect">
              <a:avLst>
                <a:gd name="adj" fmla="val 10000"/>
              </a:avLst>
            </a:prstGeom>
            <a:solidFill>
              <a:srgbClr val="FFE8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0" name="Google Shape;290;p7"/>
            <p:cNvSpPr txBox="1"/>
            <p:nvPr/>
          </p:nvSpPr>
          <p:spPr>
            <a:xfrm>
              <a:off x="4147730" y="22395"/>
              <a:ext cx="3850905" cy="12754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7625" tIns="167625" rIns="167625" bIns="167625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4400"/>
                <a:buFont typeface="微軟正黑體" panose="020B0604030504040204" charset="-120"/>
                <a:buNone/>
              </a:pPr>
              <a:r>
                <a:rPr lang="en-US" sz="4400" b="1" dirty="0">
                  <a:solidFill>
                    <a:srgbClr val="C00000"/>
                  </a:solidFill>
                  <a:latin typeface="微軟正黑體" panose="020B0604030504040204" charset="-120"/>
                  <a:ea typeface="微軟正黑體" panose="020B0604030504040204" charset="-120"/>
                  <a:sym typeface="微軟正黑體" panose="020B0604030504040204" charset="-120"/>
                </a:rPr>
                <a:t>English</a:t>
              </a:r>
              <a:endParaRPr dirty="0"/>
            </a:p>
          </p:txBody>
        </p:sp>
        <p:sp>
          <p:nvSpPr>
            <p:cNvPr id="291" name="Google Shape;291;p7"/>
            <p:cNvSpPr/>
            <p:nvPr/>
          </p:nvSpPr>
          <p:spPr>
            <a:xfrm>
              <a:off x="4365924" y="1022447"/>
              <a:ext cx="3406511" cy="920716"/>
            </a:xfrm>
            <a:prstGeom prst="roundRect">
              <a:avLst>
                <a:gd name="adj" fmla="val 10000"/>
              </a:avLst>
            </a:prstGeom>
            <a:solidFill>
              <a:srgbClr val="21E146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2" name="Google Shape;292;p7"/>
            <p:cNvSpPr txBox="1"/>
            <p:nvPr/>
          </p:nvSpPr>
          <p:spPr>
            <a:xfrm>
              <a:off x="4392891" y="1401387"/>
              <a:ext cx="3352577" cy="8667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1100" tIns="53325" rIns="71100" bIns="53325" anchor="ctr" anchorCtr="0">
              <a:noAutofit/>
            </a:bodyPr>
            <a:lstStyle/>
            <a:p>
              <a:pPr marL="0" marR="0" lvl="0" indent="0" algn="l" rtl="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800"/>
                <a:buFont typeface="微軟正黑體" panose="020B0604030504040204" charset="-120"/>
                <a:buNone/>
              </a:pPr>
              <a:r>
                <a:rPr lang="en-GB" altLang="zh-TW" sz="1800" b="1" i="0" u="none" strike="noStrike" cap="none" dirty="0">
                  <a:solidFill>
                    <a:srgbClr val="FF000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Ss </a:t>
              </a:r>
              <a:r>
                <a:rPr lang="en-GB" altLang="zh-TW" sz="1800" b="1" i="0" u="none" strike="noStrike" cap="none">
                  <a:solidFill>
                    <a:srgbClr val="FF000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must know how to use simple phrases for greetings.</a:t>
              </a:r>
              <a:endParaRPr lang="en-GB" altLang="zh-TW" sz="1800" b="1" i="0" u="none" strike="noStrike" cap="none">
                <a:solidFill>
                  <a:srgbClr val="FF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  <a:p>
              <a:pPr marL="0" marR="0" lvl="0" indent="0" algn="l" rtl="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800"/>
                <a:buFont typeface="微軟正黑體" panose="020B0604030504040204" charset="-120"/>
                <a:buNone/>
              </a:pPr>
              <a:br>
                <a:rPr lang="en-GB" altLang="zh-TW" sz="1800" b="1" i="0" u="none" strike="noStrike" cap="none" dirty="0">
                  <a:solidFill>
                    <a:srgbClr val="FF000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</a:br>
              <a:endParaRPr sz="1800" b="1" i="0" u="none" strike="noStrike" cap="none" dirty="0">
                <a:solidFill>
                  <a:srgbClr val="FF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</p:txBody>
        </p:sp>
        <p:sp>
          <p:nvSpPr>
            <p:cNvPr id="293" name="Google Shape;293;p7"/>
            <p:cNvSpPr/>
            <p:nvPr/>
          </p:nvSpPr>
          <p:spPr>
            <a:xfrm>
              <a:off x="4365924" y="2046680"/>
              <a:ext cx="3406511" cy="920716"/>
            </a:xfrm>
            <a:prstGeom prst="roundRect">
              <a:avLst>
                <a:gd name="adj" fmla="val 10000"/>
              </a:avLst>
            </a:prstGeom>
            <a:solidFill>
              <a:srgbClr val="31D2C5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4" name="Google Shape;294;p7"/>
            <p:cNvSpPr txBox="1"/>
            <p:nvPr/>
          </p:nvSpPr>
          <p:spPr>
            <a:xfrm>
              <a:off x="4392891" y="2073647"/>
              <a:ext cx="3352577" cy="8667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1100" tIns="53325" rIns="71100" bIns="53325" anchor="ctr" anchorCtr="0">
              <a:noAutofit/>
            </a:bodyPr>
            <a:lstStyle/>
            <a:p>
              <a:pPr marL="0" marR="0" lvl="0" indent="0" algn="l" rtl="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800"/>
                <a:buFont typeface="微軟正黑體" panose="020B0604030504040204" charset="-120"/>
                <a:buNone/>
              </a:pPr>
              <a:r>
                <a:rPr lang="en-GB" altLang="zh-TW" sz="1800" b="1" i="0" u="none" strike="noStrike" cap="none" dirty="0">
                  <a:solidFill>
                    <a:srgbClr val="FFFF0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Ss must know how to use basic English for life.</a:t>
              </a:r>
              <a:endParaRPr lang="en-GB" altLang="zh-TW" sz="1800" b="1" i="0" u="none" strike="noStrike" cap="none" dirty="0">
                <a:solidFill>
                  <a:srgbClr val="FFFF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</p:txBody>
        </p:sp>
        <p:sp>
          <p:nvSpPr>
            <p:cNvPr id="295" name="Google Shape;295;p7"/>
            <p:cNvSpPr/>
            <p:nvPr/>
          </p:nvSpPr>
          <p:spPr>
            <a:xfrm>
              <a:off x="4365924" y="3032368"/>
              <a:ext cx="3406511" cy="920716"/>
            </a:xfrm>
            <a:prstGeom prst="roundRect">
              <a:avLst>
                <a:gd name="adj" fmla="val 10000"/>
              </a:avLst>
            </a:prstGeom>
            <a:solidFill>
              <a:srgbClr val="4371C3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6" name="Google Shape;296;p7"/>
            <p:cNvSpPr txBox="1"/>
            <p:nvPr/>
          </p:nvSpPr>
          <p:spPr>
            <a:xfrm>
              <a:off x="4392891" y="3059335"/>
              <a:ext cx="3352577" cy="8667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1100" tIns="53325" rIns="71100" bIns="53325" anchor="ctr" anchorCtr="0">
              <a:noAutofit/>
            </a:bodyPr>
            <a:lstStyle/>
            <a:p>
              <a:pPr marL="0" marR="0" lvl="0" indent="0" algn="l" rtl="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微軟正黑體" panose="020B0604030504040204" charset="-120"/>
                <a:buNone/>
              </a:pPr>
              <a:r>
                <a:rPr lang="en-GB" altLang="zh-TW" sz="1800" b="1" i="0" u="none" strike="noStrike" cap="none" dirty="0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Ss </a:t>
              </a:r>
              <a:r>
                <a:rPr lang="en-GB" altLang="zh-TW" sz="1800" b="1" i="0" u="none" strike="noStrike" cap="none">
                  <a:solidFill>
                    <a:schemeClr val="lt1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rPr>
                <a:t>must know simple instructions for movement.</a:t>
              </a:r>
              <a:endParaRPr lang="en-GB" altLang="zh-TW" sz="1800" b="1" i="0" u="none" strike="noStrike" cap="none">
                <a:solidFill>
                  <a:schemeClr val="lt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endParaRPr>
            </a:p>
          </p:txBody>
        </p:sp>
      </p:grpSp>
      <p:sp>
        <p:nvSpPr>
          <p:cNvPr id="297" name="Google Shape;297;p7"/>
          <p:cNvSpPr txBox="1"/>
          <p:nvPr/>
        </p:nvSpPr>
        <p:spPr>
          <a:xfrm>
            <a:off x="673795" y="598484"/>
            <a:ext cx="8324197" cy="969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000" b="1" i="0" u="none" strike="noStrike" cap="none" dirty="0">
                <a:solidFill>
                  <a:srgbClr val="7030A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學生準備度</a:t>
            </a:r>
            <a:endParaRPr lang="en-US" altLang="zh-TW" sz="4000" b="1" i="0" u="none" strike="noStrike" cap="none" dirty="0">
              <a:solidFill>
                <a:srgbClr val="7030A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  <a:p>
            <a:pPr marL="0" marR="0" lvl="0" indent="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7030A0"/>
                </a:solidFill>
                <a:latin typeface="微軟正黑體" panose="020B0604030504040204" charset="-120"/>
                <a:ea typeface="微軟正黑體" panose="020B0604030504040204" charset="-120"/>
                <a:sym typeface="微軟正黑體" panose="020B0604030504040204" charset="-120"/>
              </a:rPr>
              <a:t>Students 'readiness</a:t>
            </a:r>
            <a:endParaRPr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8"/>
          <p:cNvGrpSpPr/>
          <p:nvPr/>
        </p:nvGrpSpPr>
        <p:grpSpPr>
          <a:xfrm>
            <a:off x="331470" y="218024"/>
            <a:ext cx="2575374" cy="701485"/>
            <a:chOff x="3882" y="2456"/>
            <a:chExt cx="5740" cy="1563"/>
          </a:xfrm>
        </p:grpSpPr>
        <p:grpSp>
          <p:nvGrpSpPr>
            <p:cNvPr id="303" name="Google Shape;303;p8"/>
            <p:cNvGrpSpPr/>
            <p:nvPr/>
          </p:nvGrpSpPr>
          <p:grpSpPr>
            <a:xfrm>
              <a:off x="3882" y="2515"/>
              <a:ext cx="1590" cy="1504"/>
              <a:chOff x="3617" y="3374"/>
              <a:chExt cx="1590" cy="1504"/>
            </a:xfrm>
          </p:grpSpPr>
          <p:pic>
            <p:nvPicPr>
              <p:cNvPr id="304" name="Google Shape;304;p8" descr="5b39e8e138645"/>
              <p:cNvPicPr preferRelativeResize="0"/>
              <p:nvPr/>
            </p:nvPicPr>
            <p:blipFill rotWithShape="1">
              <a:blip r:embed="rId1"/>
              <a:srcRect/>
              <a:stretch>
                <a:fillRect/>
              </a:stretch>
            </p:blipFill>
            <p:spPr>
              <a:xfrm>
                <a:off x="3617" y="3374"/>
                <a:ext cx="1590" cy="150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05" name="Google Shape;305;p8"/>
              <p:cNvSpPr txBox="1"/>
              <p:nvPr/>
            </p:nvSpPr>
            <p:spPr>
              <a:xfrm>
                <a:off x="3775" y="3570"/>
                <a:ext cx="1274" cy="10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B050"/>
                  </a:buClr>
                  <a:buSzPts val="2400"/>
                  <a:buFont typeface="微軟正黑體" panose="020B0604030504040204" charset="-120"/>
                  <a:buNone/>
                </a:pPr>
                <a:r>
                  <a:rPr lang="zh-TW" sz="2400" b="1" i="0" u="none" strike="noStrike" cap="none">
                    <a:solidFill>
                      <a:srgbClr val="00B050"/>
                    </a:solidFill>
                    <a:latin typeface="微軟正黑體" panose="020B0604030504040204" charset="-120"/>
                    <a:ea typeface="微軟正黑體" panose="020B0604030504040204" charset="-120"/>
                    <a:cs typeface="微軟正黑體" panose="020B0604030504040204" charset="-120"/>
                    <a:sym typeface="微軟正黑體" panose="020B0604030504040204" charset="-120"/>
                  </a:rPr>
                  <a:t>02</a:t>
                </a:r>
                <a:endParaRPr lang="zh-TW" sz="2400" b="1" i="0" u="none" strike="noStrike" cap="none">
                  <a:solidFill>
                    <a:srgbClr val="00B05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endParaRPr>
              </a:p>
            </p:txBody>
          </p:sp>
        </p:grpSp>
        <p:grpSp>
          <p:nvGrpSpPr>
            <p:cNvPr id="306" name="Google Shape;306;p8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307" name="Google Shape;307;p8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308" name="Google Shape;308;p8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</p:grpSp>
      </p:grpSp>
      <p:sp>
        <p:nvSpPr>
          <p:cNvPr id="309" name="Google Shape;309;p8"/>
          <p:cNvSpPr txBox="1"/>
          <p:nvPr/>
        </p:nvSpPr>
        <p:spPr>
          <a:xfrm>
            <a:off x="973968" y="216586"/>
            <a:ext cx="2211988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 i="0" u="none" strike="noStrike" cap="none">
                <a:solidFill>
                  <a:srgbClr val="00B05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說教法</a:t>
            </a:r>
            <a:endParaRPr lang="zh-TW" sz="1800" b="1" i="0" u="none" strike="noStrike" cap="none">
              <a:solidFill>
                <a:srgbClr val="00B05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 i="0" u="none" strike="noStrike" cap="none">
                <a:solidFill>
                  <a:srgbClr val="00B05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Teaching Methods</a:t>
            </a:r>
            <a:endParaRPr lang="zh-TW" sz="1800" b="1" i="0" u="none" strike="noStrike" cap="none">
              <a:solidFill>
                <a:srgbClr val="00B05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sp>
        <p:nvSpPr>
          <p:cNvPr id="310" name="Google Shape;310;p8"/>
          <p:cNvSpPr txBox="1"/>
          <p:nvPr/>
        </p:nvSpPr>
        <p:spPr>
          <a:xfrm>
            <a:off x="502546" y="871382"/>
            <a:ext cx="8324197" cy="1144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000" b="1" i="0" u="none" strike="noStrike" cap="none" dirty="0">
                <a:solidFill>
                  <a:srgbClr val="7030A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中英文使用時機</a:t>
            </a:r>
            <a:endParaRPr sz="4000" b="1" i="0" u="none" strike="noStrike" cap="none" dirty="0">
              <a:solidFill>
                <a:srgbClr val="7030A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 b="1" i="0" u="none" strike="noStrike" cap="none" dirty="0">
                <a:solidFill>
                  <a:srgbClr val="7030A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Timing for using Chinese/English</a:t>
            </a:r>
            <a:endParaRPr sz="3600" b="1" i="0" u="none" strike="noStrike" cap="none" dirty="0">
              <a:solidFill>
                <a:srgbClr val="7030A0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sp>
        <p:nvSpPr>
          <p:cNvPr id="311" name="Google Shape;311;p8"/>
          <p:cNvSpPr/>
          <p:nvPr/>
        </p:nvSpPr>
        <p:spPr>
          <a:xfrm>
            <a:off x="1871750" y="1601872"/>
            <a:ext cx="5585791" cy="227735"/>
          </a:xfrm>
          <a:prstGeom prst="roundRect">
            <a:avLst>
              <a:gd name="adj" fmla="val 50000"/>
            </a:avLst>
          </a:prstGeom>
          <a:solidFill>
            <a:srgbClr val="FF3399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12" name="Google Shape;312;p8"/>
          <p:cNvSpPr txBox="1">
            <a:spLocks noGrp="1"/>
          </p:cNvSpPr>
          <p:nvPr>
            <p:ph type="body" idx="1"/>
          </p:nvPr>
        </p:nvSpPr>
        <p:spPr>
          <a:xfrm>
            <a:off x="592374" y="2044931"/>
            <a:ext cx="3886200" cy="4101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r>
              <a:rPr lang="zh-TW" b="1" dirty="0">
                <a:solidFill>
                  <a:srgbClr val="FF000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教師Teacher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sp>
        <p:nvSpPr>
          <p:cNvPr id="313" name="Google Shape;313;p8"/>
          <p:cNvSpPr txBox="1">
            <a:spLocks noGrp="1"/>
          </p:cNvSpPr>
          <p:nvPr>
            <p:ph type="body" idx="2"/>
          </p:nvPr>
        </p:nvSpPr>
        <p:spPr>
          <a:xfrm>
            <a:off x="4253230" y="2044700"/>
            <a:ext cx="4299585" cy="4131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None/>
            </a:pPr>
            <a:r>
              <a:rPr lang="zh-TW" b="1" dirty="0">
                <a:solidFill>
                  <a:srgbClr val="00B0F0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學生Student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>
              <a:latin typeface="微軟正黑體" panose="020B0604030504040204" charset="-120"/>
              <a:ea typeface="微軟正黑體" panose="020B0604030504040204" charset="-120"/>
              <a:sym typeface="微軟正黑體" panose="020B0604030504040204" charset="-120"/>
            </a:endParaRPr>
          </a:p>
        </p:txBody>
      </p:sp>
      <p:sp>
        <p:nvSpPr>
          <p:cNvPr id="314" name="Google Shape;314;p8"/>
          <p:cNvSpPr/>
          <p:nvPr/>
        </p:nvSpPr>
        <p:spPr>
          <a:xfrm>
            <a:off x="684952" y="2504920"/>
            <a:ext cx="3546088" cy="514411"/>
          </a:xfrm>
          <a:prstGeom prst="homePlate">
            <a:avLst>
              <a:gd name="adj" fmla="val 50000"/>
            </a:avLst>
          </a:prstGeom>
          <a:solidFill>
            <a:srgbClr val="FFFF0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15" name="Google Shape;315;p8"/>
          <p:cNvSpPr/>
          <p:nvPr/>
        </p:nvSpPr>
        <p:spPr>
          <a:xfrm>
            <a:off x="684952" y="3138908"/>
            <a:ext cx="3555992" cy="533804"/>
          </a:xfrm>
          <a:prstGeom prst="homePlate">
            <a:avLst>
              <a:gd name="adj" fmla="val 50000"/>
            </a:avLst>
          </a:prstGeom>
          <a:solidFill>
            <a:srgbClr val="92D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16" name="Google Shape;316;p8"/>
          <p:cNvSpPr/>
          <p:nvPr/>
        </p:nvSpPr>
        <p:spPr>
          <a:xfrm>
            <a:off x="694055" y="3762375"/>
            <a:ext cx="3546475" cy="523875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17" name="Google Shape;317;p8"/>
          <p:cNvSpPr txBox="1"/>
          <p:nvPr/>
        </p:nvSpPr>
        <p:spPr>
          <a:xfrm>
            <a:off x="684896" y="2563493"/>
            <a:ext cx="3144644" cy="39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b="1" i="0" u="none" strike="noStrike" cap="none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1. Greeting</a:t>
            </a:r>
            <a:endParaRPr lang="zh-TW" sz="2000" b="1" i="0" u="none" strike="noStrike" cap="none" dirty="0">
              <a:solidFill>
                <a:schemeClr val="dk1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sp>
        <p:nvSpPr>
          <p:cNvPr id="318" name="Google Shape;318;p8"/>
          <p:cNvSpPr txBox="1"/>
          <p:nvPr/>
        </p:nvSpPr>
        <p:spPr>
          <a:xfrm>
            <a:off x="674659" y="3210752"/>
            <a:ext cx="3237064" cy="39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2. Ask questions</a:t>
            </a:r>
            <a:endParaRPr lang="zh-TW" sz="2000" b="1" dirty="0">
              <a:solidFill>
                <a:schemeClr val="dk1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sp>
        <p:nvSpPr>
          <p:cNvPr id="319" name="Google Shape;319;p8"/>
          <p:cNvSpPr txBox="1"/>
          <p:nvPr/>
        </p:nvSpPr>
        <p:spPr>
          <a:xfrm>
            <a:off x="694690" y="3827780"/>
            <a:ext cx="2992120" cy="39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3. Give instructions</a:t>
            </a:r>
            <a:endParaRPr sz="2000" b="1" dirty="0">
              <a:solidFill>
                <a:schemeClr val="dk1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sp>
        <p:nvSpPr>
          <p:cNvPr id="320" name="Google Shape;320;p8"/>
          <p:cNvSpPr/>
          <p:nvPr/>
        </p:nvSpPr>
        <p:spPr>
          <a:xfrm>
            <a:off x="694856" y="4395573"/>
            <a:ext cx="3546088" cy="523559"/>
          </a:xfrm>
          <a:prstGeom prst="homePlate">
            <a:avLst>
              <a:gd name="adj" fmla="val 50000"/>
            </a:avLst>
          </a:prstGeom>
          <a:solidFill>
            <a:srgbClr val="FFC00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21" name="Google Shape;321;p8"/>
          <p:cNvSpPr txBox="1"/>
          <p:nvPr/>
        </p:nvSpPr>
        <p:spPr>
          <a:xfrm>
            <a:off x="605522" y="4380226"/>
            <a:ext cx="3648569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altLang="zh-TW" sz="28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 </a:t>
            </a:r>
            <a:r>
              <a:rPr lang="en-GB" altLang="zh-TW" sz="20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4. Managing the classroom</a:t>
            </a:r>
            <a:endParaRPr lang="en-GB" sz="2000" b="1" dirty="0">
              <a:solidFill>
                <a:schemeClr val="dk1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sp>
        <p:nvSpPr>
          <p:cNvPr id="322" name="Google Shape;322;p8"/>
          <p:cNvSpPr/>
          <p:nvPr/>
        </p:nvSpPr>
        <p:spPr>
          <a:xfrm>
            <a:off x="694690" y="5046345"/>
            <a:ext cx="3524250" cy="592455"/>
          </a:xfrm>
          <a:prstGeom prst="homePlate">
            <a:avLst>
              <a:gd name="adj" fmla="val 50000"/>
            </a:avLst>
          </a:prstGeom>
          <a:solidFill>
            <a:schemeClr val="accent2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23" name="Google Shape;323;p8"/>
          <p:cNvSpPr txBox="1"/>
          <p:nvPr/>
        </p:nvSpPr>
        <p:spPr>
          <a:xfrm>
            <a:off x="694690" y="5144135"/>
            <a:ext cx="3804920" cy="39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sz="20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5. </a:t>
            </a:r>
            <a:r>
              <a:rPr lang="en-GB" altLang="zh-TW" sz="20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</a:rPr>
              <a:t>Conduct activities</a:t>
            </a:r>
            <a:endParaRPr sz="2000" b="1" dirty="0">
              <a:solidFill>
                <a:schemeClr val="dk1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sp>
        <p:nvSpPr>
          <p:cNvPr id="324" name="Google Shape;324;p8"/>
          <p:cNvSpPr/>
          <p:nvPr/>
        </p:nvSpPr>
        <p:spPr>
          <a:xfrm>
            <a:off x="4473575" y="2611120"/>
            <a:ext cx="4092575" cy="627380"/>
          </a:xfrm>
          <a:prstGeom prst="homePlate">
            <a:avLst>
              <a:gd name="adj" fmla="val 50000"/>
            </a:avLst>
          </a:prstGeom>
          <a:solidFill>
            <a:srgbClr val="FFFF0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25" name="Google Shape;325;p8"/>
          <p:cNvSpPr/>
          <p:nvPr/>
        </p:nvSpPr>
        <p:spPr>
          <a:xfrm>
            <a:off x="4478655" y="3341370"/>
            <a:ext cx="4084320" cy="628650"/>
          </a:xfrm>
          <a:prstGeom prst="homePlate">
            <a:avLst>
              <a:gd name="adj" fmla="val 50000"/>
            </a:avLst>
          </a:prstGeom>
          <a:solidFill>
            <a:srgbClr val="92D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26" name="Google Shape;326;p8"/>
          <p:cNvSpPr/>
          <p:nvPr/>
        </p:nvSpPr>
        <p:spPr>
          <a:xfrm>
            <a:off x="4499610" y="4114165"/>
            <a:ext cx="4104005" cy="710565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27" name="Google Shape;327;p8"/>
          <p:cNvSpPr/>
          <p:nvPr/>
        </p:nvSpPr>
        <p:spPr>
          <a:xfrm>
            <a:off x="4499610" y="4925060"/>
            <a:ext cx="4092575" cy="638175"/>
          </a:xfrm>
          <a:prstGeom prst="homePlate">
            <a:avLst>
              <a:gd name="adj" fmla="val 50000"/>
            </a:avLst>
          </a:prstGeom>
          <a:solidFill>
            <a:schemeClr val="accent2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28" name="Google Shape;328;p8"/>
          <p:cNvSpPr txBox="1"/>
          <p:nvPr/>
        </p:nvSpPr>
        <p:spPr>
          <a:xfrm>
            <a:off x="4480560" y="2698750"/>
            <a:ext cx="3001010" cy="39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b="1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1. Greeting</a:t>
            </a:r>
            <a:endParaRPr lang="zh-TW" sz="2000" b="1">
              <a:solidFill>
                <a:schemeClr val="dk1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sp>
        <p:nvSpPr>
          <p:cNvPr id="329" name="Google Shape;329;p8"/>
          <p:cNvSpPr txBox="1"/>
          <p:nvPr/>
        </p:nvSpPr>
        <p:spPr>
          <a:xfrm>
            <a:off x="4478655" y="3435985"/>
            <a:ext cx="4273550" cy="39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2. </a:t>
            </a:r>
            <a:r>
              <a:rPr sz="2000" b="1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Answering questions</a:t>
            </a:r>
            <a:endParaRPr sz="2000" b="1">
              <a:solidFill>
                <a:schemeClr val="dk1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sp>
        <p:nvSpPr>
          <p:cNvPr id="330" name="Google Shape;330;p8"/>
          <p:cNvSpPr txBox="1"/>
          <p:nvPr/>
        </p:nvSpPr>
        <p:spPr>
          <a:xfrm>
            <a:off x="4487545" y="4114165"/>
            <a:ext cx="3556000" cy="705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3. Reading math phrases in</a:t>
            </a:r>
            <a:br>
              <a:rPr lang="zh-TW" sz="20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</a:br>
            <a:r>
              <a:rPr lang="zh-TW" sz="20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 </a:t>
            </a:r>
            <a:r>
              <a:rPr lang="en-US" altLang="zh-TW" sz="20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  </a:t>
            </a:r>
            <a:r>
              <a:rPr lang="zh-TW" sz="20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cs typeface="微軟正黑體" panose="020B0604030504040204" charset="-120"/>
                <a:sym typeface="微軟正黑體" panose="020B0604030504040204" charset="-120"/>
              </a:rPr>
              <a:t> materials</a:t>
            </a:r>
            <a:endParaRPr lang="zh-TW" sz="2000" b="1" dirty="0">
              <a:solidFill>
                <a:schemeClr val="dk1"/>
              </a:solidFill>
              <a:latin typeface="微軟正黑體" panose="020B0604030504040204" charset="-120"/>
              <a:ea typeface="微軟正黑體" panose="020B0604030504040204" charset="-120"/>
              <a:cs typeface="微軟正黑體" panose="020B0604030504040204" charset="-120"/>
              <a:sym typeface="微軟正黑體" panose="020B0604030504040204" charset="-120"/>
            </a:endParaRPr>
          </a:p>
        </p:txBody>
      </p:sp>
      <p:sp>
        <p:nvSpPr>
          <p:cNvPr id="331" name="Google Shape;331;p8"/>
          <p:cNvSpPr txBox="1"/>
          <p:nvPr/>
        </p:nvSpPr>
        <p:spPr>
          <a:xfrm>
            <a:off x="4492625" y="5033645"/>
            <a:ext cx="3536315" cy="39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altLang="zh-TW" sz="20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  <a:sym typeface="微軟正黑體" panose="020B0604030504040204" charset="-120"/>
              </a:rPr>
              <a:t>4. </a:t>
            </a:r>
            <a:r>
              <a:rPr lang="en-GB" altLang="zh-TW" sz="2000" b="1" dirty="0">
                <a:solidFill>
                  <a:schemeClr val="dk1"/>
                </a:solidFill>
                <a:latin typeface="微軟正黑體" panose="020B0604030504040204" charset="-120"/>
                <a:ea typeface="微軟正黑體" panose="020B0604030504040204" charset="-120"/>
              </a:rPr>
              <a:t>Working on worksheets</a:t>
            </a:r>
            <a:endParaRPr lang="en-GB" altLang="zh-TW" sz="2000" b="1" dirty="0">
              <a:solidFill>
                <a:schemeClr val="dk1"/>
              </a:solidFill>
              <a:latin typeface="微軟正黑體" panose="020B0604030504040204" charset="-120"/>
              <a:ea typeface="微軟正黑體" panose="020B0604030504040204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2" name="Google Shape;362;p10"/>
          <p:cNvGrpSpPr/>
          <p:nvPr/>
        </p:nvGrpSpPr>
        <p:grpSpPr>
          <a:xfrm>
            <a:off x="2655199" y="1891930"/>
            <a:ext cx="3574333" cy="2041826"/>
            <a:chOff x="2383" y="2688"/>
            <a:chExt cx="4240" cy="2426"/>
          </a:xfrm>
        </p:grpSpPr>
        <p:sp>
          <p:nvSpPr>
            <p:cNvPr id="365" name="Google Shape;365;p10"/>
            <p:cNvSpPr txBox="1"/>
            <p:nvPr/>
          </p:nvSpPr>
          <p:spPr>
            <a:xfrm>
              <a:off x="3783" y="2688"/>
              <a:ext cx="1786" cy="10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Pts val="5400"/>
                <a:buFont typeface="Microsoft YaHei" panose="020B0503020204020204" charset="-122"/>
                <a:buNone/>
              </a:pPr>
              <a:r>
                <a:rPr lang="zh-TW" sz="5400" b="1" i="0" u="none" strike="noStrike" cap="none" dirty="0">
                  <a:solidFill>
                    <a:srgbClr val="00B0F0"/>
                  </a:solidFill>
                  <a:highlight>
                    <a:srgbClr val="FFFF00"/>
                  </a:highlight>
                  <a:latin typeface="Microsoft YaHei" panose="020B0503020204020204" charset="-122"/>
                  <a:ea typeface="Microsoft YaHei" panose="020B0503020204020204" charset="-122"/>
                  <a:cs typeface="Microsoft YaHei" panose="020B0503020204020204" charset="-122"/>
                  <a:sym typeface="Microsoft YaHei" panose="020B0503020204020204" charset="-122"/>
                </a:rPr>
                <a:t>03</a:t>
              </a:r>
              <a:endParaRPr dirty="0"/>
            </a:p>
          </p:txBody>
        </p:sp>
        <p:grpSp>
          <p:nvGrpSpPr>
            <p:cNvPr id="366" name="Google Shape;366;p10"/>
            <p:cNvGrpSpPr/>
            <p:nvPr/>
          </p:nvGrpSpPr>
          <p:grpSpPr>
            <a:xfrm>
              <a:off x="2383" y="3959"/>
              <a:ext cx="4240" cy="1155"/>
              <a:chOff x="-548531" y="5550296"/>
              <a:chExt cx="2692719" cy="735646"/>
            </a:xfrm>
          </p:grpSpPr>
          <p:sp>
            <p:nvSpPr>
              <p:cNvPr id="367" name="Google Shape;367;p10"/>
              <p:cNvSpPr/>
              <p:nvPr/>
            </p:nvSpPr>
            <p:spPr>
              <a:xfrm>
                <a:off x="-343601" y="5550296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368" name="Google Shape;368;p10"/>
              <p:cNvSpPr/>
              <p:nvPr/>
            </p:nvSpPr>
            <p:spPr>
              <a:xfrm rot="10800000">
                <a:off x="1685345" y="5915708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 panose="020F0502020204030204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369" name="Google Shape;369;p10"/>
              <p:cNvSpPr txBox="1"/>
              <p:nvPr/>
            </p:nvSpPr>
            <p:spPr>
              <a:xfrm>
                <a:off x="-548531" y="5599026"/>
                <a:ext cx="2692719" cy="686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800" b="1">
                    <a:solidFill>
                      <a:srgbClr val="00B0F0"/>
                    </a:solidFill>
                    <a:latin typeface="微軟正黑體" panose="020B0604030504040204" charset="-120"/>
                    <a:ea typeface="微軟正黑體" panose="020B0604030504040204" charset="-120"/>
                    <a:cs typeface="微軟正黑體" panose="020B0604030504040204" charset="-120"/>
                    <a:sym typeface="微軟正黑體" panose="020B0604030504040204" charset="-120"/>
                  </a:rPr>
                  <a:t>說教學流程</a:t>
                </a:r>
                <a:endParaRPr lang="zh-TW" sz="2800" b="1">
                  <a:solidFill>
                    <a:srgbClr val="00B0F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endParaRP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800" b="1">
                    <a:solidFill>
                      <a:srgbClr val="00B0F0"/>
                    </a:solidFill>
                    <a:latin typeface="微軟正黑體" panose="020B0604030504040204" charset="-120"/>
                    <a:ea typeface="微軟正黑體" panose="020B0604030504040204" charset="-120"/>
                    <a:cs typeface="微軟正黑體" panose="020B0604030504040204" charset="-120"/>
                    <a:sym typeface="微軟正黑體" panose="020B0604030504040204" charset="-120"/>
                  </a:rPr>
                  <a:t>Teaching Procedure</a:t>
                </a:r>
                <a:endParaRPr lang="zh-TW" sz="2800" b="1">
                  <a:solidFill>
                    <a:srgbClr val="00B0F0"/>
                  </a:solidFill>
                  <a:latin typeface="微軟正黑體" panose="020B0604030504040204" charset="-120"/>
                  <a:ea typeface="微軟正黑體" panose="020B0604030504040204" charset="-120"/>
                  <a:cs typeface="微軟正黑體" panose="020B0604030504040204" charset="-120"/>
                  <a:sym typeface="微軟正黑體" panose="020B0604030504040204" charset="-120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2024</Words>
  <Application>WPS Presentation</Application>
  <PresentationFormat>如螢幕大小 (4:3)</PresentationFormat>
  <Paragraphs>207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26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43" baseType="lpstr">
      <vt:lpstr>Arial</vt:lpstr>
      <vt:lpstr>新細明體</vt:lpstr>
      <vt:lpstr>Wingdings</vt:lpstr>
      <vt:lpstr>Arial</vt:lpstr>
      <vt:lpstr>Times New Roman</vt:lpstr>
      <vt:lpstr>Calibri</vt:lpstr>
      <vt:lpstr>微軟正黑體</vt:lpstr>
      <vt:lpstr>Microsoft YaHei</vt:lpstr>
      <vt:lpstr>標楷體</vt:lpstr>
      <vt:lpstr>Times New Roman</vt:lpstr>
      <vt:lpstr>Noto Sans TC</vt:lpstr>
      <vt:lpstr>Segoe Print</vt:lpstr>
      <vt:lpstr>Helvetica</vt:lpstr>
      <vt:lpstr>Noto Sans Symbols</vt:lpstr>
      <vt:lpstr>SimSun</vt:lpstr>
      <vt:lpstr>Arial Unicode MS</vt:lpstr>
      <vt:lpstr>Sitka Text</vt:lpstr>
      <vt:lpstr>Ebrima</vt:lpstr>
      <vt:lpstr>微軟正黑體 Light</vt:lpstr>
      <vt:lpstr>新細明體</vt:lpstr>
      <vt:lpstr>新細明體-ExtB</vt:lpstr>
      <vt:lpstr>Sitka Banner</vt:lpstr>
      <vt:lpstr>Rockwell Condensed</vt:lpstr>
      <vt:lpstr>Parchment</vt:lpstr>
      <vt:lpstr>黑体</vt:lpstr>
      <vt:lpstr>SimHei</vt:lpstr>
      <vt:lpstr>預設簡報設計</vt:lpstr>
      <vt:lpstr>雙語健康說課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雙語體育說課</dc:title>
  <dc:creator>HIKI</dc:creator>
  <cp:lastModifiedBy>sbair</cp:lastModifiedBy>
  <cp:revision>18</cp:revision>
  <dcterms:created xsi:type="dcterms:W3CDTF">2021-07-14T15:04:00Z</dcterms:created>
  <dcterms:modified xsi:type="dcterms:W3CDTF">2024-12-23T17:16:19Z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6E6628AA0C70449A9759C5D4EF4B2A3B</vt:lpwstr>
  </property>
  <property fmtid="{D5CDD505-2E9C-101B-9397-08002B2CF9AE}" pid="3" name="KSOProductBuildVer">
    <vt:lpwstr>1028-11.8.2.11653</vt:lpwstr>
  </property>
</Properties>
</file>