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18288000" cy="10287000"/>
  <p:notesSz cx="6797675" cy="9926638"/>
  <p:embeddedFontLst>
    <p:embeddedFont>
      <p:font typeface="Noto Sans TC" panose="02020500000000000000" charset="-120"/>
      <p:bold r:id="rId38"/>
    </p:embeddedFont>
    <p:embeddedFont>
      <p:font typeface="Microsoft JhengHei" panose="020B0604030504040204" pitchFamily="34" charset="-12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標楷體" panose="03000509000000000000" pitchFamily="65" charset="-120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hhrJdOMZI6IRw1EcQfIr2sWHo7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58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50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簡報插圖來源：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人偶和圓形圖標為Copilot圖片生成，其他為Canva教育版 EDU圖片</a:t>
            </a: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5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5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生活中常見的偏見例子：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女生都很愛哭、女生比較細心、你是女生要文雅一點不能那麼粗魯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男生力氣比較大、男生都很粗魯或粗心、男孩子還哭羞羞臉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混血兒英文都很好、混血兒都長得很帥很漂亮、你是混血兒為什麼不會講英文？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原住民皮膚比較黑、原住民都很會唱歌、原住民運動能力都很強、你是原住民皮膚怎麼那麼白？你是原住民還跑那麼慢？</a:t>
            </a:r>
            <a:endParaRPr/>
          </a:p>
        </p:txBody>
      </p:sp>
      <p:sp>
        <p:nvSpPr>
          <p:cNvPr id="309" name="Google Shape;309;p15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5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6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17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30" name="Google Shape;330;p1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7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2020/01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阿滴：阿滴花10年擺脫惡夢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https://reurl.cc/dy1lOV</a:t>
            </a:r>
            <a:endParaRPr/>
          </a:p>
        </p:txBody>
      </p:sp>
      <p:sp>
        <p:nvSpPr>
          <p:cNvPr id="332" name="Google Shape;332;p17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17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18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45" name="Google Shape;345;p18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18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2022/04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阿翰：淚揭校園霸凌往事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https://reurl.cc/vvp4WA</a:t>
            </a:r>
            <a:endParaRPr/>
          </a:p>
        </p:txBody>
      </p:sp>
      <p:sp>
        <p:nvSpPr>
          <p:cNvPr id="347" name="Google Shape;347;p18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8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9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63" name="Google Shape;363;p1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9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2020/01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阿滴：阿滴花10年擺脫惡夢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https://reurl.cc/dy1lOV</a:t>
            </a:r>
            <a:endParaRPr/>
          </a:p>
        </p:txBody>
      </p:sp>
      <p:sp>
        <p:nvSpPr>
          <p:cNvPr id="365" name="Google Shape;365;p19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9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0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1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1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22" name="Google Shape;422;p21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21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2022/04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阿翰：淚揭校園霸凌往事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https://reurl.cc/vvp4WA</a:t>
            </a:r>
            <a:endParaRPr/>
          </a:p>
        </p:txBody>
      </p:sp>
      <p:sp>
        <p:nvSpPr>
          <p:cNvPr id="424" name="Google Shape;424;p21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1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2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22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36" name="Google Shape;436;p22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p22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2022/04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阿翰：淚揭校園霸凌往事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https://reurl.cc/vvp4WA</a:t>
            </a:r>
            <a:endParaRPr/>
          </a:p>
        </p:txBody>
      </p:sp>
      <p:sp>
        <p:nvSpPr>
          <p:cNvPr id="438" name="Google Shape;438;p22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2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23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454" name="Google Shape;454;p2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23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2022/04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阿翰：淚揭校園霸凌往事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https://reurl.cc/vvp4WA</a:t>
            </a:r>
            <a:endParaRPr/>
          </a:p>
        </p:txBody>
      </p:sp>
      <p:sp>
        <p:nvSpPr>
          <p:cNvPr id="456" name="Google Shape;456;p23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23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4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鋼琴家：林易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台灣出生，在美國取得音樂演奏碩士，多次榮獲鋼琴國際大賽獎項，現為台北市立大學音樂學系助理教授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https://reurl.cc/WNAVnD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米其林餐廳主廚：譚綺文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香港出生，在加拿大和香港學習廚藝，2021年榮獲「亞洲最佳女廚師獎」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https://reurl.cc/6dje8r</a:t>
            </a:r>
            <a:endParaRPr/>
          </a:p>
        </p:txBody>
      </p:sp>
      <p:sp>
        <p:nvSpPr>
          <p:cNvPr id="130" name="Google Shape;130;p4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4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2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5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13" name="Google Shape;513;p2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4" name="Google Shape;514;p25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2019/10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千千：自以為混血，不過就是混泰國的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https://reurl.cc/VM0QzA</a:t>
            </a:r>
            <a:endParaRPr/>
          </a:p>
        </p:txBody>
      </p:sp>
      <p:sp>
        <p:nvSpPr>
          <p:cNvPr id="515" name="Google Shape;515;p25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25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6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28" name="Google Shape;528;p2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9" name="Google Shape;529;p26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2022/04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阿翰：淚揭校園霸凌往事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https://reurl.cc/vvp4WA</a:t>
            </a:r>
            <a:endParaRPr/>
          </a:p>
        </p:txBody>
      </p:sp>
      <p:sp>
        <p:nvSpPr>
          <p:cNvPr id="530" name="Google Shape;530;p26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531;p26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27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547" name="Google Shape;547;p2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27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2019/10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千千：自以為混血，不過就是混泰國的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https://reurl.cc/VM0QzA</a:t>
            </a:r>
            <a:endParaRPr/>
          </a:p>
        </p:txBody>
      </p:sp>
      <p:sp>
        <p:nvSpPr>
          <p:cNvPr id="549" name="Google Shape;549;p27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7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8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9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30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31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2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33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667" name="Google Shape;667;p3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8" name="Google Shape;668;p33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CRC兒童權利公約是最具普世性的國際公約，我國自2014年立法施行《兒童權利公約施行法》，以具體且明確的法律來保障每一位兒童的權利。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CRC資訊網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https://crc.sfaa.gov.tw/</a:t>
            </a:r>
            <a:endParaRPr/>
          </a:p>
        </p:txBody>
      </p:sp>
      <p:sp>
        <p:nvSpPr>
          <p:cNvPr id="669" name="Google Shape;669;p33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33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4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5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36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37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8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6" name="Google Shape;74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39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40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鋼琴家：林易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台灣出生，在美國取得音樂演奏碩士，多次榮獲鋼琴國際大賽獎項，現為台北市立大學音樂學系助理教授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https://reurl.cc/WNAVnD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米其林餐廳主廚：譚綺文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香港出生，在加拿大和香港學習廚藝，2021年榮獲「亞洲最佳女廚師獎」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https://reurl.cc/6dje8r</a:t>
            </a:r>
            <a:endParaRPr/>
          </a:p>
        </p:txBody>
      </p:sp>
      <p:sp>
        <p:nvSpPr>
          <p:cNvPr id="168" name="Google Shape;168;p6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7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2" name="Google Shape;182;p7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7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法官：比安埃梅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加拿大籍，畢業於美國哈佛大學法學院，2023年開始在加拿大高等法院擔任法官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https://reurl.cc/myRNV1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NBA籃球員：賴瑞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美國籍，以三分球神射手聞名全球，從1980年代開始，在美國職業籃球界陸續獲得新人王、MVP、總冠軍賽MVP、明星賽MVP...等多個獎項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https://reurl.cc/5dDZkz</a:t>
            </a:r>
            <a:endParaRPr/>
          </a:p>
        </p:txBody>
      </p:sp>
      <p:sp>
        <p:nvSpPr>
          <p:cNvPr id="184" name="Google Shape;184;p7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7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9:notes"/>
          <p:cNvSpPr txBox="1">
            <a:spLocks noGrp="1"/>
          </p:cNvSpPr>
          <p:nvPr>
            <p:ph type="dt" idx="10"/>
          </p:nvPr>
        </p:nvSpPr>
        <p:spPr>
          <a:xfrm>
            <a:off x="5134448" y="0"/>
            <a:ext cx="3927546" cy="372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20" name="Google Shape;220;p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資料來源：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法官：比安埃梅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加拿大籍，畢業於美國哈佛大學法學院，2023年開始在加拿大高等法院擔任法官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https://reurl.cc/myRNV1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NBA籃球員：賴瑞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美國籍，以三分球神射手聞名全球，從1980年代開始，在美國職業籃球界陸續獲得新人王、MVP、總冠軍賽MVP、明星賽MVP...等多個獎項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https://reurl.cc/5dDZkz</a:t>
            </a:r>
            <a:endParaRPr/>
          </a:p>
        </p:txBody>
      </p:sp>
      <p:sp>
        <p:nvSpPr>
          <p:cNvPr id="222" name="Google Shape;222;p9:notes"/>
          <p:cNvSpPr txBox="1">
            <a:spLocks noGrp="1"/>
          </p:cNvSpPr>
          <p:nvPr>
            <p:ph type="ftr" idx="11"/>
          </p:nvPr>
        </p:nvSpPr>
        <p:spPr>
          <a:xfrm>
            <a:off x="0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9:notes"/>
          <p:cNvSpPr txBox="1">
            <a:spLocks noGrp="1"/>
          </p:cNvSpPr>
          <p:nvPr>
            <p:ph type="sldNum" idx="12"/>
          </p:nvPr>
        </p:nvSpPr>
        <p:spPr>
          <a:xfrm>
            <a:off x="5134448" y="7058943"/>
            <a:ext cx="3927546" cy="370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3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:notes"/>
          <p:cNvSpPr txBox="1">
            <a:spLocks noGrp="1"/>
          </p:cNvSpPr>
          <p:nvPr>
            <p:ph type="body" idx="1"/>
          </p:nvPr>
        </p:nvSpPr>
        <p:spPr>
          <a:xfrm>
            <a:off x="906357" y="3529471"/>
            <a:ext cx="7250853" cy="334507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055813" y="557213"/>
            <a:ext cx="4951412" cy="27860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4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8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3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3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hyperlink" Target="https://guide.michelin.com/tw/zh_TW/shanghai-municipality/shanghai/restaurant/obscur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93" name="Google Shape;93;p1"/>
          <p:cNvSpPr txBox="1"/>
          <p:nvPr/>
        </p:nvSpPr>
        <p:spPr>
          <a:xfrm>
            <a:off x="2088877" y="2741920"/>
            <a:ext cx="7055123" cy="97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FFEA9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反歧視與人權</a:t>
            </a:r>
            <a:endParaRPr sz="6399" b="1" i="0" u="none" strike="noStrike" cap="none">
              <a:solidFill>
                <a:srgbClr val="FFEA9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300393">
            <a:off x="5847477" y="2135789"/>
            <a:ext cx="1934246" cy="90459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 txBox="1"/>
          <p:nvPr/>
        </p:nvSpPr>
        <p:spPr>
          <a:xfrm>
            <a:off x="9346059" y="1142512"/>
            <a:ext cx="4901159" cy="79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教育部國民教育中央輔導團</a:t>
            </a:r>
            <a:endParaRPr/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人權教育議題分團</a:t>
            </a:r>
            <a:endParaRPr/>
          </a:p>
        </p:txBody>
      </p:sp>
      <p:grpSp>
        <p:nvGrpSpPr>
          <p:cNvPr id="96" name="Google Shape;96;p1"/>
          <p:cNvGrpSpPr/>
          <p:nvPr/>
        </p:nvGrpSpPr>
        <p:grpSpPr>
          <a:xfrm>
            <a:off x="14247219" y="905255"/>
            <a:ext cx="3012081" cy="1027723"/>
            <a:chOff x="0" y="0"/>
            <a:chExt cx="4016108" cy="1370298"/>
          </a:xfrm>
        </p:grpSpPr>
        <p:sp>
          <p:nvSpPr>
            <p:cNvPr id="97" name="Google Shape;97;p1"/>
            <p:cNvSpPr/>
            <p:nvPr/>
          </p:nvSpPr>
          <p:spPr>
            <a:xfrm>
              <a:off x="0" y="82132"/>
              <a:ext cx="3409850" cy="1288166"/>
            </a:xfrm>
            <a:custGeom>
              <a:avLst/>
              <a:gdLst/>
              <a:ahLst/>
              <a:cxnLst/>
              <a:rect l="l" t="t" r="r" b="b"/>
              <a:pathLst>
                <a:path w="3409850" h="1288166" extrusionOk="0">
                  <a:moveTo>
                    <a:pt x="0" y="0"/>
                  </a:moveTo>
                  <a:lnTo>
                    <a:pt x="3409850" y="0"/>
                  </a:lnTo>
                  <a:lnTo>
                    <a:pt x="3409850" y="1288166"/>
                  </a:lnTo>
                  <a:lnTo>
                    <a:pt x="0" y="128816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98" name="Google Shape;98;p1"/>
            <p:cNvSpPr/>
            <p:nvPr/>
          </p:nvSpPr>
          <p:spPr>
            <a:xfrm>
              <a:off x="3273089" y="0"/>
              <a:ext cx="743019" cy="999259"/>
            </a:xfrm>
            <a:custGeom>
              <a:avLst/>
              <a:gdLst/>
              <a:ahLst/>
              <a:cxnLst/>
              <a:rect l="l" t="t" r="r" b="b"/>
              <a:pathLst>
                <a:path w="743019" h="999259" extrusionOk="0">
                  <a:moveTo>
                    <a:pt x="0" y="0"/>
                  </a:moveTo>
                  <a:lnTo>
                    <a:pt x="743019" y="0"/>
                  </a:lnTo>
                  <a:lnTo>
                    <a:pt x="743019" y="999259"/>
                  </a:lnTo>
                  <a:lnTo>
                    <a:pt x="0" y="99925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358905" t="-28910"/>
              </a:stretch>
            </a:blipFill>
            <a:ln>
              <a:noFill/>
            </a:ln>
          </p:spPr>
        </p:sp>
      </p:grpSp>
      <p:sp>
        <p:nvSpPr>
          <p:cNvPr id="99" name="Google Shape;99;p1"/>
          <p:cNvSpPr txBox="1"/>
          <p:nvPr/>
        </p:nvSpPr>
        <p:spPr>
          <a:xfrm>
            <a:off x="1028700" y="3449912"/>
            <a:ext cx="13420578" cy="1710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 b="1" i="0" u="none" strike="noStrike" cap="none">
                <a:solidFill>
                  <a:srgbClr val="FFFEF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是好玩？還是傷害？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2088877" y="5511214"/>
            <a:ext cx="12360402" cy="17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2024世界人權日教材包</a:t>
            </a:r>
            <a:endParaRPr/>
          </a:p>
          <a:p>
            <a:pPr marL="0" marR="0" lvl="0" indent="0" algn="just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3-4年級</a:t>
            </a:r>
            <a:endParaRPr/>
          </a:p>
        </p:txBody>
      </p:sp>
      <p:grpSp>
        <p:nvGrpSpPr>
          <p:cNvPr id="101" name="Google Shape;101;p1"/>
          <p:cNvGrpSpPr/>
          <p:nvPr/>
        </p:nvGrpSpPr>
        <p:grpSpPr>
          <a:xfrm>
            <a:off x="11220974" y="5433585"/>
            <a:ext cx="5771789" cy="4966874"/>
            <a:chOff x="0" y="0"/>
            <a:chExt cx="7695718" cy="6622499"/>
          </a:xfrm>
        </p:grpSpPr>
        <p:sp>
          <p:nvSpPr>
            <p:cNvPr id="102" name="Google Shape;102;p1"/>
            <p:cNvSpPr/>
            <p:nvPr/>
          </p:nvSpPr>
          <p:spPr>
            <a:xfrm flipH="1">
              <a:off x="0" y="0"/>
              <a:ext cx="3847859" cy="6622499"/>
            </a:xfrm>
            <a:custGeom>
              <a:avLst/>
              <a:gdLst/>
              <a:ahLst/>
              <a:cxnLst/>
              <a:rect l="l" t="t" r="r" b="b"/>
              <a:pathLst>
                <a:path w="3847859" h="6622499" extrusionOk="0">
                  <a:moveTo>
                    <a:pt x="3847859" y="0"/>
                  </a:moveTo>
                  <a:lnTo>
                    <a:pt x="0" y="0"/>
                  </a:lnTo>
                  <a:lnTo>
                    <a:pt x="0" y="6622499"/>
                  </a:lnTo>
                  <a:lnTo>
                    <a:pt x="3847859" y="6622499"/>
                  </a:lnTo>
                  <a:lnTo>
                    <a:pt x="3847859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124428" t="-24922" r="-7208" b="-9664"/>
              </a:stretch>
            </a:blipFill>
            <a:ln>
              <a:noFill/>
            </a:ln>
          </p:spPr>
        </p:sp>
        <p:sp>
          <p:nvSpPr>
            <p:cNvPr id="103" name="Google Shape;103;p1"/>
            <p:cNvSpPr/>
            <p:nvPr/>
          </p:nvSpPr>
          <p:spPr>
            <a:xfrm flipH="1">
              <a:off x="3847859" y="0"/>
              <a:ext cx="3847859" cy="6622499"/>
            </a:xfrm>
            <a:custGeom>
              <a:avLst/>
              <a:gdLst/>
              <a:ahLst/>
              <a:cxnLst/>
              <a:rect l="l" t="t" r="r" b="b"/>
              <a:pathLst>
                <a:path w="3847859" h="6622499" extrusionOk="0">
                  <a:moveTo>
                    <a:pt x="3847859" y="0"/>
                  </a:moveTo>
                  <a:lnTo>
                    <a:pt x="0" y="0"/>
                  </a:lnTo>
                  <a:lnTo>
                    <a:pt x="0" y="6622499"/>
                  </a:lnTo>
                  <a:lnTo>
                    <a:pt x="3847859" y="6622499"/>
                  </a:lnTo>
                  <a:lnTo>
                    <a:pt x="3847859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l="-9874" t="-24472" r="-121752" b="-10115"/>
              </a:stretch>
            </a:blipFill>
            <a:ln>
              <a:noFill/>
            </a:ln>
          </p:spPr>
        </p:sp>
      </p:grpSp>
      <p:sp>
        <p:nvSpPr>
          <p:cNvPr id="104" name="Google Shape;104;p1"/>
          <p:cNvSpPr txBox="1"/>
          <p:nvPr/>
        </p:nvSpPr>
        <p:spPr>
          <a:xfrm>
            <a:off x="2088877" y="9392489"/>
            <a:ext cx="4712467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簡報插圖：Copilot AI圖片生成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313" name="Google Shape;313;p15"/>
          <p:cNvSpPr/>
          <p:nvPr/>
        </p:nvSpPr>
        <p:spPr>
          <a:xfrm>
            <a:off x="1720453" y="849158"/>
            <a:ext cx="14847093" cy="6991631"/>
          </a:xfrm>
          <a:custGeom>
            <a:avLst/>
            <a:gdLst/>
            <a:ahLst/>
            <a:cxnLst/>
            <a:rect l="l" t="t" r="r" b="b"/>
            <a:pathLst>
              <a:path w="14847093" h="6991631" extrusionOk="0">
                <a:moveTo>
                  <a:pt x="0" y="0"/>
                </a:moveTo>
                <a:lnTo>
                  <a:pt x="14847094" y="0"/>
                </a:lnTo>
                <a:lnTo>
                  <a:pt x="14847094" y="6991631"/>
                </a:lnTo>
                <a:lnTo>
                  <a:pt x="0" y="69916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4" name="Google Shape;314;p15"/>
          <p:cNvSpPr/>
          <p:nvPr/>
        </p:nvSpPr>
        <p:spPr>
          <a:xfrm>
            <a:off x="10006300" y="5394762"/>
            <a:ext cx="3697066" cy="4892054"/>
          </a:xfrm>
          <a:custGeom>
            <a:avLst/>
            <a:gdLst/>
            <a:ahLst/>
            <a:cxnLst/>
            <a:rect l="l" t="t" r="r" b="b"/>
            <a:pathLst>
              <a:path w="3697066" h="4892054" extrusionOk="0">
                <a:moveTo>
                  <a:pt x="0" y="0"/>
                </a:moveTo>
                <a:lnTo>
                  <a:pt x="3697066" y="0"/>
                </a:lnTo>
                <a:lnTo>
                  <a:pt x="3697066" y="4892054"/>
                </a:lnTo>
                <a:lnTo>
                  <a:pt x="0" y="4892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49094" t="-4262" r="-51349" b="-47220"/>
            </a:stretch>
          </a:blipFill>
          <a:ln>
            <a:noFill/>
          </a:ln>
        </p:spPr>
      </p:sp>
      <p:sp>
        <p:nvSpPr>
          <p:cNvPr id="315" name="Google Shape;315;p15"/>
          <p:cNvSpPr txBox="1"/>
          <p:nvPr/>
        </p:nvSpPr>
        <p:spPr>
          <a:xfrm>
            <a:off x="1720453" y="2647520"/>
            <a:ext cx="14847093" cy="2834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你曾經看過、聽過或是遇到過，</a:t>
            </a:r>
            <a:endParaRPr/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生活中關於                 的例子嗎？</a:t>
            </a:r>
            <a:endParaRPr/>
          </a:p>
        </p:txBody>
      </p:sp>
      <p:sp>
        <p:nvSpPr>
          <p:cNvPr id="316" name="Google Shape;316;p15"/>
          <p:cNvSpPr txBox="1"/>
          <p:nvPr/>
        </p:nvSpPr>
        <p:spPr>
          <a:xfrm>
            <a:off x="2834491" y="1846823"/>
            <a:ext cx="7835705" cy="79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想一想，說一說：</a:t>
            </a:r>
            <a:endParaRPr/>
          </a:p>
        </p:txBody>
      </p:sp>
      <p:sp>
        <p:nvSpPr>
          <p:cNvPr id="317" name="Google Shape;317;p15"/>
          <p:cNvSpPr txBox="1"/>
          <p:nvPr/>
        </p:nvSpPr>
        <p:spPr>
          <a:xfrm>
            <a:off x="6781801" y="3662747"/>
            <a:ext cx="4504486" cy="1939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0" i="0" u="none" strike="noStrike" cap="none">
                <a:solidFill>
                  <a:srgbClr val="FFAB5D"/>
                </a:solidFill>
                <a:latin typeface="Arial"/>
                <a:ea typeface="Arial"/>
                <a:cs typeface="Arial"/>
                <a:sym typeface="Arial"/>
              </a:rPr>
              <a:t>偏見</a:t>
            </a:r>
            <a:endParaRPr sz="10000" b="0" i="0" u="none" strike="noStrike" cap="none">
              <a:solidFill>
                <a:srgbClr val="FFAB5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323" name="Google Shape;323;p16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 extrusionOk="0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4" name="Google Shape;324;p16"/>
          <p:cNvSpPr txBox="1"/>
          <p:nvPr/>
        </p:nvSpPr>
        <p:spPr>
          <a:xfrm>
            <a:off x="2634431" y="1823822"/>
            <a:ext cx="13970926" cy="578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 dirty="0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</a:t>
            </a:r>
            <a:r>
              <a:rPr lang="en-US" sz="9600" b="0" i="0" u="none" strike="noStrike" cap="none" dirty="0" err="1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可能會讓人判斷</a:t>
            </a:r>
            <a:endParaRPr sz="9600" b="0" i="0" u="none" strike="noStrike" cap="none" dirty="0">
              <a:solidFill>
                <a:srgbClr val="FDF9D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 dirty="0" err="1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錯誤，甚至會對他人</a:t>
            </a:r>
            <a:endParaRPr sz="9600" b="0" i="0" u="none" strike="noStrike" cap="none" dirty="0">
              <a:solidFill>
                <a:srgbClr val="FDF9D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 dirty="0" err="1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造成可怕的</a:t>
            </a:r>
            <a:r>
              <a:rPr lang="en-US" sz="9600" b="0" i="0" u="none" strike="noStrike" cap="none" dirty="0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。</a:t>
            </a:r>
            <a:endParaRPr dirty="0"/>
          </a:p>
        </p:txBody>
      </p:sp>
      <p:sp>
        <p:nvSpPr>
          <p:cNvPr id="325" name="Google Shape;325;p16"/>
          <p:cNvSpPr txBox="1"/>
          <p:nvPr/>
        </p:nvSpPr>
        <p:spPr>
          <a:xfrm>
            <a:off x="8305800" y="5358272"/>
            <a:ext cx="7757253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0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傷害</a:t>
            </a:r>
            <a:endParaRPr sz="15000" b="0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6"/>
          <p:cNvSpPr txBox="1"/>
          <p:nvPr/>
        </p:nvSpPr>
        <p:spPr>
          <a:xfrm>
            <a:off x="2092555" y="1900022"/>
            <a:ext cx="4485789" cy="1826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rgbClr val="FFAB5D"/>
                </a:solidFill>
                <a:latin typeface="Arial"/>
                <a:ea typeface="Arial"/>
                <a:cs typeface="Arial"/>
                <a:sym typeface="Arial"/>
              </a:rPr>
              <a:t>偏見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sp>
        <p:nvSpPr>
          <p:cNvPr id="336" name="Google Shape;336;p17"/>
          <p:cNvSpPr/>
          <p:nvPr/>
        </p:nvSpPr>
        <p:spPr>
          <a:xfrm>
            <a:off x="0" y="7520146"/>
            <a:ext cx="18288000" cy="2766854"/>
          </a:xfrm>
          <a:custGeom>
            <a:avLst/>
            <a:gdLst/>
            <a:ahLst/>
            <a:cxnLst/>
            <a:rect l="l" t="t" r="r" b="b"/>
            <a:pathLst>
              <a:path w="6964797" h="1053728" extrusionOk="0">
                <a:moveTo>
                  <a:pt x="0" y="0"/>
                </a:moveTo>
                <a:lnTo>
                  <a:pt x="6964797" y="0"/>
                </a:lnTo>
                <a:lnTo>
                  <a:pt x="6964797" y="1053728"/>
                </a:lnTo>
                <a:lnTo>
                  <a:pt x="0" y="1053728"/>
                </a:lnTo>
                <a:close/>
              </a:path>
            </a:pathLst>
          </a:custGeom>
          <a:solidFill>
            <a:srgbClr val="2DB189"/>
          </a:solidFill>
          <a:ln>
            <a:noFill/>
          </a:ln>
        </p:spPr>
      </p:sp>
      <p:sp>
        <p:nvSpPr>
          <p:cNvPr id="337" name="Google Shape;337;p17"/>
          <p:cNvSpPr/>
          <p:nvPr/>
        </p:nvSpPr>
        <p:spPr>
          <a:xfrm>
            <a:off x="14382589" y="5732174"/>
            <a:ext cx="3254247" cy="4606636"/>
          </a:xfrm>
          <a:custGeom>
            <a:avLst/>
            <a:gdLst/>
            <a:ahLst/>
            <a:cxnLst/>
            <a:rect l="l" t="t" r="r" b="b"/>
            <a:pathLst>
              <a:path w="3361620" h="4985113" extrusionOk="0">
                <a:moveTo>
                  <a:pt x="0" y="0"/>
                </a:moveTo>
                <a:lnTo>
                  <a:pt x="3361620" y="0"/>
                </a:lnTo>
                <a:lnTo>
                  <a:pt x="3361620" y="4985113"/>
                </a:lnTo>
                <a:lnTo>
                  <a:pt x="0" y="49851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7402" t="-4787" r="-30774" b="-8617"/>
            </a:stretch>
          </a:blipFill>
          <a:ln>
            <a:noFill/>
          </a:ln>
        </p:spPr>
      </p:sp>
      <p:sp>
        <p:nvSpPr>
          <p:cNvPr id="338" name="Google Shape;338;p17"/>
          <p:cNvSpPr txBox="1"/>
          <p:nvPr/>
        </p:nvSpPr>
        <p:spPr>
          <a:xfrm>
            <a:off x="1028700" y="822300"/>
            <a:ext cx="17259300" cy="4875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 err="1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他容易臉紅，大家常常指著他的臉</a:t>
            </a:r>
            <a:endParaRPr sz="6600" dirty="0">
              <a:solidFill>
                <a:schemeClr val="accent4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 err="1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一直笑，還取綽號叫他「關公</a:t>
            </a:r>
            <a:r>
              <a:rPr lang="en-US" sz="6600" b="0" i="0" u="none" strike="noStrike" cap="none" dirty="0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」！</a:t>
            </a:r>
            <a:endParaRPr sz="6600" dirty="0">
              <a:solidFill>
                <a:schemeClr val="accent4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 err="1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他很不喜歡被別人這樣叫</a:t>
            </a:r>
            <a:r>
              <a:rPr lang="en-US" sz="6600" b="0" i="0" u="none" strike="noStrike" cap="none" dirty="0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6600" dirty="0">
              <a:solidFill>
                <a:schemeClr val="accent4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 err="1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他沒有朋友，逼他去跑腿做事他不敢不去</a:t>
            </a:r>
            <a:r>
              <a:rPr lang="en-US" sz="6600" b="0" i="0" u="none" strike="noStrike" cap="none" dirty="0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sz="6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39" name="Google Shape;339;p17"/>
          <p:cNvSpPr txBox="1"/>
          <p:nvPr/>
        </p:nvSpPr>
        <p:spPr>
          <a:xfrm>
            <a:off x="7164579" y="8244564"/>
            <a:ext cx="11123421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有什麼問題嗎</a:t>
            </a:r>
            <a:r>
              <a:rPr lang="en-US" sz="7200" b="0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dirty="0"/>
          </a:p>
        </p:txBody>
      </p:sp>
      <p:sp>
        <p:nvSpPr>
          <p:cNvPr id="340" name="Google Shape;340;p17"/>
          <p:cNvSpPr txBox="1"/>
          <p:nvPr/>
        </p:nvSpPr>
        <p:spPr>
          <a:xfrm>
            <a:off x="834736" y="7477685"/>
            <a:ext cx="7804132" cy="217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被叫「關公</a:t>
            </a:r>
            <a:r>
              <a:rPr lang="en-US" sz="6800" b="1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」、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叫他去跑腿做事</a:t>
            </a:r>
            <a:endParaRPr sz="6800" b="1" i="0" u="none" strike="noStrike" cap="none" dirty="0">
              <a:solidFill>
                <a:srgbClr val="FFEA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1" name="Google Shape;341;p17"/>
          <p:cNvSpPr txBox="1"/>
          <p:nvPr/>
        </p:nvSpPr>
        <p:spPr>
          <a:xfrm>
            <a:off x="997127" y="6603907"/>
            <a:ext cx="7835705" cy="78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說說看：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9" grpId="0"/>
      <p:bldP spid="3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351" name="Google Shape;351;p18"/>
          <p:cNvSpPr/>
          <p:nvPr/>
        </p:nvSpPr>
        <p:spPr>
          <a:xfrm>
            <a:off x="1319584" y="1463580"/>
            <a:ext cx="9503466" cy="7777852"/>
          </a:xfrm>
          <a:custGeom>
            <a:avLst/>
            <a:gdLst/>
            <a:ahLst/>
            <a:cxnLst/>
            <a:rect l="l" t="t" r="r" b="b"/>
            <a:pathLst>
              <a:path w="2706135" h="2214762" extrusionOk="0">
                <a:moveTo>
                  <a:pt x="2581675" y="2214762"/>
                </a:moveTo>
                <a:lnTo>
                  <a:pt x="124460" y="2214762"/>
                </a:lnTo>
                <a:cubicBezTo>
                  <a:pt x="55880" y="2214762"/>
                  <a:pt x="0" y="2158882"/>
                  <a:pt x="0" y="209030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81675" y="0"/>
                </a:lnTo>
                <a:cubicBezTo>
                  <a:pt x="2650255" y="0"/>
                  <a:pt x="2706135" y="55880"/>
                  <a:pt x="2706135" y="124460"/>
                </a:cubicBezTo>
                <a:lnTo>
                  <a:pt x="2706135" y="2090302"/>
                </a:lnTo>
                <a:cubicBezTo>
                  <a:pt x="2706135" y="2158882"/>
                  <a:pt x="2650255" y="2214762"/>
                  <a:pt x="2581675" y="2214762"/>
                </a:cubicBezTo>
                <a:close/>
              </a:path>
            </a:pathLst>
          </a:custGeom>
          <a:solidFill>
            <a:srgbClr val="FEF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8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 extrusionOk="0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3000"/>
            </a:blip>
            <a:stretch>
              <a:fillRect/>
            </a:stretch>
          </a:blipFill>
          <a:ln>
            <a:noFill/>
          </a:ln>
        </p:spPr>
      </p:sp>
      <p:sp>
        <p:nvSpPr>
          <p:cNvPr id="353" name="Google Shape;353;p18"/>
          <p:cNvSpPr txBox="1"/>
          <p:nvPr/>
        </p:nvSpPr>
        <p:spPr>
          <a:xfrm>
            <a:off x="1763948" y="1799681"/>
            <a:ext cx="9059102" cy="6524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容易緊張、臉紅</a:t>
            </a:r>
            <a:endParaRPr/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這是</a:t>
            </a:r>
            <a:endParaRPr/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0" i="0" u="none" strike="noStrike" cap="none">
              <a:solidFill>
                <a:srgbClr val="18966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以身體特質來取笑或是</a:t>
            </a:r>
            <a:endParaRPr/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逼他去跑腿做事，</a:t>
            </a:r>
            <a:endParaRPr/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就是</a:t>
            </a:r>
            <a:endParaRPr/>
          </a:p>
        </p:txBody>
      </p:sp>
      <p:sp>
        <p:nvSpPr>
          <p:cNvPr id="354" name="Google Shape;354;p18"/>
          <p:cNvSpPr txBox="1"/>
          <p:nvPr/>
        </p:nvSpPr>
        <p:spPr>
          <a:xfrm>
            <a:off x="3629859" y="7427529"/>
            <a:ext cx="5126966" cy="179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 b="0" i="0" u="none" strike="noStrike" cap="none" dirty="0" err="1">
                <a:solidFill>
                  <a:srgbClr val="F1495F"/>
                </a:solidFill>
                <a:latin typeface="Arial"/>
                <a:ea typeface="Arial"/>
                <a:cs typeface="Arial"/>
                <a:sym typeface="Arial"/>
              </a:rPr>
              <a:t>傷害</a:t>
            </a:r>
            <a:endParaRPr dirty="0"/>
          </a:p>
        </p:txBody>
      </p:sp>
      <p:grpSp>
        <p:nvGrpSpPr>
          <p:cNvPr id="355" name="Google Shape;355;p18"/>
          <p:cNvGrpSpPr/>
          <p:nvPr/>
        </p:nvGrpSpPr>
        <p:grpSpPr>
          <a:xfrm>
            <a:off x="11511584" y="1463580"/>
            <a:ext cx="5296697" cy="7762672"/>
            <a:chOff x="0" y="0"/>
            <a:chExt cx="7062262" cy="10350230"/>
          </a:xfrm>
        </p:grpSpPr>
        <p:sp>
          <p:nvSpPr>
            <p:cNvPr id="356" name="Google Shape;356;p18"/>
            <p:cNvSpPr/>
            <p:nvPr/>
          </p:nvSpPr>
          <p:spPr>
            <a:xfrm>
              <a:off x="0" y="0"/>
              <a:ext cx="7062262" cy="10350230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  <a:ln>
              <a:noFill/>
            </a:ln>
          </p:spPr>
        </p:sp>
        <p:sp>
          <p:nvSpPr>
            <p:cNvPr id="357" name="Google Shape;357;p18"/>
            <p:cNvSpPr/>
            <p:nvPr/>
          </p:nvSpPr>
          <p:spPr>
            <a:xfrm>
              <a:off x="510070" y="292273"/>
              <a:ext cx="6042121" cy="8855143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EF9DD"/>
            </a:solidFill>
            <a:ln>
              <a:noFill/>
            </a:ln>
          </p:spPr>
        </p:sp>
        <p:sp>
          <p:nvSpPr>
            <p:cNvPr id="358" name="Google Shape;358;p18"/>
            <p:cNvSpPr/>
            <p:nvPr/>
          </p:nvSpPr>
          <p:spPr>
            <a:xfrm>
              <a:off x="1118563" y="1991983"/>
              <a:ext cx="4825137" cy="7155434"/>
            </a:xfrm>
            <a:custGeom>
              <a:avLst/>
              <a:gdLst/>
              <a:ahLst/>
              <a:cxnLst/>
              <a:rect l="l" t="t" r="r" b="b"/>
              <a:pathLst>
                <a:path w="4825137" h="7155434" extrusionOk="0">
                  <a:moveTo>
                    <a:pt x="0" y="0"/>
                  </a:moveTo>
                  <a:lnTo>
                    <a:pt x="4825136" y="0"/>
                  </a:lnTo>
                  <a:lnTo>
                    <a:pt x="4825136" y="7155434"/>
                  </a:lnTo>
                  <a:lnTo>
                    <a:pt x="0" y="7155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37402" t="-4787" r="-30774" b="-8617"/>
              </a:stretch>
            </a:blipFill>
            <a:ln>
              <a:noFill/>
            </a:ln>
          </p:spPr>
        </p:sp>
      </p:grpSp>
      <p:sp>
        <p:nvSpPr>
          <p:cNvPr id="359" name="Google Shape;359;p18"/>
          <p:cNvSpPr txBox="1"/>
          <p:nvPr/>
        </p:nvSpPr>
        <p:spPr>
          <a:xfrm>
            <a:off x="2719754" y="2874621"/>
            <a:ext cx="5595449" cy="1368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FFAB5D"/>
                </a:solidFill>
                <a:latin typeface="Noto Sans TC"/>
                <a:ea typeface="Noto Sans TC"/>
                <a:cs typeface="Noto Sans TC"/>
                <a:sym typeface="Noto Sans TC"/>
              </a:rPr>
              <a:t>身體特質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369" name="Google Shape;369;p19"/>
          <p:cNvSpPr/>
          <p:nvPr/>
        </p:nvSpPr>
        <p:spPr>
          <a:xfrm>
            <a:off x="11511584" y="1463580"/>
            <a:ext cx="5296697" cy="7762672"/>
          </a:xfrm>
          <a:custGeom>
            <a:avLst/>
            <a:gdLst/>
            <a:ahLst/>
            <a:cxnLst/>
            <a:rect l="l" t="t" r="r" b="b"/>
            <a:pathLst>
              <a:path w="2398161" h="3514669" extrusionOk="0">
                <a:moveTo>
                  <a:pt x="0" y="0"/>
                </a:moveTo>
                <a:lnTo>
                  <a:pt x="2398161" y="0"/>
                </a:lnTo>
                <a:lnTo>
                  <a:pt x="2398161" y="3514669"/>
                </a:lnTo>
                <a:lnTo>
                  <a:pt x="0" y="3514669"/>
                </a:lnTo>
                <a:close/>
              </a:path>
            </a:pathLst>
          </a:custGeom>
          <a:solidFill>
            <a:srgbClr val="FFEA92"/>
          </a:solidFill>
          <a:ln>
            <a:noFill/>
          </a:ln>
        </p:spPr>
      </p:sp>
      <p:sp>
        <p:nvSpPr>
          <p:cNvPr id="370" name="Google Shape;370;p19"/>
          <p:cNvSpPr/>
          <p:nvPr/>
        </p:nvSpPr>
        <p:spPr>
          <a:xfrm>
            <a:off x="1300753" y="1895208"/>
            <a:ext cx="9503466" cy="7777852"/>
          </a:xfrm>
          <a:custGeom>
            <a:avLst/>
            <a:gdLst/>
            <a:ahLst/>
            <a:cxnLst/>
            <a:rect l="l" t="t" r="r" b="b"/>
            <a:pathLst>
              <a:path w="2706135" h="2214762" extrusionOk="0">
                <a:moveTo>
                  <a:pt x="2581675" y="2214762"/>
                </a:moveTo>
                <a:lnTo>
                  <a:pt x="124460" y="2214762"/>
                </a:lnTo>
                <a:cubicBezTo>
                  <a:pt x="55880" y="2214762"/>
                  <a:pt x="0" y="2158882"/>
                  <a:pt x="0" y="209030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81675" y="0"/>
                </a:lnTo>
                <a:cubicBezTo>
                  <a:pt x="2650255" y="0"/>
                  <a:pt x="2706135" y="55880"/>
                  <a:pt x="2706135" y="124460"/>
                </a:cubicBezTo>
                <a:lnTo>
                  <a:pt x="2706135" y="2090302"/>
                </a:lnTo>
                <a:cubicBezTo>
                  <a:pt x="2706135" y="2158882"/>
                  <a:pt x="2650255" y="2214762"/>
                  <a:pt x="2581675" y="2214762"/>
                </a:cubicBezTo>
                <a:close/>
              </a:path>
            </a:pathLst>
          </a:custGeom>
          <a:solidFill>
            <a:srgbClr val="FEF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9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 extrusionOk="0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3000"/>
            </a:blip>
            <a:stretch>
              <a:fillRect/>
            </a:stretch>
          </a:blipFill>
          <a:ln>
            <a:noFill/>
          </a:ln>
        </p:spPr>
      </p:sp>
      <p:sp>
        <p:nvSpPr>
          <p:cNvPr id="372" name="Google Shape;372;p19"/>
          <p:cNvSpPr/>
          <p:nvPr/>
        </p:nvSpPr>
        <p:spPr>
          <a:xfrm>
            <a:off x="11885076" y="1691048"/>
            <a:ext cx="4549712" cy="6616957"/>
          </a:xfrm>
          <a:custGeom>
            <a:avLst/>
            <a:gdLst/>
            <a:ahLst/>
            <a:cxnLst/>
            <a:rect l="l" t="t" r="r" b="b"/>
            <a:pathLst>
              <a:path w="4549712" h="6616957" extrusionOk="0">
                <a:moveTo>
                  <a:pt x="0" y="0"/>
                </a:moveTo>
                <a:lnTo>
                  <a:pt x="4549712" y="0"/>
                </a:lnTo>
                <a:lnTo>
                  <a:pt x="4549712" y="6616958"/>
                </a:lnTo>
                <a:lnTo>
                  <a:pt x="0" y="66169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2714" r="-22716"/>
            </a:stretch>
          </a:blipFill>
          <a:ln>
            <a:noFill/>
          </a:ln>
        </p:spPr>
      </p:sp>
      <p:sp>
        <p:nvSpPr>
          <p:cNvPr id="373" name="Google Shape;373;p19"/>
          <p:cNvSpPr txBox="1"/>
          <p:nvPr/>
        </p:nvSpPr>
        <p:spPr>
          <a:xfrm>
            <a:off x="12379857" y="8447986"/>
            <a:ext cx="3800784" cy="61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0" i="0" u="none" strike="noStrike" cap="none">
                <a:solidFill>
                  <a:srgbClr val="32856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阿滴</a:t>
            </a:r>
            <a:endParaRPr/>
          </a:p>
        </p:txBody>
      </p:sp>
      <p:sp>
        <p:nvSpPr>
          <p:cNvPr id="374" name="Google Shape;374;p19"/>
          <p:cNvSpPr txBox="1"/>
          <p:nvPr/>
        </p:nvSpPr>
        <p:spPr>
          <a:xfrm>
            <a:off x="1649824" y="2788409"/>
            <a:ext cx="8842988" cy="2599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en-US" sz="6399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en-US" sz="6399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那邊那個</a:t>
            </a:r>
            <a:r>
              <a:rPr lang="en-US" sz="6399" b="1" i="0" u="none" strike="noStrike" cap="none" dirty="0" err="1">
                <a:solidFill>
                  <a:srgbClr val="FF000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關公</a:t>
            </a:r>
            <a:r>
              <a:rPr lang="en-US" sz="6399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3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</a:t>
            </a:r>
            <a:r>
              <a:rPr lang="en-US" sz="6399" b="1" i="0" u="none" strike="noStrike" cap="none" dirty="0" err="1">
                <a:solidFill>
                  <a:schemeClr val="accent3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把球幫我撿過來</a:t>
            </a:r>
            <a:r>
              <a:rPr lang="en-US" sz="6399" b="1" i="0" u="none" strike="noStrike" cap="none" dirty="0">
                <a:solidFill>
                  <a:schemeClr val="accent3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！」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5" name="Google Shape;375;p19"/>
          <p:cNvSpPr txBox="1"/>
          <p:nvPr/>
        </p:nvSpPr>
        <p:spPr>
          <a:xfrm>
            <a:off x="1853212" y="5692583"/>
            <a:ext cx="8639600" cy="390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高中時因為異位性皮膚炎比較嚴重，臉經常發紅，特別是緊張的時候更紅，因此被同學取笑、被排擠，也常常被欺負</a:t>
            </a:r>
            <a:r>
              <a:rPr lang="en-US" sz="4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381" name="Google Shape;381;p20"/>
          <p:cNvSpPr/>
          <p:nvPr/>
        </p:nvSpPr>
        <p:spPr>
          <a:xfrm>
            <a:off x="9144000" y="11198"/>
            <a:ext cx="9144000" cy="10275802"/>
          </a:xfrm>
          <a:custGeom>
            <a:avLst/>
            <a:gdLst/>
            <a:ahLst/>
            <a:cxnLst/>
            <a:rect l="l" t="t" r="r" b="b"/>
            <a:pathLst>
              <a:path w="3093156" h="3476012" extrusionOk="0">
                <a:moveTo>
                  <a:pt x="0" y="0"/>
                </a:moveTo>
                <a:lnTo>
                  <a:pt x="3093156" y="0"/>
                </a:lnTo>
                <a:lnTo>
                  <a:pt x="3093156" y="3476012"/>
                </a:lnTo>
                <a:lnTo>
                  <a:pt x="0" y="3476012"/>
                </a:lnTo>
                <a:close/>
              </a:path>
            </a:pathLst>
          </a:custGeom>
          <a:solidFill>
            <a:srgbClr val="FFF5DE"/>
          </a:solidFill>
          <a:ln>
            <a:noFill/>
          </a:ln>
        </p:spPr>
      </p:sp>
      <p:cxnSp>
        <p:nvCxnSpPr>
          <p:cNvPr id="382" name="Google Shape;382;p20"/>
          <p:cNvCxnSpPr/>
          <p:nvPr/>
        </p:nvCxnSpPr>
        <p:spPr>
          <a:xfrm>
            <a:off x="1308295" y="1604658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3" name="Google Shape;383;p20"/>
          <p:cNvCxnSpPr/>
          <p:nvPr/>
        </p:nvCxnSpPr>
        <p:spPr>
          <a:xfrm>
            <a:off x="1308295" y="4147256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84" name="Google Shape;384;p20"/>
          <p:cNvGrpSpPr/>
          <p:nvPr/>
        </p:nvGrpSpPr>
        <p:grpSpPr>
          <a:xfrm>
            <a:off x="9540569" y="1078430"/>
            <a:ext cx="2481869" cy="1212829"/>
            <a:chOff x="0" y="0"/>
            <a:chExt cx="3309159" cy="1617104"/>
          </a:xfrm>
        </p:grpSpPr>
        <p:sp>
          <p:nvSpPr>
            <p:cNvPr id="385" name="Google Shape;385;p20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0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0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被嘲笑</a:t>
              </a:r>
              <a:endParaRPr/>
            </a:p>
          </p:txBody>
        </p:sp>
      </p:grpSp>
      <p:grpSp>
        <p:nvGrpSpPr>
          <p:cNvPr id="388" name="Google Shape;388;p20"/>
          <p:cNvGrpSpPr/>
          <p:nvPr/>
        </p:nvGrpSpPr>
        <p:grpSpPr>
          <a:xfrm>
            <a:off x="12255244" y="1078430"/>
            <a:ext cx="2481869" cy="1212829"/>
            <a:chOff x="0" y="0"/>
            <a:chExt cx="3309159" cy="1617104"/>
          </a:xfrm>
        </p:grpSpPr>
        <p:sp>
          <p:nvSpPr>
            <p:cNvPr id="389" name="Google Shape;389;p20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0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0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沒朋友</a:t>
              </a:r>
              <a:endParaRPr/>
            </a:p>
          </p:txBody>
        </p:sp>
      </p:grpSp>
      <p:grpSp>
        <p:nvGrpSpPr>
          <p:cNvPr id="392" name="Google Shape;392;p20"/>
          <p:cNvGrpSpPr/>
          <p:nvPr/>
        </p:nvGrpSpPr>
        <p:grpSpPr>
          <a:xfrm>
            <a:off x="9540569" y="2761979"/>
            <a:ext cx="7907014" cy="1212829"/>
            <a:chOff x="0" y="0"/>
            <a:chExt cx="10542685" cy="1617104"/>
          </a:xfrm>
        </p:grpSpPr>
        <p:sp>
          <p:nvSpPr>
            <p:cNvPr id="393" name="Google Shape;393;p20"/>
            <p:cNvSpPr/>
            <p:nvPr/>
          </p:nvSpPr>
          <p:spPr>
            <a:xfrm>
              <a:off x="830753" y="288578"/>
              <a:ext cx="9711932" cy="1328526"/>
            </a:xfrm>
            <a:custGeom>
              <a:avLst/>
              <a:gdLst/>
              <a:ahLst/>
              <a:cxnLst/>
              <a:rect l="l" t="t" r="r" b="b"/>
              <a:pathLst>
                <a:path w="7947870" h="1087214" extrusionOk="0">
                  <a:moveTo>
                    <a:pt x="782340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23410" y="0"/>
                  </a:lnTo>
                  <a:cubicBezTo>
                    <a:pt x="7891990" y="0"/>
                    <a:pt x="7947870" y="55880"/>
                    <a:pt x="7947870" y="124460"/>
                  </a:cubicBezTo>
                  <a:lnTo>
                    <a:pt x="7947870" y="962754"/>
                  </a:lnTo>
                  <a:cubicBezTo>
                    <a:pt x="7947870" y="1031333"/>
                    <a:pt x="7891990" y="1087214"/>
                    <a:pt x="7823410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0"/>
            <p:cNvSpPr/>
            <p:nvPr/>
          </p:nvSpPr>
          <p:spPr>
            <a:xfrm>
              <a:off x="0" y="0"/>
              <a:ext cx="10285161" cy="1415504"/>
            </a:xfrm>
            <a:custGeom>
              <a:avLst/>
              <a:gdLst/>
              <a:ahLst/>
              <a:cxnLst/>
              <a:rect l="l" t="t" r="r" b="b"/>
              <a:pathLst>
                <a:path w="8416978" h="1158394" extrusionOk="0">
                  <a:moveTo>
                    <a:pt x="8292518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2519" y="0"/>
                  </a:lnTo>
                  <a:cubicBezTo>
                    <a:pt x="8361098" y="0"/>
                    <a:pt x="8416978" y="55880"/>
                    <a:pt x="8416978" y="124460"/>
                  </a:cubicBezTo>
                  <a:lnTo>
                    <a:pt x="8416978" y="1033934"/>
                  </a:lnTo>
                  <a:cubicBezTo>
                    <a:pt x="8416978" y="1102514"/>
                    <a:pt x="8361098" y="1158394"/>
                    <a:pt x="8292519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0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被取不喜歡的綽號</a:t>
              </a:r>
              <a:endParaRPr/>
            </a:p>
          </p:txBody>
        </p:sp>
      </p:grpSp>
      <p:grpSp>
        <p:nvGrpSpPr>
          <p:cNvPr id="396" name="Google Shape;396;p20"/>
          <p:cNvGrpSpPr/>
          <p:nvPr/>
        </p:nvGrpSpPr>
        <p:grpSpPr>
          <a:xfrm>
            <a:off x="9540569" y="8045472"/>
            <a:ext cx="7907014" cy="1212829"/>
            <a:chOff x="0" y="0"/>
            <a:chExt cx="10542685" cy="1617104"/>
          </a:xfrm>
        </p:grpSpPr>
        <p:sp>
          <p:nvSpPr>
            <p:cNvPr id="397" name="Google Shape;397;p20"/>
            <p:cNvSpPr/>
            <p:nvPr/>
          </p:nvSpPr>
          <p:spPr>
            <a:xfrm>
              <a:off x="830753" y="288578"/>
              <a:ext cx="9711932" cy="1328526"/>
            </a:xfrm>
            <a:custGeom>
              <a:avLst/>
              <a:gdLst/>
              <a:ahLst/>
              <a:cxnLst/>
              <a:rect l="l" t="t" r="r" b="b"/>
              <a:pathLst>
                <a:path w="7947870" h="1087214" extrusionOk="0">
                  <a:moveTo>
                    <a:pt x="782340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23410" y="0"/>
                  </a:lnTo>
                  <a:cubicBezTo>
                    <a:pt x="7891990" y="0"/>
                    <a:pt x="7947870" y="55880"/>
                    <a:pt x="7947870" y="124460"/>
                  </a:cubicBezTo>
                  <a:lnTo>
                    <a:pt x="7947870" y="962754"/>
                  </a:lnTo>
                  <a:cubicBezTo>
                    <a:pt x="7947870" y="1031333"/>
                    <a:pt x="7891990" y="1087214"/>
                    <a:pt x="7823410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0"/>
            <p:cNvSpPr/>
            <p:nvPr/>
          </p:nvSpPr>
          <p:spPr>
            <a:xfrm>
              <a:off x="0" y="0"/>
              <a:ext cx="10285161" cy="1415504"/>
            </a:xfrm>
            <a:custGeom>
              <a:avLst/>
              <a:gdLst/>
              <a:ahLst/>
              <a:cxnLst/>
              <a:rect l="l" t="t" r="r" b="b"/>
              <a:pathLst>
                <a:path w="8416978" h="1158394" extrusionOk="0">
                  <a:moveTo>
                    <a:pt x="8292518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2519" y="0"/>
                  </a:lnTo>
                  <a:cubicBezTo>
                    <a:pt x="8361098" y="0"/>
                    <a:pt x="8416978" y="55880"/>
                    <a:pt x="8416978" y="124460"/>
                  </a:cubicBezTo>
                  <a:lnTo>
                    <a:pt x="8416978" y="1033934"/>
                  </a:lnTo>
                  <a:cubicBezTo>
                    <a:pt x="8416978" y="1102514"/>
                    <a:pt x="8361098" y="1158394"/>
                    <a:pt x="8292519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0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其他傷害__________</a:t>
              </a:r>
              <a:endParaRPr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00" name="Google Shape;400;p20"/>
          <p:cNvGrpSpPr/>
          <p:nvPr/>
        </p:nvGrpSpPr>
        <p:grpSpPr>
          <a:xfrm>
            <a:off x="14965714" y="1078430"/>
            <a:ext cx="2481869" cy="1212829"/>
            <a:chOff x="0" y="0"/>
            <a:chExt cx="3309159" cy="1617104"/>
          </a:xfrm>
        </p:grpSpPr>
        <p:sp>
          <p:nvSpPr>
            <p:cNvPr id="401" name="Google Shape;401;p20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0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被欺負</a:t>
              </a:r>
              <a:endParaRPr/>
            </a:p>
          </p:txBody>
        </p:sp>
      </p:grpSp>
      <p:grpSp>
        <p:nvGrpSpPr>
          <p:cNvPr id="404" name="Google Shape;404;p20"/>
          <p:cNvGrpSpPr/>
          <p:nvPr/>
        </p:nvGrpSpPr>
        <p:grpSpPr>
          <a:xfrm>
            <a:off x="10903013" y="4474399"/>
            <a:ext cx="5622591" cy="1212829"/>
            <a:chOff x="0" y="0"/>
            <a:chExt cx="7496789" cy="1617104"/>
          </a:xfrm>
        </p:grpSpPr>
        <p:sp>
          <p:nvSpPr>
            <p:cNvPr id="405" name="Google Shape;405;p20"/>
            <p:cNvSpPr/>
            <p:nvPr/>
          </p:nvSpPr>
          <p:spPr>
            <a:xfrm>
              <a:off x="571198" y="288578"/>
              <a:ext cx="6925591" cy="1328526"/>
            </a:xfrm>
            <a:custGeom>
              <a:avLst/>
              <a:gdLst/>
              <a:ahLst/>
              <a:cxnLst/>
              <a:rect l="l" t="t" r="r" b="b"/>
              <a:pathLst>
                <a:path w="5667636" h="1087214" extrusionOk="0">
                  <a:moveTo>
                    <a:pt x="5543176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43176" y="0"/>
                  </a:lnTo>
                  <a:cubicBezTo>
                    <a:pt x="5611756" y="0"/>
                    <a:pt x="5667636" y="55880"/>
                    <a:pt x="5667636" y="124460"/>
                  </a:cubicBezTo>
                  <a:lnTo>
                    <a:pt x="5667636" y="962754"/>
                  </a:lnTo>
                  <a:cubicBezTo>
                    <a:pt x="5667636" y="1031333"/>
                    <a:pt x="5611756" y="1087214"/>
                    <a:pt x="5543176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0" y="0"/>
              <a:ext cx="7071738" cy="1415504"/>
            </a:xfrm>
            <a:custGeom>
              <a:avLst/>
              <a:gdLst/>
              <a:ahLst/>
              <a:cxnLst/>
              <a:rect l="l" t="t" r="r" b="b"/>
              <a:pathLst>
                <a:path w="5787237" h="1158394" extrusionOk="0">
                  <a:moveTo>
                    <a:pt x="5662777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2777" y="0"/>
                  </a:lnTo>
                  <a:cubicBezTo>
                    <a:pt x="5731357" y="0"/>
                    <a:pt x="5787237" y="55880"/>
                    <a:pt x="5787237" y="124460"/>
                  </a:cubicBezTo>
                  <a:lnTo>
                    <a:pt x="5787237" y="1033934"/>
                  </a:lnTo>
                  <a:cubicBezTo>
                    <a:pt x="5787237" y="1102514"/>
                    <a:pt x="5731357" y="1158394"/>
                    <a:pt x="5662777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0"/>
            <p:cNvSpPr txBox="1"/>
            <p:nvPr/>
          </p:nvSpPr>
          <p:spPr>
            <a:xfrm>
              <a:off x="0" y="246468"/>
              <a:ext cx="7071738" cy="1041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不想或不敢上學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08" name="Google Shape;408;p20"/>
          <p:cNvGrpSpPr/>
          <p:nvPr/>
        </p:nvGrpSpPr>
        <p:grpSpPr>
          <a:xfrm>
            <a:off x="10843949" y="6259936"/>
            <a:ext cx="2650127" cy="1212829"/>
            <a:chOff x="0" y="0"/>
            <a:chExt cx="3533503" cy="1617104"/>
          </a:xfrm>
        </p:grpSpPr>
        <p:sp>
          <p:nvSpPr>
            <p:cNvPr id="409" name="Google Shape;409;p20"/>
            <p:cNvSpPr/>
            <p:nvPr/>
          </p:nvSpPr>
          <p:spPr>
            <a:xfrm>
              <a:off x="269226" y="288578"/>
              <a:ext cx="3264277" cy="1328526"/>
            </a:xfrm>
            <a:custGeom>
              <a:avLst/>
              <a:gdLst/>
              <a:ahLst/>
              <a:cxnLst/>
              <a:rect l="l" t="t" r="r" b="b"/>
              <a:pathLst>
                <a:path w="2671358" h="1087214" extrusionOk="0">
                  <a:moveTo>
                    <a:pt x="2546898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6898" y="0"/>
                  </a:lnTo>
                  <a:cubicBezTo>
                    <a:pt x="2615478" y="0"/>
                    <a:pt x="2671358" y="55880"/>
                    <a:pt x="2671358" y="124460"/>
                  </a:cubicBezTo>
                  <a:lnTo>
                    <a:pt x="2671358" y="962754"/>
                  </a:lnTo>
                  <a:cubicBezTo>
                    <a:pt x="2671358" y="1031333"/>
                    <a:pt x="2615478" y="1087214"/>
                    <a:pt x="2546898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0" y="0"/>
              <a:ext cx="3333161" cy="1415504"/>
            </a:xfrm>
            <a:custGeom>
              <a:avLst/>
              <a:gdLst/>
              <a:ahLst/>
              <a:cxnLst/>
              <a:rect l="l" t="t" r="r" b="b"/>
              <a:pathLst>
                <a:path w="2727730" h="1158394" extrusionOk="0">
                  <a:moveTo>
                    <a:pt x="2603270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03270" y="0"/>
                  </a:lnTo>
                  <a:cubicBezTo>
                    <a:pt x="2671850" y="0"/>
                    <a:pt x="2727730" y="55880"/>
                    <a:pt x="2727730" y="124460"/>
                  </a:cubicBezTo>
                  <a:lnTo>
                    <a:pt x="2727730" y="1033934"/>
                  </a:lnTo>
                  <a:cubicBezTo>
                    <a:pt x="2727730" y="1102514"/>
                    <a:pt x="2671850" y="1158394"/>
                    <a:pt x="2603270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0"/>
            <p:cNvSpPr txBox="1"/>
            <p:nvPr/>
          </p:nvSpPr>
          <p:spPr>
            <a:xfrm>
              <a:off x="0" y="155023"/>
              <a:ext cx="3333162" cy="116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不舒服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12" name="Google Shape;412;p20"/>
          <p:cNvGrpSpPr/>
          <p:nvPr/>
        </p:nvGrpSpPr>
        <p:grpSpPr>
          <a:xfrm>
            <a:off x="14325974" y="6259936"/>
            <a:ext cx="2262077" cy="1212829"/>
            <a:chOff x="0" y="0"/>
            <a:chExt cx="3016103" cy="1617104"/>
          </a:xfrm>
        </p:grpSpPr>
        <p:sp>
          <p:nvSpPr>
            <p:cNvPr id="413" name="Google Shape;413;p20"/>
            <p:cNvSpPr/>
            <p:nvPr/>
          </p:nvSpPr>
          <p:spPr>
            <a:xfrm>
              <a:off x="229804" y="288578"/>
              <a:ext cx="2786299" cy="1328526"/>
            </a:xfrm>
            <a:custGeom>
              <a:avLst/>
              <a:gdLst/>
              <a:ahLst/>
              <a:cxnLst/>
              <a:rect l="l" t="t" r="r" b="b"/>
              <a:pathLst>
                <a:path w="2280199" h="1087214" extrusionOk="0">
                  <a:moveTo>
                    <a:pt x="215573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5739" y="0"/>
                  </a:lnTo>
                  <a:cubicBezTo>
                    <a:pt x="2224319" y="0"/>
                    <a:pt x="2280199" y="55880"/>
                    <a:pt x="2280199" y="124460"/>
                  </a:cubicBezTo>
                  <a:lnTo>
                    <a:pt x="2280199" y="962754"/>
                  </a:lnTo>
                  <a:cubicBezTo>
                    <a:pt x="2280199" y="1031333"/>
                    <a:pt x="2224319" y="1087214"/>
                    <a:pt x="2155739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0" y="0"/>
              <a:ext cx="2845096" cy="1415504"/>
            </a:xfrm>
            <a:custGeom>
              <a:avLst/>
              <a:gdLst/>
              <a:ahLst/>
              <a:cxnLst/>
              <a:rect l="l" t="t" r="r" b="b"/>
              <a:pathLst>
                <a:path w="2328317" h="1158394" extrusionOk="0">
                  <a:moveTo>
                    <a:pt x="2203857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857" y="0"/>
                  </a:lnTo>
                  <a:cubicBezTo>
                    <a:pt x="2272437" y="0"/>
                    <a:pt x="2328317" y="55880"/>
                    <a:pt x="2328317" y="124460"/>
                  </a:cubicBezTo>
                  <a:lnTo>
                    <a:pt x="2328317" y="1033934"/>
                  </a:lnTo>
                  <a:cubicBezTo>
                    <a:pt x="2328317" y="1102514"/>
                    <a:pt x="2272437" y="1158394"/>
                    <a:pt x="2203857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0"/>
            <p:cNvSpPr txBox="1"/>
            <p:nvPr/>
          </p:nvSpPr>
          <p:spPr>
            <a:xfrm>
              <a:off x="0" y="155023"/>
              <a:ext cx="2845096" cy="116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傷心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sp>
        <p:nvSpPr>
          <p:cNvPr id="417" name="Google Shape;417;p20"/>
          <p:cNvSpPr txBox="1"/>
          <p:nvPr/>
        </p:nvSpPr>
        <p:spPr>
          <a:xfrm>
            <a:off x="1308295" y="1856279"/>
            <a:ext cx="7835705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sng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阿滴</a:t>
            </a:r>
            <a:r>
              <a:rPr lang="en-US" sz="5600" b="0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在這個事件裡</a:t>
            </a:r>
            <a:r>
              <a:rPr lang="en-US" altLang="zh-TW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5600" b="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臉紅的關公</a:t>
            </a:r>
            <a:r>
              <a:rPr lang="en-US" altLang="zh-TW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en-US" sz="5600" b="0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可能受到什麼傷害</a:t>
            </a:r>
            <a:r>
              <a:rPr lang="en-US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dirty="0"/>
          </a:p>
        </p:txBody>
      </p:sp>
      <p:sp>
        <p:nvSpPr>
          <p:cNvPr id="418" name="Google Shape;418;p20"/>
          <p:cNvSpPr txBox="1"/>
          <p:nvPr/>
        </p:nvSpPr>
        <p:spPr>
          <a:xfrm>
            <a:off x="1308295" y="655081"/>
            <a:ext cx="7835705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9979"/>
              </a:lnSpc>
            </a:pPr>
            <a:r>
              <a:rPr lang="en-US" sz="4800" b="1" i="0" u="none" strike="noStrike" cap="none" dirty="0" err="1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小組討論，</a:t>
            </a:r>
            <a:r>
              <a:rPr lang="en-US" altLang="zh-TW" sz="4800" b="1" dirty="0" err="1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符合的項目打</a:t>
            </a:r>
            <a:r>
              <a:rPr lang="en-US" altLang="zh-TW" sz="4800" b="1" dirty="0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✔:</a:t>
            </a:r>
            <a:endParaRPr dirty="0"/>
          </a:p>
        </p:txBody>
      </p:sp>
      <p:grpSp>
        <p:nvGrpSpPr>
          <p:cNvPr id="41" name="Google Shape;355;p18">
            <a:extLst>
              <a:ext uri="{FF2B5EF4-FFF2-40B4-BE49-F238E27FC236}">
                <a16:creationId xmlns:a16="http://schemas.microsoft.com/office/drawing/2014/main" id="{3771F6F3-EA3F-4FE7-AFDF-399212ADC263}"/>
              </a:ext>
            </a:extLst>
          </p:cNvPr>
          <p:cNvGrpSpPr/>
          <p:nvPr/>
        </p:nvGrpSpPr>
        <p:grpSpPr>
          <a:xfrm>
            <a:off x="3435499" y="4659250"/>
            <a:ext cx="3880297" cy="5546681"/>
            <a:chOff x="0" y="0"/>
            <a:chExt cx="7062262" cy="10350230"/>
          </a:xfrm>
        </p:grpSpPr>
        <p:sp>
          <p:nvSpPr>
            <p:cNvPr id="42" name="Google Shape;356;p18">
              <a:extLst>
                <a:ext uri="{FF2B5EF4-FFF2-40B4-BE49-F238E27FC236}">
                  <a16:creationId xmlns:a16="http://schemas.microsoft.com/office/drawing/2014/main" id="{2B564787-D4ED-4435-BFD2-C0EF27C6EAA0}"/>
                </a:ext>
              </a:extLst>
            </p:cNvPr>
            <p:cNvSpPr/>
            <p:nvPr/>
          </p:nvSpPr>
          <p:spPr>
            <a:xfrm>
              <a:off x="0" y="0"/>
              <a:ext cx="7062262" cy="10350230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  <a:ln>
              <a:noFill/>
            </a:ln>
          </p:spPr>
        </p:sp>
        <p:sp>
          <p:nvSpPr>
            <p:cNvPr id="43" name="Google Shape;357;p18">
              <a:extLst>
                <a:ext uri="{FF2B5EF4-FFF2-40B4-BE49-F238E27FC236}">
                  <a16:creationId xmlns:a16="http://schemas.microsoft.com/office/drawing/2014/main" id="{5C6F0377-8617-4FCE-82AC-0779EE320654}"/>
                </a:ext>
              </a:extLst>
            </p:cNvPr>
            <p:cNvSpPr/>
            <p:nvPr/>
          </p:nvSpPr>
          <p:spPr>
            <a:xfrm>
              <a:off x="510070" y="292273"/>
              <a:ext cx="6042121" cy="8855143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EF9DD"/>
            </a:solidFill>
            <a:ln>
              <a:noFill/>
            </a:ln>
          </p:spPr>
        </p:sp>
        <p:sp>
          <p:nvSpPr>
            <p:cNvPr id="44" name="Google Shape;358;p18">
              <a:extLst>
                <a:ext uri="{FF2B5EF4-FFF2-40B4-BE49-F238E27FC236}">
                  <a16:creationId xmlns:a16="http://schemas.microsoft.com/office/drawing/2014/main" id="{FC70AD49-4344-4E51-B72A-270B05EA3137}"/>
                </a:ext>
              </a:extLst>
            </p:cNvPr>
            <p:cNvSpPr/>
            <p:nvPr/>
          </p:nvSpPr>
          <p:spPr>
            <a:xfrm>
              <a:off x="1118563" y="1991983"/>
              <a:ext cx="4825137" cy="7155434"/>
            </a:xfrm>
            <a:custGeom>
              <a:avLst/>
              <a:gdLst/>
              <a:ahLst/>
              <a:cxnLst/>
              <a:rect l="l" t="t" r="r" b="b"/>
              <a:pathLst>
                <a:path w="4825137" h="7155434" extrusionOk="0">
                  <a:moveTo>
                    <a:pt x="0" y="0"/>
                  </a:moveTo>
                  <a:lnTo>
                    <a:pt x="4825136" y="0"/>
                  </a:lnTo>
                  <a:lnTo>
                    <a:pt x="4825136" y="7155434"/>
                  </a:lnTo>
                  <a:lnTo>
                    <a:pt x="0" y="715543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37402" t="-4787" r="-30774" b="-8617"/>
              </a:stretch>
            </a:blipFill>
            <a:ln>
              <a:noFill/>
            </a:ln>
          </p:spPr>
        </p:sp>
      </p:grp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1"/>
          <p:cNvSpPr/>
          <p:nvPr/>
        </p:nvSpPr>
        <p:spPr>
          <a:xfrm>
            <a:off x="0" y="-66501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sp>
        <p:nvSpPr>
          <p:cNvPr id="428" name="Google Shape;428;p21"/>
          <p:cNvSpPr/>
          <p:nvPr/>
        </p:nvSpPr>
        <p:spPr>
          <a:xfrm>
            <a:off x="0" y="7441232"/>
            <a:ext cx="18288000" cy="2766854"/>
          </a:xfrm>
          <a:custGeom>
            <a:avLst/>
            <a:gdLst/>
            <a:ahLst/>
            <a:cxnLst/>
            <a:rect l="l" t="t" r="r" b="b"/>
            <a:pathLst>
              <a:path w="6964797" h="1053728" extrusionOk="0">
                <a:moveTo>
                  <a:pt x="0" y="0"/>
                </a:moveTo>
                <a:lnTo>
                  <a:pt x="6964797" y="0"/>
                </a:lnTo>
                <a:lnTo>
                  <a:pt x="6964797" y="1053728"/>
                </a:lnTo>
                <a:lnTo>
                  <a:pt x="0" y="1053728"/>
                </a:lnTo>
                <a:close/>
              </a:path>
            </a:pathLst>
          </a:custGeom>
          <a:solidFill>
            <a:srgbClr val="2DB189"/>
          </a:solidFill>
          <a:ln>
            <a:noFill/>
          </a:ln>
        </p:spPr>
      </p:sp>
      <p:sp>
        <p:nvSpPr>
          <p:cNvPr id="429" name="Google Shape;429;p21"/>
          <p:cNvSpPr/>
          <p:nvPr/>
        </p:nvSpPr>
        <p:spPr>
          <a:xfrm flipH="1">
            <a:off x="14868793" y="2072325"/>
            <a:ext cx="2755118" cy="6752334"/>
          </a:xfrm>
          <a:custGeom>
            <a:avLst/>
            <a:gdLst/>
            <a:ahLst/>
            <a:cxnLst/>
            <a:rect l="l" t="t" r="r" b="b"/>
            <a:pathLst>
              <a:path w="2755118" h="6752334" extrusionOk="0">
                <a:moveTo>
                  <a:pt x="2755118" y="0"/>
                </a:moveTo>
                <a:lnTo>
                  <a:pt x="0" y="0"/>
                </a:lnTo>
                <a:lnTo>
                  <a:pt x="0" y="6752334"/>
                </a:lnTo>
                <a:lnTo>
                  <a:pt x="2755118" y="6752334"/>
                </a:lnTo>
                <a:lnTo>
                  <a:pt x="2755118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83457" t="-7636" r="-93597" b="-5409"/>
            </a:stretch>
          </a:blipFill>
          <a:ln>
            <a:noFill/>
          </a:ln>
        </p:spPr>
      </p:sp>
      <p:sp>
        <p:nvSpPr>
          <p:cNvPr id="430" name="Google Shape;430;p21"/>
          <p:cNvSpPr txBox="1"/>
          <p:nvPr/>
        </p:nvSpPr>
        <p:spPr>
          <a:xfrm>
            <a:off x="3002202" y="8314573"/>
            <a:ext cx="13957619" cy="2614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7999"/>
              </a:lnSpc>
            </a:pPr>
            <a:r>
              <a:rPr lang="en-US" sz="7200" b="1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學別人講話</a:t>
            </a:r>
            <a:r>
              <a:rPr lang="zh-TW" altLang="en-US" sz="7200" b="1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zh-TW" altLang="en-US" sz="7200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有什麼問題嗎？</a:t>
            </a:r>
            <a:endParaRPr lang="zh-TW" altLang="en-US" sz="7200" dirty="0"/>
          </a:p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200" b="1" i="0" u="none" strike="noStrike" cap="none" dirty="0">
              <a:solidFill>
                <a:srgbClr val="FFEA6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31" name="Google Shape;431;p21"/>
          <p:cNvSpPr txBox="1"/>
          <p:nvPr/>
        </p:nvSpPr>
        <p:spPr>
          <a:xfrm>
            <a:off x="1278082" y="396715"/>
            <a:ext cx="16291339" cy="6155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 err="1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因為他的聲音比較高、講話柔柔的</a:t>
            </a:r>
            <a:r>
              <a:rPr lang="en-US" sz="8000" b="0" i="0" u="none" strike="noStrike" cap="none" dirty="0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>
              <a:solidFill>
                <a:schemeClr val="bg2"/>
              </a:solidFill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 err="1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雖然他不喜歡別人學他講話</a:t>
            </a:r>
            <a:r>
              <a:rPr lang="en-US" sz="8000" b="0" i="0" u="none" strike="noStrike" cap="none" dirty="0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>
              <a:solidFill>
                <a:schemeClr val="bg2"/>
              </a:solidFill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 err="1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不過大家還是一直學他</a:t>
            </a:r>
            <a:r>
              <a:rPr lang="en-US" sz="8000" b="0" i="0" u="none" strike="noStrike" cap="none" dirty="0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>
              <a:solidFill>
                <a:schemeClr val="bg2"/>
              </a:solidFill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 err="1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真的好好笑</a:t>
            </a:r>
            <a:r>
              <a:rPr lang="en-US" sz="8000" b="0" i="0" u="none" strike="noStrike" cap="none" dirty="0">
                <a:solidFill>
                  <a:schemeClr val="bg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！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432" name="Google Shape;432;p21"/>
          <p:cNvSpPr txBox="1"/>
          <p:nvPr/>
        </p:nvSpPr>
        <p:spPr>
          <a:xfrm>
            <a:off x="1028700" y="6603907"/>
            <a:ext cx="7835705" cy="78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說說看：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442" name="Google Shape;442;p22"/>
          <p:cNvSpPr/>
          <p:nvPr/>
        </p:nvSpPr>
        <p:spPr>
          <a:xfrm>
            <a:off x="1372723" y="1480448"/>
            <a:ext cx="9503466" cy="7777852"/>
          </a:xfrm>
          <a:custGeom>
            <a:avLst/>
            <a:gdLst/>
            <a:ahLst/>
            <a:cxnLst/>
            <a:rect l="l" t="t" r="r" b="b"/>
            <a:pathLst>
              <a:path w="2706135" h="2214762" extrusionOk="0">
                <a:moveTo>
                  <a:pt x="2581675" y="2214762"/>
                </a:moveTo>
                <a:lnTo>
                  <a:pt x="124460" y="2214762"/>
                </a:lnTo>
                <a:cubicBezTo>
                  <a:pt x="55880" y="2214762"/>
                  <a:pt x="0" y="2158882"/>
                  <a:pt x="0" y="209030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81675" y="0"/>
                </a:lnTo>
                <a:cubicBezTo>
                  <a:pt x="2650255" y="0"/>
                  <a:pt x="2706135" y="55880"/>
                  <a:pt x="2706135" y="124460"/>
                </a:cubicBezTo>
                <a:lnTo>
                  <a:pt x="2706135" y="2090302"/>
                </a:lnTo>
                <a:cubicBezTo>
                  <a:pt x="2706135" y="2158882"/>
                  <a:pt x="2650255" y="2214762"/>
                  <a:pt x="2581675" y="2214762"/>
                </a:cubicBezTo>
                <a:close/>
              </a:path>
            </a:pathLst>
          </a:custGeom>
          <a:solidFill>
            <a:srgbClr val="FEF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2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 extrusionOk="0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3000"/>
            </a:blip>
            <a:stretch>
              <a:fillRect/>
            </a:stretch>
          </a:blipFill>
          <a:ln>
            <a:noFill/>
          </a:ln>
        </p:spPr>
      </p:sp>
      <p:sp>
        <p:nvSpPr>
          <p:cNvPr id="444" name="Google Shape;444;p22"/>
          <p:cNvSpPr txBox="1"/>
          <p:nvPr/>
        </p:nvSpPr>
        <p:spPr>
          <a:xfrm>
            <a:off x="1830603" y="2318957"/>
            <a:ext cx="8992448" cy="5505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 err="1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聲音比較高、講話柔柔的</a:t>
            </a:r>
            <a:endParaRPr dirty="0"/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 err="1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這是</a:t>
            </a:r>
            <a:endParaRPr dirty="0"/>
          </a:p>
          <a:p>
            <a:pPr marL="0" marR="0" lvl="0" indent="0" algn="l" rtl="0">
              <a:lnSpc>
                <a:spcPct val="86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0" i="0" u="none" strike="noStrike" cap="none" dirty="0">
              <a:solidFill>
                <a:srgbClr val="18966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 err="1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認為男生不能有這樣的</a:t>
            </a:r>
            <a:endParaRPr dirty="0"/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 err="1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特質，就是</a:t>
            </a:r>
            <a:endParaRPr dirty="0"/>
          </a:p>
        </p:txBody>
      </p:sp>
      <p:grpSp>
        <p:nvGrpSpPr>
          <p:cNvPr id="445" name="Google Shape;445;p22"/>
          <p:cNvGrpSpPr/>
          <p:nvPr/>
        </p:nvGrpSpPr>
        <p:grpSpPr>
          <a:xfrm>
            <a:off x="11511584" y="1463580"/>
            <a:ext cx="5296697" cy="7762672"/>
            <a:chOff x="0" y="0"/>
            <a:chExt cx="7062262" cy="10350230"/>
          </a:xfrm>
        </p:grpSpPr>
        <p:sp>
          <p:nvSpPr>
            <p:cNvPr id="446" name="Google Shape;446;p22"/>
            <p:cNvSpPr/>
            <p:nvPr/>
          </p:nvSpPr>
          <p:spPr>
            <a:xfrm>
              <a:off x="0" y="0"/>
              <a:ext cx="7062262" cy="10350230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  <a:ln>
              <a:noFill/>
            </a:ln>
          </p:spPr>
        </p:sp>
        <p:sp>
          <p:nvSpPr>
            <p:cNvPr id="447" name="Google Shape;447;p22"/>
            <p:cNvSpPr/>
            <p:nvPr/>
          </p:nvSpPr>
          <p:spPr>
            <a:xfrm>
              <a:off x="510070" y="292273"/>
              <a:ext cx="6042121" cy="8855143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EF9DD"/>
            </a:solidFill>
            <a:ln>
              <a:noFill/>
            </a:ln>
          </p:spPr>
        </p:sp>
        <p:sp>
          <p:nvSpPr>
            <p:cNvPr id="448" name="Google Shape;448;p22"/>
            <p:cNvSpPr/>
            <p:nvPr/>
          </p:nvSpPr>
          <p:spPr>
            <a:xfrm flipH="1">
              <a:off x="1694386" y="218289"/>
              <a:ext cx="3673491" cy="9003112"/>
            </a:xfrm>
            <a:custGeom>
              <a:avLst/>
              <a:gdLst/>
              <a:ahLst/>
              <a:cxnLst/>
              <a:rect l="l" t="t" r="r" b="b"/>
              <a:pathLst>
                <a:path w="3673491" h="9003112" extrusionOk="0">
                  <a:moveTo>
                    <a:pt x="3673491" y="0"/>
                  </a:moveTo>
                  <a:lnTo>
                    <a:pt x="0" y="0"/>
                  </a:lnTo>
                  <a:lnTo>
                    <a:pt x="0" y="9003112"/>
                  </a:lnTo>
                  <a:lnTo>
                    <a:pt x="3673491" y="9003112"/>
                  </a:lnTo>
                  <a:lnTo>
                    <a:pt x="3673491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83457" t="-7636" r="-93597" b="-5409"/>
              </a:stretch>
            </a:blipFill>
            <a:ln>
              <a:noFill/>
            </a:ln>
          </p:spPr>
        </p:sp>
      </p:grpSp>
      <p:sp>
        <p:nvSpPr>
          <p:cNvPr id="449" name="Google Shape;449;p22"/>
          <p:cNvSpPr txBox="1"/>
          <p:nvPr/>
        </p:nvSpPr>
        <p:spPr>
          <a:xfrm>
            <a:off x="4773169" y="7037834"/>
            <a:ext cx="5783263" cy="224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 b="1" i="0" u="none" strike="noStrike" cap="none" dirty="0" err="1">
                <a:solidFill>
                  <a:srgbClr val="FF0000"/>
                </a:solidFill>
                <a:sym typeface="Arial"/>
              </a:rPr>
              <a:t>偏見</a:t>
            </a:r>
            <a:endParaRPr b="1" dirty="0">
              <a:solidFill>
                <a:srgbClr val="FF0000"/>
              </a:solidFill>
            </a:endParaRPr>
          </a:p>
        </p:txBody>
      </p:sp>
      <p:sp>
        <p:nvSpPr>
          <p:cNvPr id="450" name="Google Shape;450;p22"/>
          <p:cNvSpPr txBox="1"/>
          <p:nvPr/>
        </p:nvSpPr>
        <p:spPr>
          <a:xfrm>
            <a:off x="2808627" y="3451664"/>
            <a:ext cx="5595449" cy="1723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Noto Sans TC"/>
                <a:ea typeface="Noto Sans TC"/>
                <a:cs typeface="Noto Sans TC"/>
                <a:sym typeface="Noto Sans TC"/>
              </a:rPr>
              <a:t>身體特質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460" name="Google Shape;460;p23"/>
          <p:cNvSpPr/>
          <p:nvPr/>
        </p:nvSpPr>
        <p:spPr>
          <a:xfrm>
            <a:off x="11511584" y="1463580"/>
            <a:ext cx="5296697" cy="7762672"/>
          </a:xfrm>
          <a:custGeom>
            <a:avLst/>
            <a:gdLst/>
            <a:ahLst/>
            <a:cxnLst/>
            <a:rect l="l" t="t" r="r" b="b"/>
            <a:pathLst>
              <a:path w="2398161" h="3514669" extrusionOk="0">
                <a:moveTo>
                  <a:pt x="0" y="0"/>
                </a:moveTo>
                <a:lnTo>
                  <a:pt x="2398161" y="0"/>
                </a:lnTo>
                <a:lnTo>
                  <a:pt x="2398161" y="3514669"/>
                </a:lnTo>
                <a:lnTo>
                  <a:pt x="0" y="3514669"/>
                </a:lnTo>
                <a:close/>
              </a:path>
            </a:pathLst>
          </a:custGeom>
          <a:solidFill>
            <a:srgbClr val="FFEA92"/>
          </a:solidFill>
          <a:ln>
            <a:noFill/>
          </a:ln>
        </p:spPr>
      </p:sp>
      <p:sp>
        <p:nvSpPr>
          <p:cNvPr id="461" name="Google Shape;461;p23"/>
          <p:cNvSpPr/>
          <p:nvPr/>
        </p:nvSpPr>
        <p:spPr>
          <a:xfrm>
            <a:off x="1319584" y="1463580"/>
            <a:ext cx="9503466" cy="7777852"/>
          </a:xfrm>
          <a:custGeom>
            <a:avLst/>
            <a:gdLst/>
            <a:ahLst/>
            <a:cxnLst/>
            <a:rect l="l" t="t" r="r" b="b"/>
            <a:pathLst>
              <a:path w="2706135" h="2214762" extrusionOk="0">
                <a:moveTo>
                  <a:pt x="2581675" y="2214762"/>
                </a:moveTo>
                <a:lnTo>
                  <a:pt x="124460" y="2214762"/>
                </a:lnTo>
                <a:cubicBezTo>
                  <a:pt x="55880" y="2214762"/>
                  <a:pt x="0" y="2158882"/>
                  <a:pt x="0" y="209030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81675" y="0"/>
                </a:lnTo>
                <a:cubicBezTo>
                  <a:pt x="2650255" y="0"/>
                  <a:pt x="2706135" y="55880"/>
                  <a:pt x="2706135" y="124460"/>
                </a:cubicBezTo>
                <a:lnTo>
                  <a:pt x="2706135" y="2090302"/>
                </a:lnTo>
                <a:cubicBezTo>
                  <a:pt x="2706135" y="2158882"/>
                  <a:pt x="2650255" y="2214762"/>
                  <a:pt x="2581675" y="2214762"/>
                </a:cubicBezTo>
                <a:close/>
              </a:path>
            </a:pathLst>
          </a:custGeom>
          <a:solidFill>
            <a:srgbClr val="FEF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3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 extrusionOk="0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3000"/>
            </a:blip>
            <a:stretch>
              <a:fillRect/>
            </a:stretch>
          </a:blipFill>
          <a:ln>
            <a:noFill/>
          </a:ln>
        </p:spPr>
      </p:sp>
      <p:sp>
        <p:nvSpPr>
          <p:cNvPr id="463" name="Google Shape;463;p23"/>
          <p:cNvSpPr/>
          <p:nvPr/>
        </p:nvSpPr>
        <p:spPr>
          <a:xfrm>
            <a:off x="11881582" y="1690549"/>
            <a:ext cx="4556700" cy="6616957"/>
          </a:xfrm>
          <a:custGeom>
            <a:avLst/>
            <a:gdLst/>
            <a:ahLst/>
            <a:cxnLst/>
            <a:rect l="l" t="t" r="r" b="b"/>
            <a:pathLst>
              <a:path w="4556700" h="6616957" extrusionOk="0">
                <a:moveTo>
                  <a:pt x="0" y="0"/>
                </a:moveTo>
                <a:lnTo>
                  <a:pt x="4556700" y="0"/>
                </a:lnTo>
                <a:lnTo>
                  <a:pt x="4556700" y="6616957"/>
                </a:lnTo>
                <a:lnTo>
                  <a:pt x="0" y="6616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3035" r="-23033"/>
            </a:stretch>
          </a:blipFill>
          <a:ln>
            <a:noFill/>
          </a:ln>
        </p:spPr>
      </p:sp>
      <p:sp>
        <p:nvSpPr>
          <p:cNvPr id="464" name="Google Shape;464;p23"/>
          <p:cNvSpPr txBox="1"/>
          <p:nvPr/>
        </p:nvSpPr>
        <p:spPr>
          <a:xfrm>
            <a:off x="12379857" y="8447986"/>
            <a:ext cx="3800784" cy="61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0" i="0" u="none" strike="noStrike" cap="none">
                <a:solidFill>
                  <a:srgbClr val="32856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阿翰</a:t>
            </a:r>
            <a:endParaRPr/>
          </a:p>
        </p:txBody>
      </p:sp>
      <p:sp>
        <p:nvSpPr>
          <p:cNvPr id="465" name="Google Shape;465;p23"/>
          <p:cNvSpPr txBox="1"/>
          <p:nvPr/>
        </p:nvSpPr>
        <p:spPr>
          <a:xfrm>
            <a:off x="1649824" y="2788159"/>
            <a:ext cx="9861760" cy="207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en-US" sz="6399" b="1" i="0" u="none" strike="noStrike" cap="none" dirty="0" err="1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一講話同學就會模仿</a:t>
            </a: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   </a:t>
            </a:r>
            <a:endParaRPr dirty="0"/>
          </a:p>
          <a:p>
            <a:pPr marL="0" marR="0" lvl="0" indent="0" algn="l" rtl="0">
              <a:lnSpc>
                <a:spcPct val="13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6399" b="1" i="0" u="none" strike="noStrike" cap="none" dirty="0" err="1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讓我感覺背脊發涼</a:t>
            </a: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en-US" sz="6399" b="1" i="0" u="none" strike="noStrike" cap="none" dirty="0" err="1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害怕</a:t>
            </a: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)」</a:t>
            </a:r>
            <a:endParaRPr dirty="0"/>
          </a:p>
        </p:txBody>
      </p:sp>
      <p:sp>
        <p:nvSpPr>
          <p:cNvPr id="466" name="Google Shape;466;p23"/>
          <p:cNvSpPr txBox="1"/>
          <p:nvPr/>
        </p:nvSpPr>
        <p:spPr>
          <a:xfrm>
            <a:off x="1649824" y="5885306"/>
            <a:ext cx="8842988" cy="24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因為聲音比較高、柔柔的，一講話就被同學模仿、被取笑，常常被欺負，也沒有朋友</a:t>
            </a:r>
            <a:r>
              <a:rPr lang="en-US" sz="4800" b="0" i="0" u="none" strike="noStrike" cap="none" dirty="0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dirty="0"/>
          </a:p>
        </p:txBody>
      </p:sp>
    </p:spTree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472" name="Google Shape;472;p24"/>
          <p:cNvSpPr/>
          <p:nvPr/>
        </p:nvSpPr>
        <p:spPr>
          <a:xfrm>
            <a:off x="9144000" y="11198"/>
            <a:ext cx="9144000" cy="10275802"/>
          </a:xfrm>
          <a:custGeom>
            <a:avLst/>
            <a:gdLst/>
            <a:ahLst/>
            <a:cxnLst/>
            <a:rect l="l" t="t" r="r" b="b"/>
            <a:pathLst>
              <a:path w="3093156" h="3476012" extrusionOk="0">
                <a:moveTo>
                  <a:pt x="0" y="0"/>
                </a:moveTo>
                <a:lnTo>
                  <a:pt x="3093156" y="0"/>
                </a:lnTo>
                <a:lnTo>
                  <a:pt x="3093156" y="3476012"/>
                </a:lnTo>
                <a:lnTo>
                  <a:pt x="0" y="3476012"/>
                </a:lnTo>
                <a:close/>
              </a:path>
            </a:pathLst>
          </a:custGeom>
          <a:solidFill>
            <a:srgbClr val="FFF5DE"/>
          </a:solidFill>
          <a:ln>
            <a:noFill/>
          </a:ln>
        </p:spPr>
      </p:sp>
      <p:cxnSp>
        <p:nvCxnSpPr>
          <p:cNvPr id="473" name="Google Shape;473;p24"/>
          <p:cNvCxnSpPr/>
          <p:nvPr/>
        </p:nvCxnSpPr>
        <p:spPr>
          <a:xfrm>
            <a:off x="1308295" y="1604658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p24"/>
          <p:cNvCxnSpPr/>
          <p:nvPr/>
        </p:nvCxnSpPr>
        <p:spPr>
          <a:xfrm>
            <a:off x="1308295" y="4147256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75" name="Google Shape;475;p24"/>
          <p:cNvGrpSpPr/>
          <p:nvPr/>
        </p:nvGrpSpPr>
        <p:grpSpPr>
          <a:xfrm>
            <a:off x="9540569" y="1078430"/>
            <a:ext cx="2481869" cy="1212829"/>
            <a:chOff x="0" y="0"/>
            <a:chExt cx="3309159" cy="1617104"/>
          </a:xfrm>
        </p:grpSpPr>
        <p:sp>
          <p:nvSpPr>
            <p:cNvPr id="476" name="Google Shape;476;p24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被嘲笑</a:t>
              </a:r>
              <a:endParaRPr/>
            </a:p>
          </p:txBody>
        </p:sp>
      </p:grpSp>
      <p:grpSp>
        <p:nvGrpSpPr>
          <p:cNvPr id="479" name="Google Shape;479;p24"/>
          <p:cNvGrpSpPr/>
          <p:nvPr/>
        </p:nvGrpSpPr>
        <p:grpSpPr>
          <a:xfrm>
            <a:off x="12255244" y="1078430"/>
            <a:ext cx="2481869" cy="1212829"/>
            <a:chOff x="0" y="0"/>
            <a:chExt cx="3309159" cy="1617104"/>
          </a:xfrm>
        </p:grpSpPr>
        <p:sp>
          <p:nvSpPr>
            <p:cNvPr id="480" name="Google Shape;480;p24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沒朋友</a:t>
              </a:r>
              <a:endParaRPr/>
            </a:p>
          </p:txBody>
        </p:sp>
      </p:grpSp>
      <p:grpSp>
        <p:nvGrpSpPr>
          <p:cNvPr id="483" name="Google Shape;483;p24"/>
          <p:cNvGrpSpPr/>
          <p:nvPr/>
        </p:nvGrpSpPr>
        <p:grpSpPr>
          <a:xfrm>
            <a:off x="9540569" y="2761979"/>
            <a:ext cx="7907014" cy="1212829"/>
            <a:chOff x="0" y="0"/>
            <a:chExt cx="10542685" cy="1617104"/>
          </a:xfrm>
        </p:grpSpPr>
        <p:sp>
          <p:nvSpPr>
            <p:cNvPr id="484" name="Google Shape;484;p24"/>
            <p:cNvSpPr/>
            <p:nvPr/>
          </p:nvSpPr>
          <p:spPr>
            <a:xfrm>
              <a:off x="830753" y="288578"/>
              <a:ext cx="9711932" cy="1328526"/>
            </a:xfrm>
            <a:custGeom>
              <a:avLst/>
              <a:gdLst/>
              <a:ahLst/>
              <a:cxnLst/>
              <a:rect l="l" t="t" r="r" b="b"/>
              <a:pathLst>
                <a:path w="7947870" h="1087214" extrusionOk="0">
                  <a:moveTo>
                    <a:pt x="782340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23410" y="0"/>
                  </a:lnTo>
                  <a:cubicBezTo>
                    <a:pt x="7891990" y="0"/>
                    <a:pt x="7947870" y="55880"/>
                    <a:pt x="7947870" y="124460"/>
                  </a:cubicBezTo>
                  <a:lnTo>
                    <a:pt x="7947870" y="962754"/>
                  </a:lnTo>
                  <a:cubicBezTo>
                    <a:pt x="7947870" y="1031333"/>
                    <a:pt x="7891990" y="1087214"/>
                    <a:pt x="7823410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0" y="0"/>
              <a:ext cx="10285161" cy="1415504"/>
            </a:xfrm>
            <a:custGeom>
              <a:avLst/>
              <a:gdLst/>
              <a:ahLst/>
              <a:cxnLst/>
              <a:rect l="l" t="t" r="r" b="b"/>
              <a:pathLst>
                <a:path w="8416978" h="1158394" extrusionOk="0">
                  <a:moveTo>
                    <a:pt x="8292518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2519" y="0"/>
                  </a:lnTo>
                  <a:cubicBezTo>
                    <a:pt x="8361098" y="0"/>
                    <a:pt x="8416978" y="55880"/>
                    <a:pt x="8416978" y="124460"/>
                  </a:cubicBezTo>
                  <a:lnTo>
                    <a:pt x="8416978" y="1033934"/>
                  </a:lnTo>
                  <a:cubicBezTo>
                    <a:pt x="8416978" y="1102514"/>
                    <a:pt x="8361098" y="1158394"/>
                    <a:pt x="8292519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被取不喜歡的綽號</a:t>
              </a:r>
              <a:endParaRPr/>
            </a:p>
          </p:txBody>
        </p:sp>
      </p:grpSp>
      <p:grpSp>
        <p:nvGrpSpPr>
          <p:cNvPr id="487" name="Google Shape;487;p24"/>
          <p:cNvGrpSpPr/>
          <p:nvPr/>
        </p:nvGrpSpPr>
        <p:grpSpPr>
          <a:xfrm>
            <a:off x="9540569" y="8045472"/>
            <a:ext cx="7907014" cy="1212829"/>
            <a:chOff x="0" y="0"/>
            <a:chExt cx="10542685" cy="1617104"/>
          </a:xfrm>
        </p:grpSpPr>
        <p:sp>
          <p:nvSpPr>
            <p:cNvPr id="488" name="Google Shape;488;p24"/>
            <p:cNvSpPr/>
            <p:nvPr/>
          </p:nvSpPr>
          <p:spPr>
            <a:xfrm>
              <a:off x="830753" y="288578"/>
              <a:ext cx="9711932" cy="1328526"/>
            </a:xfrm>
            <a:custGeom>
              <a:avLst/>
              <a:gdLst/>
              <a:ahLst/>
              <a:cxnLst/>
              <a:rect l="l" t="t" r="r" b="b"/>
              <a:pathLst>
                <a:path w="7947870" h="1087214" extrusionOk="0">
                  <a:moveTo>
                    <a:pt x="782340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23410" y="0"/>
                  </a:lnTo>
                  <a:cubicBezTo>
                    <a:pt x="7891990" y="0"/>
                    <a:pt x="7947870" y="55880"/>
                    <a:pt x="7947870" y="124460"/>
                  </a:cubicBezTo>
                  <a:lnTo>
                    <a:pt x="7947870" y="962754"/>
                  </a:lnTo>
                  <a:cubicBezTo>
                    <a:pt x="7947870" y="1031333"/>
                    <a:pt x="7891990" y="1087214"/>
                    <a:pt x="7823410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0" y="0"/>
              <a:ext cx="10285161" cy="1415504"/>
            </a:xfrm>
            <a:custGeom>
              <a:avLst/>
              <a:gdLst/>
              <a:ahLst/>
              <a:cxnLst/>
              <a:rect l="l" t="t" r="r" b="b"/>
              <a:pathLst>
                <a:path w="8416978" h="1158394" extrusionOk="0">
                  <a:moveTo>
                    <a:pt x="8292518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2519" y="0"/>
                  </a:lnTo>
                  <a:cubicBezTo>
                    <a:pt x="8361098" y="0"/>
                    <a:pt x="8416978" y="55880"/>
                    <a:pt x="8416978" y="124460"/>
                  </a:cubicBezTo>
                  <a:lnTo>
                    <a:pt x="8416978" y="1033934"/>
                  </a:lnTo>
                  <a:cubicBezTo>
                    <a:pt x="8416978" y="1102514"/>
                    <a:pt x="8361098" y="1158394"/>
                    <a:pt x="8292519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其他傷害__________</a:t>
              </a:r>
              <a:endParaRPr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91" name="Google Shape;491;p24"/>
          <p:cNvGrpSpPr/>
          <p:nvPr/>
        </p:nvGrpSpPr>
        <p:grpSpPr>
          <a:xfrm>
            <a:off x="14965714" y="1078430"/>
            <a:ext cx="2481869" cy="1212829"/>
            <a:chOff x="0" y="0"/>
            <a:chExt cx="3309159" cy="1617104"/>
          </a:xfrm>
        </p:grpSpPr>
        <p:sp>
          <p:nvSpPr>
            <p:cNvPr id="492" name="Google Shape;492;p24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被欺負</a:t>
              </a:r>
              <a:endParaRPr/>
            </a:p>
          </p:txBody>
        </p:sp>
      </p:grpSp>
      <p:grpSp>
        <p:nvGrpSpPr>
          <p:cNvPr id="495" name="Google Shape;495;p24"/>
          <p:cNvGrpSpPr/>
          <p:nvPr/>
        </p:nvGrpSpPr>
        <p:grpSpPr>
          <a:xfrm>
            <a:off x="10903013" y="4474399"/>
            <a:ext cx="5622591" cy="1212829"/>
            <a:chOff x="0" y="0"/>
            <a:chExt cx="7496789" cy="1617104"/>
          </a:xfrm>
        </p:grpSpPr>
        <p:sp>
          <p:nvSpPr>
            <p:cNvPr id="496" name="Google Shape;496;p24"/>
            <p:cNvSpPr/>
            <p:nvPr/>
          </p:nvSpPr>
          <p:spPr>
            <a:xfrm>
              <a:off x="571198" y="288578"/>
              <a:ext cx="6925591" cy="1328526"/>
            </a:xfrm>
            <a:custGeom>
              <a:avLst/>
              <a:gdLst/>
              <a:ahLst/>
              <a:cxnLst/>
              <a:rect l="l" t="t" r="r" b="b"/>
              <a:pathLst>
                <a:path w="5667636" h="1087214" extrusionOk="0">
                  <a:moveTo>
                    <a:pt x="5543176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43176" y="0"/>
                  </a:lnTo>
                  <a:cubicBezTo>
                    <a:pt x="5611756" y="0"/>
                    <a:pt x="5667636" y="55880"/>
                    <a:pt x="5667636" y="124460"/>
                  </a:cubicBezTo>
                  <a:lnTo>
                    <a:pt x="5667636" y="962754"/>
                  </a:lnTo>
                  <a:cubicBezTo>
                    <a:pt x="5667636" y="1031333"/>
                    <a:pt x="5611756" y="1087214"/>
                    <a:pt x="5543176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0" y="0"/>
              <a:ext cx="7071738" cy="1415504"/>
            </a:xfrm>
            <a:custGeom>
              <a:avLst/>
              <a:gdLst/>
              <a:ahLst/>
              <a:cxnLst/>
              <a:rect l="l" t="t" r="r" b="b"/>
              <a:pathLst>
                <a:path w="5787237" h="1158394" extrusionOk="0">
                  <a:moveTo>
                    <a:pt x="5662777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2777" y="0"/>
                  </a:lnTo>
                  <a:cubicBezTo>
                    <a:pt x="5731357" y="0"/>
                    <a:pt x="5787237" y="55880"/>
                    <a:pt x="5787237" y="124460"/>
                  </a:cubicBezTo>
                  <a:lnTo>
                    <a:pt x="5787237" y="1033934"/>
                  </a:lnTo>
                  <a:cubicBezTo>
                    <a:pt x="5787237" y="1102514"/>
                    <a:pt x="5731357" y="1158394"/>
                    <a:pt x="5662777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 txBox="1"/>
            <p:nvPr/>
          </p:nvSpPr>
          <p:spPr>
            <a:xfrm>
              <a:off x="0" y="246468"/>
              <a:ext cx="7071738" cy="1041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不想或不敢上學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99" name="Google Shape;499;p24"/>
          <p:cNvGrpSpPr/>
          <p:nvPr/>
        </p:nvGrpSpPr>
        <p:grpSpPr>
          <a:xfrm>
            <a:off x="10843949" y="6259936"/>
            <a:ext cx="2650127" cy="1212829"/>
            <a:chOff x="0" y="0"/>
            <a:chExt cx="3533503" cy="1617104"/>
          </a:xfrm>
        </p:grpSpPr>
        <p:sp>
          <p:nvSpPr>
            <p:cNvPr id="500" name="Google Shape;500;p24"/>
            <p:cNvSpPr/>
            <p:nvPr/>
          </p:nvSpPr>
          <p:spPr>
            <a:xfrm>
              <a:off x="269226" y="288578"/>
              <a:ext cx="3264277" cy="1328526"/>
            </a:xfrm>
            <a:custGeom>
              <a:avLst/>
              <a:gdLst/>
              <a:ahLst/>
              <a:cxnLst/>
              <a:rect l="l" t="t" r="r" b="b"/>
              <a:pathLst>
                <a:path w="2671358" h="1087214" extrusionOk="0">
                  <a:moveTo>
                    <a:pt x="2546898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6898" y="0"/>
                  </a:lnTo>
                  <a:cubicBezTo>
                    <a:pt x="2615478" y="0"/>
                    <a:pt x="2671358" y="55880"/>
                    <a:pt x="2671358" y="124460"/>
                  </a:cubicBezTo>
                  <a:lnTo>
                    <a:pt x="2671358" y="962754"/>
                  </a:lnTo>
                  <a:cubicBezTo>
                    <a:pt x="2671358" y="1031333"/>
                    <a:pt x="2615478" y="1087214"/>
                    <a:pt x="2546898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0" y="0"/>
              <a:ext cx="3333161" cy="1415504"/>
            </a:xfrm>
            <a:custGeom>
              <a:avLst/>
              <a:gdLst/>
              <a:ahLst/>
              <a:cxnLst/>
              <a:rect l="l" t="t" r="r" b="b"/>
              <a:pathLst>
                <a:path w="2727730" h="1158394" extrusionOk="0">
                  <a:moveTo>
                    <a:pt x="2603270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03270" y="0"/>
                  </a:lnTo>
                  <a:cubicBezTo>
                    <a:pt x="2671850" y="0"/>
                    <a:pt x="2727730" y="55880"/>
                    <a:pt x="2727730" y="124460"/>
                  </a:cubicBezTo>
                  <a:lnTo>
                    <a:pt x="2727730" y="1033934"/>
                  </a:lnTo>
                  <a:cubicBezTo>
                    <a:pt x="2727730" y="1102514"/>
                    <a:pt x="2671850" y="1158394"/>
                    <a:pt x="2603270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 txBox="1"/>
            <p:nvPr/>
          </p:nvSpPr>
          <p:spPr>
            <a:xfrm>
              <a:off x="0" y="155023"/>
              <a:ext cx="3333162" cy="116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不舒服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03" name="Google Shape;503;p24"/>
          <p:cNvGrpSpPr/>
          <p:nvPr/>
        </p:nvGrpSpPr>
        <p:grpSpPr>
          <a:xfrm>
            <a:off x="14325974" y="6259936"/>
            <a:ext cx="2262077" cy="1212829"/>
            <a:chOff x="0" y="0"/>
            <a:chExt cx="3016103" cy="1617104"/>
          </a:xfrm>
        </p:grpSpPr>
        <p:sp>
          <p:nvSpPr>
            <p:cNvPr id="504" name="Google Shape;504;p24"/>
            <p:cNvSpPr/>
            <p:nvPr/>
          </p:nvSpPr>
          <p:spPr>
            <a:xfrm>
              <a:off x="229804" y="288578"/>
              <a:ext cx="2786299" cy="1328526"/>
            </a:xfrm>
            <a:custGeom>
              <a:avLst/>
              <a:gdLst/>
              <a:ahLst/>
              <a:cxnLst/>
              <a:rect l="l" t="t" r="r" b="b"/>
              <a:pathLst>
                <a:path w="2280199" h="1087214" extrusionOk="0">
                  <a:moveTo>
                    <a:pt x="215573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5739" y="0"/>
                  </a:lnTo>
                  <a:cubicBezTo>
                    <a:pt x="2224319" y="0"/>
                    <a:pt x="2280199" y="55880"/>
                    <a:pt x="2280199" y="124460"/>
                  </a:cubicBezTo>
                  <a:lnTo>
                    <a:pt x="2280199" y="962754"/>
                  </a:lnTo>
                  <a:cubicBezTo>
                    <a:pt x="2280199" y="1031333"/>
                    <a:pt x="2224319" y="1087214"/>
                    <a:pt x="2155739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0" y="0"/>
              <a:ext cx="2845096" cy="1415504"/>
            </a:xfrm>
            <a:custGeom>
              <a:avLst/>
              <a:gdLst/>
              <a:ahLst/>
              <a:cxnLst/>
              <a:rect l="l" t="t" r="r" b="b"/>
              <a:pathLst>
                <a:path w="2328317" h="1158394" extrusionOk="0">
                  <a:moveTo>
                    <a:pt x="2203857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857" y="0"/>
                  </a:lnTo>
                  <a:cubicBezTo>
                    <a:pt x="2272437" y="0"/>
                    <a:pt x="2328317" y="55880"/>
                    <a:pt x="2328317" y="124460"/>
                  </a:cubicBezTo>
                  <a:lnTo>
                    <a:pt x="2328317" y="1033934"/>
                  </a:lnTo>
                  <a:cubicBezTo>
                    <a:pt x="2328317" y="1102514"/>
                    <a:pt x="2272437" y="1158394"/>
                    <a:pt x="2203857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 txBox="1"/>
            <p:nvPr/>
          </p:nvSpPr>
          <p:spPr>
            <a:xfrm>
              <a:off x="0" y="155023"/>
              <a:ext cx="2845096" cy="116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傷心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sp>
        <p:nvSpPr>
          <p:cNvPr id="508" name="Google Shape;508;p24"/>
          <p:cNvSpPr txBox="1"/>
          <p:nvPr/>
        </p:nvSpPr>
        <p:spPr>
          <a:xfrm>
            <a:off x="1308295" y="1856279"/>
            <a:ext cx="7835700" cy="361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just">
              <a:lnSpc>
                <a:spcPct val="140000"/>
              </a:lnSpc>
            </a:pPr>
            <a:r>
              <a:rPr lang="en-US" sz="5600" b="0" i="0" u="sng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阿</a:t>
            </a:r>
            <a:r>
              <a:rPr lang="en-US" sz="5600" u="sng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翰</a:t>
            </a:r>
            <a:r>
              <a:rPr lang="en-US" sz="5600" b="0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在這個事件</a:t>
            </a:r>
            <a:r>
              <a:rPr lang="en-US" altLang="zh-TW" sz="5600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裡</a:t>
            </a:r>
            <a:r>
              <a:rPr lang="en-US" altLang="zh-TW" sz="5600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5600" b="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講話柔</a:t>
            </a:r>
            <a:r>
              <a:rPr lang="en-US" altLang="zh-TW" sz="5600" b="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</a:t>
            </a:r>
            <a:r>
              <a:rPr lang="zh-TW" altLang="en-US" sz="5600" b="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聲音高</a:t>
            </a:r>
            <a:r>
              <a:rPr lang="en-US" altLang="zh-TW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en-US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sz="5600" b="0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可能受到什麼傷害</a:t>
            </a:r>
            <a:r>
              <a:rPr lang="en-US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dirty="0"/>
          </a:p>
        </p:txBody>
      </p:sp>
      <p:sp>
        <p:nvSpPr>
          <p:cNvPr id="509" name="Google Shape;509;p24"/>
          <p:cNvSpPr txBox="1"/>
          <p:nvPr/>
        </p:nvSpPr>
        <p:spPr>
          <a:xfrm>
            <a:off x="1308295" y="655081"/>
            <a:ext cx="7835705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39979"/>
              </a:lnSpc>
            </a:pPr>
            <a:r>
              <a:rPr lang="en-US" sz="4800" b="1" i="0" u="none" strike="noStrike" cap="none" dirty="0" err="1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小組討論，</a:t>
            </a:r>
            <a:r>
              <a:rPr lang="en-US" altLang="zh-TW" sz="4800" b="1" dirty="0" err="1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符合的項目打</a:t>
            </a:r>
            <a:r>
              <a:rPr lang="en-US" altLang="zh-TW" sz="4800" b="1" dirty="0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✔:</a:t>
            </a:r>
            <a:endParaRPr dirty="0"/>
          </a:p>
        </p:txBody>
      </p:sp>
      <p:grpSp>
        <p:nvGrpSpPr>
          <p:cNvPr id="41" name="Google Shape;445;p22">
            <a:extLst>
              <a:ext uri="{FF2B5EF4-FFF2-40B4-BE49-F238E27FC236}">
                <a16:creationId xmlns:a16="http://schemas.microsoft.com/office/drawing/2014/main" id="{6F9ACA84-526B-4CD4-8E61-70D2F47B90EA}"/>
              </a:ext>
            </a:extLst>
          </p:cNvPr>
          <p:cNvGrpSpPr/>
          <p:nvPr/>
        </p:nvGrpSpPr>
        <p:grpSpPr>
          <a:xfrm>
            <a:off x="3773397" y="4522008"/>
            <a:ext cx="4690287" cy="5522527"/>
            <a:chOff x="0" y="0"/>
            <a:chExt cx="7062262" cy="10350230"/>
          </a:xfrm>
        </p:grpSpPr>
        <p:sp>
          <p:nvSpPr>
            <p:cNvPr id="42" name="Google Shape;446;p22">
              <a:extLst>
                <a:ext uri="{FF2B5EF4-FFF2-40B4-BE49-F238E27FC236}">
                  <a16:creationId xmlns:a16="http://schemas.microsoft.com/office/drawing/2014/main" id="{857D788F-2D22-4097-B750-60D059301D23}"/>
                </a:ext>
              </a:extLst>
            </p:cNvPr>
            <p:cNvSpPr/>
            <p:nvPr/>
          </p:nvSpPr>
          <p:spPr>
            <a:xfrm>
              <a:off x="0" y="0"/>
              <a:ext cx="7062262" cy="10350230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  <a:ln>
              <a:noFill/>
            </a:ln>
          </p:spPr>
        </p:sp>
        <p:sp>
          <p:nvSpPr>
            <p:cNvPr id="43" name="Google Shape;447;p22">
              <a:extLst>
                <a:ext uri="{FF2B5EF4-FFF2-40B4-BE49-F238E27FC236}">
                  <a16:creationId xmlns:a16="http://schemas.microsoft.com/office/drawing/2014/main" id="{E4B961EC-3E97-405C-9DE0-7BFB7AF42F2E}"/>
                </a:ext>
              </a:extLst>
            </p:cNvPr>
            <p:cNvSpPr/>
            <p:nvPr/>
          </p:nvSpPr>
          <p:spPr>
            <a:xfrm>
              <a:off x="510070" y="292273"/>
              <a:ext cx="6042121" cy="8855143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EF9DD"/>
            </a:solidFill>
            <a:ln>
              <a:noFill/>
            </a:ln>
          </p:spPr>
        </p:sp>
        <p:sp>
          <p:nvSpPr>
            <p:cNvPr id="44" name="Google Shape;448;p22">
              <a:extLst>
                <a:ext uri="{FF2B5EF4-FFF2-40B4-BE49-F238E27FC236}">
                  <a16:creationId xmlns:a16="http://schemas.microsoft.com/office/drawing/2014/main" id="{DD78CF2D-1252-4353-8954-A80B5EEB7F1C}"/>
                </a:ext>
              </a:extLst>
            </p:cNvPr>
            <p:cNvSpPr/>
            <p:nvPr/>
          </p:nvSpPr>
          <p:spPr>
            <a:xfrm flipH="1">
              <a:off x="1694386" y="218289"/>
              <a:ext cx="3673491" cy="9003112"/>
            </a:xfrm>
            <a:custGeom>
              <a:avLst/>
              <a:gdLst/>
              <a:ahLst/>
              <a:cxnLst/>
              <a:rect l="l" t="t" r="r" b="b"/>
              <a:pathLst>
                <a:path w="3673491" h="9003112" extrusionOk="0">
                  <a:moveTo>
                    <a:pt x="3673491" y="0"/>
                  </a:moveTo>
                  <a:lnTo>
                    <a:pt x="0" y="0"/>
                  </a:lnTo>
                  <a:lnTo>
                    <a:pt x="0" y="9003112"/>
                  </a:lnTo>
                  <a:lnTo>
                    <a:pt x="3673491" y="9003112"/>
                  </a:lnTo>
                  <a:lnTo>
                    <a:pt x="3673491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83457" t="-7636" r="-93597" b="-5409"/>
              </a:stretch>
            </a:blipFill>
            <a:ln>
              <a:noFill/>
            </a:ln>
          </p:spPr>
        </p:sp>
      </p:grp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134" name="Google Shape;134;p4"/>
          <p:cNvSpPr/>
          <p:nvPr/>
        </p:nvSpPr>
        <p:spPr>
          <a:xfrm>
            <a:off x="0" y="3007415"/>
            <a:ext cx="18288000" cy="7268387"/>
          </a:xfrm>
          <a:custGeom>
            <a:avLst/>
            <a:gdLst/>
            <a:ahLst/>
            <a:cxnLst/>
            <a:rect l="l" t="t" r="r" b="b"/>
            <a:pathLst>
              <a:path w="6186311" h="2458689" extrusionOk="0">
                <a:moveTo>
                  <a:pt x="0" y="0"/>
                </a:moveTo>
                <a:lnTo>
                  <a:pt x="6186311" y="0"/>
                </a:lnTo>
                <a:lnTo>
                  <a:pt x="6186311" y="2458689"/>
                </a:lnTo>
                <a:lnTo>
                  <a:pt x="0" y="2458689"/>
                </a:lnTo>
                <a:close/>
              </a:path>
            </a:pathLst>
          </a:custGeom>
          <a:solidFill>
            <a:srgbClr val="FFF465"/>
          </a:solidFill>
          <a:ln>
            <a:noFill/>
          </a:ln>
        </p:spPr>
      </p:sp>
      <p:sp>
        <p:nvSpPr>
          <p:cNvPr id="135" name="Google Shape;135;p4"/>
          <p:cNvSpPr/>
          <p:nvPr/>
        </p:nvSpPr>
        <p:spPr>
          <a:xfrm>
            <a:off x="3122634" y="3350342"/>
            <a:ext cx="5369992" cy="5251473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391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4"/>
          <p:cNvSpPr/>
          <p:nvPr/>
        </p:nvSpPr>
        <p:spPr>
          <a:xfrm>
            <a:off x="9415738" y="3233126"/>
            <a:ext cx="5609457" cy="5485655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0736" b="-3275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4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EB8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猜一猜：誰是廚師？</a:t>
            </a:r>
            <a:endParaRPr/>
          </a:p>
        </p:txBody>
      </p:sp>
      <p:sp>
        <p:nvSpPr>
          <p:cNvPr id="138" name="Google Shape;138;p4"/>
          <p:cNvSpPr txBox="1"/>
          <p:nvPr/>
        </p:nvSpPr>
        <p:spPr>
          <a:xfrm>
            <a:off x="4692897" y="8652905"/>
            <a:ext cx="2755167" cy="8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1287D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39" name="Google Shape;139;p4"/>
          <p:cNvSpPr txBox="1"/>
          <p:nvPr/>
        </p:nvSpPr>
        <p:spPr>
          <a:xfrm>
            <a:off x="10839936" y="8652905"/>
            <a:ext cx="2755167" cy="8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1287D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  <p:txBody>
          <a:bodyPr/>
          <a:lstStyle/>
          <a:p>
            <a:endParaRPr lang="zh-TW" altLang="en-US" dirty="0"/>
          </a:p>
        </p:txBody>
      </p:sp>
      <p:sp>
        <p:nvSpPr>
          <p:cNvPr id="519" name="Google Shape;519;p25"/>
          <p:cNvSpPr/>
          <p:nvPr/>
        </p:nvSpPr>
        <p:spPr>
          <a:xfrm>
            <a:off x="0" y="7520146"/>
            <a:ext cx="18288000" cy="2766854"/>
          </a:xfrm>
          <a:custGeom>
            <a:avLst/>
            <a:gdLst/>
            <a:ahLst/>
            <a:cxnLst/>
            <a:rect l="l" t="t" r="r" b="b"/>
            <a:pathLst>
              <a:path w="6964797" h="1053728" extrusionOk="0">
                <a:moveTo>
                  <a:pt x="0" y="0"/>
                </a:moveTo>
                <a:lnTo>
                  <a:pt x="6964797" y="0"/>
                </a:lnTo>
                <a:lnTo>
                  <a:pt x="6964797" y="1053728"/>
                </a:lnTo>
                <a:lnTo>
                  <a:pt x="0" y="1053728"/>
                </a:lnTo>
                <a:close/>
              </a:path>
            </a:pathLst>
          </a:custGeom>
          <a:solidFill>
            <a:srgbClr val="2DB189"/>
          </a:solidFill>
          <a:ln>
            <a:noFill/>
          </a:ln>
        </p:spPr>
      </p:sp>
      <p:sp>
        <p:nvSpPr>
          <p:cNvPr id="520" name="Google Shape;520;p25"/>
          <p:cNvSpPr/>
          <p:nvPr/>
        </p:nvSpPr>
        <p:spPr>
          <a:xfrm>
            <a:off x="13048313" y="2686049"/>
            <a:ext cx="3958794" cy="5795415"/>
          </a:xfrm>
          <a:custGeom>
            <a:avLst/>
            <a:gdLst/>
            <a:ahLst/>
            <a:cxnLst/>
            <a:rect l="l" t="t" r="r" b="b"/>
            <a:pathLst>
              <a:path w="3958794" h="5795415" extrusionOk="0">
                <a:moveTo>
                  <a:pt x="0" y="0"/>
                </a:moveTo>
                <a:lnTo>
                  <a:pt x="3958793" y="0"/>
                </a:lnTo>
                <a:lnTo>
                  <a:pt x="3958793" y="5795415"/>
                </a:lnTo>
                <a:lnTo>
                  <a:pt x="0" y="5795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6547" t="-5325" r="-36547" b="-12912"/>
            </a:stretch>
          </a:blipFill>
          <a:ln>
            <a:noFill/>
          </a:ln>
        </p:spPr>
      </p:sp>
      <p:sp>
        <p:nvSpPr>
          <p:cNvPr id="521" name="Google Shape;521;p25"/>
          <p:cNvSpPr txBox="1"/>
          <p:nvPr/>
        </p:nvSpPr>
        <p:spPr>
          <a:xfrm>
            <a:off x="9951115" y="8494164"/>
            <a:ext cx="8244931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 err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有什麼問題嗎</a:t>
            </a:r>
            <a:r>
              <a:rPr lang="en-US" sz="7200" b="0" i="0" u="none" strike="noStrike" cap="none" dirty="0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dirty="0"/>
          </a:p>
        </p:txBody>
      </p:sp>
      <p:sp>
        <p:nvSpPr>
          <p:cNvPr id="522" name="Google Shape;522;p25"/>
          <p:cNvSpPr txBox="1"/>
          <p:nvPr/>
        </p:nvSpPr>
        <p:spPr>
          <a:xfrm>
            <a:off x="875202" y="406124"/>
            <a:ext cx="15978406" cy="6057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 b="0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她媽媽是泰國人，而且她的眉毛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 b="0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粗粗的，大家都開她玩笑</a:t>
            </a:r>
            <a:r>
              <a:rPr lang="en-US" sz="82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 b="0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說她是「混泰國的</a:t>
            </a:r>
            <a:r>
              <a:rPr lang="en-US" sz="82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」、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en-US" sz="8200" b="0" i="0" u="none" strike="noStrike" cap="none" dirty="0" err="1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眉毛像兩條毛毛蟲</a:t>
            </a:r>
            <a:r>
              <a:rPr lang="en-US" sz="8200" b="0" i="0" u="none" strike="noStrike" cap="none" dirty="0">
                <a:solidFill>
                  <a:schemeClr val="accent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23" name="Google Shape;523;p25"/>
          <p:cNvSpPr txBox="1"/>
          <p:nvPr/>
        </p:nvSpPr>
        <p:spPr>
          <a:xfrm>
            <a:off x="1028700" y="7708536"/>
            <a:ext cx="9808588" cy="217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開玩笑說她「混泰國的</a:t>
            </a:r>
            <a:r>
              <a:rPr lang="en-US" sz="6800" b="1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</a:t>
            </a:r>
            <a:endParaRPr dirty="0"/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800" b="1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en-US" sz="6800" b="1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眉毛像兩條毛毛蟲</a:t>
            </a:r>
            <a:r>
              <a:rPr lang="en-US" sz="6800" b="1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</a:t>
            </a:r>
            <a:endParaRPr dirty="0"/>
          </a:p>
        </p:txBody>
      </p:sp>
      <p:sp>
        <p:nvSpPr>
          <p:cNvPr id="524" name="Google Shape;524;p25"/>
          <p:cNvSpPr txBox="1"/>
          <p:nvPr/>
        </p:nvSpPr>
        <p:spPr>
          <a:xfrm>
            <a:off x="1028700" y="6372711"/>
            <a:ext cx="7835705" cy="78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說說看：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2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534" name="Google Shape;534;p26"/>
          <p:cNvSpPr/>
          <p:nvPr/>
        </p:nvSpPr>
        <p:spPr>
          <a:xfrm>
            <a:off x="1319584" y="1463580"/>
            <a:ext cx="9503466" cy="7777852"/>
          </a:xfrm>
          <a:custGeom>
            <a:avLst/>
            <a:gdLst/>
            <a:ahLst/>
            <a:cxnLst/>
            <a:rect l="l" t="t" r="r" b="b"/>
            <a:pathLst>
              <a:path w="2706135" h="2214762" extrusionOk="0">
                <a:moveTo>
                  <a:pt x="2581675" y="2214762"/>
                </a:moveTo>
                <a:lnTo>
                  <a:pt x="124460" y="2214762"/>
                </a:lnTo>
                <a:cubicBezTo>
                  <a:pt x="55880" y="2214762"/>
                  <a:pt x="0" y="2158882"/>
                  <a:pt x="0" y="209030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81675" y="0"/>
                </a:lnTo>
                <a:cubicBezTo>
                  <a:pt x="2650255" y="0"/>
                  <a:pt x="2706135" y="55880"/>
                  <a:pt x="2706135" y="124460"/>
                </a:cubicBezTo>
                <a:lnTo>
                  <a:pt x="2706135" y="2090302"/>
                </a:lnTo>
                <a:cubicBezTo>
                  <a:pt x="2706135" y="2158882"/>
                  <a:pt x="2650255" y="2214762"/>
                  <a:pt x="2581675" y="2214762"/>
                </a:cubicBezTo>
                <a:close/>
              </a:path>
            </a:pathLst>
          </a:custGeom>
          <a:solidFill>
            <a:srgbClr val="FEF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26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 extrusionOk="0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3000"/>
            </a:blip>
            <a:stretch>
              <a:fillRect/>
            </a:stretch>
          </a:blipFill>
          <a:ln>
            <a:noFill/>
          </a:ln>
        </p:spPr>
      </p:sp>
      <p:sp>
        <p:nvSpPr>
          <p:cNvPr id="536" name="Google Shape;536;p26"/>
          <p:cNvSpPr txBox="1"/>
          <p:nvPr/>
        </p:nvSpPr>
        <p:spPr>
          <a:xfrm>
            <a:off x="1675075" y="2114006"/>
            <a:ext cx="9147975" cy="5895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長相外表是</a:t>
            </a:r>
            <a:endParaRPr/>
          </a:p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0" i="0" u="none" strike="noStrike" cap="none">
              <a:solidFill>
                <a:srgbClr val="18966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父母國籍是</a:t>
            </a:r>
            <a:endParaRPr/>
          </a:p>
          <a:p>
            <a:pPr marL="0" marR="0" lvl="0" indent="0" algn="l" rtl="0">
              <a:lnSpc>
                <a:spcPct val="138666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0" i="0" u="none" strike="noStrike" cap="none">
              <a:solidFill>
                <a:srgbClr val="18966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認為混血兒都長得像</a:t>
            </a:r>
            <a:endParaRPr/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8966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洋娃娃，就是</a:t>
            </a:r>
            <a:endParaRPr/>
          </a:p>
        </p:txBody>
      </p:sp>
      <p:sp>
        <p:nvSpPr>
          <p:cNvPr id="537" name="Google Shape;537;p26"/>
          <p:cNvSpPr txBox="1"/>
          <p:nvPr/>
        </p:nvSpPr>
        <p:spPr>
          <a:xfrm>
            <a:off x="5663530" y="7276381"/>
            <a:ext cx="5126484" cy="2240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 b="1" i="0" u="none" strike="noStrike" cap="none" dirty="0" err="1">
                <a:solidFill>
                  <a:srgbClr val="FF0000"/>
                </a:solidFill>
                <a:sym typeface="Arial"/>
              </a:rPr>
              <a:t>偏見</a:t>
            </a:r>
            <a:endParaRPr b="1" dirty="0">
              <a:solidFill>
                <a:srgbClr val="FF0000"/>
              </a:solidFill>
            </a:endParaRPr>
          </a:p>
        </p:txBody>
      </p:sp>
      <p:grpSp>
        <p:nvGrpSpPr>
          <p:cNvPr id="538" name="Google Shape;538;p26"/>
          <p:cNvGrpSpPr/>
          <p:nvPr/>
        </p:nvGrpSpPr>
        <p:grpSpPr>
          <a:xfrm>
            <a:off x="11511584" y="1463580"/>
            <a:ext cx="5296697" cy="7762672"/>
            <a:chOff x="0" y="0"/>
            <a:chExt cx="7062262" cy="10350230"/>
          </a:xfrm>
        </p:grpSpPr>
        <p:sp>
          <p:nvSpPr>
            <p:cNvPr id="539" name="Google Shape;539;p26"/>
            <p:cNvSpPr/>
            <p:nvPr/>
          </p:nvSpPr>
          <p:spPr>
            <a:xfrm>
              <a:off x="0" y="0"/>
              <a:ext cx="7062262" cy="10350230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  <a:ln>
              <a:noFill/>
            </a:ln>
          </p:spPr>
        </p:sp>
        <p:sp>
          <p:nvSpPr>
            <p:cNvPr id="540" name="Google Shape;540;p26"/>
            <p:cNvSpPr/>
            <p:nvPr/>
          </p:nvSpPr>
          <p:spPr>
            <a:xfrm>
              <a:off x="510070" y="292273"/>
              <a:ext cx="6042121" cy="8855143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EF9DD"/>
            </a:solidFill>
            <a:ln>
              <a:noFill/>
            </a:ln>
          </p:spPr>
        </p:sp>
        <p:sp>
          <p:nvSpPr>
            <p:cNvPr id="541" name="Google Shape;541;p26"/>
            <p:cNvSpPr/>
            <p:nvPr/>
          </p:nvSpPr>
          <p:spPr>
            <a:xfrm>
              <a:off x="962094" y="1420197"/>
              <a:ext cx="5138074" cy="7727220"/>
            </a:xfrm>
            <a:custGeom>
              <a:avLst/>
              <a:gdLst/>
              <a:ahLst/>
              <a:cxnLst/>
              <a:rect l="l" t="t" r="r" b="b"/>
              <a:pathLst>
                <a:path w="5138074" h="7727220" extrusionOk="0">
                  <a:moveTo>
                    <a:pt x="0" y="0"/>
                  </a:moveTo>
                  <a:lnTo>
                    <a:pt x="5138074" y="0"/>
                  </a:lnTo>
                  <a:lnTo>
                    <a:pt x="5138074" y="7727220"/>
                  </a:lnTo>
                  <a:lnTo>
                    <a:pt x="0" y="77272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40276" t="-5325" r="-37545" b="-12912"/>
              </a:stretch>
            </a:blipFill>
            <a:ln>
              <a:noFill/>
            </a:ln>
          </p:spPr>
        </p:sp>
      </p:grpSp>
      <p:sp>
        <p:nvSpPr>
          <p:cNvPr id="542" name="Google Shape;542;p26"/>
          <p:cNvSpPr txBox="1"/>
          <p:nvPr/>
        </p:nvSpPr>
        <p:spPr>
          <a:xfrm>
            <a:off x="4773169" y="1941457"/>
            <a:ext cx="5595449" cy="1368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FFAB5D"/>
                </a:solidFill>
                <a:latin typeface="Noto Sans TC"/>
                <a:ea typeface="Noto Sans TC"/>
                <a:cs typeface="Noto Sans TC"/>
                <a:sym typeface="Noto Sans TC"/>
              </a:rPr>
              <a:t>身體特質</a:t>
            </a:r>
            <a:endParaRPr/>
          </a:p>
        </p:txBody>
      </p:sp>
      <p:sp>
        <p:nvSpPr>
          <p:cNvPr id="543" name="Google Shape;543;p26"/>
          <p:cNvSpPr txBox="1"/>
          <p:nvPr/>
        </p:nvSpPr>
        <p:spPr>
          <a:xfrm>
            <a:off x="4773169" y="3529568"/>
            <a:ext cx="5595449" cy="1368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FFAB5D"/>
                </a:solidFill>
                <a:latin typeface="Noto Sans TC"/>
                <a:ea typeface="Noto Sans TC"/>
                <a:cs typeface="Noto Sans TC"/>
                <a:sym typeface="Noto Sans TC"/>
              </a:rPr>
              <a:t>身份特質</a:t>
            </a:r>
            <a:endParaRPr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553" name="Google Shape;553;p27"/>
          <p:cNvSpPr/>
          <p:nvPr/>
        </p:nvSpPr>
        <p:spPr>
          <a:xfrm>
            <a:off x="11511584" y="1463580"/>
            <a:ext cx="5296697" cy="7762672"/>
          </a:xfrm>
          <a:custGeom>
            <a:avLst/>
            <a:gdLst/>
            <a:ahLst/>
            <a:cxnLst/>
            <a:rect l="l" t="t" r="r" b="b"/>
            <a:pathLst>
              <a:path w="2398161" h="3514669" extrusionOk="0">
                <a:moveTo>
                  <a:pt x="0" y="0"/>
                </a:moveTo>
                <a:lnTo>
                  <a:pt x="2398161" y="0"/>
                </a:lnTo>
                <a:lnTo>
                  <a:pt x="2398161" y="3514669"/>
                </a:lnTo>
                <a:lnTo>
                  <a:pt x="0" y="3514669"/>
                </a:lnTo>
                <a:close/>
              </a:path>
            </a:pathLst>
          </a:custGeom>
          <a:solidFill>
            <a:srgbClr val="FFEA92"/>
          </a:solidFill>
          <a:ln>
            <a:noFill/>
          </a:ln>
        </p:spPr>
      </p:sp>
      <p:sp>
        <p:nvSpPr>
          <p:cNvPr id="554" name="Google Shape;554;p27"/>
          <p:cNvSpPr/>
          <p:nvPr/>
        </p:nvSpPr>
        <p:spPr>
          <a:xfrm>
            <a:off x="1296704" y="1463579"/>
            <a:ext cx="9503466" cy="7777852"/>
          </a:xfrm>
          <a:custGeom>
            <a:avLst/>
            <a:gdLst/>
            <a:ahLst/>
            <a:cxnLst/>
            <a:rect l="l" t="t" r="r" b="b"/>
            <a:pathLst>
              <a:path w="2706135" h="2214762" extrusionOk="0">
                <a:moveTo>
                  <a:pt x="2581675" y="2214762"/>
                </a:moveTo>
                <a:lnTo>
                  <a:pt x="124460" y="2214762"/>
                </a:lnTo>
                <a:cubicBezTo>
                  <a:pt x="55880" y="2214762"/>
                  <a:pt x="0" y="2158882"/>
                  <a:pt x="0" y="2090302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581675" y="0"/>
                </a:lnTo>
                <a:cubicBezTo>
                  <a:pt x="2650255" y="0"/>
                  <a:pt x="2706135" y="55880"/>
                  <a:pt x="2706135" y="124460"/>
                </a:cubicBezTo>
                <a:lnTo>
                  <a:pt x="2706135" y="2090302"/>
                </a:lnTo>
                <a:cubicBezTo>
                  <a:pt x="2706135" y="2158882"/>
                  <a:pt x="2650255" y="2214762"/>
                  <a:pt x="2581675" y="2214762"/>
                </a:cubicBezTo>
                <a:close/>
              </a:path>
            </a:pathLst>
          </a:custGeom>
          <a:solidFill>
            <a:srgbClr val="FEF9D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27"/>
          <p:cNvSpPr/>
          <p:nvPr/>
        </p:nvSpPr>
        <p:spPr>
          <a:xfrm>
            <a:off x="4773169" y="1028700"/>
            <a:ext cx="2596296" cy="869759"/>
          </a:xfrm>
          <a:custGeom>
            <a:avLst/>
            <a:gdLst/>
            <a:ahLst/>
            <a:cxnLst/>
            <a:rect l="l" t="t" r="r" b="b"/>
            <a:pathLst>
              <a:path w="2596296" h="869759" extrusionOk="0">
                <a:moveTo>
                  <a:pt x="0" y="0"/>
                </a:moveTo>
                <a:lnTo>
                  <a:pt x="2596296" y="0"/>
                </a:lnTo>
                <a:lnTo>
                  <a:pt x="2596296" y="869759"/>
                </a:lnTo>
                <a:lnTo>
                  <a:pt x="0" y="8697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73000"/>
            </a:blip>
            <a:stretch>
              <a:fillRect/>
            </a:stretch>
          </a:blipFill>
          <a:ln>
            <a:noFill/>
          </a:ln>
        </p:spPr>
      </p:sp>
      <p:sp>
        <p:nvSpPr>
          <p:cNvPr id="556" name="Google Shape;556;p27"/>
          <p:cNvSpPr/>
          <p:nvPr/>
        </p:nvSpPr>
        <p:spPr>
          <a:xfrm>
            <a:off x="11885076" y="1721562"/>
            <a:ext cx="4549712" cy="6616957"/>
          </a:xfrm>
          <a:custGeom>
            <a:avLst/>
            <a:gdLst/>
            <a:ahLst/>
            <a:cxnLst/>
            <a:rect l="l" t="t" r="r" b="b"/>
            <a:pathLst>
              <a:path w="4549712" h="6616957" extrusionOk="0">
                <a:moveTo>
                  <a:pt x="0" y="0"/>
                </a:moveTo>
                <a:lnTo>
                  <a:pt x="4549712" y="0"/>
                </a:lnTo>
                <a:lnTo>
                  <a:pt x="4549712" y="6616957"/>
                </a:lnTo>
                <a:lnTo>
                  <a:pt x="0" y="6616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22714" r="-22716"/>
            </a:stretch>
          </a:blipFill>
          <a:ln>
            <a:noFill/>
          </a:ln>
        </p:spPr>
      </p:sp>
      <p:sp>
        <p:nvSpPr>
          <p:cNvPr id="557" name="Google Shape;557;p27"/>
          <p:cNvSpPr txBox="1"/>
          <p:nvPr/>
        </p:nvSpPr>
        <p:spPr>
          <a:xfrm>
            <a:off x="12379857" y="8447986"/>
            <a:ext cx="3800784" cy="610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99" b="0" i="0" u="none" strike="noStrike" cap="none">
                <a:solidFill>
                  <a:srgbClr val="32856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千千</a:t>
            </a:r>
            <a:endParaRPr/>
          </a:p>
        </p:txBody>
      </p:sp>
      <p:sp>
        <p:nvSpPr>
          <p:cNvPr id="558" name="Google Shape;558;p27"/>
          <p:cNvSpPr txBox="1"/>
          <p:nvPr/>
        </p:nvSpPr>
        <p:spPr>
          <a:xfrm>
            <a:off x="1571686" y="1888893"/>
            <a:ext cx="8842988" cy="207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en-US" sz="6399" b="1" i="0" u="none" strike="noStrike" cap="none" dirty="0" err="1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自以為混血</a:t>
            </a: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/>
          </a:p>
          <a:p>
            <a:pPr marL="0" marR="0" lvl="0" indent="0" algn="l" rtl="0">
              <a:lnSpc>
                <a:spcPct val="132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</a:t>
            </a:r>
            <a:r>
              <a:rPr lang="en-US" sz="6399" b="1" i="0" u="none" strike="noStrike" cap="none" dirty="0" err="1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不過就是混泰國的</a:t>
            </a:r>
            <a:r>
              <a:rPr lang="en-US" sz="6399" b="1" i="0" u="none" strike="noStrike" cap="none" dirty="0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</a:t>
            </a:r>
            <a:endParaRPr dirty="0"/>
          </a:p>
        </p:txBody>
      </p:sp>
      <p:sp>
        <p:nvSpPr>
          <p:cNvPr id="559" name="Google Shape;559;p27"/>
          <p:cNvSpPr txBox="1"/>
          <p:nvPr/>
        </p:nvSpPr>
        <p:spPr>
          <a:xfrm>
            <a:off x="1721358" y="4390738"/>
            <a:ext cx="8537050" cy="4875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因為有泰國血統，理所當然是</a:t>
            </a:r>
            <a:endParaRPr sz="4800" b="0" i="0" u="none" strike="noStrike" cap="none" dirty="0">
              <a:solidFill>
                <a:schemeClr val="bg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混血兒，卻因為外表被取笑</a:t>
            </a:r>
            <a:endParaRPr sz="4800" b="0" i="0" u="none" strike="noStrike" cap="none" dirty="0">
              <a:solidFill>
                <a:schemeClr val="bg2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「</a:t>
            </a:r>
            <a:r>
              <a:rPr lang="en-US" sz="4800" b="0" i="0" u="none" strike="noStrike" cap="none" dirty="0" err="1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眉毛這麼粗像兩條毛毛蟲</a:t>
            </a:r>
            <a:r>
              <a:rPr lang="en-US" sz="4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」、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因為血統被講「混泰國的</a:t>
            </a:r>
            <a:r>
              <a:rPr lang="en-US" sz="4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」、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被罵「死泰國人</a:t>
            </a:r>
            <a:r>
              <a:rPr lang="en-US" sz="4800" b="0" i="0" u="none" strike="noStrike" cap="none" dirty="0">
                <a:solidFill>
                  <a:schemeClr val="bg2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」。</a:t>
            </a: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8"/>
          <p:cNvSpPr/>
          <p:nvPr/>
        </p:nvSpPr>
        <p:spPr>
          <a:xfrm>
            <a:off x="-5" y="-1119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565" name="Google Shape;565;p28"/>
          <p:cNvSpPr/>
          <p:nvPr/>
        </p:nvSpPr>
        <p:spPr>
          <a:xfrm>
            <a:off x="9144000" y="11198"/>
            <a:ext cx="9144000" cy="10275802"/>
          </a:xfrm>
          <a:custGeom>
            <a:avLst/>
            <a:gdLst/>
            <a:ahLst/>
            <a:cxnLst/>
            <a:rect l="l" t="t" r="r" b="b"/>
            <a:pathLst>
              <a:path w="3093156" h="3476012" extrusionOk="0">
                <a:moveTo>
                  <a:pt x="0" y="0"/>
                </a:moveTo>
                <a:lnTo>
                  <a:pt x="3093156" y="0"/>
                </a:lnTo>
                <a:lnTo>
                  <a:pt x="3093156" y="3476012"/>
                </a:lnTo>
                <a:lnTo>
                  <a:pt x="0" y="3476012"/>
                </a:lnTo>
                <a:close/>
              </a:path>
            </a:pathLst>
          </a:custGeom>
          <a:solidFill>
            <a:srgbClr val="FFF5DE"/>
          </a:solidFill>
          <a:ln>
            <a:noFill/>
          </a:ln>
        </p:spPr>
      </p:sp>
      <p:cxnSp>
        <p:nvCxnSpPr>
          <p:cNvPr id="566" name="Google Shape;566;p28"/>
          <p:cNvCxnSpPr/>
          <p:nvPr/>
        </p:nvCxnSpPr>
        <p:spPr>
          <a:xfrm>
            <a:off x="1308295" y="1604658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67" name="Google Shape;567;p28"/>
          <p:cNvCxnSpPr/>
          <p:nvPr/>
        </p:nvCxnSpPr>
        <p:spPr>
          <a:xfrm>
            <a:off x="1308295" y="4147256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68" name="Google Shape;568;p28"/>
          <p:cNvGrpSpPr/>
          <p:nvPr/>
        </p:nvGrpSpPr>
        <p:grpSpPr>
          <a:xfrm>
            <a:off x="9540569" y="1078430"/>
            <a:ext cx="2481869" cy="1212829"/>
            <a:chOff x="0" y="0"/>
            <a:chExt cx="3309159" cy="1617104"/>
          </a:xfrm>
        </p:grpSpPr>
        <p:sp>
          <p:nvSpPr>
            <p:cNvPr id="569" name="Google Shape;569;p28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8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8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被嘲笑</a:t>
              </a:r>
              <a:endParaRPr/>
            </a:p>
          </p:txBody>
        </p:sp>
      </p:grpSp>
      <p:grpSp>
        <p:nvGrpSpPr>
          <p:cNvPr id="572" name="Google Shape;572;p28"/>
          <p:cNvGrpSpPr/>
          <p:nvPr/>
        </p:nvGrpSpPr>
        <p:grpSpPr>
          <a:xfrm>
            <a:off x="12255244" y="1078430"/>
            <a:ext cx="2481869" cy="1212829"/>
            <a:chOff x="0" y="0"/>
            <a:chExt cx="3309159" cy="1617104"/>
          </a:xfrm>
        </p:grpSpPr>
        <p:sp>
          <p:nvSpPr>
            <p:cNvPr id="573" name="Google Shape;573;p28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8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8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沒朋友</a:t>
              </a:r>
              <a:endParaRPr/>
            </a:p>
          </p:txBody>
        </p:sp>
      </p:grpSp>
      <p:grpSp>
        <p:nvGrpSpPr>
          <p:cNvPr id="576" name="Google Shape;576;p28"/>
          <p:cNvGrpSpPr/>
          <p:nvPr/>
        </p:nvGrpSpPr>
        <p:grpSpPr>
          <a:xfrm>
            <a:off x="9540569" y="2761979"/>
            <a:ext cx="7907014" cy="1212829"/>
            <a:chOff x="0" y="0"/>
            <a:chExt cx="10542685" cy="1617104"/>
          </a:xfrm>
        </p:grpSpPr>
        <p:sp>
          <p:nvSpPr>
            <p:cNvPr id="577" name="Google Shape;577;p28"/>
            <p:cNvSpPr/>
            <p:nvPr/>
          </p:nvSpPr>
          <p:spPr>
            <a:xfrm>
              <a:off x="830753" y="288578"/>
              <a:ext cx="9711932" cy="1328526"/>
            </a:xfrm>
            <a:custGeom>
              <a:avLst/>
              <a:gdLst/>
              <a:ahLst/>
              <a:cxnLst/>
              <a:rect l="l" t="t" r="r" b="b"/>
              <a:pathLst>
                <a:path w="7947870" h="1087214" extrusionOk="0">
                  <a:moveTo>
                    <a:pt x="782340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23410" y="0"/>
                  </a:lnTo>
                  <a:cubicBezTo>
                    <a:pt x="7891990" y="0"/>
                    <a:pt x="7947870" y="55880"/>
                    <a:pt x="7947870" y="124460"/>
                  </a:cubicBezTo>
                  <a:lnTo>
                    <a:pt x="7947870" y="962754"/>
                  </a:lnTo>
                  <a:cubicBezTo>
                    <a:pt x="7947870" y="1031333"/>
                    <a:pt x="7891990" y="1087214"/>
                    <a:pt x="7823410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8"/>
            <p:cNvSpPr/>
            <p:nvPr/>
          </p:nvSpPr>
          <p:spPr>
            <a:xfrm>
              <a:off x="0" y="0"/>
              <a:ext cx="10285161" cy="1415504"/>
            </a:xfrm>
            <a:custGeom>
              <a:avLst/>
              <a:gdLst/>
              <a:ahLst/>
              <a:cxnLst/>
              <a:rect l="l" t="t" r="r" b="b"/>
              <a:pathLst>
                <a:path w="8416978" h="1158394" extrusionOk="0">
                  <a:moveTo>
                    <a:pt x="8292518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2519" y="0"/>
                  </a:lnTo>
                  <a:cubicBezTo>
                    <a:pt x="8361098" y="0"/>
                    <a:pt x="8416978" y="55880"/>
                    <a:pt x="8416978" y="124460"/>
                  </a:cubicBezTo>
                  <a:lnTo>
                    <a:pt x="8416978" y="1033934"/>
                  </a:lnTo>
                  <a:cubicBezTo>
                    <a:pt x="8416978" y="1102514"/>
                    <a:pt x="8361098" y="1158394"/>
                    <a:pt x="8292519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8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被取不喜歡的綽號</a:t>
              </a:r>
              <a:endParaRPr/>
            </a:p>
          </p:txBody>
        </p:sp>
      </p:grpSp>
      <p:grpSp>
        <p:nvGrpSpPr>
          <p:cNvPr id="580" name="Google Shape;580;p28"/>
          <p:cNvGrpSpPr/>
          <p:nvPr/>
        </p:nvGrpSpPr>
        <p:grpSpPr>
          <a:xfrm>
            <a:off x="9540569" y="8045472"/>
            <a:ext cx="7907014" cy="1212829"/>
            <a:chOff x="0" y="0"/>
            <a:chExt cx="10542685" cy="1617104"/>
          </a:xfrm>
        </p:grpSpPr>
        <p:sp>
          <p:nvSpPr>
            <p:cNvPr id="581" name="Google Shape;581;p28"/>
            <p:cNvSpPr/>
            <p:nvPr/>
          </p:nvSpPr>
          <p:spPr>
            <a:xfrm>
              <a:off x="830753" y="288578"/>
              <a:ext cx="9711932" cy="1328526"/>
            </a:xfrm>
            <a:custGeom>
              <a:avLst/>
              <a:gdLst/>
              <a:ahLst/>
              <a:cxnLst/>
              <a:rect l="l" t="t" r="r" b="b"/>
              <a:pathLst>
                <a:path w="7947870" h="1087214" extrusionOk="0">
                  <a:moveTo>
                    <a:pt x="782340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823410" y="0"/>
                  </a:lnTo>
                  <a:cubicBezTo>
                    <a:pt x="7891990" y="0"/>
                    <a:pt x="7947870" y="55880"/>
                    <a:pt x="7947870" y="124460"/>
                  </a:cubicBezTo>
                  <a:lnTo>
                    <a:pt x="7947870" y="962754"/>
                  </a:lnTo>
                  <a:cubicBezTo>
                    <a:pt x="7947870" y="1031333"/>
                    <a:pt x="7891990" y="1087214"/>
                    <a:pt x="7823410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8"/>
            <p:cNvSpPr/>
            <p:nvPr/>
          </p:nvSpPr>
          <p:spPr>
            <a:xfrm>
              <a:off x="0" y="0"/>
              <a:ext cx="10285161" cy="1415504"/>
            </a:xfrm>
            <a:custGeom>
              <a:avLst/>
              <a:gdLst/>
              <a:ahLst/>
              <a:cxnLst/>
              <a:rect l="l" t="t" r="r" b="b"/>
              <a:pathLst>
                <a:path w="8416978" h="1158394" extrusionOk="0">
                  <a:moveTo>
                    <a:pt x="8292518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292519" y="0"/>
                  </a:lnTo>
                  <a:cubicBezTo>
                    <a:pt x="8361098" y="0"/>
                    <a:pt x="8416978" y="55880"/>
                    <a:pt x="8416978" y="124460"/>
                  </a:cubicBezTo>
                  <a:lnTo>
                    <a:pt x="8416978" y="1033934"/>
                  </a:lnTo>
                  <a:cubicBezTo>
                    <a:pt x="8416978" y="1102514"/>
                    <a:pt x="8361098" y="1158394"/>
                    <a:pt x="8292519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8"/>
            <p:cNvSpPr txBox="1"/>
            <p:nvPr/>
          </p:nvSpPr>
          <p:spPr>
            <a:xfrm>
              <a:off x="129757" y="194799"/>
              <a:ext cx="9815181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其他傷害__________</a:t>
              </a:r>
              <a:endParaRPr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84" name="Google Shape;584;p28"/>
          <p:cNvGrpSpPr/>
          <p:nvPr/>
        </p:nvGrpSpPr>
        <p:grpSpPr>
          <a:xfrm>
            <a:off x="14965714" y="1078430"/>
            <a:ext cx="2481869" cy="1212829"/>
            <a:chOff x="0" y="0"/>
            <a:chExt cx="3309159" cy="1617104"/>
          </a:xfrm>
        </p:grpSpPr>
        <p:sp>
          <p:nvSpPr>
            <p:cNvPr id="585" name="Google Shape;585;p28"/>
            <p:cNvSpPr/>
            <p:nvPr/>
          </p:nvSpPr>
          <p:spPr>
            <a:xfrm>
              <a:off x="252133" y="288578"/>
              <a:ext cx="3057026" cy="1328526"/>
            </a:xfrm>
            <a:custGeom>
              <a:avLst/>
              <a:gdLst/>
              <a:ahLst/>
              <a:cxnLst/>
              <a:rect l="l" t="t" r="r" b="b"/>
              <a:pathLst>
                <a:path w="2501752" h="1087214" extrusionOk="0">
                  <a:moveTo>
                    <a:pt x="2377292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377292" y="0"/>
                  </a:lnTo>
                  <a:cubicBezTo>
                    <a:pt x="2445872" y="0"/>
                    <a:pt x="2501752" y="55880"/>
                    <a:pt x="2501752" y="124460"/>
                  </a:cubicBezTo>
                  <a:lnTo>
                    <a:pt x="2501752" y="962754"/>
                  </a:lnTo>
                  <a:cubicBezTo>
                    <a:pt x="2501752" y="1031333"/>
                    <a:pt x="2445872" y="1087214"/>
                    <a:pt x="2377292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8"/>
            <p:cNvSpPr/>
            <p:nvPr/>
          </p:nvSpPr>
          <p:spPr>
            <a:xfrm>
              <a:off x="0" y="0"/>
              <a:ext cx="3121537" cy="1415504"/>
            </a:xfrm>
            <a:custGeom>
              <a:avLst/>
              <a:gdLst/>
              <a:ahLst/>
              <a:cxnLst/>
              <a:rect l="l" t="t" r="r" b="b"/>
              <a:pathLst>
                <a:path w="2554545" h="1158394" extrusionOk="0">
                  <a:moveTo>
                    <a:pt x="2430085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30085" y="0"/>
                  </a:lnTo>
                  <a:cubicBezTo>
                    <a:pt x="2498665" y="0"/>
                    <a:pt x="2554545" y="55880"/>
                    <a:pt x="2554545" y="124460"/>
                  </a:cubicBezTo>
                  <a:lnTo>
                    <a:pt x="2554545" y="1033934"/>
                  </a:lnTo>
                  <a:cubicBezTo>
                    <a:pt x="2554545" y="1102514"/>
                    <a:pt x="2498665" y="1158394"/>
                    <a:pt x="243008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8"/>
            <p:cNvSpPr txBox="1"/>
            <p:nvPr/>
          </p:nvSpPr>
          <p:spPr>
            <a:xfrm>
              <a:off x="0" y="155023"/>
              <a:ext cx="3121537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被欺負</a:t>
              </a:r>
              <a:endParaRPr/>
            </a:p>
          </p:txBody>
        </p:sp>
      </p:grpSp>
      <p:grpSp>
        <p:nvGrpSpPr>
          <p:cNvPr id="588" name="Google Shape;588;p28"/>
          <p:cNvGrpSpPr/>
          <p:nvPr/>
        </p:nvGrpSpPr>
        <p:grpSpPr>
          <a:xfrm>
            <a:off x="10903013" y="4474399"/>
            <a:ext cx="5622591" cy="1212829"/>
            <a:chOff x="0" y="0"/>
            <a:chExt cx="7496789" cy="1617104"/>
          </a:xfrm>
        </p:grpSpPr>
        <p:sp>
          <p:nvSpPr>
            <p:cNvPr id="589" name="Google Shape;589;p28"/>
            <p:cNvSpPr/>
            <p:nvPr/>
          </p:nvSpPr>
          <p:spPr>
            <a:xfrm>
              <a:off x="571198" y="288578"/>
              <a:ext cx="6925591" cy="1328526"/>
            </a:xfrm>
            <a:custGeom>
              <a:avLst/>
              <a:gdLst/>
              <a:ahLst/>
              <a:cxnLst/>
              <a:rect l="l" t="t" r="r" b="b"/>
              <a:pathLst>
                <a:path w="5667636" h="1087214" extrusionOk="0">
                  <a:moveTo>
                    <a:pt x="5543176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543176" y="0"/>
                  </a:lnTo>
                  <a:cubicBezTo>
                    <a:pt x="5611756" y="0"/>
                    <a:pt x="5667636" y="55880"/>
                    <a:pt x="5667636" y="124460"/>
                  </a:cubicBezTo>
                  <a:lnTo>
                    <a:pt x="5667636" y="962754"/>
                  </a:lnTo>
                  <a:cubicBezTo>
                    <a:pt x="5667636" y="1031333"/>
                    <a:pt x="5611756" y="1087214"/>
                    <a:pt x="5543176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8"/>
            <p:cNvSpPr/>
            <p:nvPr/>
          </p:nvSpPr>
          <p:spPr>
            <a:xfrm>
              <a:off x="0" y="0"/>
              <a:ext cx="7071738" cy="1415504"/>
            </a:xfrm>
            <a:custGeom>
              <a:avLst/>
              <a:gdLst/>
              <a:ahLst/>
              <a:cxnLst/>
              <a:rect l="l" t="t" r="r" b="b"/>
              <a:pathLst>
                <a:path w="5787237" h="1158394" extrusionOk="0">
                  <a:moveTo>
                    <a:pt x="5662777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662777" y="0"/>
                  </a:lnTo>
                  <a:cubicBezTo>
                    <a:pt x="5731357" y="0"/>
                    <a:pt x="5787237" y="55880"/>
                    <a:pt x="5787237" y="124460"/>
                  </a:cubicBezTo>
                  <a:lnTo>
                    <a:pt x="5787237" y="1033934"/>
                  </a:lnTo>
                  <a:cubicBezTo>
                    <a:pt x="5787237" y="1102514"/>
                    <a:pt x="5731357" y="1158394"/>
                    <a:pt x="5662777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8"/>
            <p:cNvSpPr txBox="1"/>
            <p:nvPr/>
          </p:nvSpPr>
          <p:spPr>
            <a:xfrm>
              <a:off x="0" y="246468"/>
              <a:ext cx="7071738" cy="10411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不想或不敢上學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92" name="Google Shape;592;p28"/>
          <p:cNvGrpSpPr/>
          <p:nvPr/>
        </p:nvGrpSpPr>
        <p:grpSpPr>
          <a:xfrm>
            <a:off x="10843949" y="6259936"/>
            <a:ext cx="2650127" cy="1212829"/>
            <a:chOff x="0" y="0"/>
            <a:chExt cx="3533503" cy="1617104"/>
          </a:xfrm>
        </p:grpSpPr>
        <p:sp>
          <p:nvSpPr>
            <p:cNvPr id="593" name="Google Shape;593;p28"/>
            <p:cNvSpPr/>
            <p:nvPr/>
          </p:nvSpPr>
          <p:spPr>
            <a:xfrm>
              <a:off x="269226" y="288578"/>
              <a:ext cx="3264277" cy="1328526"/>
            </a:xfrm>
            <a:custGeom>
              <a:avLst/>
              <a:gdLst/>
              <a:ahLst/>
              <a:cxnLst/>
              <a:rect l="l" t="t" r="r" b="b"/>
              <a:pathLst>
                <a:path w="2671358" h="1087214" extrusionOk="0">
                  <a:moveTo>
                    <a:pt x="2546898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46898" y="0"/>
                  </a:lnTo>
                  <a:cubicBezTo>
                    <a:pt x="2615478" y="0"/>
                    <a:pt x="2671358" y="55880"/>
                    <a:pt x="2671358" y="124460"/>
                  </a:cubicBezTo>
                  <a:lnTo>
                    <a:pt x="2671358" y="962754"/>
                  </a:lnTo>
                  <a:cubicBezTo>
                    <a:pt x="2671358" y="1031333"/>
                    <a:pt x="2615478" y="1087214"/>
                    <a:pt x="2546898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0" y="0"/>
              <a:ext cx="3333161" cy="1415504"/>
            </a:xfrm>
            <a:custGeom>
              <a:avLst/>
              <a:gdLst/>
              <a:ahLst/>
              <a:cxnLst/>
              <a:rect l="l" t="t" r="r" b="b"/>
              <a:pathLst>
                <a:path w="2727730" h="1158394" extrusionOk="0">
                  <a:moveTo>
                    <a:pt x="2603270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603270" y="0"/>
                  </a:lnTo>
                  <a:cubicBezTo>
                    <a:pt x="2671850" y="0"/>
                    <a:pt x="2727730" y="55880"/>
                    <a:pt x="2727730" y="124460"/>
                  </a:cubicBezTo>
                  <a:lnTo>
                    <a:pt x="2727730" y="1033934"/>
                  </a:lnTo>
                  <a:cubicBezTo>
                    <a:pt x="2727730" y="1102514"/>
                    <a:pt x="2671850" y="1158394"/>
                    <a:pt x="2603270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8"/>
            <p:cNvSpPr txBox="1"/>
            <p:nvPr/>
          </p:nvSpPr>
          <p:spPr>
            <a:xfrm>
              <a:off x="0" y="155023"/>
              <a:ext cx="3333162" cy="116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不舒服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96" name="Google Shape;596;p28"/>
          <p:cNvGrpSpPr/>
          <p:nvPr/>
        </p:nvGrpSpPr>
        <p:grpSpPr>
          <a:xfrm>
            <a:off x="14325974" y="6259936"/>
            <a:ext cx="2262077" cy="1212829"/>
            <a:chOff x="0" y="0"/>
            <a:chExt cx="3016103" cy="1617104"/>
          </a:xfrm>
        </p:grpSpPr>
        <p:sp>
          <p:nvSpPr>
            <p:cNvPr id="597" name="Google Shape;597;p28"/>
            <p:cNvSpPr/>
            <p:nvPr/>
          </p:nvSpPr>
          <p:spPr>
            <a:xfrm>
              <a:off x="229804" y="288578"/>
              <a:ext cx="2786299" cy="1328526"/>
            </a:xfrm>
            <a:custGeom>
              <a:avLst/>
              <a:gdLst/>
              <a:ahLst/>
              <a:cxnLst/>
              <a:rect l="l" t="t" r="r" b="b"/>
              <a:pathLst>
                <a:path w="2280199" h="1087214" extrusionOk="0">
                  <a:moveTo>
                    <a:pt x="215573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155739" y="0"/>
                  </a:lnTo>
                  <a:cubicBezTo>
                    <a:pt x="2224319" y="0"/>
                    <a:pt x="2280199" y="55880"/>
                    <a:pt x="2280199" y="124460"/>
                  </a:cubicBezTo>
                  <a:lnTo>
                    <a:pt x="2280199" y="962754"/>
                  </a:lnTo>
                  <a:cubicBezTo>
                    <a:pt x="2280199" y="1031333"/>
                    <a:pt x="2224319" y="1087214"/>
                    <a:pt x="2155739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8"/>
            <p:cNvSpPr/>
            <p:nvPr/>
          </p:nvSpPr>
          <p:spPr>
            <a:xfrm>
              <a:off x="0" y="0"/>
              <a:ext cx="2845096" cy="1415504"/>
            </a:xfrm>
            <a:custGeom>
              <a:avLst/>
              <a:gdLst/>
              <a:ahLst/>
              <a:cxnLst/>
              <a:rect l="l" t="t" r="r" b="b"/>
              <a:pathLst>
                <a:path w="2328317" h="1158394" extrusionOk="0">
                  <a:moveTo>
                    <a:pt x="2203857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203857" y="0"/>
                  </a:lnTo>
                  <a:cubicBezTo>
                    <a:pt x="2272437" y="0"/>
                    <a:pt x="2328317" y="55880"/>
                    <a:pt x="2328317" y="124460"/>
                  </a:cubicBezTo>
                  <a:lnTo>
                    <a:pt x="2328317" y="1033934"/>
                  </a:lnTo>
                  <a:cubicBezTo>
                    <a:pt x="2328317" y="1102514"/>
                    <a:pt x="2272437" y="1158394"/>
                    <a:pt x="2203857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8"/>
            <p:cNvSpPr txBox="1"/>
            <p:nvPr/>
          </p:nvSpPr>
          <p:spPr>
            <a:xfrm>
              <a:off x="0" y="155023"/>
              <a:ext cx="2845096" cy="11621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 dirty="0" err="1">
                  <a:solidFill>
                    <a:srgbClr val="002060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傷心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sp>
        <p:nvSpPr>
          <p:cNvPr id="601" name="Google Shape;601;p28"/>
          <p:cNvSpPr txBox="1"/>
          <p:nvPr/>
        </p:nvSpPr>
        <p:spPr>
          <a:xfrm>
            <a:off x="448319" y="1586624"/>
            <a:ext cx="8111121" cy="367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u="sng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千千</a:t>
            </a:r>
            <a:r>
              <a:rPr lang="en-US" sz="5600" b="0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在這個事件</a:t>
            </a:r>
            <a:r>
              <a:rPr lang="en-US" altLang="zh-TW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(</a:t>
            </a:r>
            <a:r>
              <a:rPr lang="zh-TW" altLang="en-US" sz="5600" b="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眉毛粗</a:t>
            </a:r>
            <a:r>
              <a:rPr lang="en-US" altLang="zh-TW" sz="5600" b="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,</a:t>
            </a:r>
            <a:r>
              <a:rPr lang="zh-TW" altLang="en-US" sz="5600" b="0" i="0" u="none" strike="noStrike" cap="none" dirty="0">
                <a:solidFill>
                  <a:srgbClr val="00206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被叫死泰國人</a:t>
            </a:r>
            <a:r>
              <a:rPr lang="en-US" altLang="zh-TW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)</a:t>
            </a:r>
            <a:r>
              <a:rPr lang="en-US" sz="5600" b="0" i="0" u="none" strike="noStrike" cap="none" dirty="0" err="1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裡可能受到什麼傷害</a:t>
            </a:r>
            <a:r>
              <a:rPr lang="en-US" sz="5600" b="0" i="0" u="none" strike="noStrike" cap="none" dirty="0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dirty="0"/>
          </a:p>
        </p:txBody>
      </p:sp>
      <p:sp>
        <p:nvSpPr>
          <p:cNvPr id="602" name="Google Shape;602;p28"/>
          <p:cNvSpPr txBox="1"/>
          <p:nvPr/>
        </p:nvSpPr>
        <p:spPr>
          <a:xfrm>
            <a:off x="1308295" y="655081"/>
            <a:ext cx="7835705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小組討論，符合的項目打</a:t>
            </a:r>
            <a:r>
              <a:rPr lang="en-US" sz="4800" b="1" i="0" u="none" strike="noStrike" cap="none" dirty="0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✔︎</a:t>
            </a:r>
            <a:endParaRPr dirty="0"/>
          </a:p>
        </p:txBody>
      </p:sp>
      <p:grpSp>
        <p:nvGrpSpPr>
          <p:cNvPr id="41" name="Google Shape;538;p26">
            <a:extLst>
              <a:ext uri="{FF2B5EF4-FFF2-40B4-BE49-F238E27FC236}">
                <a16:creationId xmlns:a16="http://schemas.microsoft.com/office/drawing/2014/main" id="{9771F5AB-2BD0-49AF-A944-45627BA0E49C}"/>
              </a:ext>
            </a:extLst>
          </p:cNvPr>
          <p:cNvGrpSpPr/>
          <p:nvPr/>
        </p:nvGrpSpPr>
        <p:grpSpPr>
          <a:xfrm>
            <a:off x="4369431" y="4312254"/>
            <a:ext cx="3912183" cy="5915275"/>
            <a:chOff x="0" y="0"/>
            <a:chExt cx="7062262" cy="10350230"/>
          </a:xfrm>
        </p:grpSpPr>
        <p:sp>
          <p:nvSpPr>
            <p:cNvPr id="42" name="Google Shape;539;p26">
              <a:extLst>
                <a:ext uri="{FF2B5EF4-FFF2-40B4-BE49-F238E27FC236}">
                  <a16:creationId xmlns:a16="http://schemas.microsoft.com/office/drawing/2014/main" id="{A3C852E7-742B-4406-A34B-DA766156D7F5}"/>
                </a:ext>
              </a:extLst>
            </p:cNvPr>
            <p:cNvSpPr/>
            <p:nvPr/>
          </p:nvSpPr>
          <p:spPr>
            <a:xfrm>
              <a:off x="0" y="0"/>
              <a:ext cx="7062262" cy="10350230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FEA92"/>
            </a:solidFill>
            <a:ln>
              <a:noFill/>
            </a:ln>
          </p:spPr>
        </p:sp>
        <p:sp>
          <p:nvSpPr>
            <p:cNvPr id="43" name="Google Shape;540;p26">
              <a:extLst>
                <a:ext uri="{FF2B5EF4-FFF2-40B4-BE49-F238E27FC236}">
                  <a16:creationId xmlns:a16="http://schemas.microsoft.com/office/drawing/2014/main" id="{8A15583E-2330-4E63-A459-51061FD15FE8}"/>
                </a:ext>
              </a:extLst>
            </p:cNvPr>
            <p:cNvSpPr/>
            <p:nvPr/>
          </p:nvSpPr>
          <p:spPr>
            <a:xfrm>
              <a:off x="510070" y="292273"/>
              <a:ext cx="6042121" cy="8855143"/>
            </a:xfrm>
            <a:custGeom>
              <a:avLst/>
              <a:gdLst/>
              <a:ahLst/>
              <a:cxnLst/>
              <a:rect l="l" t="t" r="r" b="b"/>
              <a:pathLst>
                <a:path w="2398161" h="3514669" extrusionOk="0">
                  <a:moveTo>
                    <a:pt x="0" y="0"/>
                  </a:moveTo>
                  <a:lnTo>
                    <a:pt x="2398161" y="0"/>
                  </a:lnTo>
                  <a:lnTo>
                    <a:pt x="2398161" y="3514669"/>
                  </a:lnTo>
                  <a:lnTo>
                    <a:pt x="0" y="3514669"/>
                  </a:lnTo>
                  <a:close/>
                </a:path>
              </a:pathLst>
            </a:custGeom>
            <a:solidFill>
              <a:srgbClr val="FEF9DD"/>
            </a:solidFill>
            <a:ln>
              <a:noFill/>
            </a:ln>
          </p:spPr>
        </p:sp>
        <p:sp>
          <p:nvSpPr>
            <p:cNvPr id="44" name="Google Shape;541;p26">
              <a:extLst>
                <a:ext uri="{FF2B5EF4-FFF2-40B4-BE49-F238E27FC236}">
                  <a16:creationId xmlns:a16="http://schemas.microsoft.com/office/drawing/2014/main" id="{66451EBE-66A2-4D2C-AC2C-125B9F46A57C}"/>
                </a:ext>
              </a:extLst>
            </p:cNvPr>
            <p:cNvSpPr/>
            <p:nvPr/>
          </p:nvSpPr>
          <p:spPr>
            <a:xfrm>
              <a:off x="962094" y="1420197"/>
              <a:ext cx="5138074" cy="7727220"/>
            </a:xfrm>
            <a:custGeom>
              <a:avLst/>
              <a:gdLst/>
              <a:ahLst/>
              <a:cxnLst/>
              <a:rect l="l" t="t" r="r" b="b"/>
              <a:pathLst>
                <a:path w="5138074" h="7727220" extrusionOk="0">
                  <a:moveTo>
                    <a:pt x="0" y="0"/>
                  </a:moveTo>
                  <a:lnTo>
                    <a:pt x="5138074" y="0"/>
                  </a:lnTo>
                  <a:lnTo>
                    <a:pt x="5138074" y="7727220"/>
                  </a:lnTo>
                  <a:lnTo>
                    <a:pt x="0" y="772722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40276" t="-5325" r="-37545" b="-12912"/>
              </a:stretch>
            </a:blipFill>
            <a:ln>
              <a:noFill/>
            </a:ln>
          </p:spPr>
        </p:sp>
      </p:grpSp>
    </p:spTree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2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608" name="Google Shape;608;p29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 extrusionOk="0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9" name="Google Shape;609;p29"/>
          <p:cNvSpPr txBox="1"/>
          <p:nvPr/>
        </p:nvSpPr>
        <p:spPr>
          <a:xfrm>
            <a:off x="2031004" y="1636835"/>
            <a:ext cx="14760878" cy="4440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因為對性別、種族、外貌或是其他特質</a:t>
            </a:r>
            <a:endParaRPr sz="6600" b="0" i="0" u="none" strike="noStrike" cap="none">
              <a:solidFill>
                <a:srgbClr val="FDF9D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的                     而造成                     ，</a:t>
            </a:r>
            <a:endParaRPr/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就是：</a:t>
            </a:r>
            <a:endParaRPr/>
          </a:p>
        </p:txBody>
      </p:sp>
      <p:sp>
        <p:nvSpPr>
          <p:cNvPr id="610" name="Google Shape;610;p29"/>
          <p:cNvSpPr txBox="1"/>
          <p:nvPr/>
        </p:nvSpPr>
        <p:spPr>
          <a:xfrm>
            <a:off x="2957683" y="3069996"/>
            <a:ext cx="4284575" cy="179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 b="0" i="0" u="none" strike="noStrike" cap="none">
                <a:solidFill>
                  <a:srgbClr val="FFAB5D"/>
                </a:solidFill>
                <a:latin typeface="Arial"/>
                <a:ea typeface="Arial"/>
                <a:cs typeface="Arial"/>
                <a:sym typeface="Arial"/>
              </a:rPr>
              <a:t>偏見</a:t>
            </a:r>
            <a:endParaRPr/>
          </a:p>
        </p:txBody>
      </p:sp>
      <p:sp>
        <p:nvSpPr>
          <p:cNvPr id="611" name="Google Shape;611;p29"/>
          <p:cNvSpPr txBox="1"/>
          <p:nvPr/>
        </p:nvSpPr>
        <p:spPr>
          <a:xfrm>
            <a:off x="1784854" y="6067783"/>
            <a:ext cx="14782245" cy="183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0" i="0" u="none" strike="noStrike" cap="none">
                <a:solidFill>
                  <a:srgbClr val="FFAB5D"/>
                </a:solidFill>
                <a:latin typeface="Arial"/>
                <a:ea typeface="Arial"/>
                <a:cs typeface="Arial"/>
                <a:sym typeface="Arial"/>
              </a:rPr>
              <a:t>不公平的對待</a:t>
            </a:r>
            <a:endParaRPr/>
          </a:p>
        </p:txBody>
      </p:sp>
      <p:sp>
        <p:nvSpPr>
          <p:cNvPr id="612" name="Google Shape;612;p29"/>
          <p:cNvSpPr txBox="1"/>
          <p:nvPr/>
        </p:nvSpPr>
        <p:spPr>
          <a:xfrm>
            <a:off x="10024718" y="3069996"/>
            <a:ext cx="4284575" cy="1793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400" b="0" i="0" u="none" strike="noStrike" cap="none">
                <a:solidFill>
                  <a:srgbClr val="FFAB5D"/>
                </a:solidFill>
                <a:latin typeface="Arial"/>
                <a:ea typeface="Arial"/>
                <a:cs typeface="Arial"/>
                <a:sym typeface="Arial"/>
              </a:rPr>
              <a:t>傷害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618" name="Google Shape;618;p30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 extrusionOk="0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19" name="Google Shape;619;p30"/>
          <p:cNvSpPr txBox="1"/>
          <p:nvPr/>
        </p:nvSpPr>
        <p:spPr>
          <a:xfrm>
            <a:off x="2114253" y="2609743"/>
            <a:ext cx="14687900" cy="3524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 err="1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這些傷害和不公平對待如果持續下去</a:t>
            </a:r>
            <a:r>
              <a:rPr lang="en-US" sz="6600" b="0" i="0" u="none" strike="noStrike" cap="none" dirty="0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/>
          </a:p>
          <a:p>
            <a:pPr marL="0" marR="0" lvl="0" indent="0" algn="l" rtl="0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</a:t>
            </a:r>
            <a:r>
              <a:rPr lang="en-US" sz="6600" b="0" i="0" u="none" strike="noStrike" cap="none" dirty="0" err="1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就是</a:t>
            </a:r>
            <a:r>
              <a:rPr lang="en-US" sz="6600" b="0" i="0" u="none" strike="noStrike" cap="none" dirty="0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                      。                 </a:t>
            </a:r>
            <a:endParaRPr dirty="0"/>
          </a:p>
        </p:txBody>
      </p:sp>
      <p:sp>
        <p:nvSpPr>
          <p:cNvPr id="620" name="Google Shape;620;p30"/>
          <p:cNvSpPr txBox="1"/>
          <p:nvPr/>
        </p:nvSpPr>
        <p:spPr>
          <a:xfrm>
            <a:off x="5196351" y="4705132"/>
            <a:ext cx="6047321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 b="0" i="0" u="none" strike="noStrike" cap="none" dirty="0" err="1">
                <a:solidFill>
                  <a:srgbClr val="FF0000"/>
                </a:solidFill>
                <a:highlight>
                  <a:srgbClr val="FFFF00"/>
                </a:highlight>
                <a:sym typeface="Arial"/>
              </a:rPr>
              <a:t>霸凌</a:t>
            </a:r>
            <a:endParaRPr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3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626" name="Google Shape;626;p31"/>
          <p:cNvSpPr/>
          <p:nvPr/>
        </p:nvSpPr>
        <p:spPr>
          <a:xfrm>
            <a:off x="949839" y="1571937"/>
            <a:ext cx="10500023" cy="7218766"/>
          </a:xfrm>
          <a:custGeom>
            <a:avLst/>
            <a:gdLst/>
            <a:ahLst/>
            <a:cxnLst/>
            <a:rect l="l" t="t" r="r" b="b"/>
            <a:pathLst>
              <a:path w="10500023" h="7218766" extrusionOk="0">
                <a:moveTo>
                  <a:pt x="0" y="0"/>
                </a:moveTo>
                <a:lnTo>
                  <a:pt x="10500023" y="0"/>
                </a:lnTo>
                <a:lnTo>
                  <a:pt x="10500023" y="7218766"/>
                </a:lnTo>
                <a:lnTo>
                  <a:pt x="0" y="72187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27" name="Google Shape;627;p31"/>
          <p:cNvGrpSpPr/>
          <p:nvPr/>
        </p:nvGrpSpPr>
        <p:grpSpPr>
          <a:xfrm>
            <a:off x="11408398" y="1571937"/>
            <a:ext cx="2762257" cy="1107213"/>
            <a:chOff x="0" y="0"/>
            <a:chExt cx="3683010" cy="1476284"/>
          </a:xfrm>
        </p:grpSpPr>
        <p:sp>
          <p:nvSpPr>
            <p:cNvPr id="628" name="Google Shape;628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29" name="Google Shape;629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傷心</a:t>
              </a:r>
              <a:endParaRPr/>
            </a:p>
          </p:txBody>
        </p:sp>
      </p:grpSp>
      <p:grpSp>
        <p:nvGrpSpPr>
          <p:cNvPr id="630" name="Google Shape;630;p31"/>
          <p:cNvGrpSpPr/>
          <p:nvPr/>
        </p:nvGrpSpPr>
        <p:grpSpPr>
          <a:xfrm>
            <a:off x="11408398" y="3098250"/>
            <a:ext cx="2762257" cy="1107213"/>
            <a:chOff x="0" y="0"/>
            <a:chExt cx="3683010" cy="1476284"/>
          </a:xfrm>
        </p:grpSpPr>
        <p:sp>
          <p:nvSpPr>
            <p:cNvPr id="631" name="Google Shape;631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32" name="Google Shape;632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生氣</a:t>
              </a:r>
              <a:endParaRPr/>
            </a:p>
          </p:txBody>
        </p:sp>
      </p:grpSp>
      <p:grpSp>
        <p:nvGrpSpPr>
          <p:cNvPr id="633" name="Google Shape;633;p31"/>
          <p:cNvGrpSpPr/>
          <p:nvPr/>
        </p:nvGrpSpPr>
        <p:grpSpPr>
          <a:xfrm>
            <a:off x="11408398" y="4622976"/>
            <a:ext cx="2762257" cy="1107213"/>
            <a:chOff x="0" y="0"/>
            <a:chExt cx="3683010" cy="1476284"/>
          </a:xfrm>
        </p:grpSpPr>
        <p:sp>
          <p:nvSpPr>
            <p:cNvPr id="634" name="Google Shape;634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35" name="Google Shape;635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害怕</a:t>
              </a:r>
              <a:endParaRPr/>
            </a:p>
          </p:txBody>
        </p:sp>
      </p:grpSp>
      <p:grpSp>
        <p:nvGrpSpPr>
          <p:cNvPr id="636" name="Google Shape;636;p31"/>
          <p:cNvGrpSpPr/>
          <p:nvPr/>
        </p:nvGrpSpPr>
        <p:grpSpPr>
          <a:xfrm>
            <a:off x="11408398" y="6149289"/>
            <a:ext cx="2762257" cy="1107213"/>
            <a:chOff x="0" y="0"/>
            <a:chExt cx="3683010" cy="1476284"/>
          </a:xfrm>
        </p:grpSpPr>
        <p:sp>
          <p:nvSpPr>
            <p:cNvPr id="637" name="Google Shape;637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38" name="Google Shape;638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孤單</a:t>
              </a:r>
              <a:endParaRPr/>
            </a:p>
          </p:txBody>
        </p:sp>
      </p:grpSp>
      <p:grpSp>
        <p:nvGrpSpPr>
          <p:cNvPr id="639" name="Google Shape;639;p31"/>
          <p:cNvGrpSpPr/>
          <p:nvPr/>
        </p:nvGrpSpPr>
        <p:grpSpPr>
          <a:xfrm>
            <a:off x="11408398" y="7675601"/>
            <a:ext cx="2762257" cy="1107213"/>
            <a:chOff x="0" y="0"/>
            <a:chExt cx="3683010" cy="1476284"/>
          </a:xfrm>
        </p:grpSpPr>
        <p:sp>
          <p:nvSpPr>
            <p:cNvPr id="640" name="Google Shape;640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41" name="Google Shape;641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其他</a:t>
              </a:r>
              <a:endParaRPr/>
            </a:p>
          </p:txBody>
        </p:sp>
      </p:grpSp>
      <p:grpSp>
        <p:nvGrpSpPr>
          <p:cNvPr id="642" name="Google Shape;642;p31"/>
          <p:cNvGrpSpPr/>
          <p:nvPr/>
        </p:nvGrpSpPr>
        <p:grpSpPr>
          <a:xfrm>
            <a:off x="14497043" y="1571937"/>
            <a:ext cx="2762257" cy="1107213"/>
            <a:chOff x="0" y="0"/>
            <a:chExt cx="3683010" cy="1476284"/>
          </a:xfrm>
        </p:grpSpPr>
        <p:sp>
          <p:nvSpPr>
            <p:cNvPr id="643" name="Google Shape;643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44" name="Google Shape;644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失望</a:t>
              </a:r>
              <a:endParaRPr/>
            </a:p>
          </p:txBody>
        </p:sp>
      </p:grpSp>
      <p:grpSp>
        <p:nvGrpSpPr>
          <p:cNvPr id="645" name="Google Shape;645;p31"/>
          <p:cNvGrpSpPr/>
          <p:nvPr/>
        </p:nvGrpSpPr>
        <p:grpSpPr>
          <a:xfrm>
            <a:off x="14497043" y="3098250"/>
            <a:ext cx="2762257" cy="1107213"/>
            <a:chOff x="0" y="0"/>
            <a:chExt cx="3683010" cy="1476284"/>
          </a:xfrm>
        </p:grpSpPr>
        <p:sp>
          <p:nvSpPr>
            <p:cNvPr id="646" name="Google Shape;646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47" name="Google Shape;647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難過</a:t>
              </a:r>
              <a:endParaRPr/>
            </a:p>
          </p:txBody>
        </p:sp>
      </p:grpSp>
      <p:grpSp>
        <p:nvGrpSpPr>
          <p:cNvPr id="648" name="Google Shape;648;p31"/>
          <p:cNvGrpSpPr/>
          <p:nvPr/>
        </p:nvGrpSpPr>
        <p:grpSpPr>
          <a:xfrm>
            <a:off x="14497043" y="4624562"/>
            <a:ext cx="3292193" cy="1107213"/>
            <a:chOff x="0" y="0"/>
            <a:chExt cx="3683010" cy="1476284"/>
          </a:xfrm>
        </p:grpSpPr>
        <p:sp>
          <p:nvSpPr>
            <p:cNvPr id="649" name="Google Shape;649;p31"/>
            <p:cNvSpPr/>
            <p:nvPr/>
          </p:nvSpPr>
          <p:spPr>
            <a:xfrm>
              <a:off x="0" y="0"/>
              <a:ext cx="3683010" cy="1476284"/>
            </a:xfrm>
            <a:custGeom>
              <a:avLst/>
              <a:gdLst/>
              <a:ahLst/>
              <a:cxnLst/>
              <a:rect l="l" t="t" r="r" b="b"/>
              <a:pathLst>
                <a:path w="3683010" h="1476284" extrusionOk="0">
                  <a:moveTo>
                    <a:pt x="0" y="0"/>
                  </a:moveTo>
                  <a:lnTo>
                    <a:pt x="3683010" y="0"/>
                  </a:lnTo>
                  <a:lnTo>
                    <a:pt x="3683010" y="1476284"/>
                  </a:lnTo>
                  <a:lnTo>
                    <a:pt x="0" y="147628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4568" r="-4567"/>
              </a:stretch>
            </a:blipFill>
            <a:ln>
              <a:noFill/>
            </a:ln>
          </p:spPr>
        </p:sp>
        <p:sp>
          <p:nvSpPr>
            <p:cNvPr id="650" name="Google Shape;650;p31"/>
            <p:cNvSpPr txBox="1"/>
            <p:nvPr/>
          </p:nvSpPr>
          <p:spPr>
            <a:xfrm>
              <a:off x="446761" y="131792"/>
              <a:ext cx="278948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1" i="0" u="none" strike="noStrike" cap="none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不公平</a:t>
              </a:r>
              <a:endParaRPr/>
            </a:p>
          </p:txBody>
        </p:sp>
      </p:grpSp>
      <p:sp>
        <p:nvSpPr>
          <p:cNvPr id="651" name="Google Shape;651;p31"/>
          <p:cNvSpPr/>
          <p:nvPr/>
        </p:nvSpPr>
        <p:spPr>
          <a:xfrm>
            <a:off x="14312685" y="5948076"/>
            <a:ext cx="3130972" cy="4135438"/>
          </a:xfrm>
          <a:custGeom>
            <a:avLst/>
            <a:gdLst/>
            <a:ahLst/>
            <a:cxnLst/>
            <a:rect l="l" t="t" r="r" b="b"/>
            <a:pathLst>
              <a:path w="3130972" h="4135438" extrusionOk="0">
                <a:moveTo>
                  <a:pt x="0" y="0"/>
                </a:moveTo>
                <a:lnTo>
                  <a:pt x="3130972" y="0"/>
                </a:lnTo>
                <a:lnTo>
                  <a:pt x="3130972" y="4135438"/>
                </a:lnTo>
                <a:lnTo>
                  <a:pt x="0" y="4135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44756" t="-24203" r="-49120" b="-22583"/>
            </a:stretch>
          </a:blipFill>
          <a:ln>
            <a:noFill/>
          </a:ln>
        </p:spPr>
      </p:sp>
      <p:sp>
        <p:nvSpPr>
          <p:cNvPr id="652" name="Google Shape;652;p31"/>
          <p:cNvSpPr txBox="1"/>
          <p:nvPr/>
        </p:nvSpPr>
        <p:spPr>
          <a:xfrm>
            <a:off x="2083603" y="3410347"/>
            <a:ext cx="8987401" cy="3846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如果被取笑、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被傷害的是你，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你有什麼感受？</a:t>
            </a:r>
            <a:endParaRPr/>
          </a:p>
        </p:txBody>
      </p:sp>
      <p:sp>
        <p:nvSpPr>
          <p:cNvPr id="653" name="Google Shape;653;p31"/>
          <p:cNvSpPr txBox="1"/>
          <p:nvPr/>
        </p:nvSpPr>
        <p:spPr>
          <a:xfrm>
            <a:off x="2083603" y="2339275"/>
            <a:ext cx="7835705" cy="79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想一想，說一說：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3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sp>
        <p:nvSpPr>
          <p:cNvPr id="659" name="Google Shape;659;p32"/>
          <p:cNvSpPr/>
          <p:nvPr/>
        </p:nvSpPr>
        <p:spPr>
          <a:xfrm>
            <a:off x="1028700" y="1574683"/>
            <a:ext cx="16022237" cy="4748394"/>
          </a:xfrm>
          <a:custGeom>
            <a:avLst/>
            <a:gdLst/>
            <a:ahLst/>
            <a:cxnLst/>
            <a:rect l="l" t="t" r="r" b="b"/>
            <a:pathLst>
              <a:path w="4562371" h="1352117" extrusionOk="0">
                <a:moveTo>
                  <a:pt x="4437911" y="1352117"/>
                </a:moveTo>
                <a:lnTo>
                  <a:pt x="124460" y="1352117"/>
                </a:lnTo>
                <a:cubicBezTo>
                  <a:pt x="55880" y="1352117"/>
                  <a:pt x="0" y="1296237"/>
                  <a:pt x="0" y="122765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437911" y="0"/>
                </a:lnTo>
                <a:cubicBezTo>
                  <a:pt x="4506491" y="0"/>
                  <a:pt x="4562371" y="55880"/>
                  <a:pt x="4562371" y="124460"/>
                </a:cubicBezTo>
                <a:lnTo>
                  <a:pt x="4562371" y="1227657"/>
                </a:lnTo>
                <a:cubicBezTo>
                  <a:pt x="4562371" y="1296237"/>
                  <a:pt x="4506491" y="1352117"/>
                  <a:pt x="4437911" y="1352117"/>
                </a:cubicBezTo>
                <a:close/>
              </a:path>
            </a:pathLst>
          </a:custGeom>
          <a:solidFill>
            <a:srgbClr val="F9705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0" name="Google Shape;66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17986" y="1828889"/>
            <a:ext cx="1715677" cy="802380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32"/>
          <p:cNvSpPr/>
          <p:nvPr/>
        </p:nvSpPr>
        <p:spPr>
          <a:xfrm>
            <a:off x="1028700" y="5358034"/>
            <a:ext cx="2879119" cy="4928966"/>
          </a:xfrm>
          <a:custGeom>
            <a:avLst/>
            <a:gdLst/>
            <a:ahLst/>
            <a:cxnLst/>
            <a:rect l="l" t="t" r="r" b="b"/>
            <a:pathLst>
              <a:path w="2879119" h="4928966" extrusionOk="0">
                <a:moveTo>
                  <a:pt x="0" y="0"/>
                </a:moveTo>
                <a:lnTo>
                  <a:pt x="2879119" y="0"/>
                </a:lnTo>
                <a:lnTo>
                  <a:pt x="2879119" y="4928966"/>
                </a:lnTo>
                <a:lnTo>
                  <a:pt x="0" y="4928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36655" r="-36657" b="-1238"/>
            </a:stretch>
          </a:blipFill>
          <a:ln>
            <a:noFill/>
          </a:ln>
        </p:spPr>
      </p:sp>
      <p:sp>
        <p:nvSpPr>
          <p:cNvPr id="662" name="Google Shape;662;p32"/>
          <p:cNvSpPr txBox="1"/>
          <p:nvPr/>
        </p:nvSpPr>
        <p:spPr>
          <a:xfrm>
            <a:off x="1028700" y="2402669"/>
            <a:ext cx="16022237" cy="274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被尊重、受到公平的對待，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是每個人與生俱來的權利。</a:t>
            </a:r>
            <a:endParaRPr/>
          </a:p>
        </p:txBody>
      </p:sp>
      <p:sp>
        <p:nvSpPr>
          <p:cNvPr id="663" name="Google Shape;663;p32"/>
          <p:cNvSpPr/>
          <p:nvPr/>
        </p:nvSpPr>
        <p:spPr>
          <a:xfrm>
            <a:off x="14279169" y="4974462"/>
            <a:ext cx="2771768" cy="5312538"/>
          </a:xfrm>
          <a:custGeom>
            <a:avLst/>
            <a:gdLst/>
            <a:ahLst/>
            <a:cxnLst/>
            <a:rect l="l" t="t" r="r" b="b"/>
            <a:pathLst>
              <a:path w="2771768" h="5312538" extrusionOk="0">
                <a:moveTo>
                  <a:pt x="0" y="0"/>
                </a:moveTo>
                <a:lnTo>
                  <a:pt x="2771768" y="0"/>
                </a:lnTo>
                <a:lnTo>
                  <a:pt x="2771768" y="5312538"/>
                </a:lnTo>
                <a:lnTo>
                  <a:pt x="0" y="53125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46246" t="-2970" r="-51753" b="-334"/>
            </a:stretch>
          </a:blipFill>
          <a:ln>
            <a:noFill/>
          </a:ln>
        </p:spPr>
      </p:sp>
    </p:spTree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sp>
        <p:nvSpPr>
          <p:cNvPr id="673" name="Google Shape;673;p33"/>
          <p:cNvSpPr/>
          <p:nvPr/>
        </p:nvSpPr>
        <p:spPr>
          <a:xfrm>
            <a:off x="820337" y="1347266"/>
            <a:ext cx="16022237" cy="5627021"/>
          </a:xfrm>
          <a:custGeom>
            <a:avLst/>
            <a:gdLst/>
            <a:ahLst/>
            <a:cxnLst/>
            <a:rect l="l" t="t" r="r" b="b"/>
            <a:pathLst>
              <a:path w="4562371" h="1602308" extrusionOk="0">
                <a:moveTo>
                  <a:pt x="4437911" y="1602308"/>
                </a:moveTo>
                <a:lnTo>
                  <a:pt x="124460" y="1602308"/>
                </a:lnTo>
                <a:cubicBezTo>
                  <a:pt x="55880" y="1602308"/>
                  <a:pt x="0" y="1546428"/>
                  <a:pt x="0" y="147784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4437911" y="0"/>
                </a:lnTo>
                <a:cubicBezTo>
                  <a:pt x="4506491" y="0"/>
                  <a:pt x="4562371" y="55880"/>
                  <a:pt x="4562371" y="124460"/>
                </a:cubicBezTo>
                <a:lnTo>
                  <a:pt x="4562371" y="1477848"/>
                </a:lnTo>
                <a:cubicBezTo>
                  <a:pt x="4562371" y="1546428"/>
                  <a:pt x="4506491" y="1602308"/>
                  <a:pt x="4437911" y="1602308"/>
                </a:cubicBezTo>
                <a:close/>
              </a:path>
            </a:pathLst>
          </a:custGeom>
          <a:solidFill>
            <a:srgbClr val="128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4" name="Google Shape;674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32063" y="1347266"/>
            <a:ext cx="1715677" cy="80238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33"/>
          <p:cNvSpPr/>
          <p:nvPr/>
        </p:nvSpPr>
        <p:spPr>
          <a:xfrm>
            <a:off x="13447740" y="5590150"/>
            <a:ext cx="3811560" cy="3811560"/>
          </a:xfrm>
          <a:custGeom>
            <a:avLst/>
            <a:gdLst/>
            <a:ahLst/>
            <a:cxnLst/>
            <a:rect l="l" t="t" r="r" b="b"/>
            <a:pathLst>
              <a:path w="3811560" h="3811560" extrusionOk="0">
                <a:moveTo>
                  <a:pt x="0" y="0"/>
                </a:moveTo>
                <a:lnTo>
                  <a:pt x="3811560" y="0"/>
                </a:lnTo>
                <a:lnTo>
                  <a:pt x="3811560" y="3811560"/>
                </a:lnTo>
                <a:lnTo>
                  <a:pt x="0" y="38115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6" name="Google Shape;676;p33"/>
          <p:cNvSpPr txBox="1"/>
          <p:nvPr/>
        </p:nvSpPr>
        <p:spPr>
          <a:xfrm>
            <a:off x="1028700" y="1347266"/>
            <a:ext cx="16022237" cy="5318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CRC兒童權利公約第二條</a:t>
            </a:r>
            <a:r>
              <a:rPr lang="en-US" sz="7200" b="0" i="0" u="none" strike="noStrike" cap="none" dirty="0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dirty="0"/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所有兒童都能享有CRC所有權利</a:t>
            </a:r>
            <a:r>
              <a:rPr lang="en-US" sz="7200" b="0" i="0" u="none" strike="noStrike" cap="none" dirty="0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  <a:endParaRPr dirty="0"/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不󠇡</a:t>
            </a:r>
            <a:r>
              <a:rPr lang="en-US" sz="7200" b="1" i="0" u="none" strike="noStrike" cap="none" dirty="0" err="1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受任何歧視</a:t>
            </a:r>
            <a:r>
              <a:rPr lang="en-US" sz="7200" b="0" i="0" u="none" strike="noStrike" cap="none" dirty="0">
                <a:solidFill>
                  <a:srgbClr val="FFF5DE"/>
                </a:solidFill>
                <a:latin typeface="Arial"/>
                <a:ea typeface="Arial"/>
                <a:cs typeface="Arial"/>
                <a:sym typeface="Arial"/>
              </a:rPr>
              <a:t>。</a:t>
            </a:r>
            <a:endParaRPr dirty="0"/>
          </a:p>
        </p:txBody>
      </p:sp>
      <p:sp>
        <p:nvSpPr>
          <p:cNvPr id="677" name="Google Shape;677;p33"/>
          <p:cNvSpPr/>
          <p:nvPr/>
        </p:nvSpPr>
        <p:spPr>
          <a:xfrm flipH="1">
            <a:off x="1028700" y="4704860"/>
            <a:ext cx="3030444" cy="5582139"/>
          </a:xfrm>
          <a:custGeom>
            <a:avLst/>
            <a:gdLst/>
            <a:ahLst/>
            <a:cxnLst/>
            <a:rect l="l" t="t" r="r" b="b"/>
            <a:pathLst>
              <a:path w="3030444" h="5582139" extrusionOk="0">
                <a:moveTo>
                  <a:pt x="3030444" y="0"/>
                </a:moveTo>
                <a:lnTo>
                  <a:pt x="0" y="0"/>
                </a:lnTo>
                <a:lnTo>
                  <a:pt x="0" y="5582139"/>
                </a:lnTo>
                <a:lnTo>
                  <a:pt x="3030444" y="5582139"/>
                </a:lnTo>
                <a:lnTo>
                  <a:pt x="303044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51040" t="-3356" r="-46400" b="-3830"/>
            </a:stretch>
          </a:blipFill>
          <a:ln>
            <a:noFill/>
          </a:ln>
        </p:spPr>
      </p:sp>
    </p:spTree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683" name="Google Shape;683;p34"/>
          <p:cNvSpPr/>
          <p:nvPr/>
        </p:nvSpPr>
        <p:spPr>
          <a:xfrm flipH="1">
            <a:off x="2255467" y="2098714"/>
            <a:ext cx="14847093" cy="6991631"/>
          </a:xfrm>
          <a:custGeom>
            <a:avLst/>
            <a:gdLst/>
            <a:ahLst/>
            <a:cxnLst/>
            <a:rect l="l" t="t" r="r" b="b"/>
            <a:pathLst>
              <a:path w="14847093" h="6991631" extrusionOk="0">
                <a:moveTo>
                  <a:pt x="14847094" y="0"/>
                </a:moveTo>
                <a:lnTo>
                  <a:pt x="0" y="0"/>
                </a:lnTo>
                <a:lnTo>
                  <a:pt x="0" y="6991631"/>
                </a:lnTo>
                <a:lnTo>
                  <a:pt x="14847094" y="6991631"/>
                </a:lnTo>
                <a:lnTo>
                  <a:pt x="1484709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84" name="Google Shape;684;p34"/>
          <p:cNvSpPr/>
          <p:nvPr/>
        </p:nvSpPr>
        <p:spPr>
          <a:xfrm>
            <a:off x="-195205" y="4794199"/>
            <a:ext cx="3089558" cy="5629037"/>
          </a:xfrm>
          <a:custGeom>
            <a:avLst/>
            <a:gdLst/>
            <a:ahLst/>
            <a:cxnLst/>
            <a:rect l="l" t="t" r="r" b="b"/>
            <a:pathLst>
              <a:path w="3089558" h="5629037" extrusionOk="0">
                <a:moveTo>
                  <a:pt x="0" y="0"/>
                </a:moveTo>
                <a:lnTo>
                  <a:pt x="3089558" y="0"/>
                </a:lnTo>
                <a:lnTo>
                  <a:pt x="3089558" y="5629037"/>
                </a:lnTo>
                <a:lnTo>
                  <a:pt x="0" y="56290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51370" t="-6014" r="-51370" b="-5262"/>
            </a:stretch>
          </a:blipFill>
          <a:ln>
            <a:noFill/>
          </a:ln>
        </p:spPr>
      </p:sp>
      <p:sp>
        <p:nvSpPr>
          <p:cNvPr id="685" name="Google Shape;685;p34"/>
          <p:cNvSpPr txBox="1"/>
          <p:nvPr/>
        </p:nvSpPr>
        <p:spPr>
          <a:xfrm>
            <a:off x="2883359" y="3360102"/>
            <a:ext cx="14173902" cy="353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為了</a:t>
            </a:r>
            <a:r>
              <a:rPr lang="en-US" sz="8200" b="0" i="0" u="none" strike="noStrike" cap="none" dirty="0" err="1">
                <a:solidFill>
                  <a:srgbClr val="FDE54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避免偏見</a:t>
            </a:r>
            <a:r>
              <a:rPr lang="en-US" sz="82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，讓大家都能</a:t>
            </a:r>
            <a:r>
              <a:rPr lang="en-US" sz="8200" b="0" i="0" u="none" strike="noStrike" cap="none" dirty="0" err="1">
                <a:solidFill>
                  <a:srgbClr val="FDE54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受到公平對待</a:t>
            </a:r>
            <a:r>
              <a:rPr lang="en-US" sz="82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，我</a:t>
            </a:r>
            <a:r>
              <a:rPr lang="zh-TW" altLang="en-US" sz="8200" b="0" i="0" u="none" strike="noStrike" cap="none" dirty="0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們可以</a:t>
            </a:r>
            <a:r>
              <a:rPr lang="en-US" altLang="zh-TW" sz="8200" dirty="0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….</a:t>
            </a:r>
            <a:endParaRPr dirty="0"/>
          </a:p>
        </p:txBody>
      </p:sp>
      <p:sp>
        <p:nvSpPr>
          <p:cNvPr id="686" name="Google Shape;686;p34"/>
          <p:cNvSpPr txBox="1"/>
          <p:nvPr/>
        </p:nvSpPr>
        <p:spPr>
          <a:xfrm>
            <a:off x="3677299" y="2569244"/>
            <a:ext cx="7835705" cy="79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想一想</a:t>
            </a:r>
            <a:r>
              <a:rPr lang="en-US" sz="4800" b="1" i="0" u="none" strike="noStrike" cap="none" dirty="0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dirty="0"/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145" name="Google Shape;145;p5"/>
          <p:cNvSpPr/>
          <p:nvPr/>
        </p:nvSpPr>
        <p:spPr>
          <a:xfrm>
            <a:off x="9144000" y="0"/>
            <a:ext cx="9144000" cy="10275802"/>
          </a:xfrm>
          <a:custGeom>
            <a:avLst/>
            <a:gdLst/>
            <a:ahLst/>
            <a:cxnLst/>
            <a:rect l="l" t="t" r="r" b="b"/>
            <a:pathLst>
              <a:path w="3093156" h="3476012" extrusionOk="0">
                <a:moveTo>
                  <a:pt x="0" y="0"/>
                </a:moveTo>
                <a:lnTo>
                  <a:pt x="3093156" y="0"/>
                </a:lnTo>
                <a:lnTo>
                  <a:pt x="3093156" y="3476012"/>
                </a:lnTo>
                <a:lnTo>
                  <a:pt x="0" y="3476012"/>
                </a:lnTo>
                <a:close/>
              </a:path>
            </a:pathLst>
          </a:custGeom>
          <a:solidFill>
            <a:srgbClr val="FFEA63"/>
          </a:solidFill>
          <a:ln>
            <a:noFill/>
          </a:ln>
        </p:spPr>
      </p:sp>
      <p:sp>
        <p:nvSpPr>
          <p:cNvPr id="146" name="Google Shape;146;p5"/>
          <p:cNvSpPr/>
          <p:nvPr/>
        </p:nvSpPr>
        <p:spPr>
          <a:xfrm>
            <a:off x="10698753" y="1449890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5"/>
          <p:cNvSpPr/>
          <p:nvPr/>
        </p:nvSpPr>
        <p:spPr>
          <a:xfrm>
            <a:off x="10698753" y="3545055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5"/>
          <p:cNvSpPr/>
          <p:nvPr/>
        </p:nvSpPr>
        <p:spPr>
          <a:xfrm>
            <a:off x="10698753" y="5658446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"/>
          <p:cNvSpPr/>
          <p:nvPr/>
        </p:nvSpPr>
        <p:spPr>
          <a:xfrm>
            <a:off x="10698753" y="7867258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0" name="Google Shape;150;p5"/>
          <p:cNvCxnSpPr/>
          <p:nvPr/>
        </p:nvCxnSpPr>
        <p:spPr>
          <a:xfrm>
            <a:off x="1308295" y="1701101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1" name="Google Shape;151;p5"/>
          <p:cNvCxnSpPr/>
          <p:nvPr/>
        </p:nvCxnSpPr>
        <p:spPr>
          <a:xfrm>
            <a:off x="1308295" y="4147256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2" name="Google Shape;152;p5"/>
          <p:cNvSpPr/>
          <p:nvPr/>
        </p:nvSpPr>
        <p:spPr>
          <a:xfrm>
            <a:off x="10477732" y="1204140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5"/>
          <p:cNvSpPr/>
          <p:nvPr/>
        </p:nvSpPr>
        <p:spPr>
          <a:xfrm>
            <a:off x="10477732" y="3299305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"/>
          <p:cNvSpPr/>
          <p:nvPr/>
        </p:nvSpPr>
        <p:spPr>
          <a:xfrm>
            <a:off x="10477732" y="5412697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5"/>
          <p:cNvSpPr/>
          <p:nvPr/>
        </p:nvSpPr>
        <p:spPr>
          <a:xfrm>
            <a:off x="10477732" y="7621509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"/>
          <p:cNvSpPr/>
          <p:nvPr/>
        </p:nvSpPr>
        <p:spPr>
          <a:xfrm>
            <a:off x="2128684" y="5227404"/>
            <a:ext cx="4840389" cy="5048398"/>
          </a:xfrm>
          <a:custGeom>
            <a:avLst/>
            <a:gdLst/>
            <a:ahLst/>
            <a:cxnLst/>
            <a:rect l="l" t="t" r="r" b="b"/>
            <a:pathLst>
              <a:path w="4840389" h="5048398" extrusionOk="0">
                <a:moveTo>
                  <a:pt x="0" y="0"/>
                </a:moveTo>
                <a:lnTo>
                  <a:pt x="4840388" y="0"/>
                </a:lnTo>
                <a:lnTo>
                  <a:pt x="4840388" y="5048398"/>
                </a:lnTo>
                <a:lnTo>
                  <a:pt x="0" y="5048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294"/>
            </a:stretch>
          </a:blipFill>
          <a:ln>
            <a:noFill/>
          </a:ln>
        </p:spPr>
      </p:sp>
      <p:sp>
        <p:nvSpPr>
          <p:cNvPr id="157" name="Google Shape;157;p5"/>
          <p:cNvSpPr txBox="1"/>
          <p:nvPr/>
        </p:nvSpPr>
        <p:spPr>
          <a:xfrm>
            <a:off x="11695602" y="1421315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性別或種族</a:t>
            </a:r>
            <a:endParaRPr/>
          </a:p>
        </p:txBody>
      </p:sp>
      <p:sp>
        <p:nvSpPr>
          <p:cNvPr id="158" name="Google Shape;158;p5"/>
          <p:cNvSpPr txBox="1"/>
          <p:nvPr/>
        </p:nvSpPr>
        <p:spPr>
          <a:xfrm>
            <a:off x="11695602" y="3516480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外貌長相</a:t>
            </a:r>
            <a:endParaRPr/>
          </a:p>
        </p:txBody>
      </p:sp>
      <p:sp>
        <p:nvSpPr>
          <p:cNvPr id="159" name="Google Shape;159;p5"/>
          <p:cNvSpPr txBox="1"/>
          <p:nvPr/>
        </p:nvSpPr>
        <p:spPr>
          <a:xfrm>
            <a:off x="11695602" y="5623040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穿著打扮</a:t>
            </a:r>
            <a:endParaRPr/>
          </a:p>
        </p:txBody>
      </p:sp>
      <p:sp>
        <p:nvSpPr>
          <p:cNvPr id="160" name="Google Shape;160;p5"/>
          <p:cNvSpPr txBox="1"/>
          <p:nvPr/>
        </p:nvSpPr>
        <p:spPr>
          <a:xfrm>
            <a:off x="11695602" y="7831852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 其他</a:t>
            </a:r>
            <a:endParaRPr/>
          </a:p>
        </p:txBody>
      </p:sp>
      <p:sp>
        <p:nvSpPr>
          <p:cNvPr id="161" name="Google Shape;161;p5"/>
          <p:cNvSpPr txBox="1"/>
          <p:nvPr/>
        </p:nvSpPr>
        <p:spPr>
          <a:xfrm>
            <a:off x="1028700" y="2426025"/>
            <a:ext cx="7456375" cy="97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你是怎麼判斷的？</a:t>
            </a:r>
            <a:endParaRPr/>
          </a:p>
        </p:txBody>
      </p:sp>
      <p:sp>
        <p:nvSpPr>
          <p:cNvPr id="162" name="Google Shape;162;p5"/>
          <p:cNvSpPr txBox="1"/>
          <p:nvPr/>
        </p:nvSpPr>
        <p:spPr>
          <a:xfrm>
            <a:off x="1308295" y="680087"/>
            <a:ext cx="7835705" cy="78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說說看</a:t>
            </a:r>
            <a:endParaRPr sz="4800" b="1" i="0" u="none" strike="noStrike" cap="none">
              <a:solidFill>
                <a:srgbClr val="CFEEF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3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sp>
        <p:nvSpPr>
          <p:cNvPr id="692" name="Google Shape;692;p35"/>
          <p:cNvSpPr/>
          <p:nvPr/>
        </p:nvSpPr>
        <p:spPr>
          <a:xfrm>
            <a:off x="0" y="7973985"/>
            <a:ext cx="18288000" cy="2313015"/>
          </a:xfrm>
          <a:custGeom>
            <a:avLst/>
            <a:gdLst/>
            <a:ahLst/>
            <a:cxnLst/>
            <a:rect l="l" t="t" r="r" b="b"/>
            <a:pathLst>
              <a:path w="6964797" h="880888" extrusionOk="0">
                <a:moveTo>
                  <a:pt x="0" y="0"/>
                </a:moveTo>
                <a:lnTo>
                  <a:pt x="6964797" y="0"/>
                </a:lnTo>
                <a:lnTo>
                  <a:pt x="6964797" y="880888"/>
                </a:lnTo>
                <a:lnTo>
                  <a:pt x="0" y="880888"/>
                </a:lnTo>
                <a:close/>
              </a:path>
            </a:pathLst>
          </a:custGeom>
          <a:solidFill>
            <a:srgbClr val="007DD1"/>
          </a:solidFill>
          <a:ln>
            <a:noFill/>
          </a:ln>
        </p:spPr>
      </p:sp>
      <p:grpSp>
        <p:nvGrpSpPr>
          <p:cNvPr id="693" name="Google Shape;693;p35"/>
          <p:cNvGrpSpPr/>
          <p:nvPr/>
        </p:nvGrpSpPr>
        <p:grpSpPr>
          <a:xfrm>
            <a:off x="7046196" y="2472439"/>
            <a:ext cx="4195608" cy="4195608"/>
            <a:chOff x="0" y="0"/>
            <a:chExt cx="5594143" cy="5594143"/>
          </a:xfrm>
        </p:grpSpPr>
        <p:sp>
          <p:nvSpPr>
            <p:cNvPr id="694" name="Google Shape;694;p35"/>
            <p:cNvSpPr/>
            <p:nvPr/>
          </p:nvSpPr>
          <p:spPr>
            <a:xfrm>
              <a:off x="713488" y="415947"/>
              <a:ext cx="4167168" cy="4345851"/>
            </a:xfrm>
            <a:custGeom>
              <a:avLst/>
              <a:gdLst/>
              <a:ahLst/>
              <a:cxnLst/>
              <a:rect l="l" t="t" r="r" b="b"/>
              <a:pathLst>
                <a:path w="4167168" h="4345851" extrusionOk="0">
                  <a:moveTo>
                    <a:pt x="0" y="0"/>
                  </a:moveTo>
                  <a:lnTo>
                    <a:pt x="4167168" y="0"/>
                  </a:lnTo>
                  <a:lnTo>
                    <a:pt x="4167168" y="4345851"/>
                  </a:lnTo>
                  <a:lnTo>
                    <a:pt x="0" y="434585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4982" r="-7021"/>
              </a:stretch>
            </a:blipFill>
            <a:ln>
              <a:noFill/>
            </a:ln>
          </p:spPr>
        </p:sp>
        <p:sp>
          <p:nvSpPr>
            <p:cNvPr id="695" name="Google Shape;695;p35"/>
            <p:cNvSpPr/>
            <p:nvPr/>
          </p:nvSpPr>
          <p:spPr>
            <a:xfrm>
              <a:off x="0" y="0"/>
              <a:ext cx="5594143" cy="5594143"/>
            </a:xfrm>
            <a:custGeom>
              <a:avLst/>
              <a:gdLst/>
              <a:ahLst/>
              <a:cxnLst/>
              <a:rect l="l" t="t" r="r" b="b"/>
              <a:pathLst>
                <a:path w="5594143" h="5594143" extrusionOk="0">
                  <a:moveTo>
                    <a:pt x="0" y="0"/>
                  </a:moveTo>
                  <a:lnTo>
                    <a:pt x="5594143" y="0"/>
                  </a:lnTo>
                  <a:lnTo>
                    <a:pt x="5594143" y="5594143"/>
                  </a:lnTo>
                  <a:lnTo>
                    <a:pt x="0" y="559414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grpSp>
        <p:nvGrpSpPr>
          <p:cNvPr id="696" name="Google Shape;696;p35"/>
          <p:cNvGrpSpPr/>
          <p:nvPr/>
        </p:nvGrpSpPr>
        <p:grpSpPr>
          <a:xfrm>
            <a:off x="1656855" y="2576739"/>
            <a:ext cx="4189134" cy="4189134"/>
            <a:chOff x="0" y="0"/>
            <a:chExt cx="5585512" cy="5585512"/>
          </a:xfrm>
        </p:grpSpPr>
        <p:sp>
          <p:nvSpPr>
            <p:cNvPr id="697" name="Google Shape;697;p35"/>
            <p:cNvSpPr/>
            <p:nvPr/>
          </p:nvSpPr>
          <p:spPr>
            <a:xfrm>
              <a:off x="855835" y="682402"/>
              <a:ext cx="4395955" cy="3923390"/>
            </a:xfrm>
            <a:custGeom>
              <a:avLst/>
              <a:gdLst/>
              <a:ahLst/>
              <a:cxnLst/>
              <a:rect l="l" t="t" r="r" b="b"/>
              <a:pathLst>
                <a:path w="4395955" h="3923390" extrusionOk="0">
                  <a:moveTo>
                    <a:pt x="0" y="0"/>
                  </a:moveTo>
                  <a:lnTo>
                    <a:pt x="4395955" y="0"/>
                  </a:lnTo>
                  <a:lnTo>
                    <a:pt x="4395955" y="3923389"/>
                  </a:lnTo>
                  <a:lnTo>
                    <a:pt x="0" y="392338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98" name="Google Shape;698;p35"/>
            <p:cNvSpPr/>
            <p:nvPr/>
          </p:nvSpPr>
          <p:spPr>
            <a:xfrm>
              <a:off x="333722" y="1578301"/>
              <a:ext cx="2618701" cy="2992801"/>
            </a:xfrm>
            <a:custGeom>
              <a:avLst/>
              <a:gdLst/>
              <a:ahLst/>
              <a:cxnLst/>
              <a:rect l="l" t="t" r="r" b="b"/>
              <a:pathLst>
                <a:path w="2618701" h="2992801" extrusionOk="0">
                  <a:moveTo>
                    <a:pt x="0" y="0"/>
                  </a:moveTo>
                  <a:lnTo>
                    <a:pt x="2618701" y="0"/>
                  </a:lnTo>
                  <a:lnTo>
                    <a:pt x="2618701" y="2992801"/>
                  </a:lnTo>
                  <a:lnTo>
                    <a:pt x="0" y="299280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699" name="Google Shape;699;p35"/>
            <p:cNvSpPr/>
            <p:nvPr/>
          </p:nvSpPr>
          <p:spPr>
            <a:xfrm>
              <a:off x="0" y="0"/>
              <a:ext cx="5585512" cy="5585512"/>
            </a:xfrm>
            <a:custGeom>
              <a:avLst/>
              <a:gdLst/>
              <a:ahLst/>
              <a:cxnLst/>
              <a:rect l="l" t="t" r="r" b="b"/>
              <a:pathLst>
                <a:path w="5585512" h="5585512" extrusionOk="0">
                  <a:moveTo>
                    <a:pt x="0" y="0"/>
                  </a:moveTo>
                  <a:lnTo>
                    <a:pt x="5585512" y="0"/>
                  </a:lnTo>
                  <a:lnTo>
                    <a:pt x="5585512" y="5585512"/>
                  </a:lnTo>
                  <a:lnTo>
                    <a:pt x="0" y="55855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  <p:sp>
        <p:nvSpPr>
          <p:cNvPr id="700" name="Google Shape;700;p35"/>
          <p:cNvSpPr/>
          <p:nvPr/>
        </p:nvSpPr>
        <p:spPr>
          <a:xfrm>
            <a:off x="12392095" y="2522298"/>
            <a:ext cx="4145749" cy="4145749"/>
          </a:xfrm>
          <a:custGeom>
            <a:avLst/>
            <a:gdLst/>
            <a:ahLst/>
            <a:cxnLst/>
            <a:rect l="l" t="t" r="r" b="b"/>
            <a:pathLst>
              <a:path w="4145749" h="4145749" extrusionOk="0">
                <a:moveTo>
                  <a:pt x="0" y="0"/>
                </a:moveTo>
                <a:lnTo>
                  <a:pt x="4145749" y="0"/>
                </a:lnTo>
                <a:lnTo>
                  <a:pt x="4145749" y="4145748"/>
                </a:lnTo>
                <a:lnTo>
                  <a:pt x="0" y="41457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01" name="Google Shape;701;p35"/>
          <p:cNvSpPr txBox="1"/>
          <p:nvPr/>
        </p:nvSpPr>
        <p:spPr>
          <a:xfrm>
            <a:off x="6638160" y="6869667"/>
            <a:ext cx="5011681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不嘲笑他人</a:t>
            </a:r>
            <a:endParaRPr/>
          </a:p>
        </p:txBody>
      </p:sp>
      <p:sp>
        <p:nvSpPr>
          <p:cNvPr id="702" name="Google Shape;702;p35"/>
          <p:cNvSpPr txBox="1"/>
          <p:nvPr/>
        </p:nvSpPr>
        <p:spPr>
          <a:xfrm>
            <a:off x="1245581" y="6869667"/>
            <a:ext cx="5011681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799" b="0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不亂取綽號</a:t>
            </a:r>
            <a:endParaRPr/>
          </a:p>
        </p:txBody>
      </p:sp>
      <p:sp>
        <p:nvSpPr>
          <p:cNvPr id="703" name="Google Shape;703;p35"/>
          <p:cNvSpPr txBox="1"/>
          <p:nvPr/>
        </p:nvSpPr>
        <p:spPr>
          <a:xfrm>
            <a:off x="1028700" y="981075"/>
            <a:ext cx="15859823" cy="1090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0070C0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你可以這麼做！</a:t>
            </a:r>
            <a:endParaRPr/>
          </a:p>
        </p:txBody>
      </p:sp>
      <p:sp>
        <p:nvSpPr>
          <p:cNvPr id="704" name="Google Shape;704;p35"/>
          <p:cNvSpPr txBox="1"/>
          <p:nvPr/>
        </p:nvSpPr>
        <p:spPr>
          <a:xfrm>
            <a:off x="1233203" y="8737660"/>
            <a:ext cx="5812993" cy="78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想一想，說一說：</a:t>
            </a:r>
            <a:endParaRPr/>
          </a:p>
        </p:txBody>
      </p:sp>
      <p:sp>
        <p:nvSpPr>
          <p:cNvPr id="705" name="Google Shape;705;p35"/>
          <p:cNvSpPr txBox="1"/>
          <p:nvPr/>
        </p:nvSpPr>
        <p:spPr>
          <a:xfrm>
            <a:off x="6850160" y="8376814"/>
            <a:ext cx="10704177" cy="1441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799" b="1" i="0" u="none" strike="noStrike" cap="none">
                <a:solidFill>
                  <a:srgbClr val="FFF46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你還可以怎麼做？</a:t>
            </a:r>
            <a:endParaRPr/>
          </a:p>
        </p:txBody>
      </p:sp>
      <p:sp>
        <p:nvSpPr>
          <p:cNvPr id="706" name="Google Shape;706;p35"/>
          <p:cNvSpPr txBox="1"/>
          <p:nvPr/>
        </p:nvSpPr>
        <p:spPr>
          <a:xfrm>
            <a:off x="11959129" y="6869667"/>
            <a:ext cx="5011681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友善對待每個人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3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grpSp>
        <p:nvGrpSpPr>
          <p:cNvPr id="712" name="Google Shape;712;p36"/>
          <p:cNvGrpSpPr/>
          <p:nvPr/>
        </p:nvGrpSpPr>
        <p:grpSpPr>
          <a:xfrm>
            <a:off x="1028700" y="3864564"/>
            <a:ext cx="4842958" cy="5660770"/>
            <a:chOff x="0" y="0"/>
            <a:chExt cx="6457278" cy="7547693"/>
          </a:xfrm>
        </p:grpSpPr>
        <p:sp>
          <p:nvSpPr>
            <p:cNvPr id="713" name="Google Shape;713;p36"/>
            <p:cNvSpPr/>
            <p:nvPr/>
          </p:nvSpPr>
          <p:spPr>
            <a:xfrm>
              <a:off x="0" y="0"/>
              <a:ext cx="6457278" cy="6457278"/>
            </a:xfrm>
            <a:custGeom>
              <a:avLst/>
              <a:gdLst/>
              <a:ahLst/>
              <a:cxnLst/>
              <a:rect l="l" t="t" r="r" b="b"/>
              <a:pathLst>
                <a:path w="13716000" h="13716000" extrusionOk="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620269" y="1076475"/>
              <a:ext cx="2837009" cy="1645465"/>
            </a:xfrm>
            <a:custGeom>
              <a:avLst/>
              <a:gdLst/>
              <a:ahLst/>
              <a:cxnLst/>
              <a:rect l="l" t="t" r="r" b="b"/>
              <a:pathLst>
                <a:path w="2837009" h="1645465" extrusionOk="0">
                  <a:moveTo>
                    <a:pt x="0" y="0"/>
                  </a:moveTo>
                  <a:lnTo>
                    <a:pt x="2837009" y="0"/>
                  </a:lnTo>
                  <a:lnTo>
                    <a:pt x="2837009" y="1645465"/>
                  </a:lnTo>
                  <a:lnTo>
                    <a:pt x="0" y="164546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15" name="Google Shape;715;p36"/>
            <p:cNvSpPr txBox="1"/>
            <p:nvPr/>
          </p:nvSpPr>
          <p:spPr>
            <a:xfrm>
              <a:off x="213239" y="6419178"/>
              <a:ext cx="6030799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0" i="0" u="none" strike="noStrike" cap="none">
                  <a:solidFill>
                    <a:srgbClr val="1287D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請師長協助</a:t>
              </a:r>
              <a:endParaRPr/>
            </a:p>
          </p:txBody>
        </p:sp>
      </p:grpSp>
      <p:sp>
        <p:nvSpPr>
          <p:cNvPr id="716" name="Google Shape;716;p36"/>
          <p:cNvSpPr/>
          <p:nvPr/>
        </p:nvSpPr>
        <p:spPr>
          <a:xfrm>
            <a:off x="41564" y="223531"/>
            <a:ext cx="18288000" cy="2761251"/>
          </a:xfrm>
          <a:custGeom>
            <a:avLst/>
            <a:gdLst/>
            <a:ahLst/>
            <a:cxnLst/>
            <a:rect l="l" t="t" r="r" b="b"/>
            <a:pathLst>
              <a:path w="6964797" h="1051594" extrusionOk="0">
                <a:moveTo>
                  <a:pt x="0" y="0"/>
                </a:moveTo>
                <a:lnTo>
                  <a:pt x="6964797" y="0"/>
                </a:lnTo>
                <a:lnTo>
                  <a:pt x="6964797" y="1051594"/>
                </a:lnTo>
                <a:lnTo>
                  <a:pt x="0" y="1051594"/>
                </a:lnTo>
                <a:close/>
              </a:path>
            </a:pathLst>
          </a:custGeom>
          <a:solidFill>
            <a:srgbClr val="007DD1"/>
          </a:solidFill>
          <a:ln>
            <a:noFill/>
          </a:ln>
        </p:spPr>
      </p:sp>
      <p:sp>
        <p:nvSpPr>
          <p:cNvPr id="717" name="Google Shape;717;p36"/>
          <p:cNvSpPr txBox="1"/>
          <p:nvPr/>
        </p:nvSpPr>
        <p:spPr>
          <a:xfrm>
            <a:off x="1348559" y="3179248"/>
            <a:ext cx="4523099" cy="97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0" i="0" u="none" strike="noStrike" cap="none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範例</a:t>
            </a:r>
            <a:endParaRPr/>
          </a:p>
        </p:txBody>
      </p:sp>
      <p:grpSp>
        <p:nvGrpSpPr>
          <p:cNvPr id="718" name="Google Shape;718;p36"/>
          <p:cNvGrpSpPr/>
          <p:nvPr/>
        </p:nvGrpSpPr>
        <p:grpSpPr>
          <a:xfrm>
            <a:off x="6647127" y="4321486"/>
            <a:ext cx="4993746" cy="5203847"/>
            <a:chOff x="0" y="0"/>
            <a:chExt cx="6658328" cy="6938463"/>
          </a:xfrm>
        </p:grpSpPr>
        <p:sp>
          <p:nvSpPr>
            <p:cNvPr id="719" name="Google Shape;719;p36"/>
            <p:cNvSpPr/>
            <p:nvPr/>
          </p:nvSpPr>
          <p:spPr>
            <a:xfrm>
              <a:off x="286616" y="0"/>
              <a:ext cx="6085097" cy="5848048"/>
            </a:xfrm>
            <a:custGeom>
              <a:avLst/>
              <a:gdLst/>
              <a:ahLst/>
              <a:cxnLst/>
              <a:rect l="l" t="t" r="r" b="b"/>
              <a:pathLst>
                <a:path w="6085097" h="5848048" extrusionOk="0">
                  <a:moveTo>
                    <a:pt x="0" y="0"/>
                  </a:moveTo>
                  <a:lnTo>
                    <a:pt x="6085097" y="0"/>
                  </a:lnTo>
                  <a:lnTo>
                    <a:pt x="6085097" y="5848048"/>
                  </a:lnTo>
                  <a:lnTo>
                    <a:pt x="0" y="584804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8568" t="-12158" r="-8179" b="-9321"/>
              </a:stretch>
            </a:blipFill>
            <a:ln>
              <a:noFill/>
            </a:ln>
          </p:spPr>
        </p:sp>
        <p:sp>
          <p:nvSpPr>
            <p:cNvPr id="720" name="Google Shape;720;p36"/>
            <p:cNvSpPr txBox="1"/>
            <p:nvPr/>
          </p:nvSpPr>
          <p:spPr>
            <a:xfrm>
              <a:off x="0" y="5809948"/>
              <a:ext cx="6658328" cy="11285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600" b="0" i="0" u="none" strike="noStrike" cap="none">
                  <a:solidFill>
                    <a:srgbClr val="1287D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認錯並且改過</a:t>
              </a:r>
              <a:endParaRPr/>
            </a:p>
          </p:txBody>
        </p:sp>
      </p:grpSp>
      <p:sp>
        <p:nvSpPr>
          <p:cNvPr id="721" name="Google Shape;721;p36"/>
          <p:cNvSpPr/>
          <p:nvPr/>
        </p:nvSpPr>
        <p:spPr>
          <a:xfrm>
            <a:off x="12677263" y="4321486"/>
            <a:ext cx="4469199" cy="4386036"/>
          </a:xfrm>
          <a:custGeom>
            <a:avLst/>
            <a:gdLst/>
            <a:ahLst/>
            <a:cxnLst/>
            <a:rect l="l" t="t" r="r" b="b"/>
            <a:pathLst>
              <a:path w="4469199" h="4386036" extrusionOk="0">
                <a:moveTo>
                  <a:pt x="0" y="0"/>
                </a:moveTo>
                <a:lnTo>
                  <a:pt x="4469199" y="0"/>
                </a:lnTo>
                <a:lnTo>
                  <a:pt x="4469199" y="4386036"/>
                </a:lnTo>
                <a:lnTo>
                  <a:pt x="0" y="43860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6697" t="-8720" r="-4836" b="-4928"/>
            </a:stretch>
          </a:blipFill>
          <a:ln>
            <a:noFill/>
          </a:ln>
        </p:spPr>
      </p:sp>
      <p:sp>
        <p:nvSpPr>
          <p:cNvPr id="722" name="Google Shape;722;p36"/>
          <p:cNvSpPr txBox="1"/>
          <p:nvPr/>
        </p:nvSpPr>
        <p:spPr>
          <a:xfrm>
            <a:off x="742037" y="29065"/>
            <a:ext cx="17259300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0" b="1" i="0" u="none" strike="noStrike" cap="none" dirty="0">
              <a:solidFill>
                <a:srgbClr val="FFF46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 err="1">
                <a:solidFill>
                  <a:srgbClr val="FFF46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把你還可以做到的，寫</a:t>
            </a:r>
            <a:r>
              <a:rPr lang="zh-TW" altLang="en-US" sz="8000" b="1" i="0" u="none" strike="noStrike" cap="none" dirty="0">
                <a:solidFill>
                  <a:srgbClr val="FFF46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</a:t>
            </a:r>
            <a:r>
              <a:rPr lang="en-US" sz="8000" b="1" i="0" u="none" strike="noStrike" cap="none" dirty="0" err="1">
                <a:solidFill>
                  <a:srgbClr val="FFF46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畫下來</a:t>
            </a:r>
            <a:r>
              <a:rPr lang="en-US" sz="8000" b="1" i="0" u="none" strike="noStrike" cap="none" dirty="0">
                <a:solidFill>
                  <a:srgbClr val="FFF46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✏️</a:t>
            </a:r>
            <a:endParaRPr dirty="0"/>
          </a:p>
        </p:txBody>
      </p:sp>
      <p:sp>
        <p:nvSpPr>
          <p:cNvPr id="724" name="Google Shape;724;p36"/>
          <p:cNvSpPr txBox="1"/>
          <p:nvPr/>
        </p:nvSpPr>
        <p:spPr>
          <a:xfrm>
            <a:off x="12486934" y="8669422"/>
            <a:ext cx="4849858" cy="8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勇敢制止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730" name="Google Shape;730;p37"/>
          <p:cNvSpPr/>
          <p:nvPr/>
        </p:nvSpPr>
        <p:spPr>
          <a:xfrm rot="5400000">
            <a:off x="5784165" y="-2109988"/>
            <a:ext cx="6719669" cy="16230600"/>
          </a:xfrm>
          <a:custGeom>
            <a:avLst/>
            <a:gdLst/>
            <a:ahLst/>
            <a:cxnLst/>
            <a:rect l="l" t="t" r="r" b="b"/>
            <a:pathLst>
              <a:path w="1913442" h="4621703" extrusionOk="0">
                <a:moveTo>
                  <a:pt x="1788982" y="4621703"/>
                </a:moveTo>
                <a:lnTo>
                  <a:pt x="124460" y="4621703"/>
                </a:lnTo>
                <a:cubicBezTo>
                  <a:pt x="55880" y="4621703"/>
                  <a:pt x="0" y="4565823"/>
                  <a:pt x="0" y="449724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788982" y="0"/>
                </a:lnTo>
                <a:cubicBezTo>
                  <a:pt x="1857562" y="0"/>
                  <a:pt x="1913442" y="55880"/>
                  <a:pt x="1913442" y="124460"/>
                </a:cubicBezTo>
                <a:lnTo>
                  <a:pt x="1913442" y="4497243"/>
                </a:lnTo>
                <a:cubicBezTo>
                  <a:pt x="1913442" y="4565823"/>
                  <a:pt x="1857562" y="4621703"/>
                  <a:pt x="1788982" y="4621703"/>
                </a:cubicBezTo>
                <a:close/>
              </a:path>
            </a:pathLst>
          </a:custGeom>
          <a:solidFill>
            <a:srgbClr val="1287D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37"/>
          <p:cNvSpPr/>
          <p:nvPr/>
        </p:nvSpPr>
        <p:spPr>
          <a:xfrm>
            <a:off x="12713492" y="1452847"/>
            <a:ext cx="749180" cy="803410"/>
          </a:xfrm>
          <a:custGeom>
            <a:avLst/>
            <a:gdLst/>
            <a:ahLst/>
            <a:cxnLst/>
            <a:rect l="l" t="t" r="r" b="b"/>
            <a:pathLst>
              <a:path w="749180" h="803410" extrusionOk="0">
                <a:moveTo>
                  <a:pt x="0" y="0"/>
                </a:moveTo>
                <a:lnTo>
                  <a:pt x="749180" y="0"/>
                </a:lnTo>
                <a:lnTo>
                  <a:pt x="749180" y="803410"/>
                </a:lnTo>
                <a:lnTo>
                  <a:pt x="0" y="803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2" name="Google Shape;732;p37"/>
          <p:cNvSpPr/>
          <p:nvPr/>
        </p:nvSpPr>
        <p:spPr>
          <a:xfrm>
            <a:off x="4858423" y="1452847"/>
            <a:ext cx="749180" cy="803410"/>
          </a:xfrm>
          <a:custGeom>
            <a:avLst/>
            <a:gdLst/>
            <a:ahLst/>
            <a:cxnLst/>
            <a:rect l="l" t="t" r="r" b="b"/>
            <a:pathLst>
              <a:path w="749180" h="803410" extrusionOk="0">
                <a:moveTo>
                  <a:pt x="0" y="0"/>
                </a:moveTo>
                <a:lnTo>
                  <a:pt x="749180" y="0"/>
                </a:lnTo>
                <a:lnTo>
                  <a:pt x="749180" y="803410"/>
                </a:lnTo>
                <a:lnTo>
                  <a:pt x="0" y="803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3" name="Google Shape;733;p37"/>
          <p:cNvSpPr txBox="1"/>
          <p:nvPr/>
        </p:nvSpPr>
        <p:spPr>
          <a:xfrm>
            <a:off x="1371037" y="2800976"/>
            <a:ext cx="15888263" cy="9319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0" i="0" u="none" strike="noStrike" cap="none" dirty="0" err="1">
                <a:solidFill>
                  <a:srgbClr val="FEF9DD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創作一張簡單的圓形圖片，表達自己</a:t>
            </a:r>
            <a:endParaRPr sz="6399" b="0" i="0" u="none" strike="noStrike" cap="none" dirty="0">
              <a:solidFill>
                <a:srgbClr val="FEF9DD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4" name="Google Shape;734;p37"/>
          <p:cNvSpPr txBox="1"/>
          <p:nvPr/>
        </p:nvSpPr>
        <p:spPr>
          <a:xfrm>
            <a:off x="8967837" y="923925"/>
            <a:ext cx="9525" cy="95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4355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5" name="Google Shape;735;p37"/>
          <p:cNvSpPr txBox="1"/>
          <p:nvPr/>
        </p:nvSpPr>
        <p:spPr>
          <a:xfrm>
            <a:off x="5424269" y="965139"/>
            <a:ext cx="7439461" cy="131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icon 簡圖創作</a:t>
            </a:r>
            <a:endParaRPr sz="8000" b="1" i="0" u="none" strike="noStrike" cap="none">
              <a:solidFill>
                <a:srgbClr val="1287D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36" name="Google Shape;736;p37"/>
          <p:cNvSpPr/>
          <p:nvPr/>
        </p:nvSpPr>
        <p:spPr>
          <a:xfrm>
            <a:off x="4171798" y="5649251"/>
            <a:ext cx="2122429" cy="2788085"/>
          </a:xfrm>
          <a:custGeom>
            <a:avLst/>
            <a:gdLst/>
            <a:ahLst/>
            <a:cxnLst/>
            <a:rect l="l" t="t" r="r" b="b"/>
            <a:pathLst>
              <a:path w="2122429" h="2788085" extrusionOk="0">
                <a:moveTo>
                  <a:pt x="0" y="0"/>
                </a:moveTo>
                <a:lnTo>
                  <a:pt x="2122430" y="0"/>
                </a:lnTo>
                <a:lnTo>
                  <a:pt x="2122430" y="2788085"/>
                </a:lnTo>
                <a:lnTo>
                  <a:pt x="0" y="27880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7" name="Google Shape;737;p37"/>
          <p:cNvSpPr/>
          <p:nvPr/>
        </p:nvSpPr>
        <p:spPr>
          <a:xfrm>
            <a:off x="1566616" y="6786515"/>
            <a:ext cx="2328957" cy="2197953"/>
          </a:xfrm>
          <a:custGeom>
            <a:avLst/>
            <a:gdLst/>
            <a:ahLst/>
            <a:cxnLst/>
            <a:rect l="l" t="t" r="r" b="b"/>
            <a:pathLst>
              <a:path w="2328957" h="2197953" extrusionOk="0">
                <a:moveTo>
                  <a:pt x="0" y="0"/>
                </a:moveTo>
                <a:lnTo>
                  <a:pt x="2328957" y="0"/>
                </a:lnTo>
                <a:lnTo>
                  <a:pt x="2328957" y="2197953"/>
                </a:lnTo>
                <a:lnTo>
                  <a:pt x="0" y="2197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8" name="Google Shape;738;p37"/>
          <p:cNvSpPr/>
          <p:nvPr/>
        </p:nvSpPr>
        <p:spPr>
          <a:xfrm>
            <a:off x="6105128" y="6786515"/>
            <a:ext cx="2653471" cy="2175785"/>
          </a:xfrm>
          <a:custGeom>
            <a:avLst/>
            <a:gdLst/>
            <a:ahLst/>
            <a:cxnLst/>
            <a:rect l="l" t="t" r="r" b="b"/>
            <a:pathLst>
              <a:path w="2653471" h="2175785" extrusionOk="0">
                <a:moveTo>
                  <a:pt x="0" y="0"/>
                </a:moveTo>
                <a:lnTo>
                  <a:pt x="2653471" y="0"/>
                </a:lnTo>
                <a:lnTo>
                  <a:pt x="2653471" y="2175785"/>
                </a:lnTo>
                <a:lnTo>
                  <a:pt x="0" y="2175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39" name="Google Shape;739;p37"/>
          <p:cNvSpPr/>
          <p:nvPr/>
        </p:nvSpPr>
        <p:spPr>
          <a:xfrm>
            <a:off x="9034824" y="5690380"/>
            <a:ext cx="1886828" cy="2236240"/>
          </a:xfrm>
          <a:custGeom>
            <a:avLst/>
            <a:gdLst/>
            <a:ahLst/>
            <a:cxnLst/>
            <a:rect l="l" t="t" r="r" b="b"/>
            <a:pathLst>
              <a:path w="1886828" h="2236240" extrusionOk="0">
                <a:moveTo>
                  <a:pt x="0" y="0"/>
                </a:moveTo>
                <a:lnTo>
                  <a:pt x="1886828" y="0"/>
                </a:lnTo>
                <a:lnTo>
                  <a:pt x="1886828" y="2236240"/>
                </a:lnTo>
                <a:lnTo>
                  <a:pt x="0" y="22362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0" name="Google Shape;740;p37"/>
          <p:cNvSpPr/>
          <p:nvPr/>
        </p:nvSpPr>
        <p:spPr>
          <a:xfrm>
            <a:off x="14408641" y="5917084"/>
            <a:ext cx="1482725" cy="2584269"/>
          </a:xfrm>
          <a:custGeom>
            <a:avLst/>
            <a:gdLst/>
            <a:ahLst/>
            <a:cxnLst/>
            <a:rect l="l" t="t" r="r" b="b"/>
            <a:pathLst>
              <a:path w="1482725" h="2584269" extrusionOk="0">
                <a:moveTo>
                  <a:pt x="0" y="0"/>
                </a:moveTo>
                <a:lnTo>
                  <a:pt x="1482724" y="0"/>
                </a:lnTo>
                <a:lnTo>
                  <a:pt x="1482724" y="2584270"/>
                </a:lnTo>
                <a:lnTo>
                  <a:pt x="0" y="25842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1" name="Google Shape;741;p37"/>
          <p:cNvSpPr/>
          <p:nvPr/>
        </p:nvSpPr>
        <p:spPr>
          <a:xfrm>
            <a:off x="13647755" y="5690380"/>
            <a:ext cx="2956988" cy="2956988"/>
          </a:xfrm>
          <a:custGeom>
            <a:avLst/>
            <a:gdLst/>
            <a:ahLst/>
            <a:cxnLst/>
            <a:rect l="l" t="t" r="r" b="b"/>
            <a:pathLst>
              <a:path w="2956988" h="2956988" extrusionOk="0">
                <a:moveTo>
                  <a:pt x="0" y="0"/>
                </a:moveTo>
                <a:lnTo>
                  <a:pt x="2956988" y="0"/>
                </a:lnTo>
                <a:lnTo>
                  <a:pt x="2956988" y="2956987"/>
                </a:lnTo>
                <a:lnTo>
                  <a:pt x="0" y="2956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2" name="Google Shape;742;p37"/>
          <p:cNvSpPr/>
          <p:nvPr/>
        </p:nvSpPr>
        <p:spPr>
          <a:xfrm>
            <a:off x="11197877" y="6868772"/>
            <a:ext cx="2309081" cy="2115696"/>
          </a:xfrm>
          <a:custGeom>
            <a:avLst/>
            <a:gdLst/>
            <a:ahLst/>
            <a:cxnLst/>
            <a:rect l="l" t="t" r="r" b="b"/>
            <a:pathLst>
              <a:path w="2309081" h="2115696" extrusionOk="0">
                <a:moveTo>
                  <a:pt x="0" y="0"/>
                </a:moveTo>
                <a:lnTo>
                  <a:pt x="2309081" y="0"/>
                </a:lnTo>
                <a:lnTo>
                  <a:pt x="2309081" y="2115696"/>
                </a:lnTo>
                <a:lnTo>
                  <a:pt x="0" y="21156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43" name="Google Shape;743;p37"/>
          <p:cNvSpPr txBox="1"/>
          <p:nvPr/>
        </p:nvSpPr>
        <p:spPr>
          <a:xfrm>
            <a:off x="1028699" y="3815751"/>
            <a:ext cx="16230600" cy="122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F46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願意支持避免偏見</a:t>
            </a:r>
            <a:r>
              <a:rPr lang="en-US" sz="7200" b="1" i="0" u="none" strike="noStrike" cap="none">
                <a:solidFill>
                  <a:srgbClr val="FFF465"/>
                </a:solidFill>
                <a:latin typeface="Noto Sans TC"/>
                <a:ea typeface="Noto Sans TC"/>
                <a:cs typeface="Noto Sans TC"/>
                <a:sym typeface="Noto Sans TC"/>
              </a:rPr>
              <a:t>、尊重友善的社會💪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3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749" name="Google Shape;749;p38"/>
          <p:cNvSpPr/>
          <p:nvPr/>
        </p:nvSpPr>
        <p:spPr>
          <a:xfrm>
            <a:off x="5880676" y="0"/>
            <a:ext cx="12407324" cy="10287000"/>
          </a:xfrm>
          <a:custGeom>
            <a:avLst/>
            <a:gdLst/>
            <a:ahLst/>
            <a:cxnLst/>
            <a:rect l="l" t="t" r="r" b="b"/>
            <a:pathLst>
              <a:path w="4725202" h="3917698" extrusionOk="0">
                <a:moveTo>
                  <a:pt x="0" y="0"/>
                </a:moveTo>
                <a:lnTo>
                  <a:pt x="4725202" y="0"/>
                </a:lnTo>
                <a:lnTo>
                  <a:pt x="4725202" y="3917698"/>
                </a:lnTo>
                <a:lnTo>
                  <a:pt x="0" y="3917698"/>
                </a:lnTo>
                <a:close/>
              </a:path>
            </a:pathLst>
          </a:custGeom>
          <a:solidFill>
            <a:srgbClr val="FDF9DE"/>
          </a:solidFill>
          <a:ln>
            <a:noFill/>
          </a:ln>
        </p:spPr>
      </p:sp>
      <p:sp>
        <p:nvSpPr>
          <p:cNvPr id="750" name="Google Shape;750;p38"/>
          <p:cNvSpPr/>
          <p:nvPr/>
        </p:nvSpPr>
        <p:spPr>
          <a:xfrm>
            <a:off x="396472" y="1876994"/>
            <a:ext cx="5172509" cy="5172509"/>
          </a:xfrm>
          <a:custGeom>
            <a:avLst/>
            <a:gdLst/>
            <a:ahLst/>
            <a:cxnLst/>
            <a:rect l="l" t="t" r="r" b="b"/>
            <a:pathLst>
              <a:path w="5172509" h="5172509" extrusionOk="0">
                <a:moveTo>
                  <a:pt x="0" y="0"/>
                </a:moveTo>
                <a:lnTo>
                  <a:pt x="5172509" y="0"/>
                </a:lnTo>
                <a:lnTo>
                  <a:pt x="5172509" y="5172509"/>
                </a:lnTo>
                <a:lnTo>
                  <a:pt x="0" y="51725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87" r="-287"/>
            </a:stretch>
          </a:blipFill>
          <a:ln>
            <a:noFill/>
          </a:ln>
        </p:spPr>
      </p:sp>
      <p:sp>
        <p:nvSpPr>
          <p:cNvPr id="751" name="Google Shape;751;p38"/>
          <p:cNvSpPr txBox="1"/>
          <p:nvPr/>
        </p:nvSpPr>
        <p:spPr>
          <a:xfrm>
            <a:off x="8967837" y="923925"/>
            <a:ext cx="9525" cy="80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435555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752" name="Google Shape;752;p38"/>
          <p:cNvSpPr txBox="1"/>
          <p:nvPr/>
        </p:nvSpPr>
        <p:spPr>
          <a:xfrm>
            <a:off x="396472" y="7477909"/>
            <a:ext cx="5484205" cy="178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CRC兒童權利公約第13條：</a:t>
            </a:r>
            <a:endParaRPr/>
          </a:p>
          <a:p>
            <a:pPr marL="0" marR="0" lvl="0" indent="0" algn="l" rtl="0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99" b="0" i="0" u="none" strike="noStrike" cap="none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所有兒童受到尊重，皆能享有自由表達意見的權利。</a:t>
            </a:r>
            <a:endParaRPr/>
          </a:p>
        </p:txBody>
      </p:sp>
      <p:sp>
        <p:nvSpPr>
          <p:cNvPr id="753" name="Google Shape;753;p38"/>
          <p:cNvSpPr txBox="1"/>
          <p:nvPr/>
        </p:nvSpPr>
        <p:spPr>
          <a:xfrm>
            <a:off x="5880676" y="876300"/>
            <a:ext cx="12407324" cy="1991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作品完成後，</a:t>
            </a:r>
            <a:endParaRPr/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F9705A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你可以這麼做，讓更多人都知道！</a:t>
            </a:r>
            <a:endParaRPr/>
          </a:p>
        </p:txBody>
      </p:sp>
      <p:grpSp>
        <p:nvGrpSpPr>
          <p:cNvPr id="754" name="Google Shape;754;p38"/>
          <p:cNvGrpSpPr/>
          <p:nvPr/>
        </p:nvGrpSpPr>
        <p:grpSpPr>
          <a:xfrm>
            <a:off x="6849913" y="3472722"/>
            <a:ext cx="7430296" cy="1212829"/>
            <a:chOff x="0" y="0"/>
            <a:chExt cx="9907062" cy="1617104"/>
          </a:xfrm>
        </p:grpSpPr>
        <p:sp>
          <p:nvSpPr>
            <p:cNvPr id="755" name="Google Shape;755;p38"/>
            <p:cNvSpPr/>
            <p:nvPr/>
          </p:nvSpPr>
          <p:spPr>
            <a:xfrm>
              <a:off x="780667" y="288578"/>
              <a:ext cx="9126395" cy="1328526"/>
            </a:xfrm>
            <a:custGeom>
              <a:avLst/>
              <a:gdLst/>
              <a:ahLst/>
              <a:cxnLst/>
              <a:rect l="l" t="t" r="r" b="b"/>
              <a:pathLst>
                <a:path w="7468689" h="1087214" extrusionOk="0">
                  <a:moveTo>
                    <a:pt x="734422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44229" y="0"/>
                  </a:lnTo>
                  <a:cubicBezTo>
                    <a:pt x="7412809" y="0"/>
                    <a:pt x="7468689" y="55880"/>
                    <a:pt x="7468689" y="124460"/>
                  </a:cubicBezTo>
                  <a:lnTo>
                    <a:pt x="7468689" y="962754"/>
                  </a:lnTo>
                  <a:cubicBezTo>
                    <a:pt x="7468689" y="1031333"/>
                    <a:pt x="7412809" y="1087214"/>
                    <a:pt x="7344229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8"/>
            <p:cNvSpPr/>
            <p:nvPr/>
          </p:nvSpPr>
          <p:spPr>
            <a:xfrm>
              <a:off x="0" y="0"/>
              <a:ext cx="9665064" cy="1415504"/>
            </a:xfrm>
            <a:custGeom>
              <a:avLst/>
              <a:gdLst/>
              <a:ahLst/>
              <a:cxnLst/>
              <a:rect l="l" t="t" r="r" b="b"/>
              <a:pathLst>
                <a:path w="7909515" h="1158394" extrusionOk="0">
                  <a:moveTo>
                    <a:pt x="7785054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85055" y="0"/>
                  </a:lnTo>
                  <a:cubicBezTo>
                    <a:pt x="7853635" y="0"/>
                    <a:pt x="7909515" y="55880"/>
                    <a:pt x="7909515" y="124460"/>
                  </a:cubicBezTo>
                  <a:lnTo>
                    <a:pt x="7909515" y="1033934"/>
                  </a:lnTo>
                  <a:cubicBezTo>
                    <a:pt x="7909515" y="1102514"/>
                    <a:pt x="7853635" y="1158394"/>
                    <a:pt x="778505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8"/>
            <p:cNvSpPr txBox="1"/>
            <p:nvPr/>
          </p:nvSpPr>
          <p:spPr>
            <a:xfrm>
              <a:off x="121934" y="194799"/>
              <a:ext cx="9223419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請老師幫忙張貼在教室</a:t>
              </a:r>
              <a:endParaRPr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758" name="Google Shape;758;p38"/>
          <p:cNvGrpSpPr/>
          <p:nvPr/>
        </p:nvGrpSpPr>
        <p:grpSpPr>
          <a:xfrm>
            <a:off x="8684179" y="4917186"/>
            <a:ext cx="7430296" cy="1212829"/>
            <a:chOff x="0" y="0"/>
            <a:chExt cx="9907062" cy="1617104"/>
          </a:xfrm>
        </p:grpSpPr>
        <p:sp>
          <p:nvSpPr>
            <p:cNvPr id="759" name="Google Shape;759;p38"/>
            <p:cNvSpPr/>
            <p:nvPr/>
          </p:nvSpPr>
          <p:spPr>
            <a:xfrm>
              <a:off x="780667" y="288578"/>
              <a:ext cx="9126395" cy="1328526"/>
            </a:xfrm>
            <a:custGeom>
              <a:avLst/>
              <a:gdLst/>
              <a:ahLst/>
              <a:cxnLst/>
              <a:rect l="l" t="t" r="r" b="b"/>
              <a:pathLst>
                <a:path w="7468689" h="1087214" extrusionOk="0">
                  <a:moveTo>
                    <a:pt x="734422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44229" y="0"/>
                  </a:lnTo>
                  <a:cubicBezTo>
                    <a:pt x="7412809" y="0"/>
                    <a:pt x="7468689" y="55880"/>
                    <a:pt x="7468689" y="124460"/>
                  </a:cubicBezTo>
                  <a:lnTo>
                    <a:pt x="7468689" y="962754"/>
                  </a:lnTo>
                  <a:cubicBezTo>
                    <a:pt x="7468689" y="1031333"/>
                    <a:pt x="7412809" y="1087214"/>
                    <a:pt x="7344229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8"/>
            <p:cNvSpPr/>
            <p:nvPr/>
          </p:nvSpPr>
          <p:spPr>
            <a:xfrm>
              <a:off x="0" y="0"/>
              <a:ext cx="9665064" cy="1415504"/>
            </a:xfrm>
            <a:custGeom>
              <a:avLst/>
              <a:gdLst/>
              <a:ahLst/>
              <a:cxnLst/>
              <a:rect l="l" t="t" r="r" b="b"/>
              <a:pathLst>
                <a:path w="7909515" h="1158394" extrusionOk="0">
                  <a:moveTo>
                    <a:pt x="7785054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85055" y="0"/>
                  </a:lnTo>
                  <a:cubicBezTo>
                    <a:pt x="7853635" y="0"/>
                    <a:pt x="7909515" y="55880"/>
                    <a:pt x="7909515" y="124460"/>
                  </a:cubicBezTo>
                  <a:lnTo>
                    <a:pt x="7909515" y="1033934"/>
                  </a:lnTo>
                  <a:cubicBezTo>
                    <a:pt x="7909515" y="1102514"/>
                    <a:pt x="7853635" y="1158394"/>
                    <a:pt x="7785055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8"/>
            <p:cNvSpPr txBox="1"/>
            <p:nvPr/>
          </p:nvSpPr>
          <p:spPr>
            <a:xfrm>
              <a:off x="121934" y="194799"/>
              <a:ext cx="9223419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向家人、朋友和鄰居宣傳</a:t>
              </a:r>
              <a:endParaRPr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762" name="Google Shape;762;p38"/>
          <p:cNvGrpSpPr/>
          <p:nvPr/>
        </p:nvGrpSpPr>
        <p:grpSpPr>
          <a:xfrm>
            <a:off x="6849913" y="6480220"/>
            <a:ext cx="9264561" cy="1212829"/>
            <a:chOff x="0" y="0"/>
            <a:chExt cx="12352749" cy="1617104"/>
          </a:xfrm>
        </p:grpSpPr>
        <p:sp>
          <p:nvSpPr>
            <p:cNvPr id="763" name="Google Shape;763;p38"/>
            <p:cNvSpPr/>
            <p:nvPr/>
          </p:nvSpPr>
          <p:spPr>
            <a:xfrm>
              <a:off x="973384" y="288578"/>
              <a:ext cx="11379365" cy="1328526"/>
            </a:xfrm>
            <a:custGeom>
              <a:avLst/>
              <a:gdLst/>
              <a:ahLst/>
              <a:cxnLst/>
              <a:rect l="l" t="t" r="r" b="b"/>
              <a:pathLst>
                <a:path w="9312433" h="1087214" extrusionOk="0">
                  <a:moveTo>
                    <a:pt x="9187973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187973" y="0"/>
                  </a:lnTo>
                  <a:cubicBezTo>
                    <a:pt x="9256553" y="0"/>
                    <a:pt x="9312433" y="55880"/>
                    <a:pt x="9312433" y="124460"/>
                  </a:cubicBezTo>
                  <a:lnTo>
                    <a:pt x="9312433" y="962754"/>
                  </a:lnTo>
                  <a:cubicBezTo>
                    <a:pt x="9312433" y="1031333"/>
                    <a:pt x="9256553" y="1087214"/>
                    <a:pt x="9187973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8"/>
            <p:cNvSpPr/>
            <p:nvPr/>
          </p:nvSpPr>
          <p:spPr>
            <a:xfrm>
              <a:off x="0" y="0"/>
              <a:ext cx="12051013" cy="1415504"/>
            </a:xfrm>
            <a:custGeom>
              <a:avLst/>
              <a:gdLst/>
              <a:ahLst/>
              <a:cxnLst/>
              <a:rect l="l" t="t" r="r" b="b"/>
              <a:pathLst>
                <a:path w="9862083" h="1158394" extrusionOk="0">
                  <a:moveTo>
                    <a:pt x="9737622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737622" y="0"/>
                  </a:lnTo>
                  <a:cubicBezTo>
                    <a:pt x="9806202" y="0"/>
                    <a:pt x="9862083" y="55880"/>
                    <a:pt x="9862083" y="124460"/>
                  </a:cubicBezTo>
                  <a:lnTo>
                    <a:pt x="9862083" y="1033934"/>
                  </a:lnTo>
                  <a:cubicBezTo>
                    <a:pt x="9862083" y="1102514"/>
                    <a:pt x="9806202" y="1158394"/>
                    <a:pt x="9737622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8"/>
            <p:cNvSpPr txBox="1"/>
            <p:nvPr/>
          </p:nvSpPr>
          <p:spPr>
            <a:xfrm>
              <a:off x="152034" y="194799"/>
              <a:ext cx="11500341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請爸媽幫忙拍照後上傳到網路</a:t>
              </a:r>
              <a:endParaRPr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766" name="Google Shape;766;p38"/>
          <p:cNvGrpSpPr/>
          <p:nvPr/>
        </p:nvGrpSpPr>
        <p:grpSpPr>
          <a:xfrm>
            <a:off x="8684179" y="8045472"/>
            <a:ext cx="8575122" cy="1212829"/>
            <a:chOff x="0" y="0"/>
            <a:chExt cx="11433496" cy="1617104"/>
          </a:xfrm>
        </p:grpSpPr>
        <p:sp>
          <p:nvSpPr>
            <p:cNvPr id="767" name="Google Shape;767;p38"/>
            <p:cNvSpPr/>
            <p:nvPr/>
          </p:nvSpPr>
          <p:spPr>
            <a:xfrm>
              <a:off x="900948" y="288578"/>
              <a:ext cx="10532548" cy="1328526"/>
            </a:xfrm>
            <a:custGeom>
              <a:avLst/>
              <a:gdLst/>
              <a:ahLst/>
              <a:cxnLst/>
              <a:rect l="l" t="t" r="r" b="b"/>
              <a:pathLst>
                <a:path w="8619430" h="1087214" extrusionOk="0">
                  <a:moveTo>
                    <a:pt x="8494969" y="1087213"/>
                  </a:moveTo>
                  <a:lnTo>
                    <a:pt x="124460" y="1087213"/>
                  </a:lnTo>
                  <a:cubicBezTo>
                    <a:pt x="55880" y="1087213"/>
                    <a:pt x="0" y="1031333"/>
                    <a:pt x="0" y="9627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8494970" y="0"/>
                  </a:lnTo>
                  <a:cubicBezTo>
                    <a:pt x="8563549" y="0"/>
                    <a:pt x="8619430" y="55880"/>
                    <a:pt x="8619430" y="124460"/>
                  </a:cubicBezTo>
                  <a:lnTo>
                    <a:pt x="8619430" y="962754"/>
                  </a:lnTo>
                  <a:cubicBezTo>
                    <a:pt x="8619430" y="1031333"/>
                    <a:pt x="8563549" y="1087214"/>
                    <a:pt x="8494970" y="1087214"/>
                  </a:cubicBezTo>
                  <a:close/>
                </a:path>
              </a:pathLst>
            </a:custGeom>
            <a:solidFill>
              <a:srgbClr val="007D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8"/>
            <p:cNvSpPr/>
            <p:nvPr/>
          </p:nvSpPr>
          <p:spPr>
            <a:xfrm>
              <a:off x="0" y="0"/>
              <a:ext cx="11154211" cy="1415504"/>
            </a:xfrm>
            <a:custGeom>
              <a:avLst/>
              <a:gdLst/>
              <a:ahLst/>
              <a:cxnLst/>
              <a:rect l="l" t="t" r="r" b="b"/>
              <a:pathLst>
                <a:path w="9128175" h="1158394" extrusionOk="0">
                  <a:moveTo>
                    <a:pt x="9003716" y="1158394"/>
                  </a:moveTo>
                  <a:lnTo>
                    <a:pt x="124460" y="1158394"/>
                  </a:lnTo>
                  <a:cubicBezTo>
                    <a:pt x="55880" y="1158394"/>
                    <a:pt x="0" y="1102514"/>
                    <a:pt x="0" y="103393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003716" y="0"/>
                  </a:lnTo>
                  <a:cubicBezTo>
                    <a:pt x="9072295" y="0"/>
                    <a:pt x="9128175" y="55880"/>
                    <a:pt x="9128175" y="124460"/>
                  </a:cubicBezTo>
                  <a:lnTo>
                    <a:pt x="9128175" y="1033934"/>
                  </a:lnTo>
                  <a:cubicBezTo>
                    <a:pt x="9128175" y="1102514"/>
                    <a:pt x="9072295" y="1158394"/>
                    <a:pt x="9003716" y="11583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8"/>
            <p:cNvSpPr txBox="1"/>
            <p:nvPr/>
          </p:nvSpPr>
          <p:spPr>
            <a:xfrm>
              <a:off x="140721" y="194799"/>
              <a:ext cx="10644520" cy="997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i="0" u="none" strike="noStrike" cap="none">
                  <a:solidFill>
                    <a:srgbClr val="007DD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或是其他有創意的宣傳方法</a:t>
              </a:r>
              <a:endParaRPr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3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sp>
        <p:nvSpPr>
          <p:cNvPr id="775" name="Google Shape;775;p39"/>
          <p:cNvSpPr/>
          <p:nvPr/>
        </p:nvSpPr>
        <p:spPr>
          <a:xfrm>
            <a:off x="9094473" y="1978341"/>
            <a:ext cx="8164827" cy="4710718"/>
          </a:xfrm>
          <a:custGeom>
            <a:avLst/>
            <a:gdLst/>
            <a:ahLst/>
            <a:cxnLst/>
            <a:rect l="l" t="t" r="r" b="b"/>
            <a:pathLst>
              <a:path w="8164827" h="4710718" extrusionOk="0">
                <a:moveTo>
                  <a:pt x="0" y="0"/>
                </a:moveTo>
                <a:lnTo>
                  <a:pt x="8164827" y="0"/>
                </a:lnTo>
                <a:lnTo>
                  <a:pt x="8164827" y="4710718"/>
                </a:lnTo>
                <a:lnTo>
                  <a:pt x="0" y="47107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254" t="-6701" r="-5474"/>
            </a:stretch>
          </a:blipFill>
          <a:ln>
            <a:noFill/>
          </a:ln>
        </p:spPr>
      </p:sp>
      <p:sp>
        <p:nvSpPr>
          <p:cNvPr id="776" name="Google Shape;776;p39"/>
          <p:cNvSpPr txBox="1"/>
          <p:nvPr/>
        </p:nvSpPr>
        <p:spPr>
          <a:xfrm>
            <a:off x="1308295" y="3642791"/>
            <a:ext cx="16620416" cy="4643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我願意：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避免偏見，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公平的對待他人❤️</a:t>
            </a:r>
            <a:endParaRPr/>
          </a:p>
        </p:txBody>
      </p:sp>
      <p:sp>
        <p:nvSpPr>
          <p:cNvPr id="777" name="Google Shape;777;p39"/>
          <p:cNvSpPr txBox="1"/>
          <p:nvPr/>
        </p:nvSpPr>
        <p:spPr>
          <a:xfrm>
            <a:off x="1308295" y="1759266"/>
            <a:ext cx="7835705" cy="915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1" i="0" u="none" strike="noStrike" cap="none">
                <a:solidFill>
                  <a:srgbClr val="2DB189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邀請大家一起說出來！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4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99" b="-18361"/>
            </a:stretch>
          </a:blipFill>
          <a:ln>
            <a:noFill/>
          </a:ln>
        </p:spPr>
      </p:sp>
      <p:sp>
        <p:nvSpPr>
          <p:cNvPr id="783" name="Google Shape;783;p40"/>
          <p:cNvSpPr/>
          <p:nvPr/>
        </p:nvSpPr>
        <p:spPr>
          <a:xfrm>
            <a:off x="2827807" y="1548775"/>
            <a:ext cx="13705069" cy="5630105"/>
          </a:xfrm>
          <a:custGeom>
            <a:avLst/>
            <a:gdLst/>
            <a:ahLst/>
            <a:cxnLst/>
            <a:rect l="l" t="t" r="r" b="b"/>
            <a:pathLst>
              <a:path w="13705069" h="5630105" extrusionOk="0">
                <a:moveTo>
                  <a:pt x="0" y="0"/>
                </a:moveTo>
                <a:lnTo>
                  <a:pt x="13705069" y="0"/>
                </a:lnTo>
                <a:lnTo>
                  <a:pt x="13705069" y="5630105"/>
                </a:lnTo>
                <a:lnTo>
                  <a:pt x="0" y="56301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4628"/>
            </a:stretch>
          </a:blipFill>
          <a:ln>
            <a:noFill/>
          </a:ln>
        </p:spPr>
      </p:sp>
      <p:grpSp>
        <p:nvGrpSpPr>
          <p:cNvPr id="784" name="Google Shape;784;p40"/>
          <p:cNvGrpSpPr/>
          <p:nvPr/>
        </p:nvGrpSpPr>
        <p:grpSpPr>
          <a:xfrm>
            <a:off x="12180194" y="735940"/>
            <a:ext cx="1844432" cy="629320"/>
            <a:chOff x="0" y="0"/>
            <a:chExt cx="2459243" cy="839094"/>
          </a:xfrm>
        </p:grpSpPr>
        <p:sp>
          <p:nvSpPr>
            <p:cNvPr id="785" name="Google Shape;785;p40"/>
            <p:cNvSpPr/>
            <p:nvPr/>
          </p:nvSpPr>
          <p:spPr>
            <a:xfrm>
              <a:off x="0" y="50293"/>
              <a:ext cx="2088004" cy="788801"/>
            </a:xfrm>
            <a:custGeom>
              <a:avLst/>
              <a:gdLst/>
              <a:ahLst/>
              <a:cxnLst/>
              <a:rect l="l" t="t" r="r" b="b"/>
              <a:pathLst>
                <a:path w="2088004" h="788801" extrusionOk="0">
                  <a:moveTo>
                    <a:pt x="0" y="0"/>
                  </a:moveTo>
                  <a:lnTo>
                    <a:pt x="2088004" y="0"/>
                  </a:lnTo>
                  <a:lnTo>
                    <a:pt x="2088004" y="788802"/>
                  </a:lnTo>
                  <a:lnTo>
                    <a:pt x="0" y="78880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786" name="Google Shape;786;p40"/>
            <p:cNvSpPr/>
            <p:nvPr/>
          </p:nvSpPr>
          <p:spPr>
            <a:xfrm>
              <a:off x="2004259" y="0"/>
              <a:ext cx="454984" cy="611891"/>
            </a:xfrm>
            <a:custGeom>
              <a:avLst/>
              <a:gdLst/>
              <a:ahLst/>
              <a:cxnLst/>
              <a:rect l="l" t="t" r="r" b="b"/>
              <a:pathLst>
                <a:path w="454984" h="611891" extrusionOk="0">
                  <a:moveTo>
                    <a:pt x="0" y="0"/>
                  </a:moveTo>
                  <a:lnTo>
                    <a:pt x="454984" y="0"/>
                  </a:lnTo>
                  <a:lnTo>
                    <a:pt x="454984" y="611891"/>
                  </a:lnTo>
                  <a:lnTo>
                    <a:pt x="0" y="61189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358905" t="-28910"/>
              </a:stretch>
            </a:blipFill>
            <a:ln>
              <a:noFill/>
            </a:ln>
          </p:spPr>
        </p:sp>
      </p:grpSp>
      <p:sp>
        <p:nvSpPr>
          <p:cNvPr id="787" name="Google Shape;787;p40"/>
          <p:cNvSpPr/>
          <p:nvPr/>
        </p:nvSpPr>
        <p:spPr>
          <a:xfrm>
            <a:off x="1474504" y="5996127"/>
            <a:ext cx="7494679" cy="4290873"/>
          </a:xfrm>
          <a:custGeom>
            <a:avLst/>
            <a:gdLst/>
            <a:ahLst/>
            <a:cxnLst/>
            <a:rect l="l" t="t" r="r" b="b"/>
            <a:pathLst>
              <a:path w="7494679" h="4290873" extrusionOk="0">
                <a:moveTo>
                  <a:pt x="0" y="0"/>
                </a:moveTo>
                <a:lnTo>
                  <a:pt x="7494679" y="0"/>
                </a:lnTo>
                <a:lnTo>
                  <a:pt x="7494679" y="4290873"/>
                </a:lnTo>
                <a:lnTo>
                  <a:pt x="0" y="42908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l="-10557" t="-12406" r="-8780" b="-6704"/>
            </a:stretch>
          </a:blipFill>
          <a:ln>
            <a:noFill/>
          </a:ln>
        </p:spPr>
      </p:sp>
      <p:sp>
        <p:nvSpPr>
          <p:cNvPr id="788" name="Google Shape;788;p40"/>
          <p:cNvSpPr txBox="1"/>
          <p:nvPr/>
        </p:nvSpPr>
        <p:spPr>
          <a:xfrm>
            <a:off x="3429000" y="2435684"/>
            <a:ext cx="13288596" cy="3560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一個尊重友善的社會，</a:t>
            </a:r>
            <a:endParaRPr/>
          </a:p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200" b="0" i="0" u="none" strike="noStrike" cap="none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需要大家一起努力👊🏻</a:t>
            </a:r>
            <a:endParaRPr/>
          </a:p>
        </p:txBody>
      </p:sp>
      <p:sp>
        <p:nvSpPr>
          <p:cNvPr id="789" name="Google Shape;789;p40"/>
          <p:cNvSpPr txBox="1"/>
          <p:nvPr/>
        </p:nvSpPr>
        <p:spPr>
          <a:xfrm>
            <a:off x="13700485" y="858848"/>
            <a:ext cx="3954012" cy="638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教育部國民教育中央輔導團</a:t>
            </a:r>
            <a:endParaRPr/>
          </a:p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人權教育議題分團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172" name="Google Shape;172;p6"/>
          <p:cNvSpPr/>
          <p:nvPr/>
        </p:nvSpPr>
        <p:spPr>
          <a:xfrm>
            <a:off x="0" y="2371252"/>
            <a:ext cx="18288000" cy="7268387"/>
          </a:xfrm>
          <a:custGeom>
            <a:avLst/>
            <a:gdLst/>
            <a:ahLst/>
            <a:cxnLst/>
            <a:rect l="l" t="t" r="r" b="b"/>
            <a:pathLst>
              <a:path w="6186311" h="2458689" extrusionOk="0">
                <a:moveTo>
                  <a:pt x="0" y="0"/>
                </a:moveTo>
                <a:lnTo>
                  <a:pt x="6186311" y="0"/>
                </a:lnTo>
                <a:lnTo>
                  <a:pt x="6186311" y="2458689"/>
                </a:lnTo>
                <a:lnTo>
                  <a:pt x="0" y="2458689"/>
                </a:lnTo>
                <a:close/>
              </a:path>
            </a:pathLst>
          </a:custGeom>
          <a:solidFill>
            <a:srgbClr val="FFF465"/>
          </a:solidFill>
          <a:ln>
            <a:noFill/>
          </a:ln>
        </p:spPr>
      </p:sp>
      <p:sp>
        <p:nvSpPr>
          <p:cNvPr id="173" name="Google Shape;173;p6"/>
          <p:cNvSpPr/>
          <p:nvPr/>
        </p:nvSpPr>
        <p:spPr>
          <a:xfrm>
            <a:off x="903391" y="3184441"/>
            <a:ext cx="4838087" cy="4731307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53914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"/>
          <p:cNvSpPr/>
          <p:nvPr/>
        </p:nvSpPr>
        <p:spPr>
          <a:xfrm>
            <a:off x="6941465" y="3264104"/>
            <a:ext cx="4838087" cy="4731307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0736" b="-3275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/>
          <p:nvPr/>
        </p:nvSpPr>
        <p:spPr>
          <a:xfrm>
            <a:off x="6415909" y="3161488"/>
            <a:ext cx="6421815" cy="6421815"/>
          </a:xfrm>
          <a:custGeom>
            <a:avLst/>
            <a:gdLst/>
            <a:ahLst/>
            <a:cxnLst/>
            <a:rect l="l" t="t" r="r" b="b"/>
            <a:pathLst>
              <a:path w="6421815" h="6421815" extrusionOk="0">
                <a:moveTo>
                  <a:pt x="0" y="0"/>
                </a:moveTo>
                <a:lnTo>
                  <a:pt x="6421815" y="0"/>
                </a:lnTo>
                <a:lnTo>
                  <a:pt x="6421815" y="6421815"/>
                </a:lnTo>
                <a:lnTo>
                  <a:pt x="0" y="6421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6" name="Google Shape;176;p6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EB8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米其林餐廳主廚</a:t>
            </a:r>
            <a:endParaRPr sz="7200" b="1" i="0" u="none" strike="noStrike" cap="none">
              <a:solidFill>
                <a:srgbClr val="FFEB8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77" name="Google Shape;177;p6"/>
          <p:cNvSpPr txBox="1"/>
          <p:nvPr/>
        </p:nvSpPr>
        <p:spPr>
          <a:xfrm>
            <a:off x="470373" y="8288457"/>
            <a:ext cx="5071445" cy="254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6"/>
          <p:cNvSpPr txBox="1"/>
          <p:nvPr/>
        </p:nvSpPr>
        <p:spPr>
          <a:xfrm>
            <a:off x="154546" y="8231894"/>
            <a:ext cx="6261363" cy="1016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600" dirty="0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鋼琴家</a:t>
            </a:r>
            <a:r>
              <a:rPr lang="en-US" sz="5600" b="0" i="0" u="none" strike="noStrike" cap="none" dirty="0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altLang="en-US" sz="5600" b="0" i="0" u="none" strike="noStrike" cap="none" dirty="0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林易</a:t>
            </a:r>
            <a:endParaRPr dirty="0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BC0C15F-B1D9-413E-B889-C3DA0353CA2E}"/>
              </a:ext>
            </a:extLst>
          </p:cNvPr>
          <p:cNvSpPr txBox="1"/>
          <p:nvPr/>
        </p:nvSpPr>
        <p:spPr>
          <a:xfrm>
            <a:off x="13527154" y="4469670"/>
            <a:ext cx="42904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主廚，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  <a:hlinkClick r:id="rId7"/>
              </a:rPr>
              <a:t>Obscura</a:t>
            </a:r>
            <a:b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上海米其林指南 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2023》</a:t>
            </a:r>
          </a:p>
          <a:p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米其林一星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b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香港出生、加拿大長大，譚綺文大學念的其實是理工，卻一路栽進廚藝的世界。擷取旅行中國的各式味覺記憶，再細緻地以西方烹調技巧重新呈現，打造融合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食文化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酒文化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香文化</a:t>
            </a: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茶文化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的「新中菜」。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Google Shape;178;p6">
            <a:extLst>
              <a:ext uri="{FF2B5EF4-FFF2-40B4-BE49-F238E27FC236}">
                <a16:creationId xmlns:a16="http://schemas.microsoft.com/office/drawing/2014/main" id="{165F5C8B-97F9-4715-BBDD-C5B319E64243}"/>
              </a:ext>
            </a:extLst>
          </p:cNvPr>
          <p:cNvSpPr txBox="1"/>
          <p:nvPr/>
        </p:nvSpPr>
        <p:spPr>
          <a:xfrm>
            <a:off x="7221065" y="8116213"/>
            <a:ext cx="5126440" cy="1016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5600" dirty="0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主廚</a:t>
            </a:r>
            <a:r>
              <a:rPr lang="en-US" sz="5600" b="0" i="0" u="none" strike="noStrike" cap="none" dirty="0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r>
              <a:rPr lang="zh-TW" altLang="en-US" sz="5600" dirty="0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譚綺文</a:t>
            </a:r>
            <a:endParaRPr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7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188" name="Google Shape;188;p7"/>
          <p:cNvSpPr/>
          <p:nvPr/>
        </p:nvSpPr>
        <p:spPr>
          <a:xfrm>
            <a:off x="0" y="3007415"/>
            <a:ext cx="18288000" cy="7268387"/>
          </a:xfrm>
          <a:custGeom>
            <a:avLst/>
            <a:gdLst/>
            <a:ahLst/>
            <a:cxnLst/>
            <a:rect l="l" t="t" r="r" b="b"/>
            <a:pathLst>
              <a:path w="6186311" h="2458689" extrusionOk="0">
                <a:moveTo>
                  <a:pt x="0" y="0"/>
                </a:moveTo>
                <a:lnTo>
                  <a:pt x="6186311" y="0"/>
                </a:lnTo>
                <a:lnTo>
                  <a:pt x="6186311" y="2458689"/>
                </a:lnTo>
                <a:lnTo>
                  <a:pt x="0" y="2458689"/>
                </a:lnTo>
                <a:close/>
              </a:path>
            </a:pathLst>
          </a:custGeom>
          <a:solidFill>
            <a:srgbClr val="FFF465"/>
          </a:solidFill>
          <a:ln>
            <a:noFill/>
          </a:ln>
        </p:spPr>
      </p:sp>
      <p:sp>
        <p:nvSpPr>
          <p:cNvPr id="189" name="Google Shape;189;p7"/>
          <p:cNvSpPr/>
          <p:nvPr/>
        </p:nvSpPr>
        <p:spPr>
          <a:xfrm>
            <a:off x="3653980" y="3870228"/>
            <a:ext cx="4838087" cy="4731307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6887" r="-3688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9801019" y="3870228"/>
            <a:ext cx="4838087" cy="4731307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88" b="-21316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EB8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猜一猜：誰是籃球員？</a:t>
            </a:r>
            <a:endParaRPr/>
          </a:p>
        </p:txBody>
      </p:sp>
      <p:sp>
        <p:nvSpPr>
          <p:cNvPr id="192" name="Google Shape;192;p7"/>
          <p:cNvSpPr txBox="1"/>
          <p:nvPr/>
        </p:nvSpPr>
        <p:spPr>
          <a:xfrm>
            <a:off x="4692897" y="8652905"/>
            <a:ext cx="2755167" cy="8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1287D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193" name="Google Shape;193;p7"/>
          <p:cNvSpPr txBox="1"/>
          <p:nvPr/>
        </p:nvSpPr>
        <p:spPr>
          <a:xfrm>
            <a:off x="10839936" y="8652905"/>
            <a:ext cx="2755167" cy="890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 b="0" i="0" u="none" strike="noStrike" cap="none">
                <a:solidFill>
                  <a:srgbClr val="1287D6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199" name="Google Shape;199;p8"/>
          <p:cNvSpPr/>
          <p:nvPr/>
        </p:nvSpPr>
        <p:spPr>
          <a:xfrm>
            <a:off x="9144000" y="0"/>
            <a:ext cx="9144000" cy="10275802"/>
          </a:xfrm>
          <a:custGeom>
            <a:avLst/>
            <a:gdLst/>
            <a:ahLst/>
            <a:cxnLst/>
            <a:rect l="l" t="t" r="r" b="b"/>
            <a:pathLst>
              <a:path w="3093156" h="3476012" extrusionOk="0">
                <a:moveTo>
                  <a:pt x="0" y="0"/>
                </a:moveTo>
                <a:lnTo>
                  <a:pt x="3093156" y="0"/>
                </a:lnTo>
                <a:lnTo>
                  <a:pt x="3093156" y="3476012"/>
                </a:lnTo>
                <a:lnTo>
                  <a:pt x="0" y="3476012"/>
                </a:lnTo>
                <a:close/>
              </a:path>
            </a:pathLst>
          </a:custGeom>
          <a:solidFill>
            <a:srgbClr val="FFEA63"/>
          </a:solidFill>
          <a:ln>
            <a:noFill/>
          </a:ln>
        </p:spPr>
      </p:sp>
      <p:sp>
        <p:nvSpPr>
          <p:cNvPr id="200" name="Google Shape;200;p8"/>
          <p:cNvSpPr/>
          <p:nvPr/>
        </p:nvSpPr>
        <p:spPr>
          <a:xfrm>
            <a:off x="10698753" y="1449890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8"/>
          <p:cNvSpPr/>
          <p:nvPr/>
        </p:nvSpPr>
        <p:spPr>
          <a:xfrm>
            <a:off x="10698753" y="3545055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8"/>
          <p:cNvSpPr/>
          <p:nvPr/>
        </p:nvSpPr>
        <p:spPr>
          <a:xfrm>
            <a:off x="10698753" y="5658446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8"/>
          <p:cNvSpPr/>
          <p:nvPr/>
        </p:nvSpPr>
        <p:spPr>
          <a:xfrm>
            <a:off x="10698753" y="7867258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007DD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4" name="Google Shape;204;p8"/>
          <p:cNvCxnSpPr/>
          <p:nvPr/>
        </p:nvCxnSpPr>
        <p:spPr>
          <a:xfrm>
            <a:off x="1308295" y="1701101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5" name="Google Shape;205;p8"/>
          <p:cNvCxnSpPr/>
          <p:nvPr/>
        </p:nvCxnSpPr>
        <p:spPr>
          <a:xfrm>
            <a:off x="1308295" y="4147256"/>
            <a:ext cx="6799850" cy="0"/>
          </a:xfrm>
          <a:prstGeom prst="straightConnector1">
            <a:avLst/>
          </a:prstGeom>
          <a:noFill/>
          <a:ln w="66675" cap="rnd" cmpd="sng">
            <a:solidFill>
              <a:srgbClr val="FFEA9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6" name="Google Shape;206;p8"/>
          <p:cNvSpPr/>
          <p:nvPr/>
        </p:nvSpPr>
        <p:spPr>
          <a:xfrm>
            <a:off x="10477732" y="1204140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8"/>
          <p:cNvSpPr/>
          <p:nvPr/>
        </p:nvSpPr>
        <p:spPr>
          <a:xfrm>
            <a:off x="10477732" y="3299305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8"/>
          <p:cNvSpPr/>
          <p:nvPr/>
        </p:nvSpPr>
        <p:spPr>
          <a:xfrm>
            <a:off x="10477732" y="5412697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8"/>
          <p:cNvSpPr/>
          <p:nvPr/>
        </p:nvSpPr>
        <p:spPr>
          <a:xfrm>
            <a:off x="10477732" y="7621509"/>
            <a:ext cx="6255514" cy="1204403"/>
          </a:xfrm>
          <a:custGeom>
            <a:avLst/>
            <a:gdLst/>
            <a:ahLst/>
            <a:cxnLst/>
            <a:rect l="l" t="t" r="r" b="b"/>
            <a:pathLst>
              <a:path w="6825695" h="1314183" extrusionOk="0">
                <a:moveTo>
                  <a:pt x="6701234" y="1314183"/>
                </a:moveTo>
                <a:lnTo>
                  <a:pt x="124460" y="1314183"/>
                </a:lnTo>
                <a:cubicBezTo>
                  <a:pt x="55880" y="1314183"/>
                  <a:pt x="0" y="1258303"/>
                  <a:pt x="0" y="1189723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01234" y="0"/>
                </a:lnTo>
                <a:cubicBezTo>
                  <a:pt x="6769815" y="0"/>
                  <a:pt x="6825695" y="55880"/>
                  <a:pt x="6825695" y="124460"/>
                </a:cubicBezTo>
                <a:lnTo>
                  <a:pt x="6825695" y="1189723"/>
                </a:lnTo>
                <a:cubicBezTo>
                  <a:pt x="6825695" y="1258303"/>
                  <a:pt x="6769815" y="1314183"/>
                  <a:pt x="6701234" y="13141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8"/>
          <p:cNvSpPr txBox="1"/>
          <p:nvPr/>
        </p:nvSpPr>
        <p:spPr>
          <a:xfrm>
            <a:off x="11695602" y="1421315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1. 性別或種族</a:t>
            </a:r>
            <a:endParaRPr sz="4800" b="1" i="0" u="none" strike="noStrike" cap="none">
              <a:solidFill>
                <a:srgbClr val="007DD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11695602" y="3516480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2. 外貌長相</a:t>
            </a:r>
            <a:endParaRPr/>
          </a:p>
        </p:txBody>
      </p:sp>
      <p:sp>
        <p:nvSpPr>
          <p:cNvPr id="212" name="Google Shape;212;p8"/>
          <p:cNvSpPr txBox="1"/>
          <p:nvPr/>
        </p:nvSpPr>
        <p:spPr>
          <a:xfrm>
            <a:off x="11695602" y="5623040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3. 穿著打扮</a:t>
            </a:r>
            <a:endParaRPr/>
          </a:p>
        </p:txBody>
      </p:sp>
      <p:sp>
        <p:nvSpPr>
          <p:cNvPr id="213" name="Google Shape;213;p8"/>
          <p:cNvSpPr txBox="1"/>
          <p:nvPr/>
        </p:nvSpPr>
        <p:spPr>
          <a:xfrm>
            <a:off x="11695602" y="7831852"/>
            <a:ext cx="4557263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7DD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4. 其他</a:t>
            </a:r>
            <a:endParaRPr sz="4800" b="1" i="0" u="none" strike="noStrike" cap="none">
              <a:solidFill>
                <a:srgbClr val="007DD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4" name="Google Shape;214;p8"/>
          <p:cNvSpPr txBox="1"/>
          <p:nvPr/>
        </p:nvSpPr>
        <p:spPr>
          <a:xfrm>
            <a:off x="1028700" y="2426025"/>
            <a:ext cx="7456375" cy="974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8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 b="1" i="0" u="none" strike="noStrike" cap="none">
                <a:solidFill>
                  <a:srgbClr val="FFEA6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你是怎麼判斷的？</a:t>
            </a:r>
            <a:endParaRPr/>
          </a:p>
        </p:txBody>
      </p:sp>
      <p:sp>
        <p:nvSpPr>
          <p:cNvPr id="215" name="Google Shape;215;p8"/>
          <p:cNvSpPr txBox="1"/>
          <p:nvPr/>
        </p:nvSpPr>
        <p:spPr>
          <a:xfrm>
            <a:off x="1308295" y="680087"/>
            <a:ext cx="7835705" cy="785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說說看</a:t>
            </a:r>
            <a:endParaRPr/>
          </a:p>
        </p:txBody>
      </p:sp>
      <p:sp>
        <p:nvSpPr>
          <p:cNvPr id="216" name="Google Shape;216;p8"/>
          <p:cNvSpPr/>
          <p:nvPr/>
        </p:nvSpPr>
        <p:spPr>
          <a:xfrm>
            <a:off x="2128684" y="5227404"/>
            <a:ext cx="4840389" cy="5048398"/>
          </a:xfrm>
          <a:custGeom>
            <a:avLst/>
            <a:gdLst/>
            <a:ahLst/>
            <a:cxnLst/>
            <a:rect l="l" t="t" r="r" b="b"/>
            <a:pathLst>
              <a:path w="4840389" h="5048398" extrusionOk="0">
                <a:moveTo>
                  <a:pt x="0" y="0"/>
                </a:moveTo>
                <a:lnTo>
                  <a:pt x="4840388" y="0"/>
                </a:lnTo>
                <a:lnTo>
                  <a:pt x="4840388" y="5048398"/>
                </a:lnTo>
                <a:lnTo>
                  <a:pt x="0" y="50483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4294"/>
            </a:stretch>
          </a:blipFill>
          <a:ln>
            <a:noFill/>
          </a:ln>
        </p:spPr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602" b="-18060"/>
            </a:stretch>
          </a:blipFill>
          <a:ln>
            <a:noFill/>
          </a:ln>
        </p:spPr>
      </p:sp>
      <p:sp>
        <p:nvSpPr>
          <p:cNvPr id="226" name="Google Shape;226;p9"/>
          <p:cNvSpPr/>
          <p:nvPr/>
        </p:nvSpPr>
        <p:spPr>
          <a:xfrm>
            <a:off x="-249382" y="2736394"/>
            <a:ext cx="18288000" cy="7268387"/>
          </a:xfrm>
          <a:custGeom>
            <a:avLst/>
            <a:gdLst/>
            <a:ahLst/>
            <a:cxnLst/>
            <a:rect l="l" t="t" r="r" b="b"/>
            <a:pathLst>
              <a:path w="6186311" h="2458689" extrusionOk="0">
                <a:moveTo>
                  <a:pt x="0" y="0"/>
                </a:moveTo>
                <a:lnTo>
                  <a:pt x="6186311" y="0"/>
                </a:lnTo>
                <a:lnTo>
                  <a:pt x="6186311" y="2458689"/>
                </a:lnTo>
                <a:lnTo>
                  <a:pt x="0" y="2458689"/>
                </a:lnTo>
                <a:close/>
              </a:path>
            </a:pathLst>
          </a:custGeom>
          <a:solidFill>
            <a:srgbClr val="FFF465"/>
          </a:solidFill>
          <a:ln>
            <a:noFill/>
          </a:ln>
        </p:spPr>
      </p:sp>
      <p:sp>
        <p:nvSpPr>
          <p:cNvPr id="227" name="Google Shape;227;p9"/>
          <p:cNvSpPr/>
          <p:nvPr/>
        </p:nvSpPr>
        <p:spPr>
          <a:xfrm>
            <a:off x="1756330" y="3496605"/>
            <a:ext cx="4838087" cy="4731307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36887" r="-36887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9"/>
          <p:cNvSpPr/>
          <p:nvPr/>
        </p:nvSpPr>
        <p:spPr>
          <a:xfrm>
            <a:off x="7501164" y="3644815"/>
            <a:ext cx="4838087" cy="4731307"/>
          </a:xfrm>
          <a:custGeom>
            <a:avLst/>
            <a:gdLst/>
            <a:ahLst/>
            <a:cxnLst/>
            <a:rect l="l" t="t" r="r" b="b"/>
            <a:pathLst>
              <a:path w="4833620" h="4726940" extrusionOk="0">
                <a:moveTo>
                  <a:pt x="3416300" y="4662170"/>
                </a:moveTo>
                <a:cubicBezTo>
                  <a:pt x="3388360" y="4669790"/>
                  <a:pt x="3366770" y="4679950"/>
                  <a:pt x="3345180" y="4682490"/>
                </a:cubicBezTo>
                <a:cubicBezTo>
                  <a:pt x="3223260" y="4692650"/>
                  <a:pt x="3102610" y="4702810"/>
                  <a:pt x="2980690" y="4711700"/>
                </a:cubicBezTo>
                <a:cubicBezTo>
                  <a:pt x="2918460" y="4715510"/>
                  <a:pt x="2856230" y="4719320"/>
                  <a:pt x="2794000" y="4720590"/>
                </a:cubicBezTo>
                <a:cubicBezTo>
                  <a:pt x="2726690" y="4723130"/>
                  <a:pt x="2659380" y="4726940"/>
                  <a:pt x="2593340" y="4724400"/>
                </a:cubicBezTo>
                <a:cubicBezTo>
                  <a:pt x="2529840" y="4723130"/>
                  <a:pt x="2466340" y="4719320"/>
                  <a:pt x="2405380" y="4707890"/>
                </a:cubicBezTo>
                <a:cubicBezTo>
                  <a:pt x="2326640" y="4693920"/>
                  <a:pt x="2246630" y="4693920"/>
                  <a:pt x="2169160" y="4681220"/>
                </a:cubicBezTo>
                <a:cubicBezTo>
                  <a:pt x="1967230" y="4648200"/>
                  <a:pt x="1761490" y="4657090"/>
                  <a:pt x="1558290" y="4643120"/>
                </a:cubicBezTo>
                <a:cubicBezTo>
                  <a:pt x="1443990" y="4635500"/>
                  <a:pt x="1329690" y="4617720"/>
                  <a:pt x="1215390" y="4602480"/>
                </a:cubicBezTo>
                <a:cubicBezTo>
                  <a:pt x="1085850" y="4585970"/>
                  <a:pt x="956310" y="4566920"/>
                  <a:pt x="825500" y="4549140"/>
                </a:cubicBezTo>
                <a:cubicBezTo>
                  <a:pt x="730250" y="4536440"/>
                  <a:pt x="633730" y="4523740"/>
                  <a:pt x="538480" y="4511040"/>
                </a:cubicBezTo>
                <a:cubicBezTo>
                  <a:pt x="535940" y="4511040"/>
                  <a:pt x="533400" y="4509770"/>
                  <a:pt x="530860" y="4509770"/>
                </a:cubicBezTo>
                <a:cubicBezTo>
                  <a:pt x="450850" y="4475480"/>
                  <a:pt x="365760" y="4448810"/>
                  <a:pt x="292100" y="4404360"/>
                </a:cubicBezTo>
                <a:cubicBezTo>
                  <a:pt x="167640" y="4328160"/>
                  <a:pt x="114300" y="4206240"/>
                  <a:pt x="109220" y="4062730"/>
                </a:cubicBezTo>
                <a:cubicBezTo>
                  <a:pt x="107950" y="4013200"/>
                  <a:pt x="101600" y="3964940"/>
                  <a:pt x="101600" y="3915410"/>
                </a:cubicBezTo>
                <a:cubicBezTo>
                  <a:pt x="102870" y="3846830"/>
                  <a:pt x="107950" y="3779520"/>
                  <a:pt x="111760" y="3712210"/>
                </a:cubicBezTo>
                <a:cubicBezTo>
                  <a:pt x="121920" y="3511550"/>
                  <a:pt x="127000" y="3310890"/>
                  <a:pt x="111760" y="3110230"/>
                </a:cubicBezTo>
                <a:cubicBezTo>
                  <a:pt x="97790" y="2929890"/>
                  <a:pt x="85090" y="2750820"/>
                  <a:pt x="71120" y="2570480"/>
                </a:cubicBezTo>
                <a:cubicBezTo>
                  <a:pt x="62230" y="2454910"/>
                  <a:pt x="50800" y="2340610"/>
                  <a:pt x="43180" y="2225040"/>
                </a:cubicBezTo>
                <a:cubicBezTo>
                  <a:pt x="38100" y="2148840"/>
                  <a:pt x="39370" y="2071370"/>
                  <a:pt x="34290" y="1995170"/>
                </a:cubicBezTo>
                <a:cubicBezTo>
                  <a:pt x="31750" y="1951990"/>
                  <a:pt x="17780" y="1910080"/>
                  <a:pt x="16510" y="1866900"/>
                </a:cubicBezTo>
                <a:cubicBezTo>
                  <a:pt x="11430" y="1762760"/>
                  <a:pt x="10160" y="1657350"/>
                  <a:pt x="7620" y="1551940"/>
                </a:cubicBezTo>
                <a:cubicBezTo>
                  <a:pt x="6350" y="1511300"/>
                  <a:pt x="0" y="1470660"/>
                  <a:pt x="1270" y="1430020"/>
                </a:cubicBezTo>
                <a:cubicBezTo>
                  <a:pt x="2540" y="1366520"/>
                  <a:pt x="10160" y="1303020"/>
                  <a:pt x="11430" y="1239520"/>
                </a:cubicBezTo>
                <a:cubicBezTo>
                  <a:pt x="12700" y="1165860"/>
                  <a:pt x="5080" y="1092200"/>
                  <a:pt x="7620" y="1019810"/>
                </a:cubicBezTo>
                <a:cubicBezTo>
                  <a:pt x="7620" y="949960"/>
                  <a:pt x="16510" y="881380"/>
                  <a:pt x="25400" y="811530"/>
                </a:cubicBezTo>
                <a:cubicBezTo>
                  <a:pt x="27940" y="787400"/>
                  <a:pt x="45720" y="765810"/>
                  <a:pt x="50800" y="741680"/>
                </a:cubicBezTo>
                <a:cubicBezTo>
                  <a:pt x="72390" y="622300"/>
                  <a:pt x="95250" y="502920"/>
                  <a:pt x="151130" y="392430"/>
                </a:cubicBezTo>
                <a:cubicBezTo>
                  <a:pt x="163830" y="368300"/>
                  <a:pt x="184150" y="346710"/>
                  <a:pt x="203200" y="327660"/>
                </a:cubicBezTo>
                <a:cubicBezTo>
                  <a:pt x="209550" y="321310"/>
                  <a:pt x="224790" y="325120"/>
                  <a:pt x="228600" y="325120"/>
                </a:cubicBezTo>
                <a:cubicBezTo>
                  <a:pt x="237490" y="308610"/>
                  <a:pt x="242570" y="292100"/>
                  <a:pt x="252730" y="284480"/>
                </a:cubicBezTo>
                <a:cubicBezTo>
                  <a:pt x="307340" y="242570"/>
                  <a:pt x="364490" y="212090"/>
                  <a:pt x="435610" y="204470"/>
                </a:cubicBezTo>
                <a:cubicBezTo>
                  <a:pt x="488950" y="198120"/>
                  <a:pt x="541020" y="175260"/>
                  <a:pt x="594360" y="162560"/>
                </a:cubicBezTo>
                <a:cubicBezTo>
                  <a:pt x="659130" y="147320"/>
                  <a:pt x="723900" y="129540"/>
                  <a:pt x="791210" y="120650"/>
                </a:cubicBezTo>
                <a:cubicBezTo>
                  <a:pt x="852170" y="113030"/>
                  <a:pt x="910590" y="96520"/>
                  <a:pt x="972820" y="91440"/>
                </a:cubicBezTo>
                <a:cubicBezTo>
                  <a:pt x="1036320" y="86360"/>
                  <a:pt x="1099820" y="71120"/>
                  <a:pt x="1164590" y="66040"/>
                </a:cubicBezTo>
                <a:cubicBezTo>
                  <a:pt x="1339850" y="53340"/>
                  <a:pt x="1516380" y="44450"/>
                  <a:pt x="1691640" y="34290"/>
                </a:cubicBezTo>
                <a:cubicBezTo>
                  <a:pt x="1734820" y="31750"/>
                  <a:pt x="1778000" y="34290"/>
                  <a:pt x="1821180" y="35560"/>
                </a:cubicBezTo>
                <a:cubicBezTo>
                  <a:pt x="1842770" y="36830"/>
                  <a:pt x="1864360" y="41910"/>
                  <a:pt x="1887220" y="44450"/>
                </a:cubicBezTo>
                <a:cubicBezTo>
                  <a:pt x="1897380" y="45720"/>
                  <a:pt x="1907540" y="41910"/>
                  <a:pt x="1917700" y="41910"/>
                </a:cubicBezTo>
                <a:cubicBezTo>
                  <a:pt x="1948180" y="41910"/>
                  <a:pt x="1979930" y="41910"/>
                  <a:pt x="2010410" y="40640"/>
                </a:cubicBezTo>
                <a:cubicBezTo>
                  <a:pt x="2068830" y="38100"/>
                  <a:pt x="2128520" y="31750"/>
                  <a:pt x="2186940" y="31750"/>
                </a:cubicBezTo>
                <a:cubicBezTo>
                  <a:pt x="2244090" y="31750"/>
                  <a:pt x="2301240" y="35560"/>
                  <a:pt x="2358390" y="38100"/>
                </a:cubicBezTo>
                <a:lnTo>
                  <a:pt x="2404110" y="38100"/>
                </a:lnTo>
                <a:cubicBezTo>
                  <a:pt x="2473960" y="35560"/>
                  <a:pt x="2542540" y="35560"/>
                  <a:pt x="2612390" y="31750"/>
                </a:cubicBezTo>
                <a:cubicBezTo>
                  <a:pt x="2679700" y="27940"/>
                  <a:pt x="2745740" y="19050"/>
                  <a:pt x="2813050" y="15240"/>
                </a:cubicBezTo>
                <a:cubicBezTo>
                  <a:pt x="2844800" y="12700"/>
                  <a:pt x="2877820" y="12700"/>
                  <a:pt x="2909570" y="19050"/>
                </a:cubicBezTo>
                <a:cubicBezTo>
                  <a:pt x="2957830" y="27940"/>
                  <a:pt x="3003550" y="33020"/>
                  <a:pt x="3051810" y="19050"/>
                </a:cubicBezTo>
                <a:cubicBezTo>
                  <a:pt x="3069590" y="13970"/>
                  <a:pt x="3092450" y="22860"/>
                  <a:pt x="3112770" y="25400"/>
                </a:cubicBezTo>
                <a:cubicBezTo>
                  <a:pt x="3121660" y="26670"/>
                  <a:pt x="3131820" y="29210"/>
                  <a:pt x="3136900" y="25400"/>
                </a:cubicBezTo>
                <a:cubicBezTo>
                  <a:pt x="3171190" y="0"/>
                  <a:pt x="3202940" y="6350"/>
                  <a:pt x="3235960" y="27940"/>
                </a:cubicBezTo>
                <a:cubicBezTo>
                  <a:pt x="3239770" y="30480"/>
                  <a:pt x="3249930" y="24130"/>
                  <a:pt x="3257550" y="24130"/>
                </a:cubicBezTo>
                <a:cubicBezTo>
                  <a:pt x="3288030" y="24130"/>
                  <a:pt x="3318510" y="24130"/>
                  <a:pt x="3350260" y="25400"/>
                </a:cubicBezTo>
                <a:cubicBezTo>
                  <a:pt x="3373120" y="26670"/>
                  <a:pt x="3394710" y="34290"/>
                  <a:pt x="3417570" y="36830"/>
                </a:cubicBezTo>
                <a:cubicBezTo>
                  <a:pt x="3467100" y="43180"/>
                  <a:pt x="3517900" y="53340"/>
                  <a:pt x="3568700" y="53340"/>
                </a:cubicBezTo>
                <a:cubicBezTo>
                  <a:pt x="3663950" y="54610"/>
                  <a:pt x="3759200" y="58420"/>
                  <a:pt x="3853180" y="78740"/>
                </a:cubicBezTo>
                <a:cubicBezTo>
                  <a:pt x="3940810" y="97790"/>
                  <a:pt x="4030980" y="97790"/>
                  <a:pt x="4119880" y="113030"/>
                </a:cubicBezTo>
                <a:cubicBezTo>
                  <a:pt x="4173220" y="121920"/>
                  <a:pt x="4227830" y="138430"/>
                  <a:pt x="4273550" y="165100"/>
                </a:cubicBezTo>
                <a:cubicBezTo>
                  <a:pt x="4323080" y="193040"/>
                  <a:pt x="4361180" y="238760"/>
                  <a:pt x="4405630" y="276860"/>
                </a:cubicBezTo>
                <a:cubicBezTo>
                  <a:pt x="4422140" y="290830"/>
                  <a:pt x="4446270" y="300990"/>
                  <a:pt x="4457700" y="318770"/>
                </a:cubicBezTo>
                <a:cubicBezTo>
                  <a:pt x="4490720" y="367030"/>
                  <a:pt x="4519930" y="417830"/>
                  <a:pt x="4549140" y="468630"/>
                </a:cubicBezTo>
                <a:cubicBezTo>
                  <a:pt x="4570730" y="505460"/>
                  <a:pt x="4592320" y="543560"/>
                  <a:pt x="4608830" y="581660"/>
                </a:cubicBezTo>
                <a:cubicBezTo>
                  <a:pt x="4626610" y="626110"/>
                  <a:pt x="4640580" y="671830"/>
                  <a:pt x="4654550" y="718820"/>
                </a:cubicBezTo>
                <a:cubicBezTo>
                  <a:pt x="4676140" y="792480"/>
                  <a:pt x="4701540" y="866140"/>
                  <a:pt x="4715510" y="942340"/>
                </a:cubicBezTo>
                <a:cubicBezTo>
                  <a:pt x="4735830" y="1049020"/>
                  <a:pt x="4745990" y="1158240"/>
                  <a:pt x="4761230" y="1266190"/>
                </a:cubicBezTo>
                <a:cubicBezTo>
                  <a:pt x="4766310" y="1301750"/>
                  <a:pt x="4772660" y="1337310"/>
                  <a:pt x="4775200" y="1372870"/>
                </a:cubicBezTo>
                <a:cubicBezTo>
                  <a:pt x="4782820" y="1474470"/>
                  <a:pt x="4787900" y="1574800"/>
                  <a:pt x="4794250" y="1676400"/>
                </a:cubicBezTo>
                <a:cubicBezTo>
                  <a:pt x="4803140" y="1802130"/>
                  <a:pt x="4815840" y="1926590"/>
                  <a:pt x="4822190" y="2052320"/>
                </a:cubicBezTo>
                <a:cubicBezTo>
                  <a:pt x="4828540" y="2172970"/>
                  <a:pt x="4833620" y="2294890"/>
                  <a:pt x="4831080" y="2416810"/>
                </a:cubicBezTo>
                <a:cubicBezTo>
                  <a:pt x="4827270" y="2620010"/>
                  <a:pt x="4817110" y="2821940"/>
                  <a:pt x="4806950" y="3025140"/>
                </a:cubicBezTo>
                <a:cubicBezTo>
                  <a:pt x="4800600" y="3150870"/>
                  <a:pt x="4791710" y="3275330"/>
                  <a:pt x="4779010" y="3399790"/>
                </a:cubicBezTo>
                <a:cubicBezTo>
                  <a:pt x="4766310" y="3524250"/>
                  <a:pt x="4747260" y="3647440"/>
                  <a:pt x="4733290" y="3771900"/>
                </a:cubicBezTo>
                <a:cubicBezTo>
                  <a:pt x="4723130" y="3858260"/>
                  <a:pt x="4720590" y="3944620"/>
                  <a:pt x="4709160" y="4029710"/>
                </a:cubicBezTo>
                <a:cubicBezTo>
                  <a:pt x="4699000" y="4107180"/>
                  <a:pt x="4660900" y="4175760"/>
                  <a:pt x="4610100" y="4232910"/>
                </a:cubicBezTo>
                <a:cubicBezTo>
                  <a:pt x="4568190" y="4281170"/>
                  <a:pt x="4535170" y="4335780"/>
                  <a:pt x="4491990" y="4382770"/>
                </a:cubicBezTo>
                <a:cubicBezTo>
                  <a:pt x="4453890" y="4424680"/>
                  <a:pt x="4411980" y="4466590"/>
                  <a:pt x="4345940" y="4467860"/>
                </a:cubicBezTo>
                <a:cubicBezTo>
                  <a:pt x="4330700" y="4467860"/>
                  <a:pt x="4316730" y="4483100"/>
                  <a:pt x="4301490" y="4490720"/>
                </a:cubicBezTo>
                <a:cubicBezTo>
                  <a:pt x="4236720" y="4518660"/>
                  <a:pt x="4169410" y="4542790"/>
                  <a:pt x="4105910" y="4573270"/>
                </a:cubicBezTo>
                <a:cubicBezTo>
                  <a:pt x="3989070" y="4629150"/>
                  <a:pt x="3863340" y="4638040"/>
                  <a:pt x="3737610" y="4643120"/>
                </a:cubicBezTo>
                <a:cubicBezTo>
                  <a:pt x="3689350" y="4645660"/>
                  <a:pt x="3639820" y="4641850"/>
                  <a:pt x="3591560" y="4645660"/>
                </a:cubicBezTo>
                <a:cubicBezTo>
                  <a:pt x="3567430" y="4646930"/>
                  <a:pt x="3544570" y="4658360"/>
                  <a:pt x="3521710" y="4663440"/>
                </a:cubicBezTo>
                <a:cubicBezTo>
                  <a:pt x="3511550" y="4665980"/>
                  <a:pt x="3501390" y="4664710"/>
                  <a:pt x="3489960" y="4665980"/>
                </a:cubicBezTo>
                <a:cubicBezTo>
                  <a:pt x="3474720" y="4667250"/>
                  <a:pt x="3459480" y="4671060"/>
                  <a:pt x="3444240" y="4669790"/>
                </a:cubicBezTo>
                <a:cubicBezTo>
                  <a:pt x="3429000" y="4667250"/>
                  <a:pt x="3418840" y="4662170"/>
                  <a:pt x="3416300" y="466217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1288" b="-21316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9"/>
          <p:cNvSpPr txBox="1"/>
          <p:nvPr/>
        </p:nvSpPr>
        <p:spPr>
          <a:xfrm>
            <a:off x="1028700" y="1038225"/>
            <a:ext cx="17259300" cy="1085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FEB8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美國50大優秀職業籃球員</a:t>
            </a:r>
            <a:endParaRPr/>
          </a:p>
        </p:txBody>
      </p:sp>
      <p:sp>
        <p:nvSpPr>
          <p:cNvPr id="230" name="Google Shape;230;p9"/>
          <p:cNvSpPr txBox="1"/>
          <p:nvPr/>
        </p:nvSpPr>
        <p:spPr>
          <a:xfrm>
            <a:off x="1478816" y="8827212"/>
            <a:ext cx="4833002" cy="782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00" b="0" i="0" u="none" strike="noStrike" cap="none" dirty="0" err="1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法官：比安埃梅</a:t>
            </a:r>
            <a:endParaRPr sz="5200" b="0" i="0" u="none" strike="noStrike" cap="none" dirty="0">
              <a:solidFill>
                <a:srgbClr val="1287D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6877016" y="3197117"/>
            <a:ext cx="6412360" cy="6412360"/>
          </a:xfrm>
          <a:custGeom>
            <a:avLst/>
            <a:gdLst/>
            <a:ahLst/>
            <a:cxnLst/>
            <a:rect l="l" t="t" r="r" b="b"/>
            <a:pathLst>
              <a:path w="6412360" h="6412360" extrusionOk="0">
                <a:moveTo>
                  <a:pt x="0" y="0"/>
                </a:moveTo>
                <a:lnTo>
                  <a:pt x="6412361" y="0"/>
                </a:lnTo>
                <a:lnTo>
                  <a:pt x="6412361" y="6412360"/>
                </a:lnTo>
                <a:lnTo>
                  <a:pt x="0" y="64123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2" name="Google Shape;232;p9"/>
          <p:cNvSpPr txBox="1"/>
          <p:nvPr/>
        </p:nvSpPr>
        <p:spPr>
          <a:xfrm>
            <a:off x="7501164" y="8446249"/>
            <a:ext cx="4833002" cy="755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err="1">
                <a:solidFill>
                  <a:srgbClr val="1287D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籃球員：賴瑞</a:t>
            </a:r>
            <a:endParaRPr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314099C9-C2E6-4F4A-8F1A-2DED1C815BF4}"/>
              </a:ext>
            </a:extLst>
          </p:cNvPr>
          <p:cNvSpPr txBox="1"/>
          <p:nvPr/>
        </p:nvSpPr>
        <p:spPr>
          <a:xfrm>
            <a:off x="13745143" y="3197117"/>
            <a:ext cx="36284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1980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年代美國職籃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NBA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塞爾提克隊的球員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sz="2800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賴瑞柏德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被一些球迷稱讚為「史上最懂籃球的人」，他拿過新人王、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MVP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、總冠軍賽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MVP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、明星賽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MVP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、年度最佳教練。無論身處球場還是辦公室，他對一切都瞭若指掌，也是聯盟唯一以球員、總教練、球團高層身分都獲得年度獎項的人。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292" name="Google Shape;292;p13"/>
          <p:cNvSpPr/>
          <p:nvPr/>
        </p:nvSpPr>
        <p:spPr>
          <a:xfrm flipH="1">
            <a:off x="1720453" y="1461405"/>
            <a:ext cx="14847093" cy="6991631"/>
          </a:xfrm>
          <a:custGeom>
            <a:avLst/>
            <a:gdLst/>
            <a:ahLst/>
            <a:cxnLst/>
            <a:rect l="l" t="t" r="r" b="b"/>
            <a:pathLst>
              <a:path w="14847093" h="6991631" extrusionOk="0">
                <a:moveTo>
                  <a:pt x="14847094" y="0"/>
                </a:moveTo>
                <a:lnTo>
                  <a:pt x="0" y="0"/>
                </a:lnTo>
                <a:lnTo>
                  <a:pt x="0" y="6991631"/>
                </a:lnTo>
                <a:lnTo>
                  <a:pt x="14847094" y="6991631"/>
                </a:lnTo>
                <a:lnTo>
                  <a:pt x="14847094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3" name="Google Shape;293;p13"/>
          <p:cNvSpPr/>
          <p:nvPr/>
        </p:nvSpPr>
        <p:spPr>
          <a:xfrm flipH="1">
            <a:off x="660971" y="5038945"/>
            <a:ext cx="5248055" cy="5248055"/>
          </a:xfrm>
          <a:custGeom>
            <a:avLst/>
            <a:gdLst/>
            <a:ahLst/>
            <a:cxnLst/>
            <a:rect l="l" t="t" r="r" b="b"/>
            <a:pathLst>
              <a:path w="5248055" h="5248055" extrusionOk="0">
                <a:moveTo>
                  <a:pt x="5248055" y="0"/>
                </a:moveTo>
                <a:lnTo>
                  <a:pt x="0" y="0"/>
                </a:lnTo>
                <a:lnTo>
                  <a:pt x="0" y="5248055"/>
                </a:lnTo>
                <a:lnTo>
                  <a:pt x="5248055" y="5248055"/>
                </a:lnTo>
                <a:lnTo>
                  <a:pt x="524805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94" name="Google Shape;294;p13"/>
          <p:cNvSpPr txBox="1"/>
          <p:nvPr/>
        </p:nvSpPr>
        <p:spPr>
          <a:xfrm>
            <a:off x="4144998" y="2871222"/>
            <a:ext cx="10776347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如果只用</a:t>
            </a:r>
            <a:r>
              <a:rPr lang="en-US" sz="6600" b="0" i="0" u="none" strike="noStrike" cap="none" dirty="0" err="1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性別</a:t>
            </a:r>
            <a:r>
              <a:rPr lang="en-US" sz="66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sz="6600" b="0" i="0" u="none" strike="noStrike" cap="none" dirty="0" err="1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種族</a:t>
            </a:r>
            <a:r>
              <a:rPr lang="en-US" sz="66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、</a:t>
            </a:r>
            <a:r>
              <a:rPr lang="en-US" sz="6600" b="0" i="0" u="none" strike="noStrike" cap="none" dirty="0" err="1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外表</a:t>
            </a:r>
            <a:r>
              <a:rPr lang="en-US" sz="66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或是</a:t>
            </a:r>
            <a:r>
              <a:rPr lang="en-US" sz="6600" b="0" i="0" u="none" strike="noStrike" cap="none" dirty="0" err="1">
                <a:solidFill>
                  <a:srgbClr val="FF0000"/>
                </a:solidFill>
                <a:highlight>
                  <a:srgbClr val="FFFF00"/>
                </a:highlight>
                <a:latin typeface="Microsoft JhengHei"/>
                <a:ea typeface="Microsoft JhengHei"/>
                <a:cs typeface="Microsoft JhengHei"/>
                <a:sym typeface="Microsoft JhengHei"/>
              </a:rPr>
              <a:t>其他特質</a:t>
            </a:r>
            <a:r>
              <a:rPr lang="en-US" sz="66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來做判斷</a:t>
            </a:r>
            <a:r>
              <a:rPr lang="en-US" sz="6600" b="0" i="0" u="none" strike="noStrike" cap="none" dirty="0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，</a:t>
            </a: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 err="1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有什麼問題嗎</a:t>
            </a:r>
            <a:r>
              <a:rPr lang="en-US" sz="6600" b="0" i="0" u="none" strike="noStrike" cap="none" dirty="0">
                <a:solidFill>
                  <a:srgbClr val="FFF5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？</a:t>
            </a:r>
            <a:endParaRPr sz="6600" dirty="0"/>
          </a:p>
        </p:txBody>
      </p:sp>
      <p:sp>
        <p:nvSpPr>
          <p:cNvPr id="295" name="Google Shape;295;p13"/>
          <p:cNvSpPr txBox="1"/>
          <p:nvPr/>
        </p:nvSpPr>
        <p:spPr>
          <a:xfrm>
            <a:off x="2700500" y="2186261"/>
            <a:ext cx="7835705" cy="790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7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err="1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想一想，說一說</a:t>
            </a:r>
            <a:r>
              <a:rPr lang="en-US" sz="4800" b="1" i="0" u="none" strike="noStrike" cap="none" dirty="0">
                <a:solidFill>
                  <a:srgbClr val="CFEEF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：</a:t>
            </a:r>
            <a:endParaRPr dirty="0"/>
          </a:p>
        </p:txBody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3" b="-18659"/>
            </a:stretch>
          </a:blipFill>
          <a:ln>
            <a:noFill/>
          </a:ln>
        </p:spPr>
      </p:sp>
      <p:sp>
        <p:nvSpPr>
          <p:cNvPr id="301" name="Google Shape;301;p14"/>
          <p:cNvSpPr/>
          <p:nvPr/>
        </p:nvSpPr>
        <p:spPr>
          <a:xfrm>
            <a:off x="1092653" y="1303921"/>
            <a:ext cx="16166647" cy="7679157"/>
          </a:xfrm>
          <a:custGeom>
            <a:avLst/>
            <a:gdLst/>
            <a:ahLst/>
            <a:cxnLst/>
            <a:rect l="l" t="t" r="r" b="b"/>
            <a:pathLst>
              <a:path w="16166647" h="7679157" extrusionOk="0">
                <a:moveTo>
                  <a:pt x="0" y="0"/>
                </a:moveTo>
                <a:lnTo>
                  <a:pt x="16166647" y="0"/>
                </a:lnTo>
                <a:lnTo>
                  <a:pt x="16166647" y="7679158"/>
                </a:lnTo>
                <a:lnTo>
                  <a:pt x="0" y="76791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2" name="Google Shape;302;p14"/>
          <p:cNvSpPr txBox="1"/>
          <p:nvPr/>
        </p:nvSpPr>
        <p:spPr>
          <a:xfrm>
            <a:off x="2312504" y="1775460"/>
            <a:ext cx="14162875" cy="5789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只用性別、種族、外表</a:t>
            </a:r>
            <a:endParaRPr sz="9600" b="0" i="0" u="none" strike="noStrike" cap="none">
              <a:solidFill>
                <a:srgbClr val="FDF9D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或其他特質來做回應，</a:t>
            </a:r>
            <a:endParaRPr/>
          </a:p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b="0" i="0" u="none" strike="noStrike" cap="none">
                <a:solidFill>
                  <a:srgbClr val="FDF9D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這就是                 。</a:t>
            </a:r>
            <a:endParaRPr/>
          </a:p>
        </p:txBody>
      </p:sp>
      <p:sp>
        <p:nvSpPr>
          <p:cNvPr id="303" name="Google Shape;303;p14"/>
          <p:cNvSpPr txBox="1"/>
          <p:nvPr/>
        </p:nvSpPr>
        <p:spPr>
          <a:xfrm>
            <a:off x="5791468" y="5763127"/>
            <a:ext cx="7204945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偏見</a:t>
            </a:r>
            <a:endParaRPr sz="150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1029</Words>
  <Application>Microsoft Office PowerPoint</Application>
  <PresentationFormat>自訂</PresentationFormat>
  <Paragraphs>317</Paragraphs>
  <Slides>35</Slides>
  <Notes>35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1" baseType="lpstr">
      <vt:lpstr>Arial</vt:lpstr>
      <vt:lpstr>Calibri</vt:lpstr>
      <vt:lpstr>Noto Sans TC</vt:lpstr>
      <vt:lpstr>標楷體</vt:lpstr>
      <vt:lpstr>Microsoft JhengHei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Administrator</cp:lastModifiedBy>
  <cp:revision>17</cp:revision>
  <cp:lastPrinted>2024-12-26T08:54:58Z</cp:lastPrinted>
  <dcterms:created xsi:type="dcterms:W3CDTF">2006-08-16T00:00:00Z</dcterms:created>
  <dcterms:modified xsi:type="dcterms:W3CDTF">2024-12-27T00:45:55Z</dcterms:modified>
</cp:coreProperties>
</file>