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74" r:id="rId3"/>
    <p:sldId id="259" r:id="rId4"/>
    <p:sldId id="263" r:id="rId5"/>
    <p:sldId id="260" r:id="rId6"/>
    <p:sldId id="264" r:id="rId7"/>
    <p:sldId id="262" r:id="rId8"/>
    <p:sldId id="282" r:id="rId9"/>
    <p:sldId id="303" r:id="rId10"/>
    <p:sldId id="288" r:id="rId11"/>
    <p:sldId id="267" r:id="rId12"/>
    <p:sldId id="311" r:id="rId13"/>
    <p:sldId id="316" r:id="rId14"/>
    <p:sldId id="272" r:id="rId15"/>
    <p:sldId id="313" r:id="rId16"/>
    <p:sldId id="291" r:id="rId17"/>
    <p:sldId id="304" r:id="rId18"/>
    <p:sldId id="293" r:id="rId19"/>
    <p:sldId id="307" r:id="rId20"/>
    <p:sldId id="292" r:id="rId21"/>
    <p:sldId id="308" r:id="rId22"/>
    <p:sldId id="309" r:id="rId23"/>
    <p:sldId id="314" r:id="rId24"/>
    <p:sldId id="295" r:id="rId25"/>
    <p:sldId id="294" r:id="rId26"/>
    <p:sldId id="296" r:id="rId27"/>
    <p:sldId id="301" r:id="rId28"/>
    <p:sldId id="299" r:id="rId29"/>
    <p:sldId id="302" r:id="rId30"/>
    <p:sldId id="280" r:id="rId31"/>
    <p:sldId id="315" r:id="rId32"/>
    <p:sldId id="27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AFBD"/>
    <a:srgbClr val="8CC1D1"/>
    <a:srgbClr val="EACAC9"/>
    <a:srgbClr val="ECCAC9"/>
    <a:srgbClr val="F8E9C4"/>
    <a:srgbClr val="DBE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EC16A-08AD-4AAE-B637-BE28DA11A014}"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C1812-77CE-484E-85F6-6B2D04A9A830}" type="slidenum">
              <a:rPr lang="zh-CN" altLang="en-US" smtClean="0"/>
              <a:t>‹#›</a:t>
            </a:fld>
            <a:endParaRPr lang="zh-CN" altLang="en-US"/>
          </a:p>
        </p:txBody>
      </p:sp>
    </p:spTree>
    <p:extLst>
      <p:ext uri="{BB962C8B-B14F-4D97-AF65-F5344CB8AC3E}">
        <p14:creationId xmlns:p14="http://schemas.microsoft.com/office/powerpoint/2010/main" val="418571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1</a:t>
            </a:fld>
            <a:endParaRPr lang="zh-CN" altLang="en-US"/>
          </a:p>
        </p:txBody>
      </p:sp>
    </p:spTree>
    <p:extLst>
      <p:ext uri="{BB962C8B-B14F-4D97-AF65-F5344CB8AC3E}">
        <p14:creationId xmlns:p14="http://schemas.microsoft.com/office/powerpoint/2010/main" val="12237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16</a:t>
            </a:fld>
            <a:endParaRPr lang="zh-CN" altLang="en-US"/>
          </a:p>
        </p:txBody>
      </p:sp>
    </p:spTree>
    <p:extLst>
      <p:ext uri="{BB962C8B-B14F-4D97-AF65-F5344CB8AC3E}">
        <p14:creationId xmlns:p14="http://schemas.microsoft.com/office/powerpoint/2010/main" val="361906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17</a:t>
            </a:fld>
            <a:endParaRPr/>
          </a:p>
        </p:txBody>
      </p:sp>
    </p:spTree>
    <p:extLst>
      <p:ext uri="{BB962C8B-B14F-4D97-AF65-F5344CB8AC3E}">
        <p14:creationId xmlns:p14="http://schemas.microsoft.com/office/powerpoint/2010/main" val="205139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18</a:t>
            </a:fld>
            <a:endParaRPr lang="zh-CN" altLang="en-US"/>
          </a:p>
        </p:txBody>
      </p:sp>
    </p:spTree>
    <p:extLst>
      <p:ext uri="{BB962C8B-B14F-4D97-AF65-F5344CB8AC3E}">
        <p14:creationId xmlns:p14="http://schemas.microsoft.com/office/powerpoint/2010/main" val="179694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19</a:t>
            </a:fld>
            <a:endParaRPr lang="zh-CN" altLang="en-US"/>
          </a:p>
        </p:txBody>
      </p:sp>
    </p:spTree>
    <p:extLst>
      <p:ext uri="{BB962C8B-B14F-4D97-AF65-F5344CB8AC3E}">
        <p14:creationId xmlns:p14="http://schemas.microsoft.com/office/powerpoint/2010/main" val="368922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20</a:t>
            </a:fld>
            <a:endParaRPr lang="zh-CN" altLang="en-US"/>
          </a:p>
        </p:txBody>
      </p:sp>
    </p:spTree>
    <p:extLst>
      <p:ext uri="{BB962C8B-B14F-4D97-AF65-F5344CB8AC3E}">
        <p14:creationId xmlns:p14="http://schemas.microsoft.com/office/powerpoint/2010/main" val="415057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21</a:t>
            </a:fld>
            <a:endParaRPr lang="zh-CN" altLang="en-US"/>
          </a:p>
        </p:txBody>
      </p:sp>
    </p:spTree>
    <p:extLst>
      <p:ext uri="{BB962C8B-B14F-4D97-AF65-F5344CB8AC3E}">
        <p14:creationId xmlns:p14="http://schemas.microsoft.com/office/powerpoint/2010/main" val="427024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22</a:t>
            </a:fld>
            <a:endParaRPr lang="zh-CN" altLang="en-US"/>
          </a:p>
        </p:txBody>
      </p:sp>
    </p:spTree>
    <p:extLst>
      <p:ext uri="{BB962C8B-B14F-4D97-AF65-F5344CB8AC3E}">
        <p14:creationId xmlns:p14="http://schemas.microsoft.com/office/powerpoint/2010/main" val="220762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23</a:t>
            </a:fld>
            <a:endParaRPr lang="zh-CN" altLang="en-US"/>
          </a:p>
        </p:txBody>
      </p:sp>
    </p:spTree>
    <p:extLst>
      <p:ext uri="{BB962C8B-B14F-4D97-AF65-F5344CB8AC3E}">
        <p14:creationId xmlns:p14="http://schemas.microsoft.com/office/powerpoint/2010/main" val="121283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b="1" dirty="0"/>
              <a:t>老師示範的部分，再請授課老師斟酌示範的影片或文章</a:t>
            </a:r>
            <a:r>
              <a:rPr lang="en-US" altLang="zh-TW" b="1" dirty="0"/>
              <a:t>(</a:t>
            </a:r>
            <a:r>
              <a:rPr lang="zh-TW" altLang="en-US" b="1" dirty="0"/>
              <a:t>擇一</a:t>
            </a:r>
            <a:r>
              <a:rPr lang="en-US" altLang="zh-TW" b="1" dirty="0"/>
              <a:t>)</a:t>
            </a:r>
            <a:r>
              <a:rPr lang="zh-TW" altLang="en-US" b="1" dirty="0"/>
              <a:t>，以及對應的相關示範檔案</a:t>
            </a:r>
            <a:endParaRPr lang="zh-CN" altLang="en-US" b="1"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32</a:t>
            </a:fld>
            <a:endParaRPr lang="zh-CN" altLang="en-US"/>
          </a:p>
        </p:txBody>
      </p:sp>
    </p:spTree>
    <p:extLst>
      <p:ext uri="{BB962C8B-B14F-4D97-AF65-F5344CB8AC3E}">
        <p14:creationId xmlns:p14="http://schemas.microsoft.com/office/powerpoint/2010/main" val="8323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FC1812-77CE-484E-85F6-6B2D04A9A830}" type="slidenum">
              <a:rPr lang="zh-CN" altLang="en-US" smtClean="0"/>
              <a:t>8</a:t>
            </a:fld>
            <a:endParaRPr lang="zh-CN" altLang="en-US"/>
          </a:p>
        </p:txBody>
      </p:sp>
    </p:spTree>
    <p:extLst>
      <p:ext uri="{BB962C8B-B14F-4D97-AF65-F5344CB8AC3E}">
        <p14:creationId xmlns:p14="http://schemas.microsoft.com/office/powerpoint/2010/main" val="175361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12</a:t>
            </a:fld>
            <a:endParaRPr/>
          </a:p>
        </p:txBody>
      </p:sp>
    </p:spTree>
    <p:extLst>
      <p:ext uri="{BB962C8B-B14F-4D97-AF65-F5344CB8AC3E}">
        <p14:creationId xmlns:p14="http://schemas.microsoft.com/office/powerpoint/2010/main" val="407870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extLst>
      <p:ext uri="{BB962C8B-B14F-4D97-AF65-F5344CB8AC3E}">
        <p14:creationId xmlns:p14="http://schemas.microsoft.com/office/powerpoint/2010/main" val="240628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14</a:t>
            </a:fld>
            <a:endParaRPr/>
          </a:p>
        </p:txBody>
      </p:sp>
    </p:spTree>
    <p:extLst>
      <p:ext uri="{BB962C8B-B14F-4D97-AF65-F5344CB8AC3E}">
        <p14:creationId xmlns:p14="http://schemas.microsoft.com/office/powerpoint/2010/main" val="413199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b="1"/>
              <a:t>老師示範的部分，再請授課老師斟酌示範的影片或文章(擇一)，以及對應的相關示範檔案</a:t>
            </a:r>
            <a:endParaRPr b="1"/>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extLst>
      <p:ext uri="{BB962C8B-B14F-4D97-AF65-F5344CB8AC3E}">
        <p14:creationId xmlns:p14="http://schemas.microsoft.com/office/powerpoint/2010/main" val="72762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140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6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5507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624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7765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18304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3335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8598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3267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37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p:txBody>
          <a:bodyPr/>
          <a:lstStyle/>
          <a:p>
            <a:fld id="{A95F530D-1712-4EFB-AA15-652745D165DA}" type="datetimeFigureOut">
              <a:rPr lang="zh-CN" altLang="en-US" smtClean="0"/>
              <a:t>2023/11/9</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354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3AD7403-CFD9-405A-A19A-31511188E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44EDFD-7D7D-4000-9919-64610948E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6A7AB1-4B73-4040-9D53-AF257B040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F530D-1712-4EFB-AA15-652745D165DA}" type="datetimeFigureOut">
              <a:rPr lang="zh-CN" altLang="en-US" smtClean="0"/>
              <a:t>2023/11/9</a:t>
            </a:fld>
            <a:endParaRPr lang="zh-CN" altLang="en-US"/>
          </a:p>
        </p:txBody>
      </p:sp>
      <p:sp>
        <p:nvSpPr>
          <p:cNvPr id="5" name="页脚占位符 4">
            <a:extLst>
              <a:ext uri="{FF2B5EF4-FFF2-40B4-BE49-F238E27FC236}">
                <a16:creationId xmlns:a16="http://schemas.microsoft.com/office/drawing/2014/main" id="{A98012CD-8F2C-4802-AB33-64CEF398D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F813983-1CD4-47A7-BA3F-BFB61DD04C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6482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Hmm6jZQZ7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hinatimes.com/realtimenews/20230308002508-260405?chdtv" TargetMode="External"/><Relationship Id="rId5" Type="http://schemas.openxmlformats.org/officeDocument/2006/relationships/hyperlink" Target="https://tw.news.yahoo.com/%E8%97%BB%E7%A4%81%E5%85%AC%E6%8A%95%E6%9C%AA%E9%81%8E%E9%97%9C-%E4%B8%8D%E5%90%8C%E6%84%8F-%E4%B8%89%E6%8E%A5%E9%81%B7%E9%9B%A2-%E9%AB%98%E9%81%94416%E8%90%AC%E7%A5%A8-122049572.html"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tw.news.yahoo.com/news/%E6%89%8B%E6%90%96%E9%A3%B2%E8%87%B4%E7%99%8C-%E5%B9%B4%E8%BC%95%E6%84%9B%E5%96%9D%E5%90%AB%E7%B3%96%E9%A3%B2%E6%96%99-%E5%A4%A7%E8%85%B8%E9%95%B7%E5%87%BA-%E5%8D%B1%E9%9A%AA%E6%81%AF%E8%82%89-%E6%9A%B4%E5%A2%9E30-050303407.html"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docs.google.com/document/d/1b1bf2_2V6mUI6idVNH_7EiNULmQ3QUVV/ed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sZX0ZCCxbm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sZX0ZCCxbm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37" y="1237955"/>
            <a:ext cx="6476313" cy="4264741"/>
          </a:xfrm>
          <a:prstGeom prst="rect">
            <a:avLst/>
          </a:prstGeom>
        </p:spPr>
      </p:pic>
      <p:sp>
        <p:nvSpPr>
          <p:cNvPr id="13" name="文本框 12">
            <a:extLst>
              <a:ext uri="{FF2B5EF4-FFF2-40B4-BE49-F238E27FC236}">
                <a16:creationId xmlns:a16="http://schemas.microsoft.com/office/drawing/2014/main" id="{051F44C1-A5FE-44FB-81C3-BE3C191F2119}"/>
              </a:ext>
            </a:extLst>
          </p:cNvPr>
          <p:cNvSpPr txBox="1"/>
          <p:nvPr/>
        </p:nvSpPr>
        <p:spPr>
          <a:xfrm>
            <a:off x="7724615" y="824940"/>
            <a:ext cx="861774" cy="4149220"/>
          </a:xfrm>
          <a:prstGeom prst="rect">
            <a:avLst/>
          </a:prstGeom>
          <a:noFill/>
        </p:spPr>
        <p:txBody>
          <a:bodyPr vert="eaVert" wrap="square" rtlCol="0">
            <a:spAutoFit/>
          </a:bodyPr>
          <a:lstStyle/>
          <a:p>
            <a:pPr algn="dist"/>
            <a:r>
              <a:rPr lang="zh-TW" altLang="en-US" sz="4400" b="1" dirty="0">
                <a:latin typeface="微軟正黑體" panose="020B0604030504040204" pitchFamily="34" charset="-120"/>
                <a:ea typeface="微軟正黑體" panose="020B0604030504040204" pitchFamily="34" charset="-120"/>
              </a:rPr>
              <a:t>詮釋與價值判斷</a:t>
            </a:r>
            <a:endParaRPr lang="zh-CN" altLang="en-US" sz="4400" b="1" dirty="0">
              <a:latin typeface="微軟正黑體" panose="020B0604030504040204" pitchFamily="34" charset="-120"/>
              <a:ea typeface="微軟正黑體" panose="020B0604030504040204" pitchFamily="34" charset="-120"/>
            </a:endParaRPr>
          </a:p>
        </p:txBody>
      </p:sp>
      <p:cxnSp>
        <p:nvCxnSpPr>
          <p:cNvPr id="36" name="直接连接符 35">
            <a:extLst>
              <a:ext uri="{FF2B5EF4-FFF2-40B4-BE49-F238E27FC236}">
                <a16:creationId xmlns:a16="http://schemas.microsoft.com/office/drawing/2014/main" id="{FAE97B86-09C7-44DD-BCBB-D9C1FE00BECD}"/>
              </a:ext>
            </a:extLst>
          </p:cNvPr>
          <p:cNvCxnSpPr/>
          <p:nvPr/>
        </p:nvCxnSpPr>
        <p:spPr>
          <a:xfrm>
            <a:off x="8804787" y="943897"/>
            <a:ext cx="0" cy="530942"/>
          </a:xfrm>
          <a:prstGeom prst="line">
            <a:avLst/>
          </a:prstGeom>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7A28345B-2636-4DCD-873D-A152C40BAEE4}"/>
              </a:ext>
            </a:extLst>
          </p:cNvPr>
          <p:cNvSpPr txBox="1"/>
          <p:nvPr/>
        </p:nvSpPr>
        <p:spPr>
          <a:xfrm>
            <a:off x="8586389" y="1551274"/>
            <a:ext cx="450168" cy="3785652"/>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利用證據進行邏輯推理</a:t>
            </a:r>
            <a:endParaRPr lang="zh-CN"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17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DB08DB9-BB02-46A7-8EB1-A7740CDE8EE7}"/>
              </a:ext>
            </a:extLst>
          </p:cNvPr>
          <p:cNvPicPr>
            <a:picLocks noChangeAspect="1"/>
          </p:cNvPicPr>
          <p:nvPr/>
        </p:nvPicPr>
        <p:blipFill>
          <a:blip r:embed="rId2"/>
          <a:stretch>
            <a:fillRect/>
          </a:stretch>
        </p:blipFill>
        <p:spPr>
          <a:xfrm>
            <a:off x="404454" y="1476176"/>
            <a:ext cx="9114026" cy="5038923"/>
          </a:xfrm>
          <a:prstGeom prst="rect">
            <a:avLst/>
          </a:prstGeom>
        </p:spPr>
      </p:pic>
    </p:spTree>
    <p:extLst>
      <p:ext uri="{BB962C8B-B14F-4D97-AF65-F5344CB8AC3E}">
        <p14:creationId xmlns:p14="http://schemas.microsoft.com/office/powerpoint/2010/main" val="180775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40" name="Google Shape;240;p12"/>
          <p:cNvSpPr txBox="1"/>
          <p:nvPr/>
        </p:nvSpPr>
        <p:spPr>
          <a:xfrm>
            <a:off x="370444" y="1532374"/>
            <a:ext cx="12516881" cy="525883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sz="3200" b="1" dirty="0">
              <a:solidFill>
                <a:srgbClr val="0070C0"/>
              </a:solidFill>
              <a:latin typeface="Microsoft JhengHei"/>
              <a:ea typeface="Microsoft JhengHei"/>
              <a:cs typeface="Microsoft JhengHei"/>
              <a:sym typeface="Microsoft JhengHei"/>
            </a:endParaRPr>
          </a:p>
          <a:p>
            <a:pPr>
              <a:lnSpc>
                <a:spcPts val="4000"/>
              </a:lnSpc>
            </a:pPr>
            <a:r>
              <a:rPr lang="zh-TW" sz="3200" b="1" dirty="0">
                <a:solidFill>
                  <a:srgbClr val="0070C0"/>
                </a:solidFill>
                <a:latin typeface="Microsoft JhengHei"/>
                <a:ea typeface="Microsoft JhengHei"/>
                <a:cs typeface="Microsoft JhengHei"/>
                <a:sym typeface="Microsoft JhengHei"/>
              </a:rPr>
              <a:t>1.</a:t>
            </a:r>
            <a:r>
              <a:rPr lang="zh-TW" altLang="en-US" sz="3200" b="1" dirty="0">
                <a:solidFill>
                  <a:srgbClr val="002060"/>
                </a:solidFill>
                <a:latin typeface="Microsoft JhengHei"/>
                <a:ea typeface="Microsoft JhengHei"/>
                <a:cs typeface="Microsoft JhengHei"/>
                <a:sym typeface="Microsoft JhengHei"/>
              </a:rPr>
              <a:t>影片欣賞</a:t>
            </a:r>
            <a:r>
              <a:rPr lang="en-US" altLang="zh-TW" sz="3200" b="1" dirty="0">
                <a:solidFill>
                  <a:srgbClr val="002060"/>
                </a:solidFill>
                <a:latin typeface="Microsoft JhengHei"/>
                <a:ea typeface="Microsoft JhengHei"/>
                <a:cs typeface="Microsoft JhengHei"/>
                <a:sym typeface="Microsoft JhengHei"/>
              </a:rPr>
              <a:t>—</a:t>
            </a:r>
            <a:r>
              <a:rPr lang="zh-TW" sz="3200" b="1" dirty="0">
                <a:solidFill>
                  <a:srgbClr val="0070C0"/>
                </a:solidFill>
                <a:latin typeface="Microsoft JhengHei"/>
                <a:ea typeface="Microsoft JhengHei"/>
                <a:cs typeface="Microsoft JhengHei"/>
                <a:sym typeface="Microsoft JhengHei"/>
              </a:rPr>
              <a:t>七分鐘了解藻礁  </a:t>
            </a:r>
            <a:r>
              <a:rPr lang="zh-TW" sz="1600" b="1" u="sng" dirty="0">
                <a:solidFill>
                  <a:srgbClr val="0070C0"/>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val="tx"/>
                    </a:ext>
                  </a:extLst>
                </a:hlinkClick>
              </a:rPr>
              <a:t>https://www.youtube.com/watch?v=Hmm6jZQZ724 </a:t>
            </a:r>
            <a:endParaRPr sz="1600" b="1" dirty="0">
              <a:solidFill>
                <a:srgbClr val="0070C0"/>
              </a:solidFill>
              <a:latin typeface="Microsoft JhengHei"/>
              <a:ea typeface="Microsoft JhengHei"/>
              <a:cs typeface="Microsoft JhengHei"/>
              <a:sym typeface="Microsoft JhengHei"/>
            </a:endParaRPr>
          </a:p>
          <a:p>
            <a:pPr>
              <a:lnSpc>
                <a:spcPts val="4000"/>
              </a:lnSpc>
            </a:pPr>
            <a:r>
              <a:rPr lang="en-US" altLang="zh-TW" sz="3200" b="1" dirty="0">
                <a:solidFill>
                  <a:srgbClr val="0070C0"/>
                </a:solidFill>
                <a:latin typeface="Microsoft JhengHei"/>
                <a:ea typeface="Microsoft JhengHei"/>
                <a:cs typeface="Microsoft JhengHei"/>
                <a:sym typeface="Microsoft JhengHei"/>
              </a:rPr>
              <a:t>   </a:t>
            </a:r>
            <a:r>
              <a:rPr lang="zh-TW" altLang="zh-TW" sz="3200" b="1" dirty="0">
                <a:solidFill>
                  <a:srgbClr val="0070C0"/>
                </a:solidFill>
                <a:latin typeface="Microsoft JhengHei"/>
                <a:ea typeface="Microsoft JhengHei"/>
                <a:cs typeface="Microsoft JhengHei"/>
                <a:sym typeface="Microsoft JhengHei"/>
              </a:rPr>
              <a:t>看完影片，你認為三接要不要遷離？為什麼？</a:t>
            </a:r>
            <a:endParaRPr lang="en-US" altLang="zh-TW" sz="3200" b="1" dirty="0">
              <a:solidFill>
                <a:srgbClr val="0070C0"/>
              </a:solidFill>
              <a:latin typeface="Microsoft JhengHei"/>
              <a:ea typeface="Microsoft JhengHei"/>
              <a:cs typeface="Microsoft JhengHei"/>
              <a:sym typeface="Microsoft JhengHei"/>
            </a:endParaRPr>
          </a:p>
          <a:p>
            <a:pPr lvl="0">
              <a:lnSpc>
                <a:spcPts val="4000"/>
              </a:lnSpc>
            </a:pPr>
            <a:endParaRPr lang="en-US" altLang="zh-TW" sz="3200" b="1" dirty="0">
              <a:solidFill>
                <a:srgbClr val="0070C0"/>
              </a:solidFill>
              <a:latin typeface="Microsoft JhengHei"/>
              <a:ea typeface="Microsoft JhengHei"/>
              <a:cs typeface="Microsoft JhengHei"/>
              <a:sym typeface="Microsoft JhengHei"/>
            </a:endParaRPr>
          </a:p>
          <a:p>
            <a:pPr lvl="0">
              <a:lnSpc>
                <a:spcPts val="4000"/>
              </a:lnSpc>
            </a:pPr>
            <a:r>
              <a:rPr lang="zh-TW" sz="3200" b="1" dirty="0">
                <a:solidFill>
                  <a:srgbClr val="0070C0"/>
                </a:solidFill>
                <a:latin typeface="Microsoft JhengHei"/>
                <a:ea typeface="Microsoft JhengHei"/>
                <a:cs typeface="Microsoft JhengHei"/>
                <a:sym typeface="Microsoft JhengHei"/>
              </a:rPr>
              <a:t>2.</a:t>
            </a:r>
            <a:r>
              <a:rPr lang="zh-TW" altLang="en-US" sz="3200" b="1" dirty="0">
                <a:solidFill>
                  <a:srgbClr val="002060"/>
                </a:solidFill>
                <a:latin typeface="Microsoft JhengHei"/>
                <a:ea typeface="Microsoft JhengHei"/>
                <a:cs typeface="Microsoft JhengHei"/>
                <a:sym typeface="Microsoft JhengHei"/>
              </a:rPr>
              <a:t>文本閱讀</a:t>
            </a:r>
            <a:r>
              <a:rPr lang="en-US" altLang="zh-TW" sz="3200" b="1" dirty="0">
                <a:solidFill>
                  <a:srgbClr val="002060"/>
                </a:solidFill>
                <a:latin typeface="Microsoft JhengHei"/>
                <a:ea typeface="Microsoft JhengHei"/>
                <a:cs typeface="Microsoft JhengHei"/>
                <a:sym typeface="Microsoft JhengHei"/>
              </a:rPr>
              <a:t>—</a:t>
            </a:r>
            <a:r>
              <a:rPr lang="en-US" altLang="zh-TW" sz="3200" b="1" dirty="0">
                <a:solidFill>
                  <a:srgbClr val="0070C0"/>
                </a:solidFill>
                <a:latin typeface="Microsoft JhengHei"/>
                <a:ea typeface="Microsoft JhengHei"/>
                <a:cs typeface="Microsoft JhengHei"/>
                <a:sym typeface="Microsoft JhengHei"/>
              </a:rPr>
              <a:t>2021</a:t>
            </a:r>
            <a:r>
              <a:rPr lang="zh-TW" altLang="en-US" sz="3200" b="1" dirty="0">
                <a:solidFill>
                  <a:srgbClr val="0070C0"/>
                </a:solidFill>
                <a:latin typeface="Microsoft JhengHei"/>
                <a:ea typeface="Microsoft JhengHei"/>
                <a:cs typeface="Microsoft JhengHei"/>
                <a:sym typeface="Microsoft JhengHei"/>
              </a:rPr>
              <a:t>年公投公報第</a:t>
            </a:r>
            <a:r>
              <a:rPr lang="en-US" altLang="zh-TW" sz="3200" b="1" dirty="0">
                <a:solidFill>
                  <a:srgbClr val="0070C0"/>
                </a:solidFill>
                <a:latin typeface="Microsoft JhengHei"/>
                <a:ea typeface="Microsoft JhengHei"/>
                <a:cs typeface="Microsoft JhengHei"/>
                <a:sym typeface="Microsoft JhengHei"/>
              </a:rPr>
              <a:t>20</a:t>
            </a:r>
            <a:r>
              <a:rPr lang="zh-TW" altLang="en-US" sz="3200" b="1" dirty="0">
                <a:solidFill>
                  <a:srgbClr val="0070C0"/>
                </a:solidFill>
                <a:latin typeface="Microsoft JhengHei"/>
                <a:ea typeface="Microsoft JhengHei"/>
                <a:cs typeface="Microsoft JhengHei"/>
                <a:sym typeface="Microsoft JhengHei"/>
              </a:rPr>
              <a:t>案</a:t>
            </a:r>
            <a:endParaRPr lang="en-US" altLang="zh-TW" sz="3200" b="1" dirty="0">
              <a:solidFill>
                <a:srgbClr val="0070C0"/>
              </a:solidFill>
              <a:latin typeface="Microsoft JhengHei"/>
              <a:ea typeface="Microsoft JhengHei"/>
              <a:cs typeface="Microsoft JhengHei"/>
              <a:sym typeface="Microsoft JhengHei"/>
            </a:endParaRPr>
          </a:p>
          <a:p>
            <a:pPr lvl="0">
              <a:lnSpc>
                <a:spcPts val="4000"/>
              </a:lnSpc>
            </a:pPr>
            <a:r>
              <a:rPr lang="en-US" altLang="zh-TW" sz="2800" dirty="0">
                <a:latin typeface="微軟正黑體" panose="020B0604030504040204" pitchFamily="34" charset="-120"/>
                <a:ea typeface="微軟正黑體" panose="020B0604030504040204" pitchFamily="34" charset="-120"/>
              </a:rPr>
              <a:t>    </a:t>
            </a:r>
            <a:r>
              <a:rPr lang="zh-TW" altLang="zh-TW" sz="2800" b="1" dirty="0">
                <a:latin typeface="微軟正黑體" panose="020B0604030504040204" pitchFamily="34" charset="-120"/>
                <a:ea typeface="微軟正黑體" panose="020B0604030504040204" pitchFamily="34" charset="-120"/>
              </a:rPr>
              <a:t>您是否同意中油第三天然氣接收站遷離桃園大潭藻礁海岸及海域</a:t>
            </a:r>
            <a:r>
              <a:rPr lang="en-US" altLang="zh-TW" sz="2800" b="1" dirty="0">
                <a:latin typeface="微軟正黑體" panose="020B0604030504040204" pitchFamily="34" charset="-120"/>
                <a:ea typeface="微軟正黑體" panose="020B0604030504040204" pitchFamily="34" charset="-120"/>
              </a:rPr>
              <a:t>?</a:t>
            </a:r>
          </a:p>
          <a:p>
            <a:pPr lvl="0">
              <a:lnSpc>
                <a:spcPts val="4000"/>
              </a:lnSpc>
            </a:pPr>
            <a:endParaRPr lang="en-US" altLang="zh-TW" sz="2800" b="1" dirty="0"/>
          </a:p>
          <a:p>
            <a:pPr lvl="0">
              <a:lnSpc>
                <a:spcPts val="4000"/>
              </a:lnSpc>
            </a:pPr>
            <a:r>
              <a:rPr lang="en-US" altLang="zh-TW" sz="2800" b="1" dirty="0"/>
              <a:t>    </a:t>
            </a:r>
            <a:r>
              <a:rPr lang="zh-TW" altLang="zh-TW" sz="3200" b="1" dirty="0">
                <a:solidFill>
                  <a:srgbClr val="0070C0"/>
                </a:solidFill>
                <a:latin typeface="微軟正黑體" panose="020B0604030504040204" pitchFamily="34" charset="-120"/>
                <a:ea typeface="微軟正黑體" panose="020B0604030504040204" pitchFamily="34" charset="-120"/>
              </a:rPr>
              <a:t>閱讀文本</a:t>
            </a:r>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選擇</a:t>
            </a:r>
            <a:r>
              <a:rPr lang="zh-TW" altLang="zh-TW" sz="3200" b="1" dirty="0">
                <a:solidFill>
                  <a:srgbClr val="0070C0"/>
                </a:solidFill>
                <a:latin typeface="微軟正黑體" panose="020B0604030504040204" pitchFamily="34" charset="-120"/>
                <a:ea typeface="微軟正黑體" panose="020B0604030504040204" pitchFamily="34" charset="-120"/>
              </a:rPr>
              <a:t>立場</a:t>
            </a:r>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3200" b="1" dirty="0">
                <a:solidFill>
                  <a:srgbClr val="0070C0"/>
                </a:solidFill>
                <a:latin typeface="微軟正黑體" panose="020B0604030504040204" pitchFamily="34" charset="-120"/>
                <a:ea typeface="微軟正黑體" panose="020B0604030504040204" pitchFamily="34" charset="-120"/>
              </a:rPr>
              <a:t>用自己的話寫下三個推理</a:t>
            </a:r>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收回</a:t>
            </a:r>
            <a:r>
              <a:rPr lang="zh-TW" altLang="en-US" sz="48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rPr>
              <a:t> </a:t>
            </a:r>
            <a:endParaRPr lang="en-US" altLang="zh-TW" sz="4800" b="1" dirty="0">
              <a:solidFill>
                <a:srgbClr val="0070C0"/>
              </a:solidFill>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rtl="0">
              <a:lnSpc>
                <a:spcPct val="200000"/>
              </a:lnSpc>
              <a:spcBef>
                <a:spcPts val="0"/>
              </a:spcBef>
              <a:spcAft>
                <a:spcPts val="0"/>
              </a:spcAft>
              <a:buNone/>
            </a:pPr>
            <a:endParaRPr sz="3200" b="1" dirty="0">
              <a:solidFill>
                <a:srgbClr val="0070C0"/>
              </a:solidFill>
              <a:latin typeface="Microsoft JhengHei"/>
              <a:ea typeface="Microsoft JhengHei"/>
              <a:cs typeface="Microsoft JhengHei"/>
              <a:sym typeface="Microsoft JhengHei"/>
            </a:endParaRPr>
          </a:p>
        </p:txBody>
      </p:sp>
      <p:sp>
        <p:nvSpPr>
          <p:cNvPr id="241" name="Google Shape;241;p12"/>
          <p:cNvSpPr txBox="1"/>
          <p:nvPr/>
        </p:nvSpPr>
        <p:spPr>
          <a:xfrm>
            <a:off x="838642" y="588515"/>
            <a:ext cx="5496587" cy="707846"/>
          </a:xfrm>
          <a:prstGeom prst="rect">
            <a:avLst/>
          </a:prstGeom>
          <a:noFill/>
          <a:ln>
            <a:noFill/>
          </a:ln>
        </p:spPr>
        <p:txBody>
          <a:bodyPr spcFirstLastPara="1" wrap="square" lIns="91425" tIns="45700" rIns="91425" bIns="45700" anchor="t" anchorCtr="0">
            <a:spAutoFit/>
          </a:bodyPr>
          <a:lstStyle/>
          <a:p>
            <a:pPr lvl="0" algn="r"/>
            <a:r>
              <a:rPr lang="zh-TW" sz="4000" b="1" dirty="0">
                <a:solidFill>
                  <a:schemeClr val="dk1"/>
                </a:solidFill>
                <a:latin typeface="Arial"/>
                <a:ea typeface="Arial"/>
                <a:cs typeface="Arial"/>
                <a:sym typeface="Arial"/>
              </a:rPr>
              <a:t>PART.0</a:t>
            </a:r>
            <a:r>
              <a:rPr lang="en-US" altLang="zh-TW" sz="4000" b="1" dirty="0">
                <a:solidFill>
                  <a:schemeClr val="dk1"/>
                </a:solidFill>
                <a:latin typeface="Arial"/>
                <a:ea typeface="Arial"/>
                <a:cs typeface="Arial"/>
                <a:sym typeface="Arial"/>
              </a:rPr>
              <a:t>4--</a:t>
            </a:r>
            <a:r>
              <a:rPr lang="zh-TW" altLang="zh-TW" sz="4000" b="1" dirty="0">
                <a:solidFill>
                  <a:srgbClr val="C00000"/>
                </a:solidFill>
                <a:latin typeface="Microsoft JhengHei"/>
                <a:ea typeface="Microsoft JhengHei"/>
                <a:cs typeface="Microsoft JhengHei"/>
                <a:sym typeface="Microsoft JhengHei"/>
              </a:rPr>
              <a:t>藻礁</a:t>
            </a:r>
            <a:r>
              <a:rPr lang="zh-TW" altLang="zh-TW" sz="4000" b="1" dirty="0">
                <a:solidFill>
                  <a:srgbClr val="002060"/>
                </a:solidFill>
                <a:latin typeface="Microsoft JhengHei"/>
                <a:ea typeface="Microsoft JhengHei"/>
                <a:cs typeface="Microsoft JhengHei"/>
                <a:sym typeface="Microsoft JhengHei"/>
              </a:rPr>
              <a:t>議題</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p:tgtEl>
                                          <p:spTgt spid="241"/>
                                        </p:tgtEl>
                                        <p:attrNameLst>
                                          <p:attrName>ppt_w</p:attrName>
                                        </p:attrNameLst>
                                      </p:cBhvr>
                                      <p:tavLst>
                                        <p:tav tm="0">
                                          <p:val>
                                            <p:strVal val="0"/>
                                          </p:val>
                                        </p:tav>
                                        <p:tav tm="100000">
                                          <p:val>
                                            <p:strVal val="#ppt_w"/>
                                          </p:val>
                                        </p:tav>
                                      </p:tavLst>
                                    </p:anim>
                                    <p:anim calcmode="lin" valueType="num">
                                      <p:cBhvr additive="base">
                                        <p:cTn id="12" dur="500"/>
                                        <p:tgtEl>
                                          <p:spTgt spid="2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 name="矩形 1">
            <a:extLst>
              <a:ext uri="{FF2B5EF4-FFF2-40B4-BE49-F238E27FC236}">
                <a16:creationId xmlns:a16="http://schemas.microsoft.com/office/drawing/2014/main" id="{615AA496-5D6D-47E8-AEA3-FE25B9BC67B6}"/>
              </a:ext>
            </a:extLst>
          </p:cNvPr>
          <p:cNvSpPr/>
          <p:nvPr/>
        </p:nvSpPr>
        <p:spPr>
          <a:xfrm>
            <a:off x="860328" y="352502"/>
            <a:ext cx="10877582" cy="6463308"/>
          </a:xfrm>
          <a:prstGeom prst="rect">
            <a:avLst/>
          </a:prstGeom>
        </p:spPr>
        <p:txBody>
          <a:bodyPr wrap="square">
            <a:spAutoFit/>
          </a:bodyPr>
          <a:lstStyle/>
          <a:p>
            <a:r>
              <a:rPr lang="zh-TW" altLang="en-US" dirty="0"/>
              <a:t>卓君建議操作方式如下：</a:t>
            </a:r>
          </a:p>
          <a:p>
            <a:r>
              <a:rPr lang="zh-TW" altLang="en-US" dirty="0"/>
              <a:t>前置作業：</a:t>
            </a:r>
          </a:p>
          <a:p>
            <a:r>
              <a:rPr lang="zh-TW" altLang="en-US" dirty="0"/>
              <a:t>1.上週已經讓小孩自己閱讀文本，並完成站好立場，自行用自己的話寫下三個推理。</a:t>
            </a:r>
          </a:p>
          <a:p>
            <a:r>
              <a:rPr lang="zh-TW" altLang="en-US" dirty="0"/>
              <a:t>2.學習單收回後，先在成績登記表，把學生立場標出。</a:t>
            </a:r>
          </a:p>
          <a:p>
            <a:endParaRPr lang="en-US" altLang="zh-TW" dirty="0"/>
          </a:p>
          <a:p>
            <a:r>
              <a:rPr lang="zh-TW" altLang="en-US" dirty="0"/>
              <a:t>本日課程操作：</a:t>
            </a:r>
          </a:p>
          <a:p>
            <a:r>
              <a:rPr lang="zh-TW" altLang="en-US" dirty="0"/>
              <a:t>1.同立場學生2-3人依號碼隨機分組。（兩班覺得應該在大潭建三接的都只有7人，所以這個立場的大部分2個兩個一組-大概會有3-4組）</a:t>
            </a:r>
          </a:p>
          <a:p>
            <a:r>
              <a:rPr lang="zh-TW" altLang="en-US" dirty="0"/>
              <a:t>覺得要移到其他地方健的大約20人左右，3個3個一組，大約6組）</a:t>
            </a:r>
          </a:p>
          <a:p>
            <a:r>
              <a:rPr lang="zh-TW" altLang="en-US" dirty="0"/>
              <a:t>2.給10-15分鐘完成兩個任務。（他們會一直覺得時間不夠，大家可以斟酌喊停）</a:t>
            </a:r>
          </a:p>
          <a:p>
            <a:r>
              <a:rPr lang="zh-TW" altLang="en-US" dirty="0"/>
              <a:t>任務1：請看同組同學推理，補足自己推理，越多越好。</a:t>
            </a:r>
          </a:p>
          <a:p>
            <a:r>
              <a:rPr lang="zh-TW" altLang="en-US" dirty="0"/>
              <a:t>任務2：一起想針對你們的推理，反方會有什麼主張反駁。（至少要寫下三個）</a:t>
            </a:r>
          </a:p>
          <a:p>
            <a:r>
              <a:rPr lang="zh-TW" altLang="en-US" dirty="0"/>
              <a:t>3.分享（模擬辯論質詢和答辯）。</a:t>
            </a:r>
          </a:p>
          <a:p>
            <a:r>
              <a:rPr lang="zh-TW" altLang="en-US" dirty="0"/>
              <a:t>（1）先找覺得要建三接的組別（因為他們人比較少）隨便某組某一人，先提出他們這個觀點的一個推理。</a:t>
            </a:r>
          </a:p>
          <a:p>
            <a:r>
              <a:rPr lang="zh-TW" altLang="en-US" dirty="0"/>
              <a:t>（2）然後另一方（要移的）看有沒有組別可以針對這個推理提出反對主張。（每次發表都是不同人不同組）</a:t>
            </a:r>
          </a:p>
          <a:p>
            <a:r>
              <a:rPr lang="zh-TW" altLang="en-US" dirty="0"/>
              <a:t>（3）有沒有人想對這個反方主張再回應的。（有時他們同立場的人也會回這個，反正我很靈活，就是讓他們可以試著回應和思考）</a:t>
            </a:r>
          </a:p>
          <a:p>
            <a:r>
              <a:rPr lang="zh-TW" altLang="en-US" dirty="0"/>
              <a:t>（4）換立場提推理，換組提反方主張，再某人擬答。</a:t>
            </a:r>
          </a:p>
          <a:p>
            <a:r>
              <a:rPr lang="zh-TW" altLang="en-US" dirty="0"/>
              <a:t>（看時間狀況，可能可以玩2-3次來回，應該會有6組左右都會回答到）</a:t>
            </a:r>
          </a:p>
          <a:p>
            <a:r>
              <a:rPr lang="zh-TW" altLang="en-US" dirty="0"/>
              <a:t>4.改學習單。（依照ppt中算分方法計算，以100分去扣）</a:t>
            </a:r>
          </a:p>
          <a:p>
            <a:r>
              <a:rPr lang="zh-TW" altLang="en-US" dirty="0"/>
              <a:t>5.最後上網給他們看藻礁公投最後結果，與後續是否還有爭議（今年五月其實還有漁民去抗議這件事）。</a:t>
            </a:r>
          </a:p>
          <a:p>
            <a:r>
              <a:rPr lang="zh-TW" altLang="en-US" dirty="0"/>
              <a:t>6.收學習單</a:t>
            </a:r>
          </a:p>
          <a:p>
            <a:r>
              <a:rPr lang="zh-TW" altLang="en-US" dirty="0"/>
              <a:t>結論...今天這樣上起來很順。剛剛好45分鐘搞定全部。小朋友學習單也都寫得不錯。</a:t>
            </a:r>
          </a:p>
        </p:txBody>
      </p:sp>
    </p:spTree>
    <p:extLst>
      <p:ext uri="{BB962C8B-B14F-4D97-AF65-F5344CB8AC3E}">
        <p14:creationId xmlns:p14="http://schemas.microsoft.com/office/powerpoint/2010/main" val="343883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40" name="Google Shape;240;p12"/>
          <p:cNvSpPr txBox="1"/>
          <p:nvPr/>
        </p:nvSpPr>
        <p:spPr>
          <a:xfrm>
            <a:off x="3895545" y="2718056"/>
            <a:ext cx="4457175" cy="14218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zh-TW" altLang="en-US" sz="7200" b="1" dirty="0">
                <a:solidFill>
                  <a:srgbClr val="002060"/>
                </a:solidFill>
                <a:latin typeface="Microsoft JhengHei"/>
                <a:ea typeface="Microsoft JhengHei"/>
                <a:cs typeface="Microsoft JhengHei"/>
                <a:sym typeface="Microsoft JhengHei"/>
              </a:rPr>
              <a:t>下回待續</a:t>
            </a:r>
            <a:endParaRPr sz="7200" b="1" dirty="0">
              <a:solidFill>
                <a:srgbClr val="0070C0"/>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424910310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40" name="Google Shape;240;p12"/>
          <p:cNvSpPr txBox="1"/>
          <p:nvPr/>
        </p:nvSpPr>
        <p:spPr>
          <a:xfrm>
            <a:off x="1139252" y="1564712"/>
            <a:ext cx="10390473" cy="4745874"/>
          </a:xfrm>
          <a:prstGeom prst="rect">
            <a:avLst/>
          </a:prstGeom>
          <a:noFill/>
          <a:ln>
            <a:noFill/>
          </a:ln>
        </p:spPr>
        <p:txBody>
          <a:bodyPr spcFirstLastPara="1" wrap="square" lIns="91425" tIns="45700" rIns="91425" bIns="45700" anchor="t" anchorCtr="0">
            <a:spAutoFit/>
          </a:bodyPr>
          <a:lstStyle/>
          <a:p>
            <a:pPr lvl="0">
              <a:lnSpc>
                <a:spcPct val="120000"/>
              </a:lnSpc>
            </a:pPr>
            <a:r>
              <a:rPr lang="zh-TW" altLang="en-US" sz="3600" b="1" dirty="0">
                <a:solidFill>
                  <a:srgbClr val="002060"/>
                </a:solidFill>
                <a:latin typeface="Microsoft JhengHei"/>
                <a:ea typeface="Microsoft JhengHei"/>
                <a:cs typeface="Microsoft JhengHei"/>
                <a:sym typeface="Microsoft JhengHei"/>
              </a:rPr>
              <a:t> </a:t>
            </a:r>
            <a:r>
              <a:rPr lang="en-US" altLang="zh-TW" sz="3600" b="1" dirty="0">
                <a:solidFill>
                  <a:srgbClr val="002060"/>
                </a:solidFill>
                <a:latin typeface="Microsoft JhengHei"/>
                <a:ea typeface="Microsoft JhengHei"/>
                <a:cs typeface="Microsoft JhengHei"/>
                <a:sym typeface="Microsoft JhengHei"/>
              </a:rPr>
              <a:t>(1)</a:t>
            </a:r>
            <a:r>
              <a:rPr lang="zh-TW" altLang="en-US" sz="3600" b="1" dirty="0">
                <a:solidFill>
                  <a:srgbClr val="002060"/>
                </a:solidFill>
                <a:latin typeface="Microsoft JhengHei"/>
                <a:ea typeface="Microsoft JhengHei"/>
                <a:cs typeface="Microsoft JhengHei"/>
                <a:sym typeface="Microsoft JhengHei"/>
              </a:rPr>
              <a:t>  同立場</a:t>
            </a:r>
            <a:r>
              <a:rPr lang="en-US" altLang="zh-TW" sz="3600" b="1" dirty="0">
                <a:solidFill>
                  <a:srgbClr val="002060"/>
                </a:solidFill>
                <a:latin typeface="Microsoft JhengHei"/>
                <a:ea typeface="Microsoft JhengHei"/>
                <a:cs typeface="Microsoft JhengHei"/>
                <a:sym typeface="Microsoft JhengHei"/>
              </a:rPr>
              <a:t>(</a:t>
            </a:r>
            <a:r>
              <a:rPr lang="zh-TW" altLang="en-US" sz="3600" b="1" dirty="0">
                <a:solidFill>
                  <a:srgbClr val="002060"/>
                </a:solidFill>
                <a:latin typeface="Microsoft JhengHei"/>
                <a:ea typeface="Microsoft JhengHei"/>
                <a:cs typeface="Microsoft JhengHei"/>
                <a:sym typeface="Microsoft JhengHei"/>
              </a:rPr>
              <a:t>蓋或不蓋</a:t>
            </a:r>
            <a:r>
              <a:rPr lang="en-US" altLang="zh-TW" sz="3600" b="1" dirty="0">
                <a:solidFill>
                  <a:srgbClr val="002060"/>
                </a:solidFill>
                <a:latin typeface="Microsoft JhengHei"/>
                <a:ea typeface="Microsoft JhengHei"/>
                <a:cs typeface="Microsoft JhengHei"/>
                <a:sym typeface="Microsoft JhengHei"/>
              </a:rPr>
              <a:t>)</a:t>
            </a:r>
            <a:r>
              <a:rPr lang="zh-TW" altLang="en-US" sz="3600" b="1" dirty="0">
                <a:solidFill>
                  <a:srgbClr val="002060"/>
                </a:solidFill>
                <a:latin typeface="Microsoft JhengHei"/>
                <a:ea typeface="Microsoft JhengHei"/>
                <a:cs typeface="Microsoft JhengHei"/>
                <a:sym typeface="Microsoft JhengHei"/>
              </a:rPr>
              <a:t>的同學站同一邊</a:t>
            </a:r>
          </a:p>
          <a:p>
            <a:pPr lvl="0">
              <a:lnSpc>
                <a:spcPct val="120000"/>
              </a:lnSpc>
            </a:pPr>
            <a:r>
              <a:rPr lang="zh-TW" altLang="en-US" sz="3600" b="1" dirty="0">
                <a:solidFill>
                  <a:srgbClr val="002060"/>
                </a:solidFill>
                <a:latin typeface="Microsoft JhengHei"/>
                <a:ea typeface="Microsoft JhengHei"/>
                <a:cs typeface="Microsoft JhengHei"/>
                <a:sym typeface="Microsoft JhengHei"/>
              </a:rPr>
              <a:t> </a:t>
            </a:r>
            <a:r>
              <a:rPr lang="en-US" altLang="zh-TW" sz="3600" b="1" dirty="0">
                <a:solidFill>
                  <a:srgbClr val="002060"/>
                </a:solidFill>
                <a:latin typeface="Microsoft JhengHei"/>
                <a:ea typeface="Microsoft JhengHei"/>
                <a:cs typeface="Microsoft JhengHei"/>
                <a:sym typeface="Microsoft JhengHei"/>
              </a:rPr>
              <a:t>(2)</a:t>
            </a:r>
            <a:r>
              <a:rPr lang="zh-TW" altLang="en-US" sz="3600" b="1" dirty="0">
                <a:solidFill>
                  <a:srgbClr val="002060"/>
                </a:solidFill>
                <a:latin typeface="Microsoft JhengHei"/>
                <a:ea typeface="Microsoft JhengHei"/>
                <a:cs typeface="Microsoft JhengHei"/>
                <a:sym typeface="Microsoft JhengHei"/>
              </a:rPr>
              <a:t>  </a:t>
            </a:r>
            <a:r>
              <a:rPr lang="en-US" altLang="zh-TW" sz="3600" b="1" dirty="0">
                <a:solidFill>
                  <a:srgbClr val="002060"/>
                </a:solidFill>
                <a:latin typeface="Microsoft JhengHei"/>
                <a:ea typeface="Microsoft JhengHei"/>
                <a:cs typeface="Microsoft JhengHei"/>
                <a:sym typeface="Microsoft JhengHei"/>
              </a:rPr>
              <a:t>2-3</a:t>
            </a:r>
            <a:r>
              <a:rPr lang="zh-TW" altLang="en-US" sz="3600" b="1" dirty="0">
                <a:solidFill>
                  <a:srgbClr val="002060"/>
                </a:solidFill>
                <a:latin typeface="Microsoft JhengHei"/>
                <a:ea typeface="Microsoft JhengHei"/>
                <a:cs typeface="Microsoft JhengHei"/>
                <a:sym typeface="Microsoft JhengHei"/>
              </a:rPr>
              <a:t>人為一單位 完成以下兩個任務：</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zh-TW" altLang="en-US" sz="3600" b="1" dirty="0">
                <a:solidFill>
                  <a:srgbClr val="002060"/>
                </a:solidFill>
                <a:latin typeface="Microsoft JhengHei"/>
                <a:ea typeface="Microsoft JhengHei"/>
                <a:cs typeface="Microsoft JhengHei"/>
                <a:sym typeface="Microsoft JhengHei"/>
              </a:rPr>
              <a:t> 任務</a:t>
            </a:r>
            <a:r>
              <a:rPr lang="en-US" altLang="zh-TW" sz="3600" b="1" dirty="0">
                <a:solidFill>
                  <a:srgbClr val="002060"/>
                </a:solidFill>
                <a:latin typeface="Microsoft JhengHei"/>
                <a:ea typeface="Microsoft JhengHei"/>
                <a:cs typeface="Microsoft JhengHei"/>
                <a:sym typeface="Microsoft JhengHei"/>
              </a:rPr>
              <a:t>1</a:t>
            </a:r>
            <a:r>
              <a:rPr lang="zh-TW" altLang="en-US" sz="3600" b="1" dirty="0">
                <a:solidFill>
                  <a:srgbClr val="002060"/>
                </a:solidFill>
                <a:latin typeface="Microsoft JhengHei"/>
                <a:ea typeface="Microsoft JhengHei"/>
                <a:cs typeface="Microsoft JhengHei"/>
                <a:sym typeface="Microsoft JhengHei"/>
              </a:rPr>
              <a:t>：請看同組同學推理，補足自己推理，越多</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en-US" altLang="zh-TW" sz="3600" b="1" dirty="0">
                <a:solidFill>
                  <a:srgbClr val="002060"/>
                </a:solidFill>
                <a:latin typeface="Microsoft JhengHei"/>
                <a:ea typeface="Microsoft JhengHei"/>
                <a:cs typeface="Microsoft JhengHei"/>
                <a:sym typeface="Microsoft JhengHei"/>
              </a:rPr>
              <a:t>               </a:t>
            </a:r>
            <a:r>
              <a:rPr lang="zh-TW" altLang="en-US" sz="3600" b="1" dirty="0">
                <a:solidFill>
                  <a:srgbClr val="002060"/>
                </a:solidFill>
                <a:latin typeface="Microsoft JhengHei"/>
                <a:ea typeface="Microsoft JhengHei"/>
                <a:cs typeface="Microsoft JhengHei"/>
                <a:sym typeface="Microsoft JhengHei"/>
              </a:rPr>
              <a:t>越好。</a:t>
            </a:r>
          </a:p>
          <a:p>
            <a:pPr lvl="0">
              <a:lnSpc>
                <a:spcPct val="120000"/>
              </a:lnSpc>
            </a:pPr>
            <a:r>
              <a:rPr lang="zh-TW" altLang="en-US" sz="3600" b="1" dirty="0">
                <a:solidFill>
                  <a:srgbClr val="002060"/>
                </a:solidFill>
                <a:latin typeface="Microsoft JhengHei"/>
                <a:ea typeface="Microsoft JhengHei"/>
                <a:cs typeface="Microsoft JhengHei"/>
                <a:sym typeface="Microsoft JhengHei"/>
              </a:rPr>
              <a:t> 任務</a:t>
            </a:r>
            <a:r>
              <a:rPr lang="en-US" altLang="zh-TW" sz="3600" b="1" dirty="0">
                <a:solidFill>
                  <a:srgbClr val="002060"/>
                </a:solidFill>
                <a:latin typeface="Microsoft JhengHei"/>
                <a:ea typeface="Microsoft JhengHei"/>
                <a:cs typeface="Microsoft JhengHei"/>
                <a:sym typeface="Microsoft JhengHei"/>
              </a:rPr>
              <a:t>2</a:t>
            </a:r>
            <a:r>
              <a:rPr lang="zh-TW" altLang="en-US" sz="3600" b="1" dirty="0">
                <a:solidFill>
                  <a:srgbClr val="002060"/>
                </a:solidFill>
                <a:latin typeface="Microsoft JhengHei"/>
                <a:ea typeface="Microsoft JhengHei"/>
                <a:cs typeface="Microsoft JhengHei"/>
                <a:sym typeface="Microsoft JhengHei"/>
              </a:rPr>
              <a:t>：一起想針對你們的推理，反方會有什麼主</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en-US" altLang="zh-TW" sz="3600" b="1" dirty="0">
                <a:solidFill>
                  <a:srgbClr val="002060"/>
                </a:solidFill>
                <a:latin typeface="Microsoft JhengHei"/>
                <a:ea typeface="Microsoft JhengHei"/>
                <a:cs typeface="Microsoft JhengHei"/>
                <a:sym typeface="Microsoft JhengHei"/>
              </a:rPr>
              <a:t>               </a:t>
            </a:r>
            <a:r>
              <a:rPr lang="zh-TW" altLang="en-US" sz="3600" b="1" dirty="0">
                <a:solidFill>
                  <a:srgbClr val="002060"/>
                </a:solidFill>
                <a:latin typeface="Microsoft JhengHei"/>
                <a:ea typeface="Microsoft JhengHei"/>
                <a:cs typeface="Microsoft JhengHei"/>
                <a:sym typeface="Microsoft JhengHei"/>
              </a:rPr>
              <a:t>張反駁。（至少要寫下三個）</a:t>
            </a:r>
          </a:p>
          <a:p>
            <a:pPr lvl="0">
              <a:lnSpc>
                <a:spcPct val="120000"/>
              </a:lnSpc>
            </a:pPr>
            <a:endParaRPr lang="zh-TW" altLang="en-US" sz="3600" b="1" dirty="0">
              <a:solidFill>
                <a:srgbClr val="002060"/>
              </a:solidFill>
              <a:latin typeface="Microsoft JhengHei"/>
              <a:ea typeface="Microsoft JhengHei"/>
              <a:cs typeface="Microsoft JhengHei"/>
              <a:sym typeface="Microsoft JhengHei"/>
            </a:endParaRPr>
          </a:p>
        </p:txBody>
      </p:sp>
      <p:sp>
        <p:nvSpPr>
          <p:cNvPr id="241" name="Google Shape;241;p12"/>
          <p:cNvSpPr txBox="1"/>
          <p:nvPr/>
        </p:nvSpPr>
        <p:spPr>
          <a:xfrm>
            <a:off x="1483586" y="604684"/>
            <a:ext cx="8048272" cy="707846"/>
          </a:xfrm>
          <a:prstGeom prst="rect">
            <a:avLst/>
          </a:prstGeom>
          <a:noFill/>
          <a:ln>
            <a:noFill/>
          </a:ln>
        </p:spPr>
        <p:txBody>
          <a:bodyPr spcFirstLastPara="1" wrap="square" lIns="91425" tIns="45700" rIns="91425" bIns="45700" anchor="t" anchorCtr="0">
            <a:spAutoFit/>
          </a:bodyPr>
          <a:lstStyle/>
          <a:p>
            <a:pPr lvl="0" algn="r"/>
            <a:r>
              <a:rPr lang="zh-TW" altLang="zh-TW" sz="4000" b="1" dirty="0">
                <a:solidFill>
                  <a:schemeClr val="dk1"/>
                </a:solidFill>
                <a:latin typeface="Arial"/>
                <a:ea typeface="Arial"/>
                <a:cs typeface="Arial"/>
                <a:sym typeface="Arial"/>
              </a:rPr>
              <a:t>PART.0</a:t>
            </a:r>
            <a:r>
              <a:rPr lang="en-US" altLang="zh-TW" sz="4000" b="1" dirty="0">
                <a:solidFill>
                  <a:schemeClr val="dk1"/>
                </a:solidFill>
                <a:latin typeface="Arial"/>
                <a:ea typeface="Arial"/>
                <a:cs typeface="Arial"/>
                <a:sym typeface="Arial"/>
              </a:rPr>
              <a:t>1--</a:t>
            </a:r>
            <a:r>
              <a:rPr lang="zh-TW" altLang="en-US" sz="4000" b="1" dirty="0">
                <a:solidFill>
                  <a:schemeClr val="dk1"/>
                </a:solidFill>
                <a:latin typeface="Arial"/>
                <a:ea typeface="Arial"/>
                <a:cs typeface="Arial"/>
                <a:sym typeface="Arial"/>
              </a:rPr>
              <a:t>小組討論     </a:t>
            </a:r>
            <a:r>
              <a:rPr lang="en-US" altLang="zh-TW" sz="4000" b="1" dirty="0">
                <a:solidFill>
                  <a:schemeClr val="dk1"/>
                </a:solidFill>
                <a:latin typeface="Arial"/>
                <a:ea typeface="Arial"/>
                <a:cs typeface="Arial"/>
                <a:sym typeface="Arial"/>
              </a:rPr>
              <a:t>10-15</a:t>
            </a:r>
            <a:r>
              <a:rPr lang="zh-TW" altLang="en-US" sz="4000" b="1" dirty="0">
                <a:solidFill>
                  <a:schemeClr val="dk1"/>
                </a:solidFill>
                <a:latin typeface="Arial"/>
                <a:ea typeface="Arial"/>
                <a:cs typeface="Arial"/>
                <a:sym typeface="Arial"/>
              </a:rPr>
              <a:t>分</a:t>
            </a:r>
            <a:endParaRPr dirty="0"/>
          </a:p>
        </p:txBody>
      </p:sp>
    </p:spTree>
    <p:extLst>
      <p:ext uri="{BB962C8B-B14F-4D97-AF65-F5344CB8AC3E}">
        <p14:creationId xmlns:p14="http://schemas.microsoft.com/office/powerpoint/2010/main" val="276933481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p:tgtEl>
                                          <p:spTgt spid="241"/>
                                        </p:tgtEl>
                                        <p:attrNameLst>
                                          <p:attrName>ppt_w</p:attrName>
                                        </p:attrNameLst>
                                      </p:cBhvr>
                                      <p:tavLst>
                                        <p:tav tm="0">
                                          <p:val>
                                            <p:strVal val="0"/>
                                          </p:val>
                                        </p:tav>
                                        <p:tav tm="100000">
                                          <p:val>
                                            <p:strVal val="#ppt_w"/>
                                          </p:val>
                                        </p:tav>
                                      </p:tavLst>
                                    </p:anim>
                                    <p:anim calcmode="lin" valueType="num">
                                      <p:cBhvr additive="base">
                                        <p:cTn id="12" dur="500"/>
                                        <p:tgtEl>
                                          <p:spTgt spid="2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40" name="Google Shape;240;p12"/>
          <p:cNvSpPr txBox="1"/>
          <p:nvPr/>
        </p:nvSpPr>
        <p:spPr>
          <a:xfrm>
            <a:off x="552270" y="1320913"/>
            <a:ext cx="11477950" cy="6075469"/>
          </a:xfrm>
          <a:prstGeom prst="rect">
            <a:avLst/>
          </a:prstGeom>
          <a:noFill/>
          <a:ln>
            <a:noFill/>
          </a:ln>
        </p:spPr>
        <p:txBody>
          <a:bodyPr spcFirstLastPara="1" wrap="square" lIns="91425" tIns="45700" rIns="91425" bIns="45700" anchor="t" anchorCtr="0">
            <a:spAutoFit/>
          </a:bodyPr>
          <a:lstStyle/>
          <a:p>
            <a:pPr lvl="0">
              <a:lnSpc>
                <a:spcPct val="120000"/>
              </a:lnSpc>
            </a:pPr>
            <a:r>
              <a:rPr lang="zh-TW" altLang="en-US" sz="3600" b="1" dirty="0">
                <a:solidFill>
                  <a:srgbClr val="002060"/>
                </a:solidFill>
                <a:latin typeface="Microsoft JhengHei"/>
                <a:ea typeface="Microsoft JhengHei"/>
                <a:cs typeface="Microsoft JhengHei"/>
                <a:sym typeface="Microsoft JhengHei"/>
              </a:rPr>
              <a:t>（</a:t>
            </a:r>
            <a:r>
              <a:rPr lang="en-US" altLang="zh-TW" sz="3600" b="1" dirty="0">
                <a:solidFill>
                  <a:srgbClr val="002060"/>
                </a:solidFill>
                <a:latin typeface="Microsoft JhengHei"/>
                <a:ea typeface="Microsoft JhengHei"/>
                <a:cs typeface="Microsoft JhengHei"/>
                <a:sym typeface="Microsoft JhengHei"/>
              </a:rPr>
              <a:t>1</a:t>
            </a:r>
            <a:r>
              <a:rPr lang="zh-TW" altLang="en-US" sz="3600" b="1" dirty="0">
                <a:solidFill>
                  <a:srgbClr val="002060"/>
                </a:solidFill>
                <a:latin typeface="Microsoft JhengHei"/>
                <a:ea typeface="Microsoft JhengHei"/>
                <a:cs typeface="Microsoft JhengHei"/>
                <a:sym typeface="Microsoft JhengHei"/>
              </a:rPr>
              <a:t>）要建三接的組別某組某一人，先提出他們這</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en-US" altLang="zh-TW" sz="3600" b="1" dirty="0">
                <a:solidFill>
                  <a:srgbClr val="002060"/>
                </a:solidFill>
                <a:latin typeface="Microsoft JhengHei"/>
                <a:ea typeface="Microsoft JhengHei"/>
                <a:cs typeface="Microsoft JhengHei"/>
                <a:sym typeface="Microsoft JhengHei"/>
              </a:rPr>
              <a:t>           </a:t>
            </a:r>
            <a:r>
              <a:rPr lang="zh-TW" altLang="en-US" sz="3600" b="1" dirty="0">
                <a:solidFill>
                  <a:srgbClr val="002060"/>
                </a:solidFill>
                <a:latin typeface="Microsoft JhengHei"/>
                <a:ea typeface="Microsoft JhengHei"/>
                <a:cs typeface="Microsoft JhengHei"/>
                <a:sym typeface="Microsoft JhengHei"/>
              </a:rPr>
              <a:t>個觀點的一個推理。</a:t>
            </a:r>
          </a:p>
          <a:p>
            <a:pPr lvl="0">
              <a:lnSpc>
                <a:spcPct val="120000"/>
              </a:lnSpc>
            </a:pPr>
            <a:r>
              <a:rPr lang="zh-TW" altLang="en-US" sz="3600" b="1" dirty="0">
                <a:solidFill>
                  <a:srgbClr val="002060"/>
                </a:solidFill>
                <a:latin typeface="Microsoft JhengHei"/>
                <a:ea typeface="Microsoft JhengHei"/>
                <a:cs typeface="Microsoft JhengHei"/>
                <a:sym typeface="Microsoft JhengHei"/>
              </a:rPr>
              <a:t>（</a:t>
            </a:r>
            <a:r>
              <a:rPr lang="en-US" altLang="zh-TW" sz="3600" b="1" dirty="0">
                <a:solidFill>
                  <a:srgbClr val="002060"/>
                </a:solidFill>
                <a:latin typeface="Microsoft JhengHei"/>
                <a:ea typeface="Microsoft JhengHei"/>
                <a:cs typeface="Microsoft JhengHei"/>
                <a:sym typeface="Microsoft JhengHei"/>
              </a:rPr>
              <a:t>2</a:t>
            </a:r>
            <a:r>
              <a:rPr lang="zh-TW" altLang="en-US" sz="3600" b="1" dirty="0">
                <a:solidFill>
                  <a:srgbClr val="002060"/>
                </a:solidFill>
                <a:latin typeface="Microsoft JhengHei"/>
                <a:ea typeface="Microsoft JhengHei"/>
                <a:cs typeface="Microsoft JhengHei"/>
                <a:sym typeface="Microsoft JhengHei"/>
              </a:rPr>
              <a:t>）然後另一方（要移的）看有沒有組別可以針 </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en-US" altLang="zh-TW" sz="3600" b="1" dirty="0">
                <a:solidFill>
                  <a:srgbClr val="002060"/>
                </a:solidFill>
                <a:latin typeface="Microsoft JhengHei"/>
                <a:ea typeface="Microsoft JhengHei"/>
                <a:cs typeface="Microsoft JhengHei"/>
                <a:sym typeface="Microsoft JhengHei"/>
              </a:rPr>
              <a:t>           </a:t>
            </a:r>
            <a:r>
              <a:rPr lang="zh-TW" altLang="en-US" sz="3600" b="1" dirty="0">
                <a:solidFill>
                  <a:srgbClr val="002060"/>
                </a:solidFill>
                <a:latin typeface="Microsoft JhengHei"/>
                <a:ea typeface="Microsoft JhengHei"/>
                <a:cs typeface="Microsoft JhengHei"/>
                <a:sym typeface="Microsoft JhengHei"/>
              </a:rPr>
              <a:t>對這個推理提出反對主張。</a:t>
            </a:r>
            <a:endParaRPr lang="en-US" altLang="zh-TW" sz="3600" b="1" dirty="0">
              <a:solidFill>
                <a:srgbClr val="002060"/>
              </a:solidFill>
              <a:latin typeface="Microsoft JhengHei"/>
              <a:ea typeface="Microsoft JhengHei"/>
              <a:cs typeface="Microsoft JhengHei"/>
              <a:sym typeface="Microsoft JhengHei"/>
            </a:endParaRPr>
          </a:p>
          <a:p>
            <a:pPr lvl="0">
              <a:lnSpc>
                <a:spcPct val="120000"/>
              </a:lnSpc>
            </a:pPr>
            <a:r>
              <a:rPr lang="zh-TW" altLang="en-US" sz="3600" b="1" dirty="0">
                <a:solidFill>
                  <a:srgbClr val="C00000"/>
                </a:solidFill>
                <a:latin typeface="Microsoft JhengHei"/>
                <a:ea typeface="Microsoft JhengHei"/>
                <a:cs typeface="Microsoft JhengHei"/>
                <a:sym typeface="Microsoft JhengHei"/>
              </a:rPr>
              <a:t>        （每次發表都是不同人不同組）</a:t>
            </a:r>
          </a:p>
          <a:p>
            <a:pPr lvl="0">
              <a:lnSpc>
                <a:spcPct val="120000"/>
              </a:lnSpc>
            </a:pPr>
            <a:r>
              <a:rPr lang="zh-TW" altLang="en-US" sz="3600" b="1" dirty="0">
                <a:solidFill>
                  <a:srgbClr val="002060"/>
                </a:solidFill>
                <a:latin typeface="Microsoft JhengHei"/>
                <a:ea typeface="Microsoft JhengHei"/>
                <a:cs typeface="Microsoft JhengHei"/>
                <a:sym typeface="Microsoft JhengHei"/>
              </a:rPr>
              <a:t>（</a:t>
            </a:r>
            <a:r>
              <a:rPr lang="en-US" altLang="zh-TW" sz="3600" b="1" dirty="0">
                <a:solidFill>
                  <a:srgbClr val="002060"/>
                </a:solidFill>
                <a:latin typeface="Microsoft JhengHei"/>
                <a:ea typeface="Microsoft JhengHei"/>
                <a:cs typeface="Microsoft JhengHei"/>
                <a:sym typeface="Microsoft JhengHei"/>
              </a:rPr>
              <a:t>3</a:t>
            </a:r>
            <a:r>
              <a:rPr lang="zh-TW" altLang="en-US" sz="3600" b="1" dirty="0">
                <a:solidFill>
                  <a:srgbClr val="002060"/>
                </a:solidFill>
                <a:latin typeface="Microsoft JhengHei"/>
                <a:ea typeface="Microsoft JhengHei"/>
                <a:cs typeface="Microsoft JhengHei"/>
                <a:sym typeface="Microsoft JhengHei"/>
              </a:rPr>
              <a:t>）有沒有人想對這個反方主張再回應的。</a:t>
            </a:r>
            <a:r>
              <a:rPr lang="zh-TW" altLang="en-US" sz="3600" b="1" dirty="0">
                <a:solidFill>
                  <a:srgbClr val="C00000"/>
                </a:solidFill>
                <a:latin typeface="Microsoft JhengHei"/>
                <a:ea typeface="Microsoft JhengHei"/>
                <a:cs typeface="Microsoft JhengHei"/>
                <a:sym typeface="Microsoft JhengHei"/>
              </a:rPr>
              <a:t>請試</a:t>
            </a:r>
            <a:endParaRPr lang="en-US" altLang="zh-TW" sz="3600" b="1" dirty="0">
              <a:solidFill>
                <a:srgbClr val="C00000"/>
              </a:solidFill>
              <a:latin typeface="Microsoft JhengHei"/>
              <a:ea typeface="Microsoft JhengHei"/>
              <a:cs typeface="Microsoft JhengHei"/>
              <a:sym typeface="Microsoft JhengHei"/>
            </a:endParaRPr>
          </a:p>
          <a:p>
            <a:pPr lvl="0">
              <a:lnSpc>
                <a:spcPct val="120000"/>
              </a:lnSpc>
            </a:pPr>
            <a:r>
              <a:rPr lang="en-US" altLang="zh-TW" sz="3600" b="1" dirty="0">
                <a:solidFill>
                  <a:srgbClr val="C00000"/>
                </a:solidFill>
                <a:latin typeface="Microsoft JhengHei"/>
                <a:ea typeface="Microsoft JhengHei"/>
                <a:cs typeface="Microsoft JhengHei"/>
                <a:sym typeface="Microsoft JhengHei"/>
              </a:rPr>
              <a:t>          </a:t>
            </a:r>
            <a:r>
              <a:rPr lang="zh-TW" altLang="en-US" sz="3600" b="1" dirty="0">
                <a:solidFill>
                  <a:srgbClr val="C00000"/>
                </a:solidFill>
                <a:latin typeface="Microsoft JhengHei"/>
                <a:ea typeface="Microsoft JhengHei"/>
                <a:cs typeface="Microsoft JhengHei"/>
                <a:sym typeface="Microsoft JhengHei"/>
              </a:rPr>
              <a:t>著回應和思考</a:t>
            </a:r>
          </a:p>
          <a:p>
            <a:pPr lvl="0">
              <a:lnSpc>
                <a:spcPct val="120000"/>
              </a:lnSpc>
            </a:pPr>
            <a:r>
              <a:rPr lang="zh-TW" altLang="en-US" sz="3600" b="1" dirty="0">
                <a:solidFill>
                  <a:srgbClr val="002060"/>
                </a:solidFill>
                <a:latin typeface="Microsoft JhengHei"/>
                <a:ea typeface="Microsoft JhengHei"/>
                <a:cs typeface="Microsoft JhengHei"/>
                <a:sym typeface="Microsoft JhengHei"/>
              </a:rPr>
              <a:t>（</a:t>
            </a:r>
            <a:r>
              <a:rPr lang="en-US" altLang="zh-TW" sz="3600" b="1" dirty="0">
                <a:solidFill>
                  <a:srgbClr val="002060"/>
                </a:solidFill>
                <a:latin typeface="Microsoft JhengHei"/>
                <a:ea typeface="Microsoft JhengHei"/>
                <a:cs typeface="Microsoft JhengHei"/>
                <a:sym typeface="Microsoft JhengHei"/>
              </a:rPr>
              <a:t>4</a:t>
            </a:r>
            <a:r>
              <a:rPr lang="zh-TW" altLang="en-US" sz="3600" b="1" dirty="0">
                <a:solidFill>
                  <a:srgbClr val="002060"/>
                </a:solidFill>
                <a:latin typeface="Microsoft JhengHei"/>
                <a:ea typeface="Microsoft JhengHei"/>
                <a:cs typeface="Microsoft JhengHei"/>
                <a:sym typeface="Microsoft JhengHei"/>
              </a:rPr>
              <a:t>）換立場提推理，換組提反方主張，再某人擬答。</a:t>
            </a:r>
          </a:p>
          <a:p>
            <a:pPr lvl="0">
              <a:lnSpc>
                <a:spcPct val="120000"/>
              </a:lnSpc>
            </a:pPr>
            <a:endParaRPr lang="zh-TW" altLang="en-US" sz="3600" b="1" dirty="0">
              <a:solidFill>
                <a:srgbClr val="002060"/>
              </a:solidFill>
              <a:latin typeface="Microsoft JhengHei"/>
              <a:ea typeface="Microsoft JhengHei"/>
              <a:cs typeface="Microsoft JhengHei"/>
              <a:sym typeface="Microsoft JhengHei"/>
            </a:endParaRPr>
          </a:p>
        </p:txBody>
      </p:sp>
      <p:sp>
        <p:nvSpPr>
          <p:cNvPr id="241" name="Google Shape;241;p12"/>
          <p:cNvSpPr txBox="1"/>
          <p:nvPr/>
        </p:nvSpPr>
        <p:spPr>
          <a:xfrm>
            <a:off x="465759" y="452732"/>
            <a:ext cx="11054644" cy="707846"/>
          </a:xfrm>
          <a:prstGeom prst="rect">
            <a:avLst/>
          </a:prstGeom>
          <a:noFill/>
          <a:ln>
            <a:noFill/>
          </a:ln>
        </p:spPr>
        <p:txBody>
          <a:bodyPr spcFirstLastPara="1" wrap="square" lIns="91425" tIns="45700" rIns="91425" bIns="45700" anchor="t" anchorCtr="0">
            <a:spAutoFit/>
          </a:bodyPr>
          <a:lstStyle/>
          <a:p>
            <a:pPr lvl="0" algn="r"/>
            <a:r>
              <a:rPr lang="zh-TW" altLang="zh-TW" sz="4000" b="1" dirty="0">
                <a:solidFill>
                  <a:schemeClr val="dk1"/>
                </a:solidFill>
                <a:latin typeface="Arial"/>
                <a:ea typeface="Arial"/>
                <a:cs typeface="Arial"/>
                <a:sym typeface="Arial"/>
              </a:rPr>
              <a:t>PART.0</a:t>
            </a:r>
            <a:r>
              <a:rPr lang="en-US" altLang="zh-TW" sz="4000" b="1" dirty="0">
                <a:solidFill>
                  <a:schemeClr val="dk1"/>
                </a:solidFill>
                <a:latin typeface="Arial"/>
                <a:ea typeface="Arial"/>
                <a:cs typeface="Arial"/>
                <a:sym typeface="Arial"/>
              </a:rPr>
              <a:t>2--</a:t>
            </a:r>
            <a:r>
              <a:rPr lang="zh-TW" altLang="en-US" sz="4000" b="1" dirty="0">
                <a:solidFill>
                  <a:schemeClr val="dk1"/>
                </a:solidFill>
                <a:latin typeface="Arial"/>
                <a:ea typeface="Arial"/>
                <a:cs typeface="Arial"/>
                <a:sym typeface="Arial"/>
              </a:rPr>
              <a:t>分享     （模擬辯論質詢和答辯）</a:t>
            </a:r>
            <a:endParaRPr dirty="0"/>
          </a:p>
        </p:txBody>
      </p:sp>
    </p:spTree>
    <p:extLst>
      <p:ext uri="{BB962C8B-B14F-4D97-AF65-F5344CB8AC3E}">
        <p14:creationId xmlns:p14="http://schemas.microsoft.com/office/powerpoint/2010/main" val="36889965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p:tgtEl>
                                          <p:spTgt spid="241"/>
                                        </p:tgtEl>
                                        <p:attrNameLst>
                                          <p:attrName>ppt_w</p:attrName>
                                        </p:attrNameLst>
                                      </p:cBhvr>
                                      <p:tavLst>
                                        <p:tav tm="0">
                                          <p:val>
                                            <p:strVal val="0"/>
                                          </p:val>
                                        </p:tav>
                                        <p:tav tm="100000">
                                          <p:val>
                                            <p:strVal val="#ppt_w"/>
                                          </p:val>
                                        </p:tav>
                                      </p:tavLst>
                                    </p:anim>
                                    <p:anim calcmode="lin" valueType="num">
                                      <p:cBhvr additive="base">
                                        <p:cTn id="12" dur="500"/>
                                        <p:tgtEl>
                                          <p:spTgt spid="2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602895" y="1414618"/>
            <a:ext cx="9249739" cy="54285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4000" b="1" dirty="0">
                <a:latin typeface="微軟正黑體" panose="020B0604030504040204" pitchFamily="34" charset="-120"/>
                <a:ea typeface="微軟正黑體" panose="020B0604030504040204" pitchFamily="34" charset="-120"/>
                <a:cs typeface="+mn-ea"/>
                <a:sym typeface="+mn-lt"/>
              </a:rPr>
              <a:t>完成</a:t>
            </a:r>
            <a:r>
              <a:rPr lang="en-US" altLang="zh-TW" sz="4000" b="1" dirty="0">
                <a:latin typeface="微軟正黑體" panose="020B0604030504040204" pitchFamily="34" charset="-120"/>
                <a:ea typeface="微軟正黑體" panose="020B0604030504040204" pitchFamily="34" charset="-120"/>
                <a:cs typeface="+mn-ea"/>
                <a:sym typeface="+mn-lt"/>
              </a:rPr>
              <a:t>182</a:t>
            </a:r>
            <a:r>
              <a:rPr lang="zh-TW" altLang="en-US" sz="4000" b="1" dirty="0">
                <a:latin typeface="微軟正黑體" panose="020B0604030504040204" pitchFamily="34" charset="-120"/>
                <a:ea typeface="微軟正黑體" panose="020B0604030504040204" pitchFamily="34" charset="-120"/>
                <a:cs typeface="+mn-ea"/>
                <a:sym typeface="+mn-lt"/>
              </a:rPr>
              <a:t>表格</a:t>
            </a:r>
            <a:r>
              <a:rPr lang="en-US" altLang="zh-TW" sz="4000" b="1" dirty="0">
                <a:latin typeface="微軟正黑體" panose="020B0604030504040204" pitchFamily="34" charset="-120"/>
                <a:ea typeface="微軟正黑體" panose="020B0604030504040204" pitchFamily="34" charset="-120"/>
                <a:cs typeface="+mn-ea"/>
                <a:sym typeface="+mn-lt"/>
              </a:rPr>
              <a:t>(</a:t>
            </a:r>
            <a:r>
              <a:rPr lang="zh-TW" altLang="en-US" sz="4000" b="1" dirty="0">
                <a:latin typeface="微軟正黑體" panose="020B0604030504040204" pitchFamily="34" charset="-120"/>
                <a:ea typeface="微軟正黑體" panose="020B0604030504040204" pitchFamily="34" charset="-120"/>
                <a:cs typeface="+mn-ea"/>
                <a:sym typeface="+mn-lt"/>
              </a:rPr>
              <a:t>上</a:t>
            </a:r>
            <a:r>
              <a:rPr lang="en-US" altLang="zh-TW" sz="4000" b="1" dirty="0">
                <a:latin typeface="微軟正黑體" panose="020B0604030504040204" pitchFamily="34" charset="-120"/>
                <a:ea typeface="微軟正黑體" panose="020B0604030504040204" pitchFamily="34" charset="-120"/>
                <a:cs typeface="+mn-ea"/>
                <a:sym typeface="+mn-lt"/>
              </a:rPr>
              <a:t>)</a:t>
            </a:r>
          </a:p>
          <a:p>
            <a:pPr>
              <a:lnSpc>
                <a:spcPts val="1500"/>
              </a:lnSpc>
            </a:pP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marL="514350" indent="-514350">
              <a:lnSpc>
                <a:spcPct val="120000"/>
              </a:lnSpc>
              <a:buAutoNum type="arabicPeriod"/>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確立立場 寫下</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問題</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和</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論點     </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分鐘 </a:t>
            </a:r>
            <a:endPar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操作方式：</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概覽大標題</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選立場 </a:t>
            </a:r>
            <a:r>
              <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rPr>
              <a:t>(15</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人</a:t>
            </a:r>
            <a:r>
              <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rPr>
              <a:t>￬)</a:t>
            </a:r>
          </a:p>
          <a:p>
            <a:pPr>
              <a:lnSpc>
                <a:spcPct val="120000"/>
              </a:lnSpc>
            </a:pP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a:t>
            </a:r>
            <a:endPar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endParaRPr>
          </a:p>
          <a:p>
            <a:pPr marL="514350" indent="-514350">
              <a:lnSpc>
                <a:spcPct val="120000"/>
              </a:lnSpc>
              <a:buAutoNum type="arabicPeriod" startAt="2"/>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畫出</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論據</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寫出</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推理      </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10</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分鐘</a:t>
            </a:r>
            <a:endPar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操作方式</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：每一標題下畫重點</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Wingdings" panose="05000000000000000000" pitchFamily="2" charset="2"/>
              </a:rPr>
              <a:t></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再統整</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     依據找到的證據進行自我推理</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         (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用自己的話整理證據寫下來</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a:t>
            </a:r>
          </a:p>
          <a:p>
            <a:pPr>
              <a:lnSpc>
                <a:spcPct val="120000"/>
              </a:lnSpc>
            </a:pPr>
            <a:endParaRPr lang="en-US" altLang="zh-TW" sz="16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2" name="文本框 12">
            <a:extLst>
              <a:ext uri="{FF2B5EF4-FFF2-40B4-BE49-F238E27FC236}">
                <a16:creationId xmlns:a16="http://schemas.microsoft.com/office/drawing/2014/main" id="{CCD0D295-5B25-4505-9EFF-FED24B76095C}"/>
              </a:ext>
            </a:extLst>
          </p:cNvPr>
          <p:cNvSpPr txBox="1"/>
          <p:nvPr/>
        </p:nvSpPr>
        <p:spPr>
          <a:xfrm>
            <a:off x="1602895" y="588495"/>
            <a:ext cx="7511125" cy="707886"/>
          </a:xfrm>
          <a:prstGeom prst="rect">
            <a:avLst/>
          </a:prstGeom>
          <a:noFill/>
        </p:spPr>
        <p:txBody>
          <a:bodyPr wrap="square" rtlCol="0">
            <a:spAutoFit/>
          </a:bodyPr>
          <a:lstStyle/>
          <a:p>
            <a:pPr fontAlgn="auto"/>
            <a:r>
              <a:rPr lang="en-US" altLang="zh-CN" sz="4000" b="1" dirty="0">
                <a:solidFill>
                  <a:schemeClr val="tx1"/>
                </a:solidFill>
                <a:cs typeface="+mn-ea"/>
                <a:sym typeface="+mn-lt"/>
              </a:rPr>
              <a:t>PART.01    </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文本閱讀</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藻礁</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議題</a:t>
            </a:r>
            <a:endParaRPr lang="en-US" altLang="zh-CN" sz="4000" b="1" dirty="0">
              <a:solidFill>
                <a:schemeClr val="tx1"/>
              </a:solidFill>
              <a:cs typeface="+mn-ea"/>
              <a:sym typeface="+mn-lt"/>
            </a:endParaRPr>
          </a:p>
        </p:txBody>
      </p:sp>
    </p:spTree>
    <p:extLst>
      <p:ext uri="{BB962C8B-B14F-4D97-AF65-F5344CB8AC3E}">
        <p14:creationId xmlns:p14="http://schemas.microsoft.com/office/powerpoint/2010/main" val="1793112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grpSp>
        <p:nvGrpSpPr>
          <p:cNvPr id="235" name="Google Shape;235;p12"/>
          <p:cNvGrpSpPr/>
          <p:nvPr/>
        </p:nvGrpSpPr>
        <p:grpSpPr>
          <a:xfrm>
            <a:off x="-205838" y="0"/>
            <a:ext cx="12397838" cy="6968034"/>
            <a:chOff x="-201146" y="0"/>
            <a:chExt cx="12397838" cy="6968034"/>
          </a:xfrm>
        </p:grpSpPr>
        <p:grpSp>
          <p:nvGrpSpPr>
            <p:cNvPr id="236" name="Google Shape;236;p12"/>
            <p:cNvGrpSpPr/>
            <p:nvPr/>
          </p:nvGrpSpPr>
          <p:grpSpPr>
            <a:xfrm>
              <a:off x="0" y="0"/>
              <a:ext cx="12192000" cy="6946533"/>
              <a:chOff x="0" y="0"/>
              <a:chExt cx="12192000" cy="6946533"/>
            </a:xfrm>
          </p:grpSpPr>
          <p:sp>
            <p:nvSpPr>
              <p:cNvPr id="237" name="Google Shape;237;p12"/>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9" name="Google Shape;239;p12"/>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sp>
        <p:nvSpPr>
          <p:cNvPr id="240" name="Google Shape;240;p12"/>
          <p:cNvSpPr txBox="1"/>
          <p:nvPr/>
        </p:nvSpPr>
        <p:spPr>
          <a:xfrm>
            <a:off x="1049310" y="3046763"/>
            <a:ext cx="10390473" cy="1421887"/>
          </a:xfrm>
          <a:prstGeom prst="rect">
            <a:avLst/>
          </a:prstGeom>
          <a:noFill/>
          <a:ln>
            <a:noFill/>
          </a:ln>
        </p:spPr>
        <p:txBody>
          <a:bodyPr spcFirstLastPara="1" wrap="square" lIns="91425" tIns="45700" rIns="91425" bIns="45700" anchor="t" anchorCtr="0">
            <a:spAutoFit/>
          </a:bodyPr>
          <a:lstStyle/>
          <a:p>
            <a:pPr lvl="0" algn="ctr">
              <a:lnSpc>
                <a:spcPct val="120000"/>
              </a:lnSpc>
            </a:pPr>
            <a:r>
              <a:rPr lang="zh-TW" altLang="en-US" sz="7200" b="1" dirty="0">
                <a:solidFill>
                  <a:srgbClr val="002060"/>
                </a:solidFill>
                <a:latin typeface="Microsoft JhengHei"/>
                <a:ea typeface="Microsoft JhengHei"/>
                <a:cs typeface="Microsoft JhengHei"/>
                <a:sym typeface="Microsoft JhengHei"/>
              </a:rPr>
              <a:t>老師示範 第一段</a:t>
            </a:r>
          </a:p>
        </p:txBody>
      </p:sp>
    </p:spTree>
    <p:extLst>
      <p:ext uri="{BB962C8B-B14F-4D97-AF65-F5344CB8AC3E}">
        <p14:creationId xmlns:p14="http://schemas.microsoft.com/office/powerpoint/2010/main" val="313142979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463629" y="617912"/>
            <a:ext cx="11255358" cy="3722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一、藻礁保育：</a:t>
            </a:r>
          </a:p>
          <a:p>
            <a:pPr>
              <a:lnSpc>
                <a:spcPct val="120000"/>
              </a:lnSpc>
            </a:pPr>
            <a:r>
              <a:rPr lang="en-US" altLang="zh-TW" sz="2400" b="1" dirty="0">
                <a:solidFill>
                  <a:srgbClr val="0070C0"/>
                </a:solidFill>
                <a:latin typeface="微軟正黑體" panose="020B0604030504040204" pitchFamily="34" charset="-120"/>
                <a:ea typeface="微軟正黑體" panose="020B0604030504040204" pitchFamily="34" charset="-120"/>
                <a:cs typeface="+mn-ea"/>
                <a:sym typeface="+mn-lt"/>
              </a:rPr>
              <a:t>2018 </a:t>
            </a: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年農委會委託中研院生物多樣性研究中心的調查團隊在大潭藻礁發現 </a:t>
            </a:r>
            <a:r>
              <a:rPr lang="en-US" altLang="zh-TW" sz="2400" b="1" dirty="0">
                <a:solidFill>
                  <a:srgbClr val="0070C0"/>
                </a:solidFill>
                <a:latin typeface="微軟正黑體" panose="020B0604030504040204" pitchFamily="34" charset="-120"/>
                <a:ea typeface="微軟正黑體" panose="020B0604030504040204" pitchFamily="34" charset="-120"/>
                <a:cs typeface="+mn-ea"/>
                <a:sym typeface="+mn-lt"/>
              </a:rPr>
              <a:t>24 </a:t>
            </a: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種造礁藻類，其中竟有 </a:t>
            </a:r>
            <a:r>
              <a:rPr lang="en-US" altLang="zh-TW" sz="2400" b="1" dirty="0">
                <a:solidFill>
                  <a:srgbClr val="0070C0"/>
                </a:solidFill>
                <a:latin typeface="微軟正黑體" panose="020B0604030504040204" pitchFamily="34" charset="-120"/>
                <a:ea typeface="微軟正黑體" panose="020B0604030504040204" pitchFamily="34" charset="-120"/>
                <a:cs typeface="+mn-ea"/>
                <a:sym typeface="+mn-lt"/>
              </a:rPr>
              <a:t>19 </a:t>
            </a: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種是世界新種，令人驚艷。蟹類專家劉烘昌博士表示：「大潭藻礁海岸的蟹類豐富度遠遠高於墾丁國家公園潮間帶」。汙染荼毒超過 </a:t>
            </a:r>
            <a:r>
              <a:rPr lang="en-US" altLang="zh-TW" sz="2400" b="1" dirty="0">
                <a:solidFill>
                  <a:srgbClr val="0070C0"/>
                </a:solidFill>
                <a:latin typeface="微軟正黑體" panose="020B0604030504040204" pitchFamily="34" charset="-120"/>
                <a:ea typeface="微軟正黑體" panose="020B0604030504040204" pitchFamily="34" charset="-120"/>
                <a:cs typeface="+mn-ea"/>
                <a:sym typeface="+mn-lt"/>
              </a:rPr>
              <a:t>30 </a:t>
            </a: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年的海岸，造礁藻類、蟹類豐富度還如此高，多麼神奇？這裡是一級保育類的柴山多杯孔珊瑚的最大棲地，是國際瀕危物種紅肉ㄚ髻鮫的育嬰房，瀕危的台灣白海豚也曾在此現蹤</a:t>
            </a:r>
            <a:r>
              <a:rPr lang="en-US" altLang="zh-TW" sz="2400" b="1" dirty="0">
                <a:solidFill>
                  <a:srgbClr val="0070C0"/>
                </a:solidFill>
                <a:latin typeface="微軟正黑體" panose="020B0604030504040204" pitchFamily="34" charset="-120"/>
                <a:ea typeface="微軟正黑體" panose="020B0604030504040204" pitchFamily="34" charset="-120"/>
                <a:cs typeface="+mn-ea"/>
                <a:sym typeface="+mn-lt"/>
              </a:rPr>
              <a:t>……</a:t>
            </a:r>
            <a:r>
              <a:rPr lang="zh-TW" altLang="en-US" sz="2400" b="1" dirty="0">
                <a:solidFill>
                  <a:srgbClr val="0070C0"/>
                </a:solidFill>
                <a:latin typeface="微軟正黑體" panose="020B0604030504040204" pitchFamily="34" charset="-120"/>
                <a:ea typeface="微軟正黑體" panose="020B0604030504040204" pitchFamily="34" charset="-120"/>
                <a:cs typeface="+mn-ea"/>
                <a:sym typeface="+mn-lt"/>
              </a:rPr>
              <a:t>這麼特殊的自然資源正待我們揭開它神秘的面紗，而它也極可能要為台灣發光發熱，政府不應短視地破壞它。</a:t>
            </a:r>
          </a:p>
        </p:txBody>
      </p:sp>
      <p:sp>
        <p:nvSpPr>
          <p:cNvPr id="12" name="文本框 12">
            <a:extLst>
              <a:ext uri="{FF2B5EF4-FFF2-40B4-BE49-F238E27FC236}">
                <a16:creationId xmlns:a16="http://schemas.microsoft.com/office/drawing/2014/main" id="{CCD0D295-5B25-4505-9EFF-FED24B76095C}"/>
              </a:ext>
            </a:extLst>
          </p:cNvPr>
          <p:cNvSpPr txBox="1"/>
          <p:nvPr/>
        </p:nvSpPr>
        <p:spPr>
          <a:xfrm>
            <a:off x="9711834" y="263969"/>
            <a:ext cx="2318385" cy="707886"/>
          </a:xfrm>
          <a:prstGeom prst="rect">
            <a:avLst/>
          </a:prstGeom>
          <a:noFill/>
        </p:spPr>
        <p:txBody>
          <a:bodyPr wrap="square" rtlCol="0">
            <a:spAutoFit/>
          </a:bodyPr>
          <a:lstStyle/>
          <a:p>
            <a:pPr algn="r" fontAlgn="auto"/>
            <a:r>
              <a:rPr lang="zh-TW" altLang="en-US" sz="4000" b="1" dirty="0">
                <a:solidFill>
                  <a:schemeClr val="tx1"/>
                </a:solidFill>
                <a:latin typeface="微軟正黑體" panose="020B0604030504040204" pitchFamily="34" charset="-120"/>
                <a:ea typeface="微軟正黑體" panose="020B0604030504040204" pitchFamily="34" charset="-120"/>
                <a:cs typeface="+mn-ea"/>
                <a:sym typeface="+mn-lt"/>
              </a:rPr>
              <a:t>老師示範</a:t>
            </a:r>
            <a:endParaRPr lang="en-US" altLang="zh-CN" sz="4000" b="1" dirty="0">
              <a:solidFill>
                <a:schemeClr val="tx1"/>
              </a:solidFill>
              <a:latin typeface="微軟正黑體" panose="020B0604030504040204" pitchFamily="34" charset="-120"/>
              <a:ea typeface="微軟正黑體" panose="020B0604030504040204" pitchFamily="34" charset="-120"/>
              <a:cs typeface="+mn-ea"/>
              <a:sym typeface="+mn-lt"/>
            </a:endParaRPr>
          </a:p>
        </p:txBody>
      </p:sp>
      <p:sp>
        <p:nvSpPr>
          <p:cNvPr id="7" name="矩形 6">
            <a:extLst>
              <a:ext uri="{FF2B5EF4-FFF2-40B4-BE49-F238E27FC236}">
                <a16:creationId xmlns:a16="http://schemas.microsoft.com/office/drawing/2014/main" id="{4A87175F-DD4D-4287-B6C8-9FD727892C52}"/>
              </a:ext>
            </a:extLst>
          </p:cNvPr>
          <p:cNvSpPr/>
          <p:nvPr/>
        </p:nvSpPr>
        <p:spPr>
          <a:xfrm>
            <a:off x="424159" y="4196749"/>
            <a:ext cx="11071287" cy="1569660"/>
          </a:xfrm>
          <a:prstGeom prst="rect">
            <a:avLst/>
          </a:prstGeom>
        </p:spPr>
        <p:txBody>
          <a:bodyPr wrap="square">
            <a:spAutoFit/>
          </a:bodyPr>
          <a:lstStyle/>
          <a:p>
            <a:r>
              <a:rPr lang="zh-TW" altLang="en-US" sz="3200" b="1" dirty="0">
                <a:latin typeface="微軟正黑體" panose="020B0604030504040204" pitchFamily="34" charset="-120"/>
                <a:ea typeface="微軟正黑體" panose="020B0604030504040204" pitchFamily="34" charset="-120"/>
                <a:cs typeface="新細明體" panose="02020500000000000000" pitchFamily="18" charset="-120"/>
              </a:rPr>
              <a:t>例</a:t>
            </a:r>
            <a:r>
              <a:rPr lang="en-US" altLang="zh-TW" sz="3200" b="1" dirty="0">
                <a:latin typeface="微軟正黑體" panose="020B0604030504040204" pitchFamily="34" charset="-120"/>
                <a:ea typeface="微軟正黑體" panose="020B0604030504040204" pitchFamily="34" charset="-120"/>
                <a:cs typeface="新細明體" panose="02020500000000000000" pitchFamily="18" charset="-120"/>
              </a:rPr>
              <a:t>1</a:t>
            </a:r>
            <a:r>
              <a:rPr lang="zh-TW" altLang="en-US" sz="3200" b="1"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rPr>
              <a:t>大潭藻礁是特殊的自然資源，</a:t>
            </a:r>
            <a:r>
              <a:rPr lang="zh-TW" altLang="en-US" sz="3200" b="1" dirty="0">
                <a:latin typeface="微軟正黑體" panose="020B0604030504040204" pitchFamily="34" charset="-120"/>
                <a:ea typeface="微軟正黑體" panose="020B0604030504040204" pitchFamily="34" charset="-120"/>
                <a:cs typeface="新細明體" panose="02020500000000000000" pitchFamily="18" charset="-120"/>
              </a:rPr>
              <a:t>不只</a:t>
            </a:r>
            <a:r>
              <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rPr>
              <a:t>海洋生物豐富</a:t>
            </a:r>
            <a:r>
              <a:rPr lang="zh-TW" altLang="en-US" sz="3200" b="1" dirty="0">
                <a:latin typeface="微軟正黑體" panose="020B0604030504040204" pitchFamily="34" charset="-120"/>
                <a:ea typeface="微軟正黑體" panose="020B0604030504040204" pitchFamily="34" charset="-120"/>
                <a:cs typeface="新細明體" panose="02020500000000000000" pitchFamily="18" charset="-120"/>
              </a:rPr>
              <a:t>，還有</a:t>
            </a:r>
            <a:r>
              <a:rPr lang="en-US" altLang="zh-TW" sz="3200" b="1" dirty="0">
                <a:latin typeface="微軟正黑體" panose="020B0604030504040204" pitchFamily="34" charset="-120"/>
                <a:ea typeface="微軟正黑體" panose="020B0604030504040204" pitchFamily="34" charset="-120"/>
                <a:cs typeface="Calibri" panose="020F0502020204030204" pitchFamily="34" charset="0"/>
              </a:rPr>
              <a:t>19 </a:t>
            </a:r>
            <a:r>
              <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rPr>
              <a:t>種世界新種造礁藻類，甚至有</a:t>
            </a:r>
            <a:r>
              <a:rPr lang="zh-TW" altLang="en-US" sz="3200" b="1" dirty="0">
                <a:latin typeface="微軟正黑體" panose="020B0604030504040204" pitchFamily="34" charset="-120"/>
                <a:ea typeface="微軟正黑體" panose="020B0604030504040204" pitchFamily="34" charset="-120"/>
                <a:cs typeface="新細明體" panose="02020500000000000000" pitchFamily="18" charset="-120"/>
              </a:rPr>
              <a:t>一級保育類和國際瀕</a:t>
            </a:r>
            <a:r>
              <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rPr>
              <a:t>危物種，不該輕易破壞。</a:t>
            </a:r>
            <a:endParaRPr lang="zh-TW" altLang="en-US" sz="32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76D66511-989C-4AE1-B10B-5A5D9F5EF2D1}"/>
              </a:ext>
            </a:extLst>
          </p:cNvPr>
          <p:cNvSpPr/>
          <p:nvPr/>
        </p:nvSpPr>
        <p:spPr>
          <a:xfrm>
            <a:off x="2806700" y="1529152"/>
            <a:ext cx="2641600"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38594A80-869A-4519-B2F4-31BBF500F68C}"/>
              </a:ext>
            </a:extLst>
          </p:cNvPr>
          <p:cNvSpPr/>
          <p:nvPr/>
        </p:nvSpPr>
        <p:spPr>
          <a:xfrm>
            <a:off x="2349501" y="1960488"/>
            <a:ext cx="1295399"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7F2172C2-315D-47D1-9062-30BB34F8B863}"/>
              </a:ext>
            </a:extLst>
          </p:cNvPr>
          <p:cNvSpPr/>
          <p:nvPr/>
        </p:nvSpPr>
        <p:spPr>
          <a:xfrm>
            <a:off x="8391034" y="2414825"/>
            <a:ext cx="1629266"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008DB265-8AA4-4F1D-8BB4-F5C4B101A1E1}"/>
              </a:ext>
            </a:extLst>
          </p:cNvPr>
          <p:cNvSpPr/>
          <p:nvPr/>
        </p:nvSpPr>
        <p:spPr>
          <a:xfrm>
            <a:off x="3644900" y="2854173"/>
            <a:ext cx="1803400"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5BD1A22-0DDE-4B6A-A15C-8FE6DC6E6D4A}"/>
              </a:ext>
            </a:extLst>
          </p:cNvPr>
          <p:cNvSpPr/>
          <p:nvPr/>
        </p:nvSpPr>
        <p:spPr>
          <a:xfrm>
            <a:off x="8391034" y="2854173"/>
            <a:ext cx="2641600"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C0C77DEB-4BED-4484-BF4F-B4A422F07925}"/>
              </a:ext>
            </a:extLst>
          </p:cNvPr>
          <p:cNvSpPr/>
          <p:nvPr/>
        </p:nvSpPr>
        <p:spPr>
          <a:xfrm>
            <a:off x="2895600" y="3306796"/>
            <a:ext cx="2209800" cy="435616"/>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3E6087E0-45AE-43FE-B1A1-2FF9C907BF47}"/>
              </a:ext>
            </a:extLst>
          </p:cNvPr>
          <p:cNvSpPr/>
          <p:nvPr/>
        </p:nvSpPr>
        <p:spPr>
          <a:xfrm>
            <a:off x="457437" y="591205"/>
            <a:ext cx="2641600" cy="439348"/>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圖說文字: 直線加上框線和強調線 7">
            <a:extLst>
              <a:ext uri="{FF2B5EF4-FFF2-40B4-BE49-F238E27FC236}">
                <a16:creationId xmlns:a16="http://schemas.microsoft.com/office/drawing/2014/main" id="{B26E87F2-609A-4E84-91DB-34339929A1B9}"/>
              </a:ext>
            </a:extLst>
          </p:cNvPr>
          <p:cNvSpPr/>
          <p:nvPr/>
        </p:nvSpPr>
        <p:spPr>
          <a:xfrm>
            <a:off x="3099037" y="381745"/>
            <a:ext cx="1482294" cy="527881"/>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大標題</a:t>
            </a:r>
          </a:p>
        </p:txBody>
      </p:sp>
      <p:sp>
        <p:nvSpPr>
          <p:cNvPr id="9" name="矩形 8">
            <a:extLst>
              <a:ext uri="{FF2B5EF4-FFF2-40B4-BE49-F238E27FC236}">
                <a16:creationId xmlns:a16="http://schemas.microsoft.com/office/drawing/2014/main" id="{564F24EE-09CB-4F78-9CCA-AA4F3ADA7DD8}"/>
              </a:ext>
            </a:extLst>
          </p:cNvPr>
          <p:cNvSpPr/>
          <p:nvPr/>
        </p:nvSpPr>
        <p:spPr>
          <a:xfrm>
            <a:off x="360034" y="5704683"/>
            <a:ext cx="11147396" cy="1077218"/>
          </a:xfrm>
          <a:prstGeom prst="rect">
            <a:avLst/>
          </a:prstGeom>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例</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rPr>
              <a:t>2</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：大潭藻礁有新種、國際瀕危、一級保育生物等，是特殊的自然資源，不該輕易破壞。</a:t>
            </a:r>
          </a:p>
        </p:txBody>
      </p:sp>
    </p:spTree>
    <p:extLst>
      <p:ext uri="{BB962C8B-B14F-4D97-AF65-F5344CB8AC3E}">
        <p14:creationId xmlns:p14="http://schemas.microsoft.com/office/powerpoint/2010/main" val="3292419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7" grpId="0"/>
      <p:bldP spid="10" grpId="0" animBg="1"/>
      <p:bldP spid="13" grpId="0" animBg="1"/>
      <p:bldP spid="14" grpId="0" animBg="1"/>
      <p:bldP spid="15" grpId="0" animBg="1"/>
      <p:bldP spid="16" grpId="0" animBg="1"/>
      <p:bldP spid="17" grpId="0" animBg="1"/>
      <p:bldP spid="18"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602895" y="1414618"/>
            <a:ext cx="9249739" cy="54285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4000" b="1" dirty="0">
                <a:latin typeface="微軟正黑體" panose="020B0604030504040204" pitchFamily="34" charset="-120"/>
                <a:ea typeface="微軟正黑體" panose="020B0604030504040204" pitchFamily="34" charset="-120"/>
                <a:cs typeface="+mn-ea"/>
                <a:sym typeface="+mn-lt"/>
              </a:rPr>
              <a:t>完成</a:t>
            </a:r>
            <a:r>
              <a:rPr lang="en-US" altLang="zh-TW" sz="4000" b="1" dirty="0">
                <a:latin typeface="微軟正黑體" panose="020B0604030504040204" pitchFamily="34" charset="-120"/>
                <a:ea typeface="微軟正黑體" panose="020B0604030504040204" pitchFamily="34" charset="-120"/>
                <a:cs typeface="+mn-ea"/>
                <a:sym typeface="+mn-lt"/>
              </a:rPr>
              <a:t>182</a:t>
            </a:r>
            <a:r>
              <a:rPr lang="zh-TW" altLang="en-US" sz="4000" b="1" dirty="0">
                <a:latin typeface="微軟正黑體" panose="020B0604030504040204" pitchFamily="34" charset="-120"/>
                <a:ea typeface="微軟正黑體" panose="020B0604030504040204" pitchFamily="34" charset="-120"/>
                <a:cs typeface="+mn-ea"/>
                <a:sym typeface="+mn-lt"/>
              </a:rPr>
              <a:t>表格</a:t>
            </a:r>
            <a:r>
              <a:rPr lang="en-US" altLang="zh-TW" sz="4000" b="1" dirty="0">
                <a:latin typeface="微軟正黑體" panose="020B0604030504040204" pitchFamily="34" charset="-120"/>
                <a:ea typeface="微軟正黑體" panose="020B0604030504040204" pitchFamily="34" charset="-120"/>
                <a:cs typeface="+mn-ea"/>
                <a:sym typeface="+mn-lt"/>
              </a:rPr>
              <a:t>(</a:t>
            </a:r>
            <a:r>
              <a:rPr lang="zh-TW" altLang="en-US" sz="4000" b="1" dirty="0">
                <a:latin typeface="微軟正黑體" panose="020B0604030504040204" pitchFamily="34" charset="-120"/>
                <a:ea typeface="微軟正黑體" panose="020B0604030504040204" pitchFamily="34" charset="-120"/>
                <a:cs typeface="+mn-ea"/>
                <a:sym typeface="+mn-lt"/>
              </a:rPr>
              <a:t>上</a:t>
            </a:r>
            <a:r>
              <a:rPr lang="en-US" altLang="zh-TW" sz="4000" b="1" dirty="0">
                <a:latin typeface="微軟正黑體" panose="020B0604030504040204" pitchFamily="34" charset="-120"/>
                <a:ea typeface="微軟正黑體" panose="020B0604030504040204" pitchFamily="34" charset="-120"/>
                <a:cs typeface="+mn-ea"/>
                <a:sym typeface="+mn-lt"/>
              </a:rPr>
              <a:t>)</a:t>
            </a:r>
          </a:p>
          <a:p>
            <a:pPr>
              <a:lnSpc>
                <a:spcPts val="1500"/>
              </a:lnSpc>
            </a:pP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marL="514350" indent="-514350">
              <a:lnSpc>
                <a:spcPct val="120000"/>
              </a:lnSpc>
              <a:buAutoNum type="arabicPeriod"/>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確立立場 寫下</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問題</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和</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論點     </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分鐘 </a:t>
            </a:r>
            <a:endPar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操作方式：</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概覽大標題</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選立場 </a:t>
            </a:r>
            <a:r>
              <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rPr>
              <a:t>(15</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人</a:t>
            </a:r>
            <a:r>
              <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rPr>
              <a:t>￬)</a:t>
            </a:r>
          </a:p>
          <a:p>
            <a:pPr>
              <a:lnSpc>
                <a:spcPct val="120000"/>
              </a:lnSpc>
            </a:pP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a:t>
            </a:r>
            <a:endPar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endParaRPr>
          </a:p>
          <a:p>
            <a:pPr marL="514350" indent="-514350">
              <a:lnSpc>
                <a:spcPct val="120000"/>
              </a:lnSpc>
              <a:buAutoNum type="arabicPeriod" startAt="2"/>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畫出</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論據</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寫出</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推理      </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10</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分鐘</a:t>
            </a:r>
            <a:endPar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操作方式</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：每一標題下畫重點</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Wingdings" panose="05000000000000000000" pitchFamily="2" charset="2"/>
              </a:rPr>
              <a:t></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再統整</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     依據找到的證據進行自我推理</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         ( </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用自己的話整理證據寫下來</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a:t>
            </a:r>
          </a:p>
          <a:p>
            <a:pPr>
              <a:lnSpc>
                <a:spcPct val="120000"/>
              </a:lnSpc>
            </a:pPr>
            <a:endParaRPr lang="en-US" altLang="zh-TW" sz="16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2" name="文本框 12">
            <a:extLst>
              <a:ext uri="{FF2B5EF4-FFF2-40B4-BE49-F238E27FC236}">
                <a16:creationId xmlns:a16="http://schemas.microsoft.com/office/drawing/2014/main" id="{CCD0D295-5B25-4505-9EFF-FED24B76095C}"/>
              </a:ext>
            </a:extLst>
          </p:cNvPr>
          <p:cNvSpPr txBox="1"/>
          <p:nvPr/>
        </p:nvSpPr>
        <p:spPr>
          <a:xfrm>
            <a:off x="1602895" y="588495"/>
            <a:ext cx="7511125" cy="707886"/>
          </a:xfrm>
          <a:prstGeom prst="rect">
            <a:avLst/>
          </a:prstGeom>
          <a:noFill/>
        </p:spPr>
        <p:txBody>
          <a:bodyPr wrap="square" rtlCol="0">
            <a:spAutoFit/>
          </a:bodyPr>
          <a:lstStyle/>
          <a:p>
            <a:pPr fontAlgn="auto"/>
            <a:r>
              <a:rPr lang="en-US" altLang="zh-CN" sz="4000" b="1" dirty="0">
                <a:solidFill>
                  <a:schemeClr val="tx1"/>
                </a:solidFill>
                <a:cs typeface="+mn-ea"/>
                <a:sym typeface="+mn-lt"/>
              </a:rPr>
              <a:t>PART.01    </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文本閱讀</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藻礁</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議題</a:t>
            </a:r>
            <a:endParaRPr lang="en-US" altLang="zh-CN" sz="4000" b="1" dirty="0">
              <a:solidFill>
                <a:schemeClr val="tx1"/>
              </a:solidFill>
              <a:cs typeface="+mn-ea"/>
              <a:sym typeface="+mn-lt"/>
            </a:endParaRPr>
          </a:p>
        </p:txBody>
      </p:sp>
    </p:spTree>
    <p:extLst>
      <p:ext uri="{BB962C8B-B14F-4D97-AF65-F5344CB8AC3E}">
        <p14:creationId xmlns:p14="http://schemas.microsoft.com/office/powerpoint/2010/main" val="3756776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1146" y="0"/>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grpSp>
        <p:nvGrpSpPr>
          <p:cNvPr id="6" name="组合 5">
            <a:extLst>
              <a:ext uri="{FF2B5EF4-FFF2-40B4-BE49-F238E27FC236}">
                <a16:creationId xmlns:a16="http://schemas.microsoft.com/office/drawing/2014/main" id="{8424FDCC-5675-4FC4-93EF-F3265CB1CBFD}"/>
              </a:ext>
            </a:extLst>
          </p:cNvPr>
          <p:cNvGrpSpPr/>
          <p:nvPr/>
        </p:nvGrpSpPr>
        <p:grpSpPr>
          <a:xfrm>
            <a:off x="5898295" y="2876059"/>
            <a:ext cx="5763822" cy="2947965"/>
            <a:chOff x="2465778" y="1511493"/>
            <a:chExt cx="4516871" cy="2123770"/>
          </a:xfrm>
        </p:grpSpPr>
        <p:pic>
          <p:nvPicPr>
            <p:cNvPr id="8" name="图片 7">
              <a:extLst>
                <a:ext uri="{FF2B5EF4-FFF2-40B4-BE49-F238E27FC236}">
                  <a16:creationId xmlns:a16="http://schemas.microsoft.com/office/drawing/2014/main" id="{03CAA0C3-96AA-4148-9B6C-004637CEE2B1}"/>
                </a:ext>
              </a:extLst>
            </p:cNvPr>
            <p:cNvPicPr>
              <a:picLocks noChangeAspect="1"/>
            </p:cNvPicPr>
            <p:nvPr/>
          </p:nvPicPr>
          <p:blipFill rotWithShape="1">
            <a:blip r:embed="rId3">
              <a:extLst>
                <a:ext uri="{28A0092B-C50C-407E-A947-70E740481C1C}">
                  <a14:useLocalDpi xmlns:a14="http://schemas.microsoft.com/office/drawing/2010/main" val="0"/>
                </a:ext>
              </a:extLst>
            </a:blip>
            <a:srcRect l="39826" t="45161" r="2792" b="33548"/>
            <a:stretch/>
          </p:blipFill>
          <p:spPr>
            <a:xfrm>
              <a:off x="3089673" y="1511493"/>
              <a:ext cx="3892976" cy="2050027"/>
            </a:xfrm>
            <a:prstGeom prst="rect">
              <a:avLst/>
            </a:prstGeom>
          </p:spPr>
        </p:pic>
        <p:pic>
          <p:nvPicPr>
            <p:cNvPr id="9" name="图片 8">
              <a:extLst>
                <a:ext uri="{FF2B5EF4-FFF2-40B4-BE49-F238E27FC236}">
                  <a16:creationId xmlns:a16="http://schemas.microsoft.com/office/drawing/2014/main" id="{70EAE543-ED49-45F0-98CF-F6DF17EE857F}"/>
                </a:ext>
              </a:extLst>
            </p:cNvPr>
            <p:cNvPicPr>
              <a:picLocks noChangeAspect="1"/>
            </p:cNvPicPr>
            <p:nvPr/>
          </p:nvPicPr>
          <p:blipFill rotWithShape="1">
            <a:blip r:embed="rId4">
              <a:extLst>
                <a:ext uri="{28A0092B-C50C-407E-A947-70E740481C1C}">
                  <a14:useLocalDpi xmlns:a14="http://schemas.microsoft.com/office/drawing/2010/main" val="0"/>
                </a:ext>
              </a:extLst>
            </a:blip>
            <a:srcRect l="20952" t="40739" r="34602"/>
            <a:stretch/>
          </p:blipFill>
          <p:spPr>
            <a:xfrm>
              <a:off x="2465778" y="1646883"/>
              <a:ext cx="2094271" cy="1988380"/>
            </a:xfrm>
            <a:prstGeom prst="rect">
              <a:avLst/>
            </a:prstGeom>
          </p:spPr>
        </p:pic>
        <p:pic>
          <p:nvPicPr>
            <p:cNvPr id="11" name="图片 10">
              <a:extLst>
                <a:ext uri="{FF2B5EF4-FFF2-40B4-BE49-F238E27FC236}">
                  <a16:creationId xmlns:a16="http://schemas.microsoft.com/office/drawing/2014/main" id="{746D5AF0-9EAF-443F-9374-4A5801C84DD4}"/>
                </a:ext>
              </a:extLst>
            </p:cNvPr>
            <p:cNvPicPr>
              <a:picLocks noChangeAspect="1"/>
            </p:cNvPicPr>
            <p:nvPr/>
          </p:nvPicPr>
          <p:blipFill rotWithShape="1">
            <a:blip r:embed="rId5">
              <a:extLst>
                <a:ext uri="{28A0092B-C50C-407E-A947-70E740481C1C}">
                  <a14:useLocalDpi xmlns:a14="http://schemas.microsoft.com/office/drawing/2010/main" val="0"/>
                </a:ext>
              </a:extLst>
            </a:blip>
            <a:srcRect l="8910" t="47307" r="68432" b="20767"/>
            <a:stretch/>
          </p:blipFill>
          <p:spPr>
            <a:xfrm>
              <a:off x="5198694" y="1792288"/>
              <a:ext cx="897306" cy="950010"/>
            </a:xfrm>
            <a:prstGeom prst="rect">
              <a:avLst/>
            </a:prstGeom>
          </p:spPr>
        </p:pic>
      </p:grpSp>
      <p:pic>
        <p:nvPicPr>
          <p:cNvPr id="12" name="图片 11">
            <a:extLst>
              <a:ext uri="{FF2B5EF4-FFF2-40B4-BE49-F238E27FC236}">
                <a16:creationId xmlns:a16="http://schemas.microsoft.com/office/drawing/2014/main" id="{2B0A1436-C8A4-4A9B-AA9F-053735112507}"/>
              </a:ext>
            </a:extLst>
          </p:cNvPr>
          <p:cNvPicPr>
            <a:picLocks noChangeAspect="1"/>
          </p:cNvPicPr>
          <p:nvPr/>
        </p:nvPicPr>
        <p:blipFill rotWithShape="1">
          <a:blip r:embed="rId6">
            <a:extLst>
              <a:ext uri="{BEBA8EAE-BF5A-486C-A8C5-ECC9F3942E4B}">
                <a14:imgProps xmlns:a14="http://schemas.microsoft.com/office/drawing/2010/main">
                  <a14:imgLayer>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1412" t="51880" r="74157" b="40859"/>
          <a:stretch/>
        </p:blipFill>
        <p:spPr>
          <a:xfrm rot="7573834" flipV="1">
            <a:off x="5213150" y="5731669"/>
            <a:ext cx="1374312" cy="1066606"/>
          </a:xfrm>
          <a:prstGeom prst="rect">
            <a:avLst/>
          </a:prstGeom>
        </p:spPr>
      </p:pic>
      <p:sp>
        <p:nvSpPr>
          <p:cNvPr id="13" name="文本框 12">
            <a:extLst>
              <a:ext uri="{FF2B5EF4-FFF2-40B4-BE49-F238E27FC236}">
                <a16:creationId xmlns:a16="http://schemas.microsoft.com/office/drawing/2014/main" id="{CCD0D295-5B25-4505-9EFF-FED24B76095C}"/>
              </a:ext>
            </a:extLst>
          </p:cNvPr>
          <p:cNvSpPr txBox="1"/>
          <p:nvPr/>
        </p:nvSpPr>
        <p:spPr>
          <a:xfrm>
            <a:off x="3960776" y="2319557"/>
            <a:ext cx="2318385" cy="707886"/>
          </a:xfrm>
          <a:prstGeom prst="rect">
            <a:avLst/>
          </a:prstGeom>
          <a:noFill/>
        </p:spPr>
        <p:txBody>
          <a:bodyPr wrap="square" rtlCol="0">
            <a:spAutoFit/>
          </a:bodyPr>
          <a:lstStyle/>
          <a:p>
            <a:pPr algn="r" fontAlgn="auto"/>
            <a:r>
              <a:rPr lang="en-US" altLang="zh-CN" sz="4000" b="1" dirty="0">
                <a:solidFill>
                  <a:schemeClr val="tx1"/>
                </a:solidFill>
                <a:cs typeface="+mn-ea"/>
                <a:sym typeface="+mn-lt"/>
              </a:rPr>
              <a:t>PART.01</a:t>
            </a:r>
          </a:p>
        </p:txBody>
      </p:sp>
      <p:sp>
        <p:nvSpPr>
          <p:cNvPr id="14" name="文本框 13">
            <a:extLst>
              <a:ext uri="{FF2B5EF4-FFF2-40B4-BE49-F238E27FC236}">
                <a16:creationId xmlns:a16="http://schemas.microsoft.com/office/drawing/2014/main" id="{7C0E4B9F-211B-49C2-A6AE-D69529F9ADC5}"/>
              </a:ext>
            </a:extLst>
          </p:cNvPr>
          <p:cNvSpPr txBox="1"/>
          <p:nvPr/>
        </p:nvSpPr>
        <p:spPr>
          <a:xfrm>
            <a:off x="2176063" y="2938991"/>
            <a:ext cx="4103098" cy="5738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TW" altLang="en-US" sz="2800" b="1" dirty="0">
                <a:solidFill>
                  <a:srgbClr val="0070C0"/>
                </a:solidFill>
                <a:cs typeface="+mn-ea"/>
                <a:sym typeface="+mn-lt"/>
              </a:rPr>
              <a:t>表格介紹</a:t>
            </a:r>
            <a:endParaRPr lang="zh-CN" altLang="en-US" sz="2800" b="1" dirty="0">
              <a:solidFill>
                <a:srgbClr val="0070C0"/>
              </a:solidFill>
              <a:cs typeface="+mn-ea"/>
              <a:sym typeface="+mn-lt"/>
            </a:endParaRPr>
          </a:p>
        </p:txBody>
      </p:sp>
      <p:pic>
        <p:nvPicPr>
          <p:cNvPr id="25" name="图片 24">
            <a:extLst>
              <a:ext uri="{FF2B5EF4-FFF2-40B4-BE49-F238E27FC236}">
                <a16:creationId xmlns:a16="http://schemas.microsoft.com/office/drawing/2014/main" id="{56013371-ED21-49AA-AD78-5B0A42884FBD}"/>
              </a:ext>
            </a:extLst>
          </p:cNvPr>
          <p:cNvPicPr>
            <a:picLocks noChangeAspect="1"/>
          </p:cNvPicPr>
          <p:nvPr/>
        </p:nvPicPr>
        <p:blipFill rotWithShape="1">
          <a:blip r:embed="rId7">
            <a:extLst>
              <a:ext uri="{28A0092B-C50C-407E-A947-70E740481C1C}">
                <a14:useLocalDpi xmlns:a14="http://schemas.microsoft.com/office/drawing/2010/main" val="0"/>
              </a:ext>
            </a:extLst>
          </a:blip>
          <a:srcRect l="23846" t="19794" r="47673" b="27547"/>
          <a:stretch>
            <a:fillRect/>
          </a:stretch>
        </p:blipFill>
        <p:spPr>
          <a:xfrm flipH="1">
            <a:off x="2498823" y="652330"/>
            <a:ext cx="1728789" cy="2371725"/>
          </a:xfrm>
          <a:prstGeom prst="rect">
            <a:avLst/>
          </a:prstGeom>
        </p:spPr>
      </p:pic>
    </p:spTree>
    <p:extLst>
      <p:ext uri="{BB962C8B-B14F-4D97-AF65-F5344CB8AC3E}">
        <p14:creationId xmlns:p14="http://schemas.microsoft.com/office/powerpoint/2010/main" val="4139158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path" presetSubtype="0" repeatCount="2000" accel="50000" decel="50000" autoRev="1" fill="hold" nodeType="withEffect">
                                  <p:stCondLst>
                                    <p:cond delay="0"/>
                                  </p:stCondLst>
                                  <p:childTnLst>
                                    <p:animMotion origin="layout" path="M 5E-6 4.81481E-6 L -0.05195 0.00115 " pathEditMode="relative" rAng="0" ptsTypes="AA">
                                      <p:cBhvr>
                                        <p:cTn id="30" dur="500" fill="hold"/>
                                        <p:tgtEl>
                                          <p:spTgt spid="25"/>
                                        </p:tgtEl>
                                        <p:attrNameLst>
                                          <p:attrName>ppt_x</p:attrName>
                                          <p:attrName>ppt_y</p:attrName>
                                        </p:attrNameLst>
                                      </p:cBhvr>
                                      <p:rCtr x="-26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710360" y="1532373"/>
            <a:ext cx="9249739" cy="46677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文本閱讀</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藻礁</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議題</a:t>
            </a:r>
            <a:endPar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endParaRPr lang="en-US" altLang="zh-CN"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en-US" altLang="zh-CN" sz="3200" b="1" dirty="0">
                <a:solidFill>
                  <a:srgbClr val="002060"/>
                </a:solidFill>
                <a:latin typeface="微軟正黑體" panose="020B0604030504040204" pitchFamily="34" charset="-120"/>
                <a:ea typeface="微軟正黑體" panose="020B0604030504040204" pitchFamily="34" charset="-120"/>
                <a:cs typeface="+mn-ea"/>
                <a:sym typeface="+mn-lt"/>
              </a:rPr>
              <a:t>1.</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完成自己的  </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182</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表格</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二</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endParaRPr lang="en-US" altLang="zh-TW" sz="1600" b="1" dirty="0">
              <a:solidFill>
                <a:srgbClr val="002060"/>
              </a:solidFill>
              <a:latin typeface="微軟正黑體" panose="020B0604030504040204" pitchFamily="34" charset="-120"/>
              <a:ea typeface="微軟正黑體" panose="020B0604030504040204" pitchFamily="34" charset="-120"/>
              <a:cs typeface="+mn-ea"/>
              <a:sym typeface="+mn-lt"/>
            </a:endParaRPr>
          </a:p>
          <a:p>
            <a:pPr marL="457200" indent="-457200">
              <a:lnSpc>
                <a:spcPct val="200000"/>
              </a:lnSpc>
              <a:buFont typeface="Wingdings" panose="05000000000000000000" pitchFamily="2" charset="2"/>
              <a:buChar char="Ø"/>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與同學互相分享自己的推理並互相補足</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marL="457200" indent="-457200">
              <a:lnSpc>
                <a:spcPct val="200000"/>
              </a:lnSpc>
              <a:buFont typeface="Wingdings" panose="05000000000000000000" pitchFamily="2" charset="2"/>
              <a:buChar char="Ø"/>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思考有可能的反方主張</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至少</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項</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a:t>
            </a:r>
          </a:p>
          <a:p>
            <a:pPr>
              <a:lnSpc>
                <a:spcPct val="200000"/>
              </a:lnSpc>
            </a:pPr>
            <a:endParaRPr lang="zh-CN" altLang="en-US" sz="32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2" name="文本框 12">
            <a:extLst>
              <a:ext uri="{FF2B5EF4-FFF2-40B4-BE49-F238E27FC236}">
                <a16:creationId xmlns:a16="http://schemas.microsoft.com/office/drawing/2014/main" id="{CCD0D295-5B25-4505-9EFF-FED24B76095C}"/>
              </a:ext>
            </a:extLst>
          </p:cNvPr>
          <p:cNvSpPr txBox="1"/>
          <p:nvPr/>
        </p:nvSpPr>
        <p:spPr>
          <a:xfrm>
            <a:off x="4376076" y="493708"/>
            <a:ext cx="2318385" cy="707886"/>
          </a:xfrm>
          <a:prstGeom prst="rect">
            <a:avLst/>
          </a:prstGeom>
          <a:noFill/>
        </p:spPr>
        <p:txBody>
          <a:bodyPr wrap="square" rtlCol="0">
            <a:spAutoFit/>
          </a:bodyPr>
          <a:lstStyle/>
          <a:p>
            <a:pPr algn="r" fontAlgn="auto"/>
            <a:r>
              <a:rPr lang="en-US" altLang="zh-CN" sz="4000" b="1" dirty="0">
                <a:solidFill>
                  <a:schemeClr val="tx1"/>
                </a:solidFill>
                <a:cs typeface="+mn-ea"/>
                <a:sym typeface="+mn-lt"/>
              </a:rPr>
              <a:t>PART.02</a:t>
            </a:r>
          </a:p>
        </p:txBody>
      </p:sp>
    </p:spTree>
    <p:extLst>
      <p:ext uri="{BB962C8B-B14F-4D97-AF65-F5344CB8AC3E}">
        <p14:creationId xmlns:p14="http://schemas.microsoft.com/office/powerpoint/2010/main" val="3186194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499263" y="1796087"/>
            <a:ext cx="9249739" cy="25748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完成</a:t>
            </a:r>
            <a:r>
              <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rPr>
              <a:t>182</a:t>
            </a: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表格</a:t>
            </a:r>
            <a:r>
              <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rPr>
              <a:t>( </a:t>
            </a: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下 </a:t>
            </a:r>
            <a:r>
              <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rPr>
              <a:t>)</a:t>
            </a:r>
            <a:endParaRPr lang="en-US" altLang="zh-CN" sz="3600" b="1" dirty="0">
              <a:solidFill>
                <a:srgbClr val="0070C0"/>
              </a:solidFill>
              <a:latin typeface="微軟正黑體" panose="020B0604030504040204" pitchFamily="34" charset="-120"/>
              <a:ea typeface="微軟正黑體" panose="020B0604030504040204" pitchFamily="34" charset="-120"/>
              <a:cs typeface="+mn-ea"/>
              <a:sym typeface="+mn-lt"/>
            </a:endParaRPr>
          </a:p>
          <a:p>
            <a:pPr marL="457200" indent="-457200">
              <a:lnSpc>
                <a:spcPct val="200000"/>
              </a:lnSpc>
              <a:buFont typeface="Wingdings" panose="05000000000000000000" pitchFamily="2" charset="2"/>
              <a:buChar char="Ø"/>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思考有可能的反方主張</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至少</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項</a:t>
            </a:r>
            <a:r>
              <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rPr>
              <a:t>)        </a:t>
            </a:r>
            <a:r>
              <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5</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分鐘</a:t>
            </a:r>
            <a:endParaRPr lang="en-US" altLang="zh-TW"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endParaRPr>
          </a:p>
          <a:p>
            <a:pPr>
              <a:lnSpc>
                <a:spcPct val="200000"/>
              </a:lnSpc>
            </a:pPr>
            <a:endParaRPr lang="zh-CN" altLang="en-US" sz="32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2" name="文本框 12">
            <a:extLst>
              <a:ext uri="{FF2B5EF4-FFF2-40B4-BE49-F238E27FC236}">
                <a16:creationId xmlns:a16="http://schemas.microsoft.com/office/drawing/2014/main" id="{CCD0D295-5B25-4505-9EFF-FED24B76095C}"/>
              </a:ext>
            </a:extLst>
          </p:cNvPr>
          <p:cNvSpPr txBox="1"/>
          <p:nvPr/>
        </p:nvSpPr>
        <p:spPr>
          <a:xfrm>
            <a:off x="-205838" y="735954"/>
            <a:ext cx="9814533" cy="707886"/>
          </a:xfrm>
          <a:prstGeom prst="rect">
            <a:avLst/>
          </a:prstGeom>
          <a:noFill/>
        </p:spPr>
        <p:txBody>
          <a:bodyPr wrap="square" rtlCol="0">
            <a:spAutoFit/>
          </a:bodyPr>
          <a:lstStyle/>
          <a:p>
            <a:pPr algn="r"/>
            <a:r>
              <a:rPr lang="en-US" altLang="zh-CN" sz="4000" b="1" dirty="0">
                <a:solidFill>
                  <a:schemeClr val="tx1"/>
                </a:solidFill>
                <a:cs typeface="+mn-ea"/>
                <a:sym typeface="+mn-lt"/>
              </a:rPr>
              <a:t>PART.02         </a:t>
            </a:r>
            <a:r>
              <a:rPr lang="zh-TW" altLang="en-US" sz="4000" b="1" dirty="0">
                <a:solidFill>
                  <a:srgbClr val="002060"/>
                </a:solidFill>
                <a:latin typeface="微軟正黑體" panose="020B0604030504040204" pitchFamily="34" charset="-120"/>
                <a:ea typeface="微軟正黑體" panose="020B0604030504040204" pitchFamily="34" charset="-120"/>
                <a:cs typeface="+mn-ea"/>
                <a:sym typeface="+mn-lt"/>
              </a:rPr>
              <a:t>文本閱讀</a:t>
            </a:r>
            <a:r>
              <a:rPr lang="en-US" altLang="zh-TW" sz="40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4000" b="1" dirty="0">
                <a:solidFill>
                  <a:srgbClr val="C00000"/>
                </a:solidFill>
                <a:latin typeface="微軟正黑體" panose="020B0604030504040204" pitchFamily="34" charset="-120"/>
                <a:ea typeface="微軟正黑體" panose="020B0604030504040204" pitchFamily="34" charset="-120"/>
                <a:cs typeface="+mn-ea"/>
                <a:sym typeface="+mn-lt"/>
              </a:rPr>
              <a:t>藻礁</a:t>
            </a:r>
            <a:r>
              <a:rPr lang="zh-TW" altLang="en-US" sz="4000" b="1" dirty="0">
                <a:solidFill>
                  <a:srgbClr val="002060"/>
                </a:solidFill>
                <a:latin typeface="微軟正黑體" panose="020B0604030504040204" pitchFamily="34" charset="-120"/>
                <a:ea typeface="微軟正黑體" panose="020B0604030504040204" pitchFamily="34" charset="-120"/>
                <a:cs typeface="+mn-ea"/>
                <a:sym typeface="+mn-lt"/>
              </a:rPr>
              <a:t>議題</a:t>
            </a:r>
            <a:endParaRPr lang="en-US" altLang="zh-TW" sz="4000" b="1" dirty="0">
              <a:solidFill>
                <a:srgbClr val="002060"/>
              </a:solidFill>
              <a:latin typeface="微軟正黑體" panose="020B0604030504040204" pitchFamily="34" charset="-120"/>
              <a:ea typeface="微軟正黑體" panose="020B0604030504040204" pitchFamily="34" charset="-120"/>
              <a:cs typeface="+mn-ea"/>
              <a:sym typeface="+mn-lt"/>
            </a:endParaRPr>
          </a:p>
        </p:txBody>
      </p:sp>
    </p:spTree>
    <p:extLst>
      <p:ext uri="{BB962C8B-B14F-4D97-AF65-F5344CB8AC3E}">
        <p14:creationId xmlns:p14="http://schemas.microsoft.com/office/powerpoint/2010/main" val="150815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499263" y="1796087"/>
            <a:ext cx="9249739" cy="51355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完成</a:t>
            </a:r>
            <a:r>
              <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rPr>
              <a:t>182</a:t>
            </a: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表格</a:t>
            </a:r>
            <a:endPar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與同學互相分享自己的</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推理</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與</a:t>
            </a: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cs typeface="+mn-ea"/>
                <a:sym typeface="+mn-lt"/>
              </a:rPr>
              <a:t>反方主張</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並互相補足</a:t>
            </a: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評分標準</a:t>
            </a:r>
            <a:endPar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推理   少一項扣</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10</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分</a:t>
            </a:r>
            <a:endPar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反方主張</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至少</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3</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項</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     </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少一項扣</a:t>
            </a:r>
            <a:r>
              <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rPr>
              <a:t>10</a:t>
            </a:r>
            <a:r>
              <a:rPr lang="zh-TW" altLang="en-US" sz="3200" b="1" dirty="0">
                <a:solidFill>
                  <a:srgbClr val="002060"/>
                </a:solidFill>
                <a:latin typeface="微軟正黑體" panose="020B0604030504040204" pitchFamily="34" charset="-120"/>
                <a:ea typeface="微軟正黑體" panose="020B0604030504040204" pitchFamily="34" charset="-120"/>
                <a:cs typeface="+mn-ea"/>
                <a:sym typeface="+mn-lt"/>
              </a:rPr>
              <a:t>分</a:t>
            </a:r>
            <a:endPar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200000"/>
              </a:lnSpc>
            </a:pPr>
            <a:endParaRPr lang="zh-CN" altLang="en-US" sz="32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2" name="文本框 12">
            <a:extLst>
              <a:ext uri="{FF2B5EF4-FFF2-40B4-BE49-F238E27FC236}">
                <a16:creationId xmlns:a16="http://schemas.microsoft.com/office/drawing/2014/main" id="{CCD0D295-5B25-4505-9EFF-FED24B76095C}"/>
              </a:ext>
            </a:extLst>
          </p:cNvPr>
          <p:cNvSpPr txBox="1"/>
          <p:nvPr/>
        </p:nvSpPr>
        <p:spPr>
          <a:xfrm>
            <a:off x="-385720" y="720352"/>
            <a:ext cx="9814533" cy="707886"/>
          </a:xfrm>
          <a:prstGeom prst="rect">
            <a:avLst/>
          </a:prstGeom>
          <a:noFill/>
        </p:spPr>
        <p:txBody>
          <a:bodyPr wrap="square" rtlCol="0">
            <a:spAutoFit/>
          </a:bodyPr>
          <a:lstStyle/>
          <a:p>
            <a:pPr algn="r"/>
            <a:r>
              <a:rPr lang="en-US" altLang="zh-CN" sz="4000" b="1" dirty="0">
                <a:solidFill>
                  <a:schemeClr val="tx1"/>
                </a:solidFill>
                <a:cs typeface="+mn-ea"/>
                <a:sym typeface="+mn-lt"/>
              </a:rPr>
              <a:t>PART.03         </a:t>
            </a:r>
            <a:r>
              <a:rPr lang="zh-TW" altLang="en-US" sz="4000" b="1" dirty="0">
                <a:solidFill>
                  <a:srgbClr val="002060"/>
                </a:solidFill>
                <a:latin typeface="微軟正黑體" panose="020B0604030504040204" pitchFamily="34" charset="-120"/>
                <a:ea typeface="微軟正黑體" panose="020B0604030504040204" pitchFamily="34" charset="-120"/>
                <a:cs typeface="+mn-ea"/>
                <a:sym typeface="+mn-lt"/>
              </a:rPr>
              <a:t>文本閱讀</a:t>
            </a:r>
            <a:r>
              <a:rPr lang="en-US" altLang="zh-TW" sz="40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4000" b="1" dirty="0">
                <a:solidFill>
                  <a:srgbClr val="C00000"/>
                </a:solidFill>
                <a:latin typeface="微軟正黑體" panose="020B0604030504040204" pitchFamily="34" charset="-120"/>
                <a:ea typeface="微軟正黑體" panose="020B0604030504040204" pitchFamily="34" charset="-120"/>
                <a:cs typeface="+mn-ea"/>
                <a:sym typeface="+mn-lt"/>
              </a:rPr>
              <a:t>藻礁</a:t>
            </a:r>
            <a:r>
              <a:rPr lang="zh-TW" altLang="en-US" sz="4000" b="1" dirty="0">
                <a:solidFill>
                  <a:srgbClr val="002060"/>
                </a:solidFill>
                <a:latin typeface="微軟正黑體" panose="020B0604030504040204" pitchFamily="34" charset="-120"/>
                <a:ea typeface="微軟正黑體" panose="020B0604030504040204" pitchFamily="34" charset="-120"/>
                <a:cs typeface="+mn-ea"/>
                <a:sym typeface="+mn-lt"/>
              </a:rPr>
              <a:t>議題</a:t>
            </a:r>
            <a:endParaRPr lang="en-US" altLang="zh-TW" sz="4000" b="1" dirty="0">
              <a:solidFill>
                <a:srgbClr val="002060"/>
              </a:solidFill>
              <a:latin typeface="微軟正黑體" panose="020B0604030504040204" pitchFamily="34" charset="-120"/>
              <a:ea typeface="微軟正黑體" panose="020B0604030504040204" pitchFamily="34" charset="-120"/>
              <a:cs typeface="+mn-ea"/>
              <a:sym typeface="+mn-lt"/>
            </a:endParaRPr>
          </a:p>
        </p:txBody>
      </p:sp>
    </p:spTree>
    <p:extLst>
      <p:ext uri="{BB962C8B-B14F-4D97-AF65-F5344CB8AC3E}">
        <p14:creationId xmlns:p14="http://schemas.microsoft.com/office/powerpoint/2010/main" val="3953919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11" name="文本框 13">
            <a:extLst>
              <a:ext uri="{FF2B5EF4-FFF2-40B4-BE49-F238E27FC236}">
                <a16:creationId xmlns:a16="http://schemas.microsoft.com/office/drawing/2014/main" id="{7C0E4B9F-211B-49C2-A6AE-D69529F9ADC5}"/>
              </a:ext>
            </a:extLst>
          </p:cNvPr>
          <p:cNvSpPr txBox="1"/>
          <p:nvPr/>
        </p:nvSpPr>
        <p:spPr>
          <a:xfrm>
            <a:off x="1466438" y="2355924"/>
            <a:ext cx="9249739" cy="39537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評分標準</a:t>
            </a:r>
            <a:endPar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推理   少一項扣</a:t>
            </a:r>
            <a:r>
              <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rPr>
              <a:t>10</a:t>
            </a: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分</a:t>
            </a:r>
            <a:endPar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反方主張</a:t>
            </a:r>
            <a:r>
              <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rPr>
              <a:t>(</a:t>
            </a: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至少</a:t>
            </a:r>
            <a:r>
              <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rPr>
              <a:t>3</a:t>
            </a: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項</a:t>
            </a:r>
            <a:r>
              <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rPr>
              <a:t>)     </a:t>
            </a: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少一項扣</a:t>
            </a:r>
            <a:r>
              <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rPr>
              <a:t>10</a:t>
            </a:r>
            <a:r>
              <a:rPr lang="zh-TW" altLang="en-US" sz="4400" b="1" dirty="0">
                <a:solidFill>
                  <a:srgbClr val="002060"/>
                </a:solidFill>
                <a:latin typeface="微軟正黑體" panose="020B0604030504040204" pitchFamily="34" charset="-120"/>
                <a:ea typeface="微軟正黑體" panose="020B0604030504040204" pitchFamily="34" charset="-120"/>
                <a:cs typeface="+mn-ea"/>
                <a:sym typeface="+mn-lt"/>
              </a:rPr>
              <a:t>分</a:t>
            </a:r>
            <a:endParaRPr lang="en-US" altLang="zh-TW" sz="4400" b="1" dirty="0">
              <a:solidFill>
                <a:srgbClr val="002060"/>
              </a:solidFill>
              <a:latin typeface="微軟正黑體" panose="020B0604030504040204" pitchFamily="34" charset="-120"/>
              <a:ea typeface="微軟正黑體" panose="020B0604030504040204" pitchFamily="34" charset="-120"/>
              <a:cs typeface="+mn-ea"/>
              <a:sym typeface="+mn-lt"/>
            </a:endParaRPr>
          </a:p>
          <a:p>
            <a:pPr>
              <a:lnSpc>
                <a:spcPct val="120000"/>
              </a:lnSpc>
            </a:pPr>
            <a:endParaRPr lang="en-US" altLang="zh-TW" sz="3200" b="1" dirty="0">
              <a:solidFill>
                <a:srgbClr val="0070C0"/>
              </a:solidFill>
              <a:latin typeface="微軟正黑體" panose="020B0604030504040204" pitchFamily="34" charset="-120"/>
              <a:ea typeface="微軟正黑體" panose="020B0604030504040204" pitchFamily="34" charset="-120"/>
              <a:cs typeface="+mn-ea"/>
              <a:sym typeface="+mn-lt"/>
            </a:endParaRPr>
          </a:p>
          <a:p>
            <a:pPr>
              <a:lnSpc>
                <a:spcPct val="200000"/>
              </a:lnSpc>
            </a:pPr>
            <a:endParaRPr lang="zh-CN" altLang="en-US" sz="32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9" name="Google Shape;240;p12">
            <a:extLst>
              <a:ext uri="{FF2B5EF4-FFF2-40B4-BE49-F238E27FC236}">
                <a16:creationId xmlns:a16="http://schemas.microsoft.com/office/drawing/2014/main" id="{1150839D-DBFD-468B-8260-EDA31CC1711B}"/>
              </a:ext>
            </a:extLst>
          </p:cNvPr>
          <p:cNvSpPr txBox="1"/>
          <p:nvPr/>
        </p:nvSpPr>
        <p:spPr>
          <a:xfrm>
            <a:off x="-205838" y="374200"/>
            <a:ext cx="10390473" cy="1200288"/>
          </a:xfrm>
          <a:prstGeom prst="rect">
            <a:avLst/>
          </a:prstGeom>
          <a:noFill/>
          <a:ln>
            <a:noFill/>
          </a:ln>
        </p:spPr>
        <p:txBody>
          <a:bodyPr spcFirstLastPara="1" wrap="square" lIns="91425" tIns="45700" rIns="91425" bIns="45700" anchor="t" anchorCtr="0">
            <a:spAutoFit/>
          </a:bodyPr>
          <a:lstStyle/>
          <a:p>
            <a:pPr lvl="0" algn="ctr">
              <a:lnSpc>
                <a:spcPct val="120000"/>
              </a:lnSpc>
            </a:pPr>
            <a:r>
              <a:rPr lang="zh-TW" altLang="zh-TW" sz="5400" b="1" dirty="0">
                <a:solidFill>
                  <a:schemeClr val="dk1"/>
                </a:solidFill>
                <a:latin typeface="Arial"/>
                <a:ea typeface="Arial"/>
                <a:cs typeface="Arial"/>
                <a:sym typeface="Arial"/>
              </a:rPr>
              <a:t>PART.0</a:t>
            </a:r>
            <a:r>
              <a:rPr lang="en-US" altLang="zh-TW" sz="5400" b="1" dirty="0">
                <a:solidFill>
                  <a:schemeClr val="dk1"/>
                </a:solidFill>
                <a:latin typeface="Arial"/>
                <a:ea typeface="Arial"/>
                <a:cs typeface="Arial"/>
                <a:sym typeface="Arial"/>
              </a:rPr>
              <a:t>3--    </a:t>
            </a:r>
            <a:r>
              <a:rPr lang="zh-TW" altLang="en-US" sz="6000" b="1" dirty="0">
                <a:solidFill>
                  <a:srgbClr val="002060"/>
                </a:solidFill>
                <a:latin typeface="Microsoft JhengHei"/>
                <a:ea typeface="Microsoft JhengHei"/>
                <a:cs typeface="Microsoft JhengHei"/>
                <a:sym typeface="Microsoft JhengHei"/>
              </a:rPr>
              <a:t>交換評閱</a:t>
            </a:r>
            <a:endParaRPr lang="zh-TW" altLang="en-US" sz="7200" b="1" dirty="0">
              <a:solidFill>
                <a:srgbClr val="002060"/>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481344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9CECD7-749D-4814-BFB8-CC3F5350A579}"/>
              </a:ext>
            </a:extLst>
          </p:cNvPr>
          <p:cNvSpPr>
            <a:spLocks noGrp="1"/>
          </p:cNvSpPr>
          <p:nvPr>
            <p:ph type="title"/>
          </p:nvPr>
        </p:nvSpPr>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問題：您是否同意中油第三天然氣接收站遷離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桃園大潭藻礁海岸及海域</a:t>
            </a:r>
            <a:r>
              <a:rPr lang="en-US" altLang="zh-TW"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主張：同意</a:t>
            </a:r>
          </a:p>
        </p:txBody>
      </p:sp>
      <p:sp>
        <p:nvSpPr>
          <p:cNvPr id="3" name="內容版面配置區 2">
            <a:extLst>
              <a:ext uri="{FF2B5EF4-FFF2-40B4-BE49-F238E27FC236}">
                <a16:creationId xmlns:a16="http://schemas.microsoft.com/office/drawing/2014/main" id="{D6BCF0E9-BF01-445A-8815-8920FCD79381}"/>
              </a:ext>
            </a:extLst>
          </p:cNvPr>
          <p:cNvSpPr>
            <a:spLocks noGrp="1"/>
          </p:cNvSpPr>
          <p:nvPr>
            <p:ph idx="1"/>
          </p:nvPr>
        </p:nvSpPr>
        <p:spPr>
          <a:xfrm>
            <a:off x="534924" y="1971928"/>
            <a:ext cx="11501566" cy="4886071"/>
          </a:xfrm>
        </p:spPr>
        <p:txBody>
          <a:bodyPr>
            <a:normAutofit lnSpcReduction="10000"/>
          </a:bodyPr>
          <a:lstStyle/>
          <a:p>
            <a:pPr marL="0" indent="0">
              <a:buNone/>
            </a:pPr>
            <a:r>
              <a:rPr lang="en-US" altLang="zh-TW" sz="3200" b="1" dirty="0">
                <a:latin typeface="微軟正黑體" panose="020B0604030504040204" pitchFamily="34" charset="-120"/>
                <a:ea typeface="微軟正黑體" panose="020B0604030504040204" pitchFamily="34" charset="-120"/>
              </a:rPr>
              <a:t>1.</a:t>
            </a:r>
            <a:r>
              <a:rPr lang="zh-TW" altLang="en-US" sz="3200" b="1" dirty="0">
                <a:latin typeface="微軟正黑體" panose="020B0604030504040204" pitchFamily="34" charset="-120"/>
                <a:ea typeface="微軟正黑體" panose="020B0604030504040204" pitchFamily="34" charset="-120"/>
              </a:rPr>
              <a:t>大潭藻礁是</a:t>
            </a:r>
            <a:r>
              <a:rPr lang="zh-TW" altLang="en-US" sz="3200" b="1" dirty="0">
                <a:solidFill>
                  <a:srgbClr val="FF0000"/>
                </a:solidFill>
                <a:latin typeface="微軟正黑體" panose="020B0604030504040204" pitchFamily="34" charset="-120"/>
                <a:ea typeface="微軟正黑體" panose="020B0604030504040204" pitchFamily="34" charset="-120"/>
              </a:rPr>
              <a:t>特殊的自然資源</a:t>
            </a:r>
            <a:r>
              <a:rPr lang="zh-TW" altLang="en-US" sz="3200" b="1" dirty="0">
                <a:latin typeface="微軟正黑體" panose="020B0604030504040204" pitchFamily="34" charset="-120"/>
                <a:ea typeface="微軟正黑體" panose="020B0604030504040204" pitchFamily="34" charset="-120"/>
              </a:rPr>
              <a:t>，不只海洋生物豐富，還有</a:t>
            </a:r>
            <a:r>
              <a:rPr lang="en-US" altLang="zh-TW" sz="3200" b="1" dirty="0">
                <a:latin typeface="微軟正黑體" panose="020B0604030504040204" pitchFamily="34" charset="-120"/>
                <a:ea typeface="微軟正黑體" panose="020B0604030504040204" pitchFamily="34" charset="-120"/>
              </a:rPr>
              <a:t>19 </a:t>
            </a:r>
            <a:r>
              <a:rPr lang="zh-TW" altLang="en-US" sz="3200" b="1" dirty="0">
                <a:latin typeface="微軟正黑體" panose="020B0604030504040204" pitchFamily="34" charset="-120"/>
                <a:ea typeface="微軟正黑體" panose="020B0604030504040204" pitchFamily="34" charset="-120"/>
              </a:rPr>
              <a:t>種</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世界新種造礁藻類，甚至有一級保育類和國際瀕危物種，不該</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輕易破壞。</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2.</a:t>
            </a:r>
            <a:r>
              <a:rPr lang="zh-TW" altLang="en-US" sz="3200" b="1" dirty="0">
                <a:latin typeface="微軟正黑體" panose="020B0604030504040204" pitchFamily="34" charset="-120"/>
                <a:ea typeface="微軟正黑體" panose="020B0604030504040204" pitchFamily="34" charset="-120"/>
              </a:rPr>
              <a:t>大潭</a:t>
            </a:r>
            <a:r>
              <a:rPr lang="zh-TW" altLang="en-US" sz="3200" b="1" dirty="0">
                <a:solidFill>
                  <a:srgbClr val="FF0000"/>
                </a:solidFill>
                <a:latin typeface="微軟正黑體" panose="020B0604030504040204" pitchFamily="34" charset="-120"/>
                <a:ea typeface="微軟正黑體" panose="020B0604030504040204" pitchFamily="34" charset="-120"/>
              </a:rPr>
              <a:t>受地形影響</a:t>
            </a:r>
            <a:r>
              <a:rPr lang="zh-TW" altLang="en-US" sz="3200" b="1" dirty="0">
                <a:latin typeface="微軟正黑體" panose="020B0604030504040204" pitchFamily="34" charset="-120"/>
                <a:ea typeface="微軟正黑體" panose="020B0604030504040204" pitchFamily="34" charset="-120"/>
              </a:rPr>
              <a:t>，風大、腹地小，勉強設站，不利天然氣穩</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zh-TW" altLang="en-US" sz="3200" b="1" dirty="0">
                <a:latin typeface="微軟正黑體" panose="020B0604030504040204" pitchFamily="34" charset="-120"/>
                <a:ea typeface="微軟正黑體" panose="020B0604030504040204" pitchFamily="34" charset="-120"/>
              </a:rPr>
              <a:t>   定供應。而且</a:t>
            </a:r>
            <a:r>
              <a:rPr lang="zh-TW" altLang="en-US" sz="3200" b="1" dirty="0">
                <a:solidFill>
                  <a:srgbClr val="FF0000"/>
                </a:solidFill>
                <a:latin typeface="微軟正黑體" panose="020B0604030504040204" pitchFamily="34" charset="-120"/>
                <a:ea typeface="微軟正黑體" panose="020B0604030504040204" pitchFamily="34" charset="-120"/>
              </a:rPr>
              <a:t>供氣不順</a:t>
            </a:r>
            <a:r>
              <a:rPr lang="zh-TW" altLang="en-US" sz="3200" b="1" dirty="0">
                <a:latin typeface="微軟正黑體" panose="020B0604030504040204" pitchFamily="34" charset="-120"/>
                <a:ea typeface="微軟正黑體" panose="020B0604030504040204" pitchFamily="34" charset="-120"/>
              </a:rPr>
              <a:t>，衍生的溫室氣體排放將惡化氣候變遷</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問題。</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3.</a:t>
            </a:r>
            <a:r>
              <a:rPr lang="zh-TW" altLang="en-US" sz="3200" b="1" dirty="0">
                <a:latin typeface="微軟正黑體" panose="020B0604030504040204" pitchFamily="34" charset="-120"/>
                <a:ea typeface="微軟正黑體" panose="020B0604030504040204" pitchFamily="34" charset="-120"/>
              </a:rPr>
              <a:t>藻礁具固碳功能，可</a:t>
            </a:r>
            <a:r>
              <a:rPr lang="zh-TW" altLang="en-US" sz="3200" b="1" dirty="0">
                <a:solidFill>
                  <a:srgbClr val="FF0000"/>
                </a:solidFill>
                <a:latin typeface="微軟正黑體" panose="020B0604030504040204" pitchFamily="34" charset="-120"/>
                <a:ea typeface="微軟正黑體" panose="020B0604030504040204" pitchFamily="34" charset="-120"/>
              </a:rPr>
              <a:t>減緩地球暖化</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4.</a:t>
            </a:r>
            <a:r>
              <a:rPr lang="zh-TW" altLang="zh-TW" sz="3200" b="1" dirty="0">
                <a:latin typeface="微軟正黑體" panose="020B0604030504040204" pitchFamily="34" charset="-120"/>
                <a:ea typeface="微軟正黑體" panose="020B0604030504040204" pitchFamily="34" charset="-120"/>
              </a:rPr>
              <a:t>藻礁生態系所支持的漁業，是「海洋客家文化」的根基。三</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zh-TW" sz="3200" b="1" dirty="0">
                <a:latin typeface="微軟正黑體" panose="020B0604030504040204" pitchFamily="34" charset="-120"/>
                <a:ea typeface="微軟正黑體" panose="020B0604030504040204" pitchFamily="34" charset="-120"/>
              </a:rPr>
              <a:t>接遷離，</a:t>
            </a:r>
            <a:r>
              <a:rPr lang="zh-TW" altLang="zh-TW" sz="3200" b="1" dirty="0">
                <a:solidFill>
                  <a:srgbClr val="FF0000"/>
                </a:solidFill>
                <a:latin typeface="微軟正黑體" panose="020B0604030504040204" pitchFamily="34" charset="-120"/>
                <a:ea typeface="微軟正黑體" panose="020B0604030504040204" pitchFamily="34" charset="-120"/>
              </a:rPr>
              <a:t>客家文化</a:t>
            </a:r>
            <a:r>
              <a:rPr lang="zh-TW" altLang="zh-TW" sz="3200" b="1" dirty="0">
                <a:latin typeface="微軟正黑體" panose="020B0604030504040204" pitchFamily="34" charset="-120"/>
                <a:ea typeface="微軟正黑體" panose="020B0604030504040204" pitchFamily="34" charset="-120"/>
              </a:rPr>
              <a:t>才得以保留並</a:t>
            </a:r>
            <a:r>
              <a:rPr lang="zh-TW" altLang="zh-TW" sz="3200" b="1" dirty="0">
                <a:solidFill>
                  <a:srgbClr val="FF0000"/>
                </a:solidFill>
                <a:latin typeface="微軟正黑體" panose="020B0604030504040204" pitchFamily="34" charset="-120"/>
                <a:ea typeface="微軟正黑體" panose="020B0604030504040204" pitchFamily="34" charset="-120"/>
              </a:rPr>
              <a:t>永續發展</a:t>
            </a:r>
            <a:r>
              <a:rPr lang="zh-TW" altLang="zh-TW"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marL="0" indent="0">
              <a:buNone/>
            </a:pPr>
            <a:endParaRPr lang="en-US" altLang="zh-TW" dirty="0"/>
          </a:p>
          <a:p>
            <a:pPr marL="0" indent="0">
              <a:buNone/>
            </a:pPr>
            <a:endParaRPr lang="en-US" altLang="zh-TW" dirty="0"/>
          </a:p>
          <a:p>
            <a:pPr marL="0" indent="0">
              <a:buNone/>
            </a:pPr>
            <a:endParaRPr lang="zh-TW" altLang="en-US" dirty="0"/>
          </a:p>
          <a:p>
            <a:pPr marL="0" indent="0">
              <a:buNone/>
            </a:pPr>
            <a:endParaRPr lang="zh-TW" altLang="en-US" dirty="0"/>
          </a:p>
        </p:txBody>
      </p:sp>
    </p:spTree>
    <p:extLst>
      <p:ext uri="{BB962C8B-B14F-4D97-AF65-F5344CB8AC3E}">
        <p14:creationId xmlns:p14="http://schemas.microsoft.com/office/powerpoint/2010/main" val="54416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9CECD7-749D-4814-BFB8-CC3F5350A579}"/>
              </a:ext>
            </a:extLst>
          </p:cNvPr>
          <p:cNvSpPr>
            <a:spLocks noGrp="1"/>
          </p:cNvSpPr>
          <p:nvPr>
            <p:ph type="title"/>
          </p:nvPr>
        </p:nvSpPr>
        <p:spPr>
          <a:xfrm>
            <a:off x="838200" y="374455"/>
            <a:ext cx="10515600" cy="1325563"/>
          </a:xfrm>
        </p:spPr>
        <p:txBody>
          <a:bodyPr>
            <a:normAutofit/>
          </a:bodyPr>
          <a:lstStyle/>
          <a:p>
            <a:r>
              <a:rPr lang="zh-TW" altLang="en-US" b="1" dirty="0">
                <a:latin typeface="微軟正黑體" panose="020B0604030504040204" pitchFamily="34" charset="-120"/>
                <a:ea typeface="微軟正黑體" panose="020B0604030504040204" pitchFamily="34" charset="-120"/>
              </a:rPr>
              <a:t>問題：同意中油第三天然氣接收站遷離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            </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6BCF0E9-BF01-445A-8815-8920FCD79381}"/>
              </a:ext>
            </a:extLst>
          </p:cNvPr>
          <p:cNvSpPr>
            <a:spLocks noGrp="1"/>
          </p:cNvSpPr>
          <p:nvPr>
            <p:ph idx="1"/>
          </p:nvPr>
        </p:nvSpPr>
        <p:spPr>
          <a:xfrm>
            <a:off x="497601" y="1206819"/>
            <a:ext cx="11501566" cy="5417916"/>
          </a:xfrm>
        </p:spPr>
        <p:txBody>
          <a:bodyPr>
            <a:normAutofit fontScale="92500" lnSpcReduction="10000"/>
          </a:bodyPr>
          <a:lstStyle/>
          <a:p>
            <a:pPr marL="0" indent="0">
              <a:buNone/>
            </a:pPr>
            <a:r>
              <a:rPr lang="en-US" altLang="zh-TW" sz="3200" b="1" dirty="0">
                <a:latin typeface="微軟正黑體" panose="020B0604030504040204" pitchFamily="34" charset="-120"/>
                <a:ea typeface="微軟正黑體" panose="020B0604030504040204" pitchFamily="34" charset="-120"/>
              </a:rPr>
              <a:t>5. </a:t>
            </a:r>
            <a:r>
              <a:rPr lang="zh-TW" altLang="en-US" sz="3200" b="1" dirty="0">
                <a:latin typeface="微軟正黑體" panose="020B0604030504040204" pitchFamily="34" charset="-120"/>
                <a:ea typeface="微軟正黑體" panose="020B0604030504040204" pitchFamily="34" charset="-120"/>
              </a:rPr>
              <a:t>中油三接位於海嘯溢淹範圍潛勢區，</a:t>
            </a:r>
            <a:r>
              <a:rPr lang="zh-TW" altLang="en-US" sz="3200" b="1" dirty="0">
                <a:solidFill>
                  <a:srgbClr val="FF0000"/>
                </a:solidFill>
                <a:latin typeface="微軟正黑體" panose="020B0604030504040204" pitchFamily="34" charset="-120"/>
                <a:ea typeface="微軟正黑體" panose="020B0604030504040204" pitchFamily="34" charset="-120"/>
              </a:rPr>
              <a:t>緊鄰</a:t>
            </a:r>
            <a:r>
              <a:rPr lang="en-US" altLang="zh-TW" sz="3200" b="1" dirty="0">
                <a:solidFill>
                  <a:srgbClr val="FF0000"/>
                </a:solidFill>
                <a:latin typeface="微軟正黑體" panose="020B0604030504040204" pitchFamily="34" charset="-120"/>
                <a:ea typeface="微軟正黑體" panose="020B0604030504040204" pitchFamily="34" charset="-120"/>
              </a:rPr>
              <a:t>4</a:t>
            </a:r>
            <a:r>
              <a:rPr lang="zh-TW" altLang="en-US" sz="3200" b="1" dirty="0">
                <a:solidFill>
                  <a:srgbClr val="FF0000"/>
                </a:solidFill>
                <a:latin typeface="微軟正黑體" panose="020B0604030504040204" pitchFamily="34" charset="-120"/>
                <a:ea typeface="微軟正黑體" panose="020B0604030504040204" pitchFamily="34" charset="-120"/>
              </a:rPr>
              <a:t>個工業區</a:t>
            </a:r>
            <a:r>
              <a:rPr lang="zh-TW" altLang="en-US" sz="3200" b="1" dirty="0">
                <a:latin typeface="微軟正黑體" panose="020B0604030504040204" pitchFamily="34" charset="-120"/>
                <a:ea typeface="微軟正黑體" panose="020B0604030504040204" pitchFamily="34" charset="-120"/>
              </a:rPr>
              <a:t>，還包含</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zh-TW" altLang="en-US" sz="3200" b="1" dirty="0">
                <a:latin typeface="微軟正黑體" panose="020B0604030504040204" pitchFamily="34" charset="-120"/>
                <a:ea typeface="微軟正黑體" panose="020B0604030504040204" pitchFamily="34" charset="-120"/>
              </a:rPr>
              <a:t>     多家第三類毒性化學物工廠，</a:t>
            </a:r>
            <a:r>
              <a:rPr lang="zh-TW" altLang="en-US" sz="3200" b="1" dirty="0">
                <a:solidFill>
                  <a:srgbClr val="FF0000"/>
                </a:solidFill>
                <a:latin typeface="微軟正黑體" panose="020B0604030504040204" pitchFamily="34" charset="-120"/>
                <a:ea typeface="微軟正黑體" panose="020B0604030504040204" pitchFamily="34" charset="-120"/>
              </a:rPr>
              <a:t>一旦發生事故</a:t>
            </a:r>
            <a:r>
              <a:rPr lang="zh-TW" altLang="en-US" sz="3200" b="1" dirty="0">
                <a:latin typeface="微軟正黑體" panose="020B0604030504040204" pitchFamily="34" charset="-120"/>
                <a:ea typeface="微軟正黑體" panose="020B0604030504040204" pitchFamily="34" charset="-120"/>
              </a:rPr>
              <a:t>易波及周邊，</a:t>
            </a:r>
            <a:r>
              <a:rPr lang="zh-TW" altLang="en-US" sz="3200" b="1" dirty="0">
                <a:solidFill>
                  <a:srgbClr val="FF0000"/>
                </a:solidFill>
                <a:latin typeface="微軟正黑體" panose="020B0604030504040204" pitchFamily="34" charset="-120"/>
                <a:ea typeface="微軟正黑體" panose="020B0604030504040204" pitchFamily="34" charset="-120"/>
              </a:rPr>
              <a:t>嚴重影</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3200" b="1" dirty="0">
                <a:solidFill>
                  <a:srgbClr val="FF0000"/>
                </a:solidFill>
                <a:latin typeface="微軟正黑體" panose="020B0604030504040204" pitchFamily="34" charset="-120"/>
                <a:ea typeface="微軟正黑體" panose="020B0604030504040204" pitchFamily="34" charset="-120"/>
              </a:rPr>
              <a:t>     </a:t>
            </a:r>
            <a:r>
              <a:rPr lang="zh-TW" altLang="en-US" sz="3200" b="1" dirty="0">
                <a:solidFill>
                  <a:srgbClr val="FF0000"/>
                </a:solidFill>
                <a:latin typeface="微軟正黑體" panose="020B0604030504040204" pitchFamily="34" charset="-120"/>
                <a:ea typeface="微軟正黑體" panose="020B0604030504040204" pitchFamily="34" charset="-120"/>
              </a:rPr>
              <a:t>響公共安全</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6.</a:t>
            </a:r>
            <a:r>
              <a:rPr lang="zh-TW" altLang="en-US" sz="3200" b="1" dirty="0">
                <a:latin typeface="微軟正黑體" panose="020B0604030504040204" pitchFamily="34" charset="-120"/>
                <a:ea typeface="微軟正黑體" panose="020B0604030504040204" pitchFamily="34" charset="-120"/>
              </a:rPr>
              <a:t> 大片延伸至外海的</a:t>
            </a:r>
            <a:r>
              <a:rPr lang="zh-TW" altLang="en-US" sz="3200" b="1" dirty="0">
                <a:solidFill>
                  <a:srgbClr val="FF0000"/>
                </a:solidFill>
                <a:latin typeface="微軟正黑體" panose="020B0604030504040204" pitchFamily="34" charset="-120"/>
                <a:ea typeface="微軟正黑體" panose="020B0604030504040204" pitchFamily="34" charset="-120"/>
              </a:rPr>
              <a:t>藻礁</a:t>
            </a:r>
            <a:r>
              <a:rPr lang="zh-TW" altLang="en-US" sz="3200" b="1" dirty="0">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是</a:t>
            </a:r>
            <a:r>
              <a:rPr lang="zh-TW" altLang="en-US" sz="3200" b="1" dirty="0">
                <a:latin typeface="微軟正黑體" panose="020B0604030504040204" pitchFamily="34" charset="-120"/>
                <a:ea typeface="微軟正黑體" panose="020B0604030504040204" pitchFamily="34" charset="-120"/>
              </a:rPr>
              <a:t>大型軍艦無法直接靠岸的</a:t>
            </a:r>
            <a:r>
              <a:rPr lang="zh-TW" altLang="en-US" sz="3200" b="1" dirty="0">
                <a:solidFill>
                  <a:srgbClr val="FF0000"/>
                </a:solidFill>
                <a:latin typeface="微軟正黑體" panose="020B0604030504040204" pitchFamily="34" charset="-120"/>
                <a:ea typeface="微軟正黑體" panose="020B0604030504040204" pitchFamily="34" charset="-120"/>
              </a:rPr>
              <a:t>天然屏障</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zh-TW" altLang="en-US" sz="3200" b="1" dirty="0">
                <a:latin typeface="微軟正黑體" panose="020B0604030504040204" pitchFamily="34" charset="-120"/>
                <a:ea typeface="微軟正黑體" panose="020B0604030504040204" pitchFamily="34" charset="-120"/>
              </a:rPr>
              <a:t>    若興建三接</a:t>
            </a:r>
            <a:r>
              <a:rPr lang="zh-TW" altLang="en-US" sz="3200" b="1" dirty="0">
                <a:solidFill>
                  <a:srgbClr val="FF0000"/>
                </a:solidFill>
                <a:latin typeface="微軟正黑體" panose="020B0604030504040204" pitchFamily="34" charset="-120"/>
                <a:ea typeface="微軟正黑體" panose="020B0604030504040204" pitchFamily="34" charset="-120"/>
              </a:rPr>
              <a:t>挖除</a:t>
            </a:r>
            <a:r>
              <a:rPr lang="zh-TW" altLang="en-US" sz="3200" b="1" dirty="0">
                <a:latin typeface="微軟正黑體" panose="020B0604030504040204" pitchFamily="34" charset="-120"/>
                <a:ea typeface="微軟正黑體" panose="020B0604030504040204" pitchFamily="34" charset="-120"/>
              </a:rPr>
              <a:t>藻礁，</a:t>
            </a:r>
            <a:r>
              <a:rPr lang="zh-TW" altLang="en-US" sz="3200" b="1" dirty="0">
                <a:solidFill>
                  <a:srgbClr val="FF0000"/>
                </a:solidFill>
                <a:latin typeface="微軟正黑體" panose="020B0604030504040204" pitchFamily="34" charset="-120"/>
                <a:ea typeface="微軟正黑體" panose="020B0604030504040204" pitchFamily="34" charset="-120"/>
              </a:rPr>
              <a:t>將弱化國防安全</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7.</a:t>
            </a:r>
            <a:r>
              <a:rPr lang="zh-TW" altLang="en-US" sz="3200" b="1" dirty="0">
                <a:latin typeface="微軟正黑體" panose="020B0604030504040204" pitchFamily="34" charset="-120"/>
                <a:ea typeface="微軟正黑體" panose="020B0604030504040204" pitchFamily="34" charset="-120"/>
              </a:rPr>
              <a:t>大潭藻礁獲國際知名海洋保育組織</a:t>
            </a:r>
            <a:r>
              <a:rPr lang="zh-TW" altLang="en-US" sz="3200" b="1" dirty="0">
                <a:solidFill>
                  <a:srgbClr val="FF0000"/>
                </a:solidFill>
                <a:latin typeface="微軟正黑體" panose="020B0604030504040204" pitchFamily="34" charset="-120"/>
                <a:ea typeface="微軟正黑體" panose="020B0604030504040204" pitchFamily="34" charset="-120"/>
              </a:rPr>
              <a:t>評選為全球海洋保護區網絡的</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0" indent="0">
              <a:buNone/>
            </a:pPr>
            <a:r>
              <a:rPr lang="en-US" altLang="zh-TW" sz="3200" b="1" dirty="0">
                <a:solidFill>
                  <a:srgbClr val="FF0000"/>
                </a:solidFill>
                <a:latin typeface="微軟正黑體" panose="020B0604030504040204" pitchFamily="34" charset="-120"/>
                <a:ea typeface="微軟正黑體" panose="020B0604030504040204" pitchFamily="34" charset="-120"/>
              </a:rPr>
              <a:t>    </a:t>
            </a:r>
            <a:r>
              <a:rPr lang="zh-TW" altLang="en-US" sz="3200" b="1" dirty="0">
                <a:solidFill>
                  <a:srgbClr val="FF0000"/>
                </a:solidFill>
                <a:latin typeface="微軟正黑體" panose="020B0604030504040204" pitchFamily="34" charset="-120"/>
                <a:ea typeface="微軟正黑體" panose="020B0604030504040204" pitchFamily="34" charset="-120"/>
              </a:rPr>
              <a:t>希望熱點</a:t>
            </a:r>
            <a:r>
              <a:rPr lang="zh-TW" altLang="en-US" sz="3200" b="1" dirty="0">
                <a:latin typeface="微軟正黑體" panose="020B0604030504040204" pitchFamily="34" charset="-120"/>
                <a:ea typeface="微軟正黑體" panose="020B0604030504040204" pitchFamily="34" charset="-120"/>
              </a:rPr>
              <a:t>之一，將中油</a:t>
            </a:r>
            <a:r>
              <a:rPr lang="zh-TW" altLang="en-US" sz="3200" b="1" dirty="0">
                <a:solidFill>
                  <a:srgbClr val="FF0000"/>
                </a:solidFill>
                <a:latin typeface="微軟正黑體" panose="020B0604030504040204" pitchFamily="34" charset="-120"/>
                <a:ea typeface="微軟正黑體" panose="020B0604030504040204" pitchFamily="34" charset="-120"/>
              </a:rPr>
              <a:t>三接遷離</a:t>
            </a:r>
            <a:r>
              <a:rPr lang="zh-TW" altLang="en-US" sz="3200" b="1" dirty="0">
                <a:latin typeface="微軟正黑體" panose="020B0604030504040204" pitchFamily="34" charset="-120"/>
                <a:ea typeface="微軟正黑體" panose="020B0604030504040204" pitchFamily="34" charset="-120"/>
              </a:rPr>
              <a:t>將有助</a:t>
            </a:r>
            <a:r>
              <a:rPr lang="zh-TW" altLang="en-US" sz="3200" b="1" dirty="0">
                <a:solidFill>
                  <a:srgbClr val="FF0000"/>
                </a:solidFill>
                <a:latin typeface="微軟正黑體" panose="020B0604030504040204" pitchFamily="34" charset="-120"/>
                <a:ea typeface="微軟正黑體" panose="020B0604030504040204" pitchFamily="34" charset="-120"/>
              </a:rPr>
              <a:t>提升</a:t>
            </a:r>
            <a:r>
              <a:rPr lang="zh-TW" altLang="en-US" sz="3200" b="1" dirty="0">
                <a:latin typeface="微軟正黑體" panose="020B0604030504040204" pitchFamily="34" charset="-120"/>
                <a:ea typeface="微軟正黑體" panose="020B0604030504040204" pitchFamily="34" charset="-120"/>
              </a:rPr>
              <a:t>我國</a:t>
            </a:r>
            <a:r>
              <a:rPr lang="zh-TW" altLang="en-US" sz="3200" b="1" dirty="0">
                <a:solidFill>
                  <a:srgbClr val="FF0000"/>
                </a:solidFill>
                <a:latin typeface="微軟正黑體" panose="020B0604030504040204" pitchFamily="34" charset="-120"/>
                <a:ea typeface="微軟正黑體" panose="020B0604030504040204" pitchFamily="34" charset="-120"/>
              </a:rPr>
              <a:t>國際形象</a:t>
            </a:r>
            <a:r>
              <a:rPr lang="zh-TW" altLang="en-US" sz="3200" b="1" dirty="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8. </a:t>
            </a:r>
            <a:r>
              <a:rPr lang="zh-TW" altLang="en-US" sz="3200" b="1" dirty="0">
                <a:latin typeface="微軟正黑體" panose="020B0604030504040204" pitchFamily="34" charset="-120"/>
                <a:ea typeface="微軟正黑體" panose="020B0604030504040204" pitchFamily="34" charset="-120"/>
              </a:rPr>
              <a:t>三</a:t>
            </a:r>
            <a:r>
              <a:rPr lang="zh-TW" altLang="en-US" sz="3200" b="1" dirty="0">
                <a:solidFill>
                  <a:srgbClr val="FF0000"/>
                </a:solidFill>
                <a:latin typeface="微軟正黑體" panose="020B0604030504040204" pitchFamily="34" charset="-120"/>
                <a:ea typeface="微軟正黑體" panose="020B0604030504040204" pitchFamily="34" charset="-120"/>
              </a:rPr>
              <a:t>接觸及海岸管理法及非都市土地開發審議作業規範</a:t>
            </a:r>
            <a:r>
              <a:rPr lang="zh-TW" altLang="en-US" sz="3200" b="1" dirty="0">
                <a:latin typeface="微軟正黑體" panose="020B0604030504040204" pitchFamily="34" charset="-120"/>
                <a:ea typeface="微軟正黑體" panose="020B0604030504040204" pitchFamily="34" charset="-120"/>
              </a:rPr>
              <a:t>中：</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不得位於保護區及其外 </a:t>
            </a:r>
            <a:r>
              <a:rPr lang="en-US" altLang="zh-TW" sz="3200" b="1" dirty="0">
                <a:latin typeface="微軟正黑體" panose="020B0604030504040204" pitchFamily="34" charset="-120"/>
                <a:ea typeface="微軟正黑體" panose="020B0604030504040204" pitchFamily="34" charset="-120"/>
              </a:rPr>
              <a:t>5 </a:t>
            </a:r>
            <a:r>
              <a:rPr lang="zh-TW" altLang="en-US" sz="3200" b="1" dirty="0">
                <a:latin typeface="微軟正黑體" panose="020B0604030504040204" pitchFamily="34" charset="-120"/>
                <a:ea typeface="微軟正黑體" panose="020B0604030504040204" pitchFamily="34" charset="-120"/>
              </a:rPr>
              <a:t>公里之範圍。</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9.</a:t>
            </a:r>
            <a:r>
              <a:rPr lang="zh-TW" altLang="en-US" sz="3200" b="1" dirty="0">
                <a:latin typeface="微軟正黑體" panose="020B0604030504040204" pitchFamily="34" charset="-120"/>
                <a:ea typeface="微軟正黑體" panose="020B0604030504040204" pitchFamily="34" charset="-120"/>
              </a:rPr>
              <a:t> </a:t>
            </a:r>
            <a:r>
              <a:rPr lang="zh-TW" altLang="en-US" sz="3200" b="1" dirty="0">
                <a:solidFill>
                  <a:srgbClr val="FF0000"/>
                </a:solidFill>
                <a:latin typeface="微軟正黑體" panose="020B0604030504040204" pitchFamily="34" charset="-120"/>
                <a:ea typeface="微軟正黑體" panose="020B0604030504040204" pitchFamily="34" charset="-120"/>
              </a:rPr>
              <a:t>開發難以避免騷擾、虐待甚至宰殺基地內保育類野生動物</a:t>
            </a:r>
            <a:r>
              <a:rPr lang="zh-TW" altLang="en-US" sz="3200" b="1" dirty="0">
                <a:latin typeface="微軟正黑體" panose="020B0604030504040204" pitchFamily="34" charset="-120"/>
                <a:ea typeface="微軟正黑體" panose="020B0604030504040204" pitchFamily="34" charset="-120"/>
              </a:rPr>
              <a:t>柴山多</a:t>
            </a:r>
            <a:endParaRPr lang="en-US" altLang="zh-TW" sz="3200" b="1" dirty="0">
              <a:latin typeface="微軟正黑體" panose="020B0604030504040204" pitchFamily="34" charset="-120"/>
              <a:ea typeface="微軟正黑體" panose="020B0604030504040204" pitchFamily="34" charset="-120"/>
            </a:endParaRPr>
          </a:p>
          <a:p>
            <a:pPr marL="0" indent="0">
              <a:buNone/>
            </a:pP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杯孔珊瑚，</a:t>
            </a:r>
            <a:r>
              <a:rPr lang="zh-TW" altLang="en-US" sz="3200" b="1" dirty="0">
                <a:solidFill>
                  <a:srgbClr val="FF0000"/>
                </a:solidFill>
                <a:latin typeface="微軟正黑體" panose="020B0604030504040204" pitchFamily="34" charset="-120"/>
                <a:ea typeface="微軟正黑體" panose="020B0604030504040204" pitchFamily="34" charset="-120"/>
              </a:rPr>
              <a:t>將觸及野生動物保育法</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dirty="0"/>
          </a:p>
          <a:p>
            <a:pPr marL="0" indent="0">
              <a:buNone/>
            </a:pPr>
            <a:endParaRPr lang="en-US" altLang="zh-TW" dirty="0"/>
          </a:p>
          <a:p>
            <a:pPr marL="0" indent="0">
              <a:buNone/>
            </a:pPr>
            <a:endParaRPr lang="zh-TW" altLang="en-US" dirty="0"/>
          </a:p>
          <a:p>
            <a:pPr marL="0" indent="0">
              <a:buNone/>
            </a:pPr>
            <a:endParaRPr lang="zh-TW" altLang="en-US" dirty="0"/>
          </a:p>
        </p:txBody>
      </p:sp>
    </p:spTree>
    <p:extLst>
      <p:ext uri="{BB962C8B-B14F-4D97-AF65-F5344CB8AC3E}">
        <p14:creationId xmlns:p14="http://schemas.microsoft.com/office/powerpoint/2010/main" val="96536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CA150A-9497-43C3-905D-5B86E5EA3108}"/>
              </a:ext>
            </a:extLst>
          </p:cNvPr>
          <p:cNvSpPr>
            <a:spLocks noGrp="1"/>
          </p:cNvSpPr>
          <p:nvPr>
            <p:ph type="title"/>
          </p:nvPr>
        </p:nvSpPr>
        <p:spPr>
          <a:xfrm>
            <a:off x="446315" y="402449"/>
            <a:ext cx="11310256" cy="1034466"/>
          </a:xfrm>
        </p:spPr>
        <p:txBody>
          <a:bodyPr>
            <a:normAutofit fontScale="90000"/>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問題：您是否同意中油第三天然氣接收站遷離 </a:t>
            </a:r>
            <a:br>
              <a:rPr lang="en-US" altLang="zh-TW" b="1" dirty="0">
                <a:solidFill>
                  <a:schemeClr val="accent6">
                    <a:lumMod val="75000"/>
                  </a:schemeClr>
                </a:solidFill>
                <a:latin typeface="微軟正黑體" panose="020B0604030504040204" pitchFamily="34" charset="-120"/>
                <a:ea typeface="微軟正黑體" panose="020B0604030504040204" pitchFamily="34" charset="-120"/>
              </a:rPr>
            </a:br>
            <a:r>
              <a:rPr lang="en-US" altLang="zh-TW" b="1"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桃園大潭藻礁海岸及海域</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rPr>
              <a:t>?</a:t>
            </a:r>
            <a:br>
              <a:rPr lang="en-US" altLang="zh-TW" b="1" dirty="0">
                <a:solidFill>
                  <a:schemeClr val="accent6">
                    <a:lumMod val="75000"/>
                  </a:schemeClr>
                </a:solidFill>
                <a:latin typeface="微軟正黑體" panose="020B0604030504040204" pitchFamily="34" charset="-120"/>
                <a:ea typeface="微軟正黑體" panose="020B0604030504040204" pitchFamily="34" charset="-120"/>
              </a:rPr>
            </a:br>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同意遷離                    </a:t>
            </a:r>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（寫出７個滿分，少１個扣</a:t>
            </a:r>
            <a:r>
              <a:rPr lang="en-US" altLang="zh-TW" sz="3600" b="1" dirty="0">
                <a:solidFill>
                  <a:schemeClr val="accent6">
                    <a:lumMod val="75000"/>
                  </a:schemeClr>
                </a:solidFill>
                <a:latin typeface="微軟正黑體" panose="020B0604030504040204" pitchFamily="34" charset="-120"/>
                <a:ea typeface="微軟正黑體" panose="020B0604030504040204" pitchFamily="34" charset="-120"/>
              </a:rPr>
              <a:t>10</a:t>
            </a:r>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分）</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C66DC2E-07C1-4979-9EA0-D921BB22E6D0}"/>
              </a:ext>
            </a:extLst>
          </p:cNvPr>
          <p:cNvSpPr>
            <a:spLocks noGrp="1"/>
          </p:cNvSpPr>
          <p:nvPr>
            <p:ph idx="1"/>
          </p:nvPr>
        </p:nvSpPr>
        <p:spPr>
          <a:xfrm>
            <a:off x="160953" y="1757184"/>
            <a:ext cx="11870094" cy="5324751"/>
          </a:xfrm>
        </p:spPr>
        <p:txBody>
          <a:bodyPr>
            <a:normAutofit fontScale="92500" lnSpcReduction="20000"/>
          </a:bodyPr>
          <a:lstStyle/>
          <a:p>
            <a:pPr marL="514350" indent="-514350">
              <a:buAutoNum type="arabicPeriod"/>
            </a:pPr>
            <a:r>
              <a:rPr lang="zh-TW" altLang="en-US" sz="3500" b="1" dirty="0">
                <a:latin typeface="微軟正黑體" panose="020B0604030504040204" pitchFamily="34" charset="-120"/>
                <a:ea typeface="微軟正黑體" panose="020B0604030504040204" pitchFamily="34" charset="-120"/>
              </a:rPr>
              <a:t>大潭藻礁有新種、國際瀕危、一級保育生物等，是特殊的自然</a:t>
            </a:r>
            <a:endParaRPr lang="en-US" altLang="zh-TW" sz="3500" b="1" dirty="0">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     </a:t>
            </a:r>
            <a:r>
              <a:rPr lang="zh-TW" altLang="en-US" sz="3500" b="1" dirty="0">
                <a:latin typeface="微軟正黑體" panose="020B0604030504040204" pitchFamily="34" charset="-120"/>
                <a:ea typeface="微軟正黑體" panose="020B0604030504040204" pitchFamily="34" charset="-120"/>
              </a:rPr>
              <a:t>資源，不該輕易破壞。</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2.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大潭受地形影響，並不利天然氣穩定供應。</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3. </a:t>
            </a:r>
            <a:r>
              <a:rPr lang="zh-TW" altLang="en-US" sz="3500" b="1" dirty="0">
                <a:latin typeface="微軟正黑體" panose="020B0604030504040204" pitchFamily="34" charset="-120"/>
                <a:ea typeface="微軟正黑體" panose="020B0604030504040204" pitchFamily="34" charset="-120"/>
              </a:rPr>
              <a:t>藻礁可減緩地球暖化。</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4.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三接遷離，客家文化得以保留並永續發展。</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5. </a:t>
            </a:r>
            <a:r>
              <a:rPr lang="zh-TW" altLang="en-US" sz="3500" b="1" dirty="0">
                <a:latin typeface="微軟正黑體" panose="020B0604030504040204" pitchFamily="34" charset="-120"/>
                <a:ea typeface="微軟正黑體" panose="020B0604030504040204" pitchFamily="34" charset="-120"/>
              </a:rPr>
              <a:t>三接緊鄰</a:t>
            </a:r>
            <a:r>
              <a:rPr lang="en-US" altLang="zh-TW" sz="3500" b="1" dirty="0">
                <a:latin typeface="微軟正黑體" panose="020B0604030504040204" pitchFamily="34" charset="-120"/>
                <a:ea typeface="微軟正黑體" panose="020B0604030504040204" pitchFamily="34" charset="-120"/>
              </a:rPr>
              <a:t>4</a:t>
            </a:r>
            <a:r>
              <a:rPr lang="zh-TW" altLang="en-US" sz="3500" b="1" dirty="0">
                <a:latin typeface="微軟正黑體" panose="020B0604030504040204" pitchFamily="34" charset="-120"/>
                <a:ea typeface="微軟正黑體" panose="020B0604030504040204" pitchFamily="34" charset="-120"/>
              </a:rPr>
              <a:t>個工業區，若發生事故則嚴重影響公共安全</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6.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藻礁是國防天然屏障。</a:t>
            </a:r>
          </a:p>
          <a:p>
            <a:pPr marL="0" indent="0">
              <a:buNone/>
            </a:pPr>
            <a:r>
              <a:rPr lang="en-US" altLang="zh-TW" sz="3500" b="1" dirty="0">
                <a:latin typeface="微軟正黑體" panose="020B0604030504040204" pitchFamily="34" charset="-120"/>
                <a:ea typeface="微軟正黑體" panose="020B0604030504040204" pitchFamily="34" charset="-120"/>
              </a:rPr>
              <a:t>7. </a:t>
            </a:r>
            <a:r>
              <a:rPr lang="zh-TW" altLang="en-US" sz="3500" b="1" dirty="0">
                <a:latin typeface="微軟正黑體" panose="020B0604030504040204" pitchFamily="34" charset="-120"/>
                <a:ea typeface="微軟正黑體" panose="020B0604030504040204" pitchFamily="34" charset="-120"/>
              </a:rPr>
              <a:t>藻礁被評選為全球海洋保護區網絡的希望熱點，三接遷離有助</a:t>
            </a:r>
            <a:endParaRPr lang="en-US" altLang="zh-TW" sz="3500" b="1" dirty="0">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     </a:t>
            </a:r>
            <a:r>
              <a:rPr lang="zh-TW" altLang="en-US" sz="3500" b="1" dirty="0">
                <a:latin typeface="微軟正黑體" panose="020B0604030504040204" pitchFamily="34" charset="-120"/>
                <a:ea typeface="微軟正黑體" panose="020B0604030504040204" pitchFamily="34" charset="-120"/>
              </a:rPr>
              <a:t>提升國際形象。</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8.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三接觸及海岸管理法及非都市土地開發審議作業規範觸及野生</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動物保育法</a:t>
            </a:r>
          </a:p>
          <a:p>
            <a:pPr marL="0" indent="0">
              <a:buNone/>
            </a:pPr>
            <a:endParaRPr lang="zh-TW" altLang="en-US" dirty="0"/>
          </a:p>
          <a:p>
            <a:pPr marL="0" indent="0">
              <a:buNone/>
            </a:pPr>
            <a:endParaRPr lang="zh-TW" altLang="en-US" dirty="0"/>
          </a:p>
        </p:txBody>
      </p:sp>
    </p:spTree>
    <p:extLst>
      <p:ext uri="{BB962C8B-B14F-4D97-AF65-F5344CB8AC3E}">
        <p14:creationId xmlns:p14="http://schemas.microsoft.com/office/powerpoint/2010/main" val="286100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CA150A-9497-43C3-905D-5B86E5EA3108}"/>
              </a:ext>
            </a:extLst>
          </p:cNvPr>
          <p:cNvSpPr>
            <a:spLocks noGrp="1"/>
          </p:cNvSpPr>
          <p:nvPr>
            <p:ph type="title"/>
          </p:nvPr>
        </p:nvSpPr>
        <p:spPr>
          <a:xfrm>
            <a:off x="688911" y="141192"/>
            <a:ext cx="10515600" cy="1034466"/>
          </a:xfrm>
        </p:spPr>
        <p:txBody>
          <a:bodyPr>
            <a:normAutofit/>
          </a:bodyPr>
          <a:lstStyle/>
          <a:p>
            <a:r>
              <a:rPr lang="zh-TW" altLang="en-US" b="1" dirty="0">
                <a:latin typeface="微軟正黑體" panose="020B0604030504040204" pitchFamily="34" charset="-120"/>
                <a:ea typeface="微軟正黑體" panose="020B0604030504040204" pitchFamily="34" charset="-120"/>
              </a:rPr>
              <a:t>反方主張</a:t>
            </a:r>
            <a:r>
              <a:rPr lang="zh-TW" altLang="en-US" sz="3600" b="1" dirty="0">
                <a:latin typeface="微軟正黑體" panose="020B0604030504040204" pitchFamily="34" charset="-120"/>
                <a:ea typeface="微軟正黑體" panose="020B0604030504040204" pitchFamily="34" charset="-120"/>
              </a:rPr>
              <a:t>（寫出３個滿分，少１個扣</a:t>
            </a:r>
            <a:r>
              <a:rPr lang="en-US" altLang="zh-TW" sz="3600" b="1" dirty="0">
                <a:latin typeface="微軟正黑體" panose="020B0604030504040204" pitchFamily="34" charset="-120"/>
                <a:ea typeface="微軟正黑體" panose="020B0604030504040204" pitchFamily="34" charset="-120"/>
              </a:rPr>
              <a:t>10</a:t>
            </a:r>
            <a:r>
              <a:rPr lang="zh-TW" altLang="en-US" sz="3600" b="1" dirty="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C66DC2E-07C1-4979-9EA0-D921BB22E6D0}"/>
              </a:ext>
            </a:extLst>
          </p:cNvPr>
          <p:cNvSpPr>
            <a:spLocks noGrp="1"/>
          </p:cNvSpPr>
          <p:nvPr>
            <p:ph idx="1"/>
          </p:nvPr>
        </p:nvSpPr>
        <p:spPr>
          <a:xfrm>
            <a:off x="321906" y="1188016"/>
            <a:ext cx="11870094" cy="5669984"/>
          </a:xfrm>
        </p:spPr>
        <p:txBody>
          <a:bodyPr>
            <a:normAutofit/>
          </a:bodyPr>
          <a:lstStyle/>
          <a:p>
            <a:pPr marL="0" indent="0">
              <a:buNone/>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103 </a:t>
            </a:r>
            <a:r>
              <a:rPr lang="zh-TW" altLang="en-US" b="1" dirty="0">
                <a:latin typeface="微軟正黑體" panose="020B0604030504040204" pitchFamily="34" charset="-120"/>
                <a:ea typeface="微軟正黑體" panose="020B0604030504040204" pitchFamily="34" charset="-120"/>
              </a:rPr>
              <a:t>年完成的</a:t>
            </a:r>
            <a:r>
              <a:rPr lang="zh-TW" altLang="en-US" b="1" dirty="0">
                <a:solidFill>
                  <a:srgbClr val="C00000"/>
                </a:solidFill>
                <a:latin typeface="微軟正黑體" panose="020B0604030504040204" pitchFamily="34" charset="-120"/>
                <a:ea typeface="微軟正黑體" panose="020B0604030504040204" pitchFamily="34" charset="-120"/>
              </a:rPr>
              <a:t>站址可行性評估</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僅有此處可達成</a:t>
            </a:r>
            <a:r>
              <a:rPr lang="en-US" altLang="zh-TW" b="1" dirty="0">
                <a:solidFill>
                  <a:srgbClr val="C00000"/>
                </a:solidFill>
                <a:latin typeface="微軟正黑體" panose="020B0604030504040204" pitchFamily="34" charset="-120"/>
                <a:ea typeface="微軟正黑體" panose="020B0604030504040204" pitchFamily="34" charset="-120"/>
              </a:rPr>
              <a:t>111 </a:t>
            </a:r>
            <a:r>
              <a:rPr lang="zh-TW" altLang="en-US" b="1" dirty="0">
                <a:solidFill>
                  <a:srgbClr val="C00000"/>
                </a:solidFill>
                <a:latin typeface="微軟正黑體" panose="020B0604030504040204" pitchFamily="34" charset="-120"/>
                <a:ea typeface="微軟正黑體" panose="020B0604030504040204" pitchFamily="34" charset="-120"/>
              </a:rPr>
              <a:t>年供氣期程</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2. </a:t>
            </a:r>
            <a:r>
              <a:rPr lang="zh-TW" altLang="en-US" b="1" dirty="0">
                <a:solidFill>
                  <a:srgbClr val="C00000"/>
                </a:solidFill>
                <a:latin typeface="微軟正黑體" panose="020B0604030504040204" pitchFamily="34" charset="-120"/>
                <a:ea typeface="微軟正黑體" panose="020B0604030504040204" pitchFamily="34" charset="-120"/>
              </a:rPr>
              <a:t>中油保留觀塘自然海岸</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並對大潭藻礁生態系進行環境維護及生態監</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indent="0">
              <a:buNone/>
            </a:pP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測</a:t>
            </a:r>
            <a:r>
              <a:rPr lang="zh-TW" altLang="en-US" b="1" dirty="0">
                <a:latin typeface="微軟正黑體" panose="020B0604030504040204" pitchFamily="34" charset="-120"/>
                <a:ea typeface="微軟正黑體" panose="020B0604030504040204" pitchFamily="34" charset="-120"/>
              </a:rPr>
              <a:t>，結果，珊瑚族群和種類增加，小燕鷗成功繁殖遠勝其他地區。</a:t>
            </a:r>
          </a:p>
          <a:p>
            <a:pPr marL="0" indent="0">
              <a:buNone/>
            </a:pPr>
            <a:r>
              <a:rPr lang="en-US" altLang="zh-TW" b="1" dirty="0">
                <a:latin typeface="微軟正黑體" panose="020B0604030504040204" pitchFamily="34" charset="-120"/>
                <a:ea typeface="微軟正黑體" panose="020B0604030504040204" pitchFamily="34" charset="-120"/>
              </a:rPr>
              <a:t>3. </a:t>
            </a:r>
            <a:r>
              <a:rPr lang="zh-TW" altLang="en-US" b="1" dirty="0">
                <a:latin typeface="微軟正黑體" panose="020B0604030504040204" pitchFamily="34" charset="-120"/>
                <a:ea typeface="微軟正黑體" panose="020B0604030504040204" pitchFamily="34" charset="-120"/>
              </a:rPr>
              <a:t>觀塘工業區裸露</a:t>
            </a:r>
            <a:r>
              <a:rPr lang="zh-TW" altLang="en-US" b="1" dirty="0">
                <a:solidFill>
                  <a:srgbClr val="C00000"/>
                </a:solidFill>
                <a:latin typeface="微軟正黑體" panose="020B0604030504040204" pitchFamily="34" charset="-120"/>
                <a:ea typeface="微軟正黑體" panose="020B0604030504040204" pitchFamily="34" charset="-120"/>
              </a:rPr>
              <a:t>礁體範圍小</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所扮演國防安全角色，遠不及防波堤</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三接站</a:t>
            </a:r>
            <a:r>
              <a:rPr lang="zh-TW" altLang="en-US" b="1" dirty="0">
                <a:latin typeface="微軟正黑體" panose="020B0604030504040204" pitchFamily="34" charset="-120"/>
                <a:ea typeface="微軟正黑體" panose="020B0604030504040204" pitchFamily="34" charset="-120"/>
              </a:rPr>
              <a:t>未使用自然海岸，也不限制漁民使用，</a:t>
            </a:r>
            <a:r>
              <a:rPr lang="zh-TW" altLang="en-US" b="1" dirty="0">
                <a:solidFill>
                  <a:srgbClr val="C00000"/>
                </a:solidFill>
                <a:latin typeface="微軟正黑體" panose="020B0604030504040204" pitchFamily="34" charset="-120"/>
                <a:ea typeface="微軟正黑體" panose="020B0604030504040204" pitchFamily="34" charset="-120"/>
              </a:rPr>
              <a:t>不影響「海洋客家文化」</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indent="0">
              <a:buNone/>
            </a:pP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的保留和永續發展</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三接儲槽設計</a:t>
            </a:r>
            <a:r>
              <a:rPr lang="zh-TW" altLang="en-US" b="1" dirty="0">
                <a:latin typeface="微軟正黑體" panose="020B0604030504040204" pitchFamily="34" charset="-120"/>
                <a:ea typeface="微軟正黑體" panose="020B0604030504040204" pitchFamily="34" charset="-120"/>
              </a:rPr>
              <a:t>，在國際上</a:t>
            </a:r>
            <a:r>
              <a:rPr lang="zh-TW" altLang="en-US" b="1" dirty="0">
                <a:solidFill>
                  <a:srgbClr val="C00000"/>
                </a:solidFill>
                <a:latin typeface="微軟正黑體" panose="020B0604030504040204" pitchFamily="34" charset="-120"/>
                <a:ea typeface="微軟正黑體" panose="020B0604030504040204" pitchFamily="34" charset="-120"/>
              </a:rPr>
              <a:t>未曾發生爆炸</a:t>
            </a:r>
            <a:r>
              <a:rPr lang="zh-TW" altLang="en-US" b="1" dirty="0">
                <a:latin typeface="微軟正黑體" panose="020B0604030504040204" pitchFamily="34" charset="-120"/>
                <a:ea typeface="微軟正黑體" panose="020B0604030504040204" pitchFamily="34" charset="-120"/>
              </a:rPr>
              <a:t>事故，且</a:t>
            </a:r>
            <a:r>
              <a:rPr lang="zh-TW" altLang="en-US" b="1" dirty="0">
                <a:solidFill>
                  <a:srgbClr val="C00000"/>
                </a:solidFill>
                <a:latin typeface="微軟正黑體" panose="020B0604030504040204" pitchFamily="34" charset="-120"/>
                <a:ea typeface="微軟正黑體" panose="020B0604030504040204" pitchFamily="34" charset="-120"/>
              </a:rPr>
              <a:t>已完成風險評估</a:t>
            </a:r>
            <a:r>
              <a:rPr lang="zh-TW" altLang="en-US" b="1" dirty="0">
                <a:latin typeface="微軟正黑體" panose="020B0604030504040204" pitchFamily="34" charset="-120"/>
                <a:ea typeface="微軟正黑體" panose="020B0604030504040204" pitchFamily="34" charset="-120"/>
              </a:rPr>
              <a:t>分析，風</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險水準低於國際標準，</a:t>
            </a:r>
            <a:r>
              <a:rPr lang="zh-TW" altLang="en-US" b="1" dirty="0">
                <a:solidFill>
                  <a:srgbClr val="C00000"/>
                </a:solidFill>
                <a:latin typeface="微軟正黑體" panose="020B0604030504040204" pitchFamily="34" charset="-120"/>
                <a:ea typeface="微軟正黑體" panose="020B0604030504040204" pitchFamily="34" charset="-120"/>
              </a:rPr>
              <a:t>並經勞動部職安署審查通過</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6. </a:t>
            </a:r>
            <a:r>
              <a:rPr lang="zh-TW" altLang="en-US" b="1" dirty="0">
                <a:latin typeface="微軟正黑體" panose="020B0604030504040204" pitchFamily="34" charset="-120"/>
                <a:ea typeface="微軟正黑體" panose="020B0604030504040204" pitchFamily="34" charset="-120"/>
              </a:rPr>
              <a:t>中油公司實已</a:t>
            </a:r>
            <a:r>
              <a:rPr lang="zh-TW" altLang="en-US" b="1" dirty="0">
                <a:solidFill>
                  <a:srgbClr val="C00000"/>
                </a:solidFill>
                <a:latin typeface="微軟正黑體" panose="020B0604030504040204" pitchFamily="34" charset="-120"/>
                <a:ea typeface="微軟正黑體" panose="020B0604030504040204" pitchFamily="34" charset="-120"/>
              </a:rPr>
              <a:t>依法取得環境影響評估、海岸利用開發等相關許可</a:t>
            </a:r>
            <a:r>
              <a:rPr lang="zh-TW" altLang="en-US" b="1" dirty="0">
                <a:latin typeface="微軟正黑體" panose="020B0604030504040204" pitchFamily="34" charset="-120"/>
                <a:ea typeface="微軟正黑體" panose="020B0604030504040204" pitchFamily="34" charset="-120"/>
              </a:rPr>
              <a:t>，不存</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在不依法情事。</a:t>
            </a:r>
          </a:p>
          <a:p>
            <a:pPr marL="0" indent="0">
              <a:buNone/>
            </a:pPr>
            <a:endParaRPr lang="zh-TW" altLang="en-US" dirty="0"/>
          </a:p>
        </p:txBody>
      </p:sp>
    </p:spTree>
    <p:extLst>
      <p:ext uri="{BB962C8B-B14F-4D97-AF65-F5344CB8AC3E}">
        <p14:creationId xmlns:p14="http://schemas.microsoft.com/office/powerpoint/2010/main" val="3837470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66DC2E-07C1-4979-9EA0-D921BB22E6D0}"/>
              </a:ext>
            </a:extLst>
          </p:cNvPr>
          <p:cNvSpPr>
            <a:spLocks noGrp="1"/>
          </p:cNvSpPr>
          <p:nvPr>
            <p:ph idx="1"/>
          </p:nvPr>
        </p:nvSpPr>
        <p:spPr>
          <a:xfrm>
            <a:off x="321906" y="1875453"/>
            <a:ext cx="11870094" cy="5669984"/>
          </a:xfrm>
        </p:spPr>
        <p:txBody>
          <a:bodyPr>
            <a:normAutofit/>
          </a:bodyPr>
          <a:lstStyle/>
          <a:p>
            <a:pPr marL="0" indent="0">
              <a:buNone/>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103 </a:t>
            </a:r>
            <a:r>
              <a:rPr lang="zh-TW" altLang="en-US" b="1" dirty="0">
                <a:latin typeface="微軟正黑體" panose="020B0604030504040204" pitchFamily="34" charset="-120"/>
                <a:ea typeface="微軟正黑體" panose="020B0604030504040204" pitchFamily="34" charset="-120"/>
              </a:rPr>
              <a:t>年完成的</a:t>
            </a:r>
            <a:r>
              <a:rPr lang="zh-TW" altLang="en-US" b="1" dirty="0">
                <a:solidFill>
                  <a:srgbClr val="C00000"/>
                </a:solidFill>
                <a:latin typeface="微軟正黑體" panose="020B0604030504040204" pitchFamily="34" charset="-120"/>
                <a:ea typeface="微軟正黑體" panose="020B0604030504040204" pitchFamily="34" charset="-120"/>
              </a:rPr>
              <a:t>站址可行性評估</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僅有此處可達成</a:t>
            </a:r>
            <a:r>
              <a:rPr lang="en-US" altLang="zh-TW" b="1" dirty="0">
                <a:solidFill>
                  <a:srgbClr val="C00000"/>
                </a:solidFill>
                <a:latin typeface="微軟正黑體" panose="020B0604030504040204" pitchFamily="34" charset="-120"/>
                <a:ea typeface="微軟正黑體" panose="020B0604030504040204" pitchFamily="34" charset="-120"/>
              </a:rPr>
              <a:t>111 </a:t>
            </a:r>
            <a:r>
              <a:rPr lang="zh-TW" altLang="en-US" b="1" dirty="0">
                <a:solidFill>
                  <a:srgbClr val="C00000"/>
                </a:solidFill>
                <a:latin typeface="微軟正黑體" panose="020B0604030504040204" pitchFamily="34" charset="-120"/>
                <a:ea typeface="微軟正黑體" panose="020B0604030504040204" pitchFamily="34" charset="-120"/>
              </a:rPr>
              <a:t>年供氣期程</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2. </a:t>
            </a:r>
            <a:r>
              <a:rPr lang="zh-TW" altLang="en-US" b="1" dirty="0">
                <a:solidFill>
                  <a:srgbClr val="C00000"/>
                </a:solidFill>
                <a:latin typeface="微軟正黑體" panose="020B0604030504040204" pitchFamily="34" charset="-120"/>
                <a:ea typeface="微軟正黑體" panose="020B0604030504040204" pitchFamily="34" charset="-120"/>
              </a:rPr>
              <a:t>中油保留觀塘自然海岸</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並對大潭藻礁生態系進行環境維護及生態監</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indent="0">
              <a:buNone/>
            </a:pP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測</a:t>
            </a:r>
            <a:r>
              <a:rPr lang="zh-TW" altLang="en-US" b="1" dirty="0">
                <a:latin typeface="微軟正黑體" panose="020B0604030504040204" pitchFamily="34" charset="-120"/>
                <a:ea typeface="微軟正黑體" panose="020B0604030504040204" pitchFamily="34" charset="-120"/>
              </a:rPr>
              <a:t>，結果，珊瑚族群和種類增加，小燕鷗成功繁殖遠勝其他地區。</a:t>
            </a:r>
          </a:p>
          <a:p>
            <a:pPr marL="0" indent="0">
              <a:buNone/>
            </a:pPr>
            <a:r>
              <a:rPr lang="en-US" altLang="zh-TW" b="1" dirty="0">
                <a:latin typeface="微軟正黑體" panose="020B0604030504040204" pitchFamily="34" charset="-120"/>
                <a:ea typeface="微軟正黑體" panose="020B0604030504040204" pitchFamily="34" charset="-120"/>
              </a:rPr>
              <a:t>3. </a:t>
            </a:r>
            <a:r>
              <a:rPr lang="zh-TW" altLang="en-US" b="1" dirty="0">
                <a:latin typeface="微軟正黑體" panose="020B0604030504040204" pitchFamily="34" charset="-120"/>
                <a:ea typeface="微軟正黑體" panose="020B0604030504040204" pitchFamily="34" charset="-120"/>
              </a:rPr>
              <a:t>觀塘工業區裸露</a:t>
            </a:r>
            <a:r>
              <a:rPr lang="zh-TW" altLang="en-US" b="1" dirty="0">
                <a:solidFill>
                  <a:srgbClr val="C00000"/>
                </a:solidFill>
                <a:latin typeface="微軟正黑體" panose="020B0604030504040204" pitchFamily="34" charset="-120"/>
                <a:ea typeface="微軟正黑體" panose="020B0604030504040204" pitchFamily="34" charset="-120"/>
              </a:rPr>
              <a:t>礁體範圍小</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所扮演國防安全角色，遠不及防波堤</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三接站</a:t>
            </a:r>
            <a:r>
              <a:rPr lang="zh-TW" altLang="en-US" b="1" dirty="0">
                <a:latin typeface="微軟正黑體" panose="020B0604030504040204" pitchFamily="34" charset="-120"/>
                <a:ea typeface="微軟正黑體" panose="020B0604030504040204" pitchFamily="34" charset="-120"/>
              </a:rPr>
              <a:t>未使用自然海岸，也不限制漁民使用，</a:t>
            </a:r>
            <a:r>
              <a:rPr lang="zh-TW" altLang="en-US" b="1" dirty="0">
                <a:solidFill>
                  <a:srgbClr val="C00000"/>
                </a:solidFill>
                <a:latin typeface="微軟正黑體" panose="020B0604030504040204" pitchFamily="34" charset="-120"/>
                <a:ea typeface="微軟正黑體" panose="020B0604030504040204" pitchFamily="34" charset="-120"/>
              </a:rPr>
              <a:t>不影響「海洋客家文化」</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0" indent="0">
              <a:buNone/>
            </a:pPr>
            <a:r>
              <a:rPr lang="en-US" altLang="zh-TW" b="1" dirty="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的保留和永續發展</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三接儲槽設計</a:t>
            </a:r>
            <a:r>
              <a:rPr lang="zh-TW" altLang="en-US" b="1" dirty="0">
                <a:latin typeface="微軟正黑體" panose="020B0604030504040204" pitchFamily="34" charset="-120"/>
                <a:ea typeface="微軟正黑體" panose="020B0604030504040204" pitchFamily="34" charset="-120"/>
              </a:rPr>
              <a:t>，在國際上</a:t>
            </a:r>
            <a:r>
              <a:rPr lang="zh-TW" altLang="en-US" b="1" dirty="0">
                <a:solidFill>
                  <a:srgbClr val="C00000"/>
                </a:solidFill>
                <a:latin typeface="微軟正黑體" panose="020B0604030504040204" pitchFamily="34" charset="-120"/>
                <a:ea typeface="微軟正黑體" panose="020B0604030504040204" pitchFamily="34" charset="-120"/>
              </a:rPr>
              <a:t>未曾發生爆炸</a:t>
            </a:r>
            <a:r>
              <a:rPr lang="zh-TW" altLang="en-US" b="1" dirty="0">
                <a:latin typeface="微軟正黑體" panose="020B0604030504040204" pitchFamily="34" charset="-120"/>
                <a:ea typeface="微軟正黑體" panose="020B0604030504040204" pitchFamily="34" charset="-120"/>
              </a:rPr>
              <a:t>事故，且</a:t>
            </a:r>
            <a:r>
              <a:rPr lang="zh-TW" altLang="en-US" b="1" dirty="0">
                <a:solidFill>
                  <a:srgbClr val="C00000"/>
                </a:solidFill>
                <a:latin typeface="微軟正黑體" panose="020B0604030504040204" pitchFamily="34" charset="-120"/>
                <a:ea typeface="微軟正黑體" panose="020B0604030504040204" pitchFamily="34" charset="-120"/>
              </a:rPr>
              <a:t>已完成風險評估</a:t>
            </a:r>
            <a:r>
              <a:rPr lang="zh-TW" altLang="en-US" b="1" dirty="0">
                <a:latin typeface="微軟正黑體" panose="020B0604030504040204" pitchFamily="34" charset="-120"/>
                <a:ea typeface="微軟正黑體" panose="020B0604030504040204" pitchFamily="34" charset="-120"/>
              </a:rPr>
              <a:t>分析，風</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險水準低於國際標準，</a:t>
            </a:r>
            <a:r>
              <a:rPr lang="zh-TW" altLang="en-US" b="1" dirty="0">
                <a:solidFill>
                  <a:srgbClr val="C00000"/>
                </a:solidFill>
                <a:latin typeface="微軟正黑體" panose="020B0604030504040204" pitchFamily="34" charset="-120"/>
                <a:ea typeface="微軟正黑體" panose="020B0604030504040204" pitchFamily="34" charset="-120"/>
              </a:rPr>
              <a:t>並經勞動部職安署審查通過</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6. </a:t>
            </a:r>
            <a:r>
              <a:rPr lang="zh-TW" altLang="en-US" b="1" dirty="0">
                <a:latin typeface="微軟正黑體" panose="020B0604030504040204" pitchFamily="34" charset="-120"/>
                <a:ea typeface="微軟正黑體" panose="020B0604030504040204" pitchFamily="34" charset="-120"/>
              </a:rPr>
              <a:t>中油公司已</a:t>
            </a:r>
            <a:r>
              <a:rPr lang="zh-TW" altLang="en-US" b="1" dirty="0">
                <a:solidFill>
                  <a:srgbClr val="C00000"/>
                </a:solidFill>
                <a:latin typeface="微軟正黑體" panose="020B0604030504040204" pitchFamily="34" charset="-120"/>
                <a:ea typeface="微軟正黑體" panose="020B0604030504040204" pitchFamily="34" charset="-120"/>
              </a:rPr>
              <a:t>依法取得環境影響評估、海岸利用開發等相關許可</a:t>
            </a:r>
            <a:r>
              <a:rPr lang="zh-TW" altLang="en-US" b="1" dirty="0">
                <a:latin typeface="微軟正黑體" panose="020B0604030504040204" pitchFamily="34" charset="-120"/>
                <a:ea typeface="微軟正黑體" panose="020B0604030504040204" pitchFamily="34" charset="-120"/>
              </a:rPr>
              <a:t>，沒違法</a:t>
            </a:r>
            <a:endParaRPr lang="en-US" altLang="zh-TW" b="1" dirty="0">
              <a:latin typeface="微軟正黑體" panose="020B0604030504040204" pitchFamily="34" charset="-120"/>
              <a:ea typeface="微軟正黑體" panose="020B0604030504040204" pitchFamily="34" charset="-120"/>
            </a:endParaRPr>
          </a:p>
          <a:p>
            <a:pPr marL="0" indent="0">
              <a:buNone/>
            </a:pPr>
            <a:r>
              <a:rPr lang="en-US" altLang="zh-TW" b="1" dirty="0">
                <a:latin typeface="微軟正黑體" panose="020B0604030504040204" pitchFamily="34" charset="-120"/>
                <a:ea typeface="微軟正黑體" panose="020B0604030504040204" pitchFamily="34" charset="-120"/>
              </a:rPr>
              <a:t>   </a:t>
            </a:r>
            <a:endParaRPr lang="zh-TW" altLang="en-US" b="1"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4" name="標題 1">
            <a:extLst>
              <a:ext uri="{FF2B5EF4-FFF2-40B4-BE49-F238E27FC236}">
                <a16:creationId xmlns:a16="http://schemas.microsoft.com/office/drawing/2014/main" id="{7CC05AEC-55D1-403A-B669-382639BCED35}"/>
              </a:ext>
            </a:extLst>
          </p:cNvPr>
          <p:cNvSpPr txBox="1">
            <a:spLocks/>
          </p:cNvSpPr>
          <p:nvPr/>
        </p:nvSpPr>
        <p:spPr>
          <a:xfrm>
            <a:off x="571500" y="150521"/>
            <a:ext cx="11049000" cy="165961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問題：您是否同意中油第三天然氣接收站遷離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桃園大潭藻礁海岸及海域</a:t>
            </a:r>
            <a:r>
              <a:rPr lang="en-US" altLang="zh-TW"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主張：不同意遷離</a:t>
            </a:r>
          </a:p>
        </p:txBody>
      </p:sp>
      <p:sp>
        <p:nvSpPr>
          <p:cNvPr id="6" name="矩形 5">
            <a:extLst>
              <a:ext uri="{FF2B5EF4-FFF2-40B4-BE49-F238E27FC236}">
                <a16:creationId xmlns:a16="http://schemas.microsoft.com/office/drawing/2014/main" id="{36047983-711D-4AE9-99E3-5CD4F0B9DDED}"/>
              </a:ext>
            </a:extLst>
          </p:cNvPr>
          <p:cNvSpPr/>
          <p:nvPr/>
        </p:nvSpPr>
        <p:spPr>
          <a:xfrm>
            <a:off x="5584259" y="1182269"/>
            <a:ext cx="5638082" cy="523220"/>
          </a:xfrm>
          <a:prstGeom prst="rect">
            <a:avLst/>
          </a:prstGeom>
        </p:spPr>
        <p:txBody>
          <a:bodyPr wrap="none">
            <a:spAutoFit/>
          </a:bodyPr>
          <a:lstStyle/>
          <a:p>
            <a:r>
              <a:rPr lang="zh-TW" altLang="en-US" sz="2800" b="1" dirty="0">
                <a:solidFill>
                  <a:srgbClr val="0070C0"/>
                </a:solidFill>
                <a:latin typeface="微軟正黑體" panose="020B0604030504040204" pitchFamily="34" charset="-120"/>
                <a:ea typeface="微軟正黑體" panose="020B0604030504040204" pitchFamily="34" charset="-120"/>
              </a:rPr>
              <a:t>（寫出６個滿分，少１個扣</a:t>
            </a:r>
            <a:r>
              <a:rPr lang="en-US" altLang="zh-TW" sz="2800" b="1" dirty="0">
                <a:solidFill>
                  <a:srgbClr val="0070C0"/>
                </a:solidFill>
                <a:latin typeface="微軟正黑體" panose="020B0604030504040204" pitchFamily="34" charset="-120"/>
                <a:ea typeface="微軟正黑體" panose="020B0604030504040204" pitchFamily="34" charset="-120"/>
              </a:rPr>
              <a:t>10</a:t>
            </a:r>
            <a:r>
              <a:rPr lang="zh-TW" altLang="en-US" sz="2800" b="1" dirty="0">
                <a:solidFill>
                  <a:srgbClr val="0070C0"/>
                </a:solidFill>
                <a:latin typeface="微軟正黑體" panose="020B0604030504040204" pitchFamily="34" charset="-120"/>
                <a:ea typeface="微軟正黑體" panose="020B0604030504040204" pitchFamily="34" charset="-120"/>
              </a:rPr>
              <a:t>分）</a:t>
            </a:r>
            <a:endParaRPr lang="zh-TW" altLang="en-US" sz="2800" dirty="0">
              <a:solidFill>
                <a:srgbClr val="0070C0"/>
              </a:solidFill>
            </a:endParaRPr>
          </a:p>
        </p:txBody>
      </p:sp>
    </p:spTree>
    <p:extLst>
      <p:ext uri="{BB962C8B-B14F-4D97-AF65-F5344CB8AC3E}">
        <p14:creationId xmlns:p14="http://schemas.microsoft.com/office/powerpoint/2010/main" val="2872565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CA150A-9497-43C3-905D-5B86E5EA3108}"/>
              </a:ext>
            </a:extLst>
          </p:cNvPr>
          <p:cNvSpPr>
            <a:spLocks noGrp="1"/>
          </p:cNvSpPr>
          <p:nvPr>
            <p:ph type="title"/>
          </p:nvPr>
        </p:nvSpPr>
        <p:spPr>
          <a:xfrm>
            <a:off x="688911" y="141192"/>
            <a:ext cx="10515600" cy="1034466"/>
          </a:xfrm>
        </p:spPr>
        <p:txBody>
          <a:bodyPr>
            <a:normAutofit/>
          </a:bodyPr>
          <a:lstStyle/>
          <a:p>
            <a:r>
              <a:rPr lang="zh-TW" altLang="en-US" b="1" dirty="0">
                <a:latin typeface="微軟正黑體" panose="020B0604030504040204" pitchFamily="34" charset="-120"/>
                <a:ea typeface="微軟正黑體" panose="020B0604030504040204" pitchFamily="34" charset="-120"/>
              </a:rPr>
              <a:t>反方主張    </a:t>
            </a:r>
            <a:r>
              <a:rPr lang="zh-TW" altLang="en-US" sz="3600" b="1" dirty="0">
                <a:latin typeface="微軟正黑體" panose="020B0604030504040204" pitchFamily="34" charset="-120"/>
                <a:ea typeface="微軟正黑體" panose="020B0604030504040204" pitchFamily="34" charset="-120"/>
              </a:rPr>
              <a:t>（寫出３個滿分，少１個扣</a:t>
            </a:r>
            <a:r>
              <a:rPr lang="en-US" altLang="zh-TW" sz="3600" b="1" dirty="0">
                <a:latin typeface="微軟正黑體" panose="020B0604030504040204" pitchFamily="34" charset="-120"/>
                <a:ea typeface="微軟正黑體" panose="020B0604030504040204" pitchFamily="34" charset="-120"/>
              </a:rPr>
              <a:t>10</a:t>
            </a:r>
            <a:r>
              <a:rPr lang="zh-TW" altLang="en-US" sz="3600" b="1" dirty="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C66DC2E-07C1-4979-9EA0-D921BB22E6D0}"/>
              </a:ext>
            </a:extLst>
          </p:cNvPr>
          <p:cNvSpPr>
            <a:spLocks noGrp="1"/>
          </p:cNvSpPr>
          <p:nvPr>
            <p:ph idx="1"/>
          </p:nvPr>
        </p:nvSpPr>
        <p:spPr>
          <a:xfrm>
            <a:off x="511628" y="1253330"/>
            <a:ext cx="11870094" cy="5324751"/>
          </a:xfrm>
        </p:spPr>
        <p:txBody>
          <a:bodyPr>
            <a:normAutofit fontScale="92500" lnSpcReduction="20000"/>
          </a:bodyPr>
          <a:lstStyle/>
          <a:p>
            <a:pPr marL="514350" indent="-514350">
              <a:buAutoNum type="arabicPeriod"/>
            </a:pPr>
            <a:r>
              <a:rPr lang="zh-TW" altLang="en-US" sz="3500" b="1" dirty="0">
                <a:latin typeface="微軟正黑體" panose="020B0604030504040204" pitchFamily="34" charset="-120"/>
                <a:ea typeface="微軟正黑體" panose="020B0604030504040204" pitchFamily="34" charset="-120"/>
              </a:rPr>
              <a:t>大潭藻礁有新種、國際瀕危、一級保育生物等，是特殊的自然</a:t>
            </a:r>
            <a:endParaRPr lang="en-US" altLang="zh-TW" sz="3500" b="1" dirty="0">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     </a:t>
            </a:r>
            <a:r>
              <a:rPr lang="zh-TW" altLang="en-US" sz="3500" b="1" dirty="0">
                <a:latin typeface="微軟正黑體" panose="020B0604030504040204" pitchFamily="34" charset="-120"/>
                <a:ea typeface="微軟正黑體" panose="020B0604030504040204" pitchFamily="34" charset="-120"/>
              </a:rPr>
              <a:t>資源，不該輕易破壞。</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2.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大潭受地形影響，並不利天然氣穩定供應。</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3. </a:t>
            </a:r>
            <a:r>
              <a:rPr lang="zh-TW" altLang="en-US" sz="3500" b="1" dirty="0">
                <a:latin typeface="微軟正黑體" panose="020B0604030504040204" pitchFamily="34" charset="-120"/>
                <a:ea typeface="微軟正黑體" panose="020B0604030504040204" pitchFamily="34" charset="-120"/>
              </a:rPr>
              <a:t>藻礁可減緩地球暖化。</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4.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三接遷離，客家文化得以保留並永續發展。</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5. </a:t>
            </a:r>
            <a:r>
              <a:rPr lang="zh-TW" altLang="en-US" sz="3500" b="1" dirty="0">
                <a:latin typeface="微軟正黑體" panose="020B0604030504040204" pitchFamily="34" charset="-120"/>
                <a:ea typeface="微軟正黑體" panose="020B0604030504040204" pitchFamily="34" charset="-120"/>
              </a:rPr>
              <a:t>三接緊鄰</a:t>
            </a:r>
            <a:r>
              <a:rPr lang="en-US" altLang="zh-TW" sz="3500" b="1" dirty="0">
                <a:latin typeface="微軟正黑體" panose="020B0604030504040204" pitchFamily="34" charset="-120"/>
                <a:ea typeface="微軟正黑體" panose="020B0604030504040204" pitchFamily="34" charset="-120"/>
              </a:rPr>
              <a:t>4</a:t>
            </a:r>
            <a:r>
              <a:rPr lang="zh-TW" altLang="en-US" sz="3500" b="1" dirty="0">
                <a:latin typeface="微軟正黑體" panose="020B0604030504040204" pitchFamily="34" charset="-120"/>
                <a:ea typeface="微軟正黑體" panose="020B0604030504040204" pitchFamily="34" charset="-120"/>
              </a:rPr>
              <a:t>個工業區，若發生事故則嚴重影響公共安全</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6.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藻礁是國防天然屏障。</a:t>
            </a:r>
          </a:p>
          <a:p>
            <a:pPr marL="0" indent="0">
              <a:buNone/>
            </a:pPr>
            <a:r>
              <a:rPr lang="en-US" altLang="zh-TW" sz="3500" b="1" dirty="0">
                <a:latin typeface="微軟正黑體" panose="020B0604030504040204" pitchFamily="34" charset="-120"/>
                <a:ea typeface="微軟正黑體" panose="020B0604030504040204" pitchFamily="34" charset="-120"/>
              </a:rPr>
              <a:t>7. </a:t>
            </a:r>
            <a:r>
              <a:rPr lang="zh-TW" altLang="en-US" sz="3500" b="1" dirty="0">
                <a:latin typeface="微軟正黑體" panose="020B0604030504040204" pitchFamily="34" charset="-120"/>
                <a:ea typeface="微軟正黑體" panose="020B0604030504040204" pitchFamily="34" charset="-120"/>
              </a:rPr>
              <a:t>藻礁被評選為全球海洋保護區網絡的希望熱點，三接遷離有助</a:t>
            </a:r>
            <a:endParaRPr lang="en-US" altLang="zh-TW" sz="3500" b="1" dirty="0">
              <a:latin typeface="微軟正黑體" panose="020B0604030504040204" pitchFamily="34" charset="-120"/>
              <a:ea typeface="微軟正黑體" panose="020B0604030504040204" pitchFamily="34" charset="-120"/>
            </a:endParaRPr>
          </a:p>
          <a:p>
            <a:pPr marL="0" indent="0">
              <a:buNone/>
            </a:pPr>
            <a:r>
              <a:rPr lang="en-US" altLang="zh-TW" sz="3500" b="1" dirty="0">
                <a:latin typeface="微軟正黑體" panose="020B0604030504040204" pitchFamily="34" charset="-120"/>
                <a:ea typeface="微軟正黑體" panose="020B0604030504040204" pitchFamily="34" charset="-120"/>
              </a:rPr>
              <a:t>     </a:t>
            </a:r>
            <a:r>
              <a:rPr lang="zh-TW" altLang="en-US" sz="3500" b="1" dirty="0">
                <a:latin typeface="微軟正黑體" panose="020B0604030504040204" pitchFamily="34" charset="-120"/>
                <a:ea typeface="微軟正黑體" panose="020B0604030504040204" pitchFamily="34" charset="-120"/>
              </a:rPr>
              <a:t>提升國際形象。</a:t>
            </a: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8.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三接觸及海岸管理法及非都市土地開發審議作業規範觸及野生</a:t>
            </a:r>
            <a:endParaRPr lang="en-US" altLang="zh-TW" sz="3500" b="1" dirty="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en-US" altLang="zh-TW" sz="3500" b="1" dirty="0">
                <a:solidFill>
                  <a:schemeClr val="accent5">
                    <a:lumMod val="75000"/>
                  </a:schemeClr>
                </a:solidFill>
                <a:latin typeface="微軟正黑體" panose="020B0604030504040204" pitchFamily="34" charset="-120"/>
                <a:ea typeface="微軟正黑體" panose="020B0604030504040204" pitchFamily="34" charset="-120"/>
              </a:rPr>
              <a:t>     </a:t>
            </a:r>
            <a:r>
              <a:rPr lang="zh-TW" altLang="en-US" sz="3500" b="1" dirty="0">
                <a:solidFill>
                  <a:schemeClr val="accent5">
                    <a:lumMod val="75000"/>
                  </a:schemeClr>
                </a:solidFill>
                <a:latin typeface="微軟正黑體" panose="020B0604030504040204" pitchFamily="34" charset="-120"/>
                <a:ea typeface="微軟正黑體" panose="020B0604030504040204" pitchFamily="34" charset="-120"/>
              </a:rPr>
              <a:t>動物保育法</a:t>
            </a:r>
          </a:p>
          <a:p>
            <a:pPr marL="0" indent="0">
              <a:buNone/>
            </a:pPr>
            <a:endParaRPr lang="zh-TW" altLang="en-US" dirty="0"/>
          </a:p>
          <a:p>
            <a:pPr marL="0" indent="0">
              <a:buNone/>
            </a:pPr>
            <a:endParaRPr lang="zh-TW" altLang="en-US" dirty="0"/>
          </a:p>
        </p:txBody>
      </p:sp>
    </p:spTree>
    <p:extLst>
      <p:ext uri="{BB962C8B-B14F-4D97-AF65-F5344CB8AC3E}">
        <p14:creationId xmlns:p14="http://schemas.microsoft.com/office/powerpoint/2010/main" val="247353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pic>
        <p:nvPicPr>
          <p:cNvPr id="2" name="图片 1">
            <a:extLst>
              <a:ext uri="{FF2B5EF4-FFF2-40B4-BE49-F238E27FC236}">
                <a16:creationId xmlns:a16="http://schemas.microsoft.com/office/drawing/2014/main" id="{C6F3ABD2-66FA-4AF7-AF78-6332206FCB9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3206" t="10871" r="896" b="21231"/>
          <a:stretch/>
        </p:blipFill>
        <p:spPr>
          <a:xfrm>
            <a:off x="11201399" y="4820916"/>
            <a:ext cx="1068063" cy="1841297"/>
          </a:xfrm>
          <a:prstGeom prst="rect">
            <a:avLst/>
          </a:prstGeom>
        </p:spPr>
      </p:pic>
      <p:grpSp>
        <p:nvGrpSpPr>
          <p:cNvPr id="28" name="组合 27">
            <a:extLst>
              <a:ext uri="{FF2B5EF4-FFF2-40B4-BE49-F238E27FC236}">
                <a16:creationId xmlns:a16="http://schemas.microsoft.com/office/drawing/2014/main" id="{99FBCF98-FC2C-44F2-BA81-3AEA29A65233}"/>
              </a:ext>
            </a:extLst>
          </p:cNvPr>
          <p:cNvGrpSpPr/>
          <p:nvPr/>
        </p:nvGrpSpPr>
        <p:grpSpPr>
          <a:xfrm>
            <a:off x="304233" y="5227983"/>
            <a:ext cx="1067368" cy="1630017"/>
            <a:chOff x="1301394" y="2263941"/>
            <a:chExt cx="2178825" cy="4588103"/>
          </a:xfrm>
        </p:grpSpPr>
        <p:pic>
          <p:nvPicPr>
            <p:cNvPr id="29" name="图片 28">
              <a:extLst>
                <a:ext uri="{FF2B5EF4-FFF2-40B4-BE49-F238E27FC236}">
                  <a16:creationId xmlns:a16="http://schemas.microsoft.com/office/drawing/2014/main" id="{9244EB49-A54A-4A0B-8150-6A505AFFB85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074" t="30323" r="61962" b="20769"/>
            <a:stretch/>
          </p:blipFill>
          <p:spPr>
            <a:xfrm>
              <a:off x="1301394" y="2263941"/>
              <a:ext cx="2178825" cy="4588103"/>
            </a:xfrm>
            <a:prstGeom prst="rect">
              <a:avLst/>
            </a:prstGeom>
          </p:spPr>
        </p:pic>
        <p:pic>
          <p:nvPicPr>
            <p:cNvPr id="30" name="图片 29">
              <a:extLst>
                <a:ext uri="{FF2B5EF4-FFF2-40B4-BE49-F238E27FC236}">
                  <a16:creationId xmlns:a16="http://schemas.microsoft.com/office/drawing/2014/main" id="{A6758474-E9ED-4791-AC6D-F65003FACF2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074" t="30323" r="61962" b="20769"/>
            <a:stretch/>
          </p:blipFill>
          <p:spPr>
            <a:xfrm>
              <a:off x="1943547" y="3862601"/>
              <a:ext cx="1315421" cy="2769974"/>
            </a:xfrm>
            <a:prstGeom prst="rect">
              <a:avLst/>
            </a:prstGeom>
          </p:spPr>
        </p:pic>
      </p:grpSp>
      <p:pic>
        <p:nvPicPr>
          <p:cNvPr id="4" name="圖片 3">
            <a:extLst>
              <a:ext uri="{FF2B5EF4-FFF2-40B4-BE49-F238E27FC236}">
                <a16:creationId xmlns:a16="http://schemas.microsoft.com/office/drawing/2014/main" id="{30B37A72-BF5B-442B-ACB5-07A2165DA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330" y="189102"/>
            <a:ext cx="9835466" cy="6578876"/>
          </a:xfrm>
          <a:prstGeom prst="rect">
            <a:avLst/>
          </a:prstGeom>
        </p:spPr>
      </p:pic>
    </p:spTree>
    <p:extLst>
      <p:ext uri="{BB962C8B-B14F-4D97-AF65-F5344CB8AC3E}">
        <p14:creationId xmlns:p14="http://schemas.microsoft.com/office/powerpoint/2010/main" val="3739774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2"/>
                                        </p:tgtEl>
                                        <p:attrNameLst>
                                          <p:attrName>r</p:attrName>
                                        </p:attrNameLst>
                                      </p:cBhvr>
                                    </p:animRot>
                                    <p:animRot by="-240000">
                                      <p:cBhvr>
                                        <p:cTn id="9" dur="200" fill="hold">
                                          <p:stCondLst>
                                            <p:cond delay="200"/>
                                          </p:stCondLst>
                                        </p:cTn>
                                        <p:tgtEl>
                                          <p:spTgt spid="2"/>
                                        </p:tgtEl>
                                        <p:attrNameLst>
                                          <p:attrName>r</p:attrName>
                                        </p:attrNameLst>
                                      </p:cBhvr>
                                    </p:animRot>
                                    <p:animRot by="240000">
                                      <p:cBhvr>
                                        <p:cTn id="10" dur="200" fill="hold">
                                          <p:stCondLst>
                                            <p:cond delay="400"/>
                                          </p:stCondLst>
                                        </p:cTn>
                                        <p:tgtEl>
                                          <p:spTgt spid="2"/>
                                        </p:tgtEl>
                                        <p:attrNameLst>
                                          <p:attrName>r</p:attrName>
                                        </p:attrNameLst>
                                      </p:cBhvr>
                                    </p:animRot>
                                    <p:animRot by="-240000">
                                      <p:cBhvr>
                                        <p:cTn id="11" dur="200" fill="hold">
                                          <p:stCondLst>
                                            <p:cond delay="600"/>
                                          </p:stCondLst>
                                        </p:cTn>
                                        <p:tgtEl>
                                          <p:spTgt spid="2"/>
                                        </p:tgtEl>
                                        <p:attrNameLst>
                                          <p:attrName>r</p:attrName>
                                        </p:attrNameLst>
                                      </p:cBhvr>
                                    </p:animRot>
                                    <p:animRot by="120000">
                                      <p:cBhvr>
                                        <p:cTn id="12" dur="200" fill="hold">
                                          <p:stCondLst>
                                            <p:cond delay="800"/>
                                          </p:stCondLst>
                                        </p:cTn>
                                        <p:tgtEl>
                                          <p:spTgt spid="2"/>
                                        </p:tgtEl>
                                        <p:attrNameLst>
                                          <p:attrName>r</p:attrName>
                                        </p:attrNameLst>
                                      </p:cBhvr>
                                    </p:animRot>
                                  </p:childTnLst>
                                </p:cTn>
                              </p:par>
                            </p:childTnLst>
                          </p:cTn>
                        </p:par>
                        <p:par>
                          <p:cTn id="13" fill="hold">
                            <p:stCondLst>
                              <p:cond delay="1000"/>
                            </p:stCondLst>
                            <p:childTnLst>
                              <p:par>
                                <p:cTn id="14" presetID="32" presetClass="emph" presetSubtype="0" fill="hold" nodeType="afterEffect">
                                  <p:stCondLst>
                                    <p:cond delay="0"/>
                                  </p:stCondLst>
                                  <p:childTnLst>
                                    <p:animRot by="120000">
                                      <p:cBhvr>
                                        <p:cTn id="15" dur="100" fill="hold">
                                          <p:stCondLst>
                                            <p:cond delay="0"/>
                                          </p:stCondLst>
                                        </p:cTn>
                                        <p:tgtEl>
                                          <p:spTgt spid="28"/>
                                        </p:tgtEl>
                                        <p:attrNameLst>
                                          <p:attrName>r</p:attrName>
                                        </p:attrNameLst>
                                      </p:cBhvr>
                                    </p:animRot>
                                    <p:animRot by="-240000">
                                      <p:cBhvr>
                                        <p:cTn id="16" dur="200" fill="hold">
                                          <p:stCondLst>
                                            <p:cond delay="200"/>
                                          </p:stCondLst>
                                        </p:cTn>
                                        <p:tgtEl>
                                          <p:spTgt spid="28"/>
                                        </p:tgtEl>
                                        <p:attrNameLst>
                                          <p:attrName>r</p:attrName>
                                        </p:attrNameLst>
                                      </p:cBhvr>
                                    </p:animRot>
                                    <p:animRot by="240000">
                                      <p:cBhvr>
                                        <p:cTn id="17" dur="200" fill="hold">
                                          <p:stCondLst>
                                            <p:cond delay="400"/>
                                          </p:stCondLst>
                                        </p:cTn>
                                        <p:tgtEl>
                                          <p:spTgt spid="28"/>
                                        </p:tgtEl>
                                        <p:attrNameLst>
                                          <p:attrName>r</p:attrName>
                                        </p:attrNameLst>
                                      </p:cBhvr>
                                    </p:animRot>
                                    <p:animRot by="-240000">
                                      <p:cBhvr>
                                        <p:cTn id="18" dur="200" fill="hold">
                                          <p:stCondLst>
                                            <p:cond delay="600"/>
                                          </p:stCondLst>
                                        </p:cTn>
                                        <p:tgtEl>
                                          <p:spTgt spid="28"/>
                                        </p:tgtEl>
                                        <p:attrNameLst>
                                          <p:attrName>r</p:attrName>
                                        </p:attrNameLst>
                                      </p:cBhvr>
                                    </p:animRot>
                                    <p:animRot by="120000">
                                      <p:cBhvr>
                                        <p:cTn id="19"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5838" y="-55017"/>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pic>
        <p:nvPicPr>
          <p:cNvPr id="12" name="图片 11">
            <a:extLst>
              <a:ext uri="{FF2B5EF4-FFF2-40B4-BE49-F238E27FC236}">
                <a16:creationId xmlns:a16="http://schemas.microsoft.com/office/drawing/2014/main" id="{FD7781D6-2C20-4D77-89D2-7AA1A0C8C8EF}"/>
              </a:ext>
            </a:extLst>
          </p:cNvPr>
          <p:cNvPicPr>
            <a:picLocks noChangeAspect="1"/>
          </p:cNvPicPr>
          <p:nvPr/>
        </p:nvPicPr>
        <p:blipFill rotWithShape="1">
          <a:blip r:embed="rId3"/>
          <a:srcRect l="9185" b="11517"/>
          <a:stretch/>
        </p:blipFill>
        <p:spPr>
          <a:xfrm flipH="1">
            <a:off x="-205838" y="4446198"/>
            <a:ext cx="3059690" cy="2059300"/>
          </a:xfrm>
          <a:prstGeom prst="rect">
            <a:avLst/>
          </a:prstGeom>
        </p:spPr>
      </p:pic>
      <p:pic>
        <p:nvPicPr>
          <p:cNvPr id="6" name="图片 5">
            <a:extLst>
              <a:ext uri="{FF2B5EF4-FFF2-40B4-BE49-F238E27FC236}">
                <a16:creationId xmlns:a16="http://schemas.microsoft.com/office/drawing/2014/main" id="{7AD68BA6-9DA9-4884-ABB5-308858CB3C6E}"/>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Lst>
          </a:blip>
          <a:srcRect l="22619" t="19461" r="11043" b="8834"/>
          <a:stretch/>
        </p:blipFill>
        <p:spPr>
          <a:xfrm>
            <a:off x="9351906" y="4715856"/>
            <a:ext cx="2678313" cy="1926844"/>
          </a:xfrm>
          <a:prstGeom prst="rect">
            <a:avLst/>
          </a:prstGeom>
        </p:spPr>
      </p:pic>
      <p:sp>
        <p:nvSpPr>
          <p:cNvPr id="11" name="Google Shape;240;p12">
            <a:extLst>
              <a:ext uri="{FF2B5EF4-FFF2-40B4-BE49-F238E27FC236}">
                <a16:creationId xmlns:a16="http://schemas.microsoft.com/office/drawing/2014/main" id="{10853F50-44C6-4ABF-8763-FE7F3533019A}"/>
              </a:ext>
            </a:extLst>
          </p:cNvPr>
          <p:cNvSpPr txBox="1"/>
          <p:nvPr/>
        </p:nvSpPr>
        <p:spPr>
          <a:xfrm>
            <a:off x="1197553" y="1197690"/>
            <a:ext cx="10390473" cy="5693826"/>
          </a:xfrm>
          <a:prstGeom prst="rect">
            <a:avLst/>
          </a:prstGeom>
          <a:noFill/>
          <a:ln>
            <a:noFill/>
          </a:ln>
        </p:spPr>
        <p:txBody>
          <a:bodyPr spcFirstLastPara="1" wrap="square" lIns="91425" tIns="45700" rIns="91425" bIns="45700" anchor="t" anchorCtr="0">
            <a:spAutoFit/>
          </a:bodyPr>
          <a:lstStyle/>
          <a:p>
            <a:r>
              <a:rPr lang="en-US" altLang="zh-TW" sz="4400" b="1" dirty="0">
                <a:latin typeface="微軟正黑體" panose="020B0604030504040204" pitchFamily="34" charset="-120"/>
                <a:ea typeface="微軟正黑體" panose="020B0604030504040204" pitchFamily="34" charset="-120"/>
              </a:rPr>
              <a:t>1.</a:t>
            </a:r>
            <a:r>
              <a:rPr lang="zh-TW" altLang="en-US" sz="4400" b="1" dirty="0">
                <a:latin typeface="微軟正黑體" panose="020B0604030504040204" pitchFamily="34" charset="-120"/>
                <a:ea typeface="微軟正黑體" panose="020B0604030504040204" pitchFamily="34" charset="-120"/>
              </a:rPr>
              <a:t>藻礁公投最後結果</a:t>
            </a:r>
            <a:r>
              <a:rPr lang="en-US" altLang="zh-TW" sz="4400" b="1" dirty="0">
                <a:latin typeface="微軟正黑體" panose="020B0604030504040204" pitchFamily="34" charset="-120"/>
                <a:ea typeface="微軟正黑體" panose="020B0604030504040204" pitchFamily="34" charset="-120"/>
              </a:rPr>
              <a:t>:</a:t>
            </a:r>
            <a:endParaRPr lang="zh-TW" altLang="en-US" sz="19900" b="1" dirty="0">
              <a:latin typeface="微軟正黑體" panose="020B0604030504040204" pitchFamily="34" charset="-120"/>
              <a:ea typeface="微軟正黑體" panose="020B0604030504040204" pitchFamily="34" charset="-120"/>
            </a:endParaRPr>
          </a:p>
          <a:p>
            <a:r>
              <a:rPr lang="zh-TW" altLang="en-US" sz="4400" b="1" u="sng" dirty="0">
                <a:latin typeface="微軟正黑體" panose="020B0604030504040204" pitchFamily="34" charset="-120"/>
                <a:ea typeface="微軟正黑體" panose="020B0604030504040204" pitchFamily="34" charset="-120"/>
                <a:hlinkClick r:id="rId5"/>
              </a:rPr>
              <a:t>公投未過關，不同意高達</a:t>
            </a:r>
            <a:r>
              <a:rPr lang="en-US" altLang="zh-TW" sz="4400" b="1" u="sng" dirty="0">
                <a:latin typeface="微軟正黑體" panose="020B0604030504040204" pitchFamily="34" charset="-120"/>
                <a:ea typeface="微軟正黑體" panose="020B0604030504040204" pitchFamily="34" charset="-120"/>
                <a:hlinkClick r:id="rId5"/>
              </a:rPr>
              <a:t>416</a:t>
            </a:r>
            <a:r>
              <a:rPr lang="zh-TW" altLang="en-US" sz="4400" b="1" u="sng" dirty="0">
                <a:latin typeface="微軟正黑體" panose="020B0604030504040204" pitchFamily="34" charset="-120"/>
                <a:ea typeface="微軟正黑體" panose="020B0604030504040204" pitchFamily="34" charset="-120"/>
                <a:hlinkClick r:id="rId5"/>
              </a:rPr>
              <a:t>萬票</a:t>
            </a:r>
            <a:endParaRPr lang="zh-TW" altLang="en-US" sz="19900" b="1" dirty="0">
              <a:latin typeface="微軟正黑體" panose="020B0604030504040204" pitchFamily="34" charset="-120"/>
              <a:ea typeface="微軟正黑體" panose="020B0604030504040204" pitchFamily="34" charset="-120"/>
            </a:endParaRPr>
          </a:p>
          <a:p>
            <a:endParaRPr lang="en-US" altLang="zh-TW" sz="4400" b="1" dirty="0">
              <a:latin typeface="微軟正黑體" panose="020B0604030504040204" pitchFamily="34" charset="-120"/>
              <a:ea typeface="微軟正黑體" panose="020B0604030504040204" pitchFamily="34" charset="-120"/>
            </a:endParaRPr>
          </a:p>
          <a:p>
            <a:r>
              <a:rPr lang="en-US" altLang="zh-TW" sz="4400" b="1" dirty="0">
                <a:latin typeface="微軟正黑體" panose="020B0604030504040204" pitchFamily="34" charset="-120"/>
                <a:ea typeface="微軟正黑體" panose="020B0604030504040204" pitchFamily="34" charset="-120"/>
              </a:rPr>
              <a:t>2.</a:t>
            </a:r>
            <a:r>
              <a:rPr lang="zh-TW" altLang="en-US" sz="4400" b="1" dirty="0">
                <a:latin typeface="微軟正黑體" panose="020B0604030504040204" pitchFamily="34" charset="-120"/>
                <a:ea typeface="微軟正黑體" panose="020B0604030504040204" pitchFamily="34" charset="-120"/>
              </a:rPr>
              <a:t>大潭後續爭議</a:t>
            </a:r>
            <a:r>
              <a:rPr lang="en-US" altLang="zh-TW" sz="4400" b="1" dirty="0">
                <a:latin typeface="微軟正黑體" panose="020B0604030504040204" pitchFamily="34" charset="-120"/>
                <a:ea typeface="微軟正黑體" panose="020B0604030504040204" pitchFamily="34" charset="-120"/>
              </a:rPr>
              <a:t>: </a:t>
            </a:r>
            <a:endParaRPr lang="zh-TW" altLang="en-US" sz="19900" b="1" dirty="0">
              <a:latin typeface="微軟正黑體" panose="020B0604030504040204" pitchFamily="34" charset="-120"/>
              <a:ea typeface="微軟正黑體" panose="020B0604030504040204" pitchFamily="34" charset="-120"/>
            </a:endParaRPr>
          </a:p>
          <a:p>
            <a:r>
              <a:rPr lang="en-US" altLang="zh-TW" sz="4400" b="1" u="sng" dirty="0">
                <a:latin typeface="微軟正黑體" panose="020B0604030504040204" pitchFamily="34" charset="-120"/>
                <a:ea typeface="微軟正黑體" panose="020B0604030504040204" pitchFamily="34" charset="-120"/>
                <a:hlinkClick r:id="rId6"/>
              </a:rPr>
              <a:t>2021</a:t>
            </a:r>
            <a:r>
              <a:rPr lang="zh-TW" altLang="en-US" sz="4400" b="1" u="sng" dirty="0">
                <a:latin typeface="微軟正黑體" panose="020B0604030504040204" pitchFamily="34" charset="-120"/>
                <a:ea typeface="微軟正黑體" panose="020B0604030504040204" pitchFamily="34" charset="-120"/>
                <a:hlinkClick r:id="rId6"/>
              </a:rPr>
              <a:t>公投後</a:t>
            </a:r>
            <a:r>
              <a:rPr lang="en-US" altLang="zh-TW" sz="4400" b="1" u="sng" dirty="0">
                <a:latin typeface="微軟正黑體" panose="020B0604030504040204" pitchFamily="34" charset="-120"/>
                <a:ea typeface="微軟正黑體" panose="020B0604030504040204" pitchFamily="34" charset="-120"/>
                <a:hlinkClick r:id="rId6"/>
              </a:rPr>
              <a:t>2023</a:t>
            </a:r>
            <a:r>
              <a:rPr lang="zh-TW" altLang="en-US" sz="4400" b="1" u="sng" dirty="0">
                <a:latin typeface="微軟正黑體" panose="020B0604030504040204" pitchFamily="34" charset="-120"/>
                <a:ea typeface="微軟正黑體" panose="020B0604030504040204" pitchFamily="34" charset="-120"/>
                <a:hlinkClick r:id="rId6"/>
              </a:rPr>
              <a:t>年</a:t>
            </a:r>
            <a:r>
              <a:rPr lang="en-US" altLang="zh-TW" sz="4400" b="1" u="sng" dirty="0">
                <a:latin typeface="微軟正黑體" panose="020B0604030504040204" pitchFamily="34" charset="-120"/>
                <a:ea typeface="微軟正黑體" panose="020B0604030504040204" pitchFamily="34" charset="-120"/>
                <a:hlinkClick r:id="rId6"/>
              </a:rPr>
              <a:t>3</a:t>
            </a:r>
            <a:r>
              <a:rPr lang="zh-TW" altLang="en-US" sz="4400" b="1" u="sng" dirty="0">
                <a:latin typeface="微軟正黑體" panose="020B0604030504040204" pitchFamily="34" charset="-120"/>
                <a:ea typeface="微軟正黑體" panose="020B0604030504040204" pitchFamily="34" charset="-120"/>
                <a:hlinkClick r:id="rId6"/>
              </a:rPr>
              <a:t>月發生的新聞事件</a:t>
            </a:r>
            <a:endParaRPr lang="zh-TW" altLang="en-US" sz="19900" b="1" dirty="0">
              <a:latin typeface="微軟正黑體" panose="020B0604030504040204" pitchFamily="34" charset="-120"/>
              <a:ea typeface="微軟正黑體" panose="020B0604030504040204" pitchFamily="34" charset="-120"/>
            </a:endParaRPr>
          </a:p>
          <a:p>
            <a:br>
              <a:rPr lang="zh-TW" altLang="en-US" sz="7200" dirty="0"/>
            </a:br>
            <a:endParaRPr lang="zh-TW" altLang="en-US" sz="7200" b="1" dirty="0">
              <a:solidFill>
                <a:srgbClr val="002060"/>
              </a:solidFill>
              <a:latin typeface="Microsoft JhengHei"/>
              <a:ea typeface="Microsoft JhengHei"/>
              <a:cs typeface="Microsoft JhengHei"/>
              <a:sym typeface="Microsoft JhengHei"/>
            </a:endParaRPr>
          </a:p>
        </p:txBody>
      </p:sp>
      <p:sp>
        <p:nvSpPr>
          <p:cNvPr id="7" name="矩形 6">
            <a:extLst>
              <a:ext uri="{FF2B5EF4-FFF2-40B4-BE49-F238E27FC236}">
                <a16:creationId xmlns:a16="http://schemas.microsoft.com/office/drawing/2014/main" id="{B46FF09E-6879-4DD4-8A40-14116500AF1C}"/>
              </a:ext>
            </a:extLst>
          </p:cNvPr>
          <p:cNvSpPr/>
          <p:nvPr/>
        </p:nvSpPr>
        <p:spPr>
          <a:xfrm>
            <a:off x="5972408" y="3244334"/>
            <a:ext cx="247184" cy="369332"/>
          </a:xfrm>
          <a:prstGeom prst="rect">
            <a:avLst/>
          </a:prstGeom>
        </p:spPr>
        <p:txBody>
          <a:bodyPr wrap="none">
            <a:spAutoFit/>
          </a:bodyPr>
          <a:lstStyle/>
          <a:p>
            <a:r>
              <a:rPr lang="zh-TW" altLang="en-US" dirty="0"/>
              <a:t> </a:t>
            </a:r>
          </a:p>
        </p:txBody>
      </p:sp>
      <p:sp>
        <p:nvSpPr>
          <p:cNvPr id="8" name="矩形 7">
            <a:extLst>
              <a:ext uri="{FF2B5EF4-FFF2-40B4-BE49-F238E27FC236}">
                <a16:creationId xmlns:a16="http://schemas.microsoft.com/office/drawing/2014/main" id="{2412569C-CD59-4AC3-8287-0E4D83614A90}"/>
              </a:ext>
            </a:extLst>
          </p:cNvPr>
          <p:cNvSpPr/>
          <p:nvPr/>
        </p:nvSpPr>
        <p:spPr>
          <a:xfrm>
            <a:off x="5972408" y="3244334"/>
            <a:ext cx="247184" cy="369332"/>
          </a:xfrm>
          <a:prstGeom prst="rect">
            <a:avLst/>
          </a:prstGeom>
        </p:spPr>
        <p:txBody>
          <a:bodyPr wrap="none">
            <a:spAutoFit/>
          </a:bodyPr>
          <a:lstStyle/>
          <a:p>
            <a:r>
              <a:rPr lang="zh-TW" altLang="en-US" dirty="0"/>
              <a:t> </a:t>
            </a:r>
          </a:p>
        </p:txBody>
      </p:sp>
    </p:spTree>
    <p:extLst>
      <p:ext uri="{BB962C8B-B14F-4D97-AF65-F5344CB8AC3E}">
        <p14:creationId xmlns:p14="http://schemas.microsoft.com/office/powerpoint/2010/main" val="2178590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5838" y="-55017"/>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pic>
        <p:nvPicPr>
          <p:cNvPr id="12" name="图片 11">
            <a:extLst>
              <a:ext uri="{FF2B5EF4-FFF2-40B4-BE49-F238E27FC236}">
                <a16:creationId xmlns:a16="http://schemas.microsoft.com/office/drawing/2014/main" id="{FD7781D6-2C20-4D77-89D2-7AA1A0C8C8EF}"/>
              </a:ext>
            </a:extLst>
          </p:cNvPr>
          <p:cNvPicPr>
            <a:picLocks noChangeAspect="1"/>
          </p:cNvPicPr>
          <p:nvPr/>
        </p:nvPicPr>
        <p:blipFill rotWithShape="1">
          <a:blip r:embed="rId3"/>
          <a:srcRect l="9185" b="11517"/>
          <a:stretch/>
        </p:blipFill>
        <p:spPr>
          <a:xfrm flipH="1">
            <a:off x="-205838" y="4446198"/>
            <a:ext cx="3059690" cy="2059300"/>
          </a:xfrm>
          <a:prstGeom prst="rect">
            <a:avLst/>
          </a:prstGeom>
        </p:spPr>
      </p:pic>
      <p:pic>
        <p:nvPicPr>
          <p:cNvPr id="6" name="图片 5">
            <a:extLst>
              <a:ext uri="{FF2B5EF4-FFF2-40B4-BE49-F238E27FC236}">
                <a16:creationId xmlns:a16="http://schemas.microsoft.com/office/drawing/2014/main" id="{7AD68BA6-9DA9-4884-ABB5-308858CB3C6E}"/>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Lst>
          </a:blip>
          <a:srcRect l="22619" t="19461" r="11043" b="8834"/>
          <a:stretch/>
        </p:blipFill>
        <p:spPr>
          <a:xfrm>
            <a:off x="9351906" y="4715856"/>
            <a:ext cx="2678313" cy="1926844"/>
          </a:xfrm>
          <a:prstGeom prst="rect">
            <a:avLst/>
          </a:prstGeom>
        </p:spPr>
      </p:pic>
      <p:sp>
        <p:nvSpPr>
          <p:cNvPr id="15" name="矩形 14">
            <a:extLst>
              <a:ext uri="{FF2B5EF4-FFF2-40B4-BE49-F238E27FC236}">
                <a16:creationId xmlns:a16="http://schemas.microsoft.com/office/drawing/2014/main" id="{30BA4B1C-9042-48E8-A62C-7229A682A51E}"/>
              </a:ext>
            </a:extLst>
          </p:cNvPr>
          <p:cNvSpPr/>
          <p:nvPr/>
        </p:nvSpPr>
        <p:spPr>
          <a:xfrm>
            <a:off x="3395773" y="5679368"/>
            <a:ext cx="5224298" cy="707886"/>
          </a:xfrm>
          <a:prstGeom prst="rect">
            <a:avLst/>
          </a:prstGeom>
        </p:spPr>
        <p:txBody>
          <a:bodyPr wrap="square">
            <a:spAutoFit/>
          </a:bodyPr>
          <a:lstStyle/>
          <a:p>
            <a:r>
              <a:rPr lang="en-US" altLang="zh-TW" sz="1000" dirty="0">
                <a:hlinkClick r:id="rId5"/>
              </a:rPr>
              <a:t>https://tw.news.yahoo.com/news/%E6%89%8B%E6%90%96%E9%A3%B2%E8%87%B4%E7%99%8C-%E5%B9%B4%E8%BC%95%E6%84%9B%E5%96%9D%E5%90%AB%E7%B3%96%E9%A3%B2%E6%96%99-%E5%A4%A7%E8%85%B8%E9%95%B7%E5%87%BA-%E5%8D%B1%E9%9A%AA%E6%81%AF%E8%82%89-%E6%9A%B4%E5%A2%9E30-050303407.html</a:t>
            </a:r>
            <a:endParaRPr lang="en-US" altLang="zh-TW" sz="1000" dirty="0"/>
          </a:p>
        </p:txBody>
      </p:sp>
      <p:pic>
        <p:nvPicPr>
          <p:cNvPr id="8" name="圖片 7">
            <a:extLst>
              <a:ext uri="{FF2B5EF4-FFF2-40B4-BE49-F238E27FC236}">
                <a16:creationId xmlns:a16="http://schemas.microsoft.com/office/drawing/2014/main" id="{9F94B294-8D65-473E-9752-4DE3A6B16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9041" y="352502"/>
            <a:ext cx="7653917" cy="5200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9183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grpSp>
        <p:nvGrpSpPr>
          <p:cNvPr id="98" name="组合 97">
            <a:extLst>
              <a:ext uri="{FF2B5EF4-FFF2-40B4-BE49-F238E27FC236}">
                <a16:creationId xmlns:a16="http://schemas.microsoft.com/office/drawing/2014/main" id="{70A54758-9733-42FC-BB50-948E0A42BB5A}"/>
              </a:ext>
            </a:extLst>
          </p:cNvPr>
          <p:cNvGrpSpPr/>
          <p:nvPr/>
        </p:nvGrpSpPr>
        <p:grpSpPr>
          <a:xfrm>
            <a:off x="3513308" y="1464996"/>
            <a:ext cx="5397607" cy="3615233"/>
            <a:chOff x="3343881" y="2173689"/>
            <a:chExt cx="5397607" cy="2050567"/>
          </a:xfrm>
        </p:grpSpPr>
        <p:sp>
          <p:nvSpPr>
            <p:cNvPr id="99" name="矩形 23">
              <a:extLst>
                <a:ext uri="{FF2B5EF4-FFF2-40B4-BE49-F238E27FC236}">
                  <a16:creationId xmlns:a16="http://schemas.microsoft.com/office/drawing/2014/main" id="{69EF9685-404F-49B3-8F64-09E172186A3D}"/>
                </a:ext>
              </a:extLst>
            </p:cNvPr>
            <p:cNvSpPr>
              <a:spLocks noChangeArrowheads="1"/>
            </p:cNvSpPr>
            <p:nvPr/>
          </p:nvSpPr>
          <p:spPr bwMode="auto">
            <a:xfrm>
              <a:off x="3343883" y="2574920"/>
              <a:ext cx="5397605" cy="1649336"/>
            </a:xfrm>
            <a:prstGeom prst="rect">
              <a:avLst/>
            </a:prstGeom>
            <a:noFill/>
            <a:ln>
              <a:noFill/>
            </a:ln>
            <a:extLst/>
          </p:spPr>
          <p:txBody>
            <a:bodyPr wrap="square">
              <a:spAutoFit/>
            </a:bodyPr>
            <a:lstStyle/>
            <a:p>
              <a:pPr>
                <a:lnSpc>
                  <a:spcPct val="200000"/>
                </a:lnSpc>
              </a:pPr>
              <a:r>
                <a:rPr lang="zh-TW" altLang="en-US" sz="3200" b="1" dirty="0">
                  <a:latin typeface="微軟正黑體" panose="020B0604030504040204" pitchFamily="34" charset="-120"/>
                  <a:ea typeface="微軟正黑體" panose="020B0604030504040204" pitchFamily="34" charset="-120"/>
                  <a:cs typeface="+mn-ea"/>
                  <a:sym typeface="+mn-lt"/>
                </a:rPr>
                <a:t>透過文章的閱讀，從中找出論點、證據、結論，以及思考其中的推理過程</a:t>
              </a:r>
              <a:endParaRPr lang="zh-CN" altLang="en-US" sz="3200" b="1" dirty="0">
                <a:latin typeface="微軟正黑體" panose="020B0604030504040204" pitchFamily="34" charset="-120"/>
                <a:ea typeface="微軟正黑體" panose="020B0604030504040204" pitchFamily="34" charset="-120"/>
                <a:cs typeface="+mn-ea"/>
                <a:sym typeface="+mn-lt"/>
              </a:endParaRPr>
            </a:p>
          </p:txBody>
        </p:sp>
        <p:sp>
          <p:nvSpPr>
            <p:cNvPr id="100" name="文本框 24">
              <a:extLst>
                <a:ext uri="{FF2B5EF4-FFF2-40B4-BE49-F238E27FC236}">
                  <a16:creationId xmlns:a16="http://schemas.microsoft.com/office/drawing/2014/main" id="{92F07F26-A130-4E52-B358-A327616B8057}"/>
                </a:ext>
              </a:extLst>
            </p:cNvPr>
            <p:cNvSpPr txBox="1">
              <a:spLocks noChangeArrowheads="1"/>
            </p:cNvSpPr>
            <p:nvPr/>
          </p:nvSpPr>
          <p:spPr bwMode="auto">
            <a:xfrm>
              <a:off x="3343881" y="2173689"/>
              <a:ext cx="3985385" cy="44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TW" altLang="en-US" sz="4000" b="1" dirty="0">
                  <a:solidFill>
                    <a:srgbClr val="0070C0"/>
                  </a:solidFill>
                  <a:latin typeface="微軟正黑體" panose="020B0604030504040204" pitchFamily="34" charset="-120"/>
                  <a:ea typeface="微軟正黑體" panose="020B0604030504040204" pitchFamily="34" charset="-120"/>
                  <a:cs typeface="+mn-ea"/>
                  <a:sym typeface="+mn-lt"/>
                </a:rPr>
                <a:t>老師示範</a:t>
              </a:r>
              <a:endParaRPr lang="zh-CN" altLang="en-US" sz="40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grpSp>
      <p:sp>
        <p:nvSpPr>
          <p:cNvPr id="7" name="矩形 6">
            <a:extLst>
              <a:ext uri="{FF2B5EF4-FFF2-40B4-BE49-F238E27FC236}">
                <a16:creationId xmlns:a16="http://schemas.microsoft.com/office/drawing/2014/main" id="{6C50CBC4-69C8-4A8E-986D-17F3F56BEA33}"/>
              </a:ext>
            </a:extLst>
          </p:cNvPr>
          <p:cNvSpPr/>
          <p:nvPr/>
        </p:nvSpPr>
        <p:spPr>
          <a:xfrm>
            <a:off x="5252720" y="5109565"/>
            <a:ext cx="6096000" cy="646331"/>
          </a:xfrm>
          <a:prstGeom prst="rect">
            <a:avLst/>
          </a:prstGeom>
        </p:spPr>
        <p:txBody>
          <a:bodyPr>
            <a:spAutoFit/>
          </a:bodyPr>
          <a:lstStyle/>
          <a:p>
            <a:r>
              <a:rPr lang="en-US" altLang="zh-TW" dirty="0">
                <a:hlinkClick r:id="rId4"/>
              </a:rPr>
              <a:t>https://docs.google.com/document/d/1b1bf2_2V6mUI6idVNH_7EiNULmQ3QUVV/edit</a:t>
            </a:r>
            <a:endParaRPr lang="zh-TW" altLang="en-US" dirty="0"/>
          </a:p>
        </p:txBody>
      </p:sp>
    </p:spTree>
    <p:extLst>
      <p:ext uri="{BB962C8B-B14F-4D97-AF65-F5344CB8AC3E}">
        <p14:creationId xmlns:p14="http://schemas.microsoft.com/office/powerpoint/2010/main" val="4006052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5838" y="0"/>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grpSp>
        <p:nvGrpSpPr>
          <p:cNvPr id="6" name="组合 5">
            <a:extLst>
              <a:ext uri="{FF2B5EF4-FFF2-40B4-BE49-F238E27FC236}">
                <a16:creationId xmlns:a16="http://schemas.microsoft.com/office/drawing/2014/main" id="{8424FDCC-5675-4FC4-93EF-F3265CB1CBFD}"/>
              </a:ext>
            </a:extLst>
          </p:cNvPr>
          <p:cNvGrpSpPr/>
          <p:nvPr/>
        </p:nvGrpSpPr>
        <p:grpSpPr>
          <a:xfrm>
            <a:off x="5898295" y="2876059"/>
            <a:ext cx="5763822" cy="2947965"/>
            <a:chOff x="2465778" y="1511493"/>
            <a:chExt cx="4516871" cy="2123770"/>
          </a:xfrm>
        </p:grpSpPr>
        <p:pic>
          <p:nvPicPr>
            <p:cNvPr id="8" name="图片 7">
              <a:extLst>
                <a:ext uri="{FF2B5EF4-FFF2-40B4-BE49-F238E27FC236}">
                  <a16:creationId xmlns:a16="http://schemas.microsoft.com/office/drawing/2014/main" id="{03CAA0C3-96AA-4148-9B6C-004637CEE2B1}"/>
                </a:ext>
              </a:extLst>
            </p:cNvPr>
            <p:cNvPicPr>
              <a:picLocks noChangeAspect="1"/>
            </p:cNvPicPr>
            <p:nvPr/>
          </p:nvPicPr>
          <p:blipFill rotWithShape="1">
            <a:blip r:embed="rId3">
              <a:extLst>
                <a:ext uri="{28A0092B-C50C-407E-A947-70E740481C1C}">
                  <a14:useLocalDpi xmlns:a14="http://schemas.microsoft.com/office/drawing/2010/main" val="0"/>
                </a:ext>
              </a:extLst>
            </a:blip>
            <a:srcRect l="39826" t="45161" r="2792" b="33548"/>
            <a:stretch/>
          </p:blipFill>
          <p:spPr>
            <a:xfrm>
              <a:off x="3089673" y="1511493"/>
              <a:ext cx="3892976" cy="2050027"/>
            </a:xfrm>
            <a:prstGeom prst="rect">
              <a:avLst/>
            </a:prstGeom>
          </p:spPr>
        </p:pic>
        <p:pic>
          <p:nvPicPr>
            <p:cNvPr id="9" name="图片 8">
              <a:extLst>
                <a:ext uri="{FF2B5EF4-FFF2-40B4-BE49-F238E27FC236}">
                  <a16:creationId xmlns:a16="http://schemas.microsoft.com/office/drawing/2014/main" id="{70EAE543-ED49-45F0-98CF-F6DF17EE857F}"/>
                </a:ext>
              </a:extLst>
            </p:cNvPr>
            <p:cNvPicPr>
              <a:picLocks noChangeAspect="1"/>
            </p:cNvPicPr>
            <p:nvPr/>
          </p:nvPicPr>
          <p:blipFill rotWithShape="1">
            <a:blip r:embed="rId4">
              <a:extLst>
                <a:ext uri="{28A0092B-C50C-407E-A947-70E740481C1C}">
                  <a14:useLocalDpi xmlns:a14="http://schemas.microsoft.com/office/drawing/2010/main" val="0"/>
                </a:ext>
              </a:extLst>
            </a:blip>
            <a:srcRect l="20952" t="40739" r="34602"/>
            <a:stretch/>
          </p:blipFill>
          <p:spPr>
            <a:xfrm>
              <a:off x="2465778" y="1646883"/>
              <a:ext cx="2094271" cy="1988380"/>
            </a:xfrm>
            <a:prstGeom prst="rect">
              <a:avLst/>
            </a:prstGeom>
          </p:spPr>
        </p:pic>
        <p:pic>
          <p:nvPicPr>
            <p:cNvPr id="11" name="图片 10">
              <a:extLst>
                <a:ext uri="{FF2B5EF4-FFF2-40B4-BE49-F238E27FC236}">
                  <a16:creationId xmlns:a16="http://schemas.microsoft.com/office/drawing/2014/main" id="{746D5AF0-9EAF-443F-9374-4A5801C84DD4}"/>
                </a:ext>
              </a:extLst>
            </p:cNvPr>
            <p:cNvPicPr>
              <a:picLocks noChangeAspect="1"/>
            </p:cNvPicPr>
            <p:nvPr/>
          </p:nvPicPr>
          <p:blipFill rotWithShape="1">
            <a:blip r:embed="rId5">
              <a:extLst>
                <a:ext uri="{28A0092B-C50C-407E-A947-70E740481C1C}">
                  <a14:useLocalDpi xmlns:a14="http://schemas.microsoft.com/office/drawing/2010/main" val="0"/>
                </a:ext>
              </a:extLst>
            </a:blip>
            <a:srcRect l="8910" t="47307" r="68432" b="20767"/>
            <a:stretch/>
          </p:blipFill>
          <p:spPr>
            <a:xfrm>
              <a:off x="5198694" y="1792288"/>
              <a:ext cx="897306" cy="950010"/>
            </a:xfrm>
            <a:prstGeom prst="rect">
              <a:avLst/>
            </a:prstGeom>
          </p:spPr>
        </p:pic>
      </p:grpSp>
      <p:pic>
        <p:nvPicPr>
          <p:cNvPr id="12" name="图片 11">
            <a:extLst>
              <a:ext uri="{FF2B5EF4-FFF2-40B4-BE49-F238E27FC236}">
                <a16:creationId xmlns:a16="http://schemas.microsoft.com/office/drawing/2014/main" id="{2B0A1436-C8A4-4A9B-AA9F-053735112507}"/>
              </a:ext>
            </a:extLst>
          </p:cNvPr>
          <p:cNvPicPr>
            <a:picLocks noChangeAspect="1"/>
          </p:cNvPicPr>
          <p:nvPr/>
        </p:nvPicPr>
        <p:blipFill rotWithShape="1">
          <a:blip r:embed="rId6">
            <a:extLst>
              <a:ext uri="{BEBA8EAE-BF5A-486C-A8C5-ECC9F3942E4B}">
                <a14:imgProps xmlns:a14="http://schemas.microsoft.com/office/drawing/2010/main">
                  <a14:imgLayer>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1412" t="51880" r="74157" b="40859"/>
          <a:stretch/>
        </p:blipFill>
        <p:spPr>
          <a:xfrm rot="7573834" flipV="1">
            <a:off x="5213150" y="5731669"/>
            <a:ext cx="1374312" cy="1066606"/>
          </a:xfrm>
          <a:prstGeom prst="rect">
            <a:avLst/>
          </a:prstGeom>
        </p:spPr>
      </p:pic>
      <p:sp>
        <p:nvSpPr>
          <p:cNvPr id="13" name="文本框 12">
            <a:extLst>
              <a:ext uri="{FF2B5EF4-FFF2-40B4-BE49-F238E27FC236}">
                <a16:creationId xmlns:a16="http://schemas.microsoft.com/office/drawing/2014/main" id="{CCD0D295-5B25-4505-9EFF-FED24B76095C}"/>
              </a:ext>
            </a:extLst>
          </p:cNvPr>
          <p:cNvSpPr txBox="1"/>
          <p:nvPr/>
        </p:nvSpPr>
        <p:spPr>
          <a:xfrm>
            <a:off x="3960776" y="2319557"/>
            <a:ext cx="2318385" cy="707886"/>
          </a:xfrm>
          <a:prstGeom prst="rect">
            <a:avLst/>
          </a:prstGeom>
          <a:noFill/>
        </p:spPr>
        <p:txBody>
          <a:bodyPr wrap="square" rtlCol="0">
            <a:spAutoFit/>
          </a:bodyPr>
          <a:lstStyle/>
          <a:p>
            <a:pPr algn="r" fontAlgn="auto"/>
            <a:r>
              <a:rPr lang="en-US" altLang="zh-CN" sz="4000" b="1" dirty="0">
                <a:solidFill>
                  <a:schemeClr val="tx1"/>
                </a:solidFill>
                <a:cs typeface="+mn-ea"/>
                <a:sym typeface="+mn-lt"/>
              </a:rPr>
              <a:t>PART.02</a:t>
            </a:r>
          </a:p>
        </p:txBody>
      </p:sp>
      <p:sp>
        <p:nvSpPr>
          <p:cNvPr id="14" name="文本框 13">
            <a:extLst>
              <a:ext uri="{FF2B5EF4-FFF2-40B4-BE49-F238E27FC236}">
                <a16:creationId xmlns:a16="http://schemas.microsoft.com/office/drawing/2014/main" id="{7C0E4B9F-211B-49C2-A6AE-D69529F9ADC5}"/>
              </a:ext>
            </a:extLst>
          </p:cNvPr>
          <p:cNvSpPr txBox="1"/>
          <p:nvPr/>
        </p:nvSpPr>
        <p:spPr>
          <a:xfrm>
            <a:off x="2176063" y="2938991"/>
            <a:ext cx="4103098" cy="6426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TW" altLang="en-US" sz="3200" b="1" dirty="0">
                <a:solidFill>
                  <a:srgbClr val="0070C0"/>
                </a:solidFill>
                <a:cs typeface="+mn-ea"/>
                <a:sym typeface="+mn-lt"/>
              </a:rPr>
              <a:t>大腸癌相關影片</a:t>
            </a:r>
            <a:endParaRPr lang="zh-CN" altLang="en-US" sz="3200" b="1" dirty="0">
              <a:solidFill>
                <a:srgbClr val="0070C0"/>
              </a:solidFill>
              <a:cs typeface="+mn-ea"/>
              <a:sym typeface="+mn-lt"/>
            </a:endParaRPr>
          </a:p>
        </p:txBody>
      </p:sp>
      <p:sp>
        <p:nvSpPr>
          <p:cNvPr id="15" name="文本框 14">
            <a:extLst>
              <a:ext uri="{FF2B5EF4-FFF2-40B4-BE49-F238E27FC236}">
                <a16:creationId xmlns:a16="http://schemas.microsoft.com/office/drawing/2014/main" id="{31B52C01-2E2E-44C6-8249-949DEC66BB2C}"/>
              </a:ext>
            </a:extLst>
          </p:cNvPr>
          <p:cNvSpPr txBox="1"/>
          <p:nvPr/>
        </p:nvSpPr>
        <p:spPr>
          <a:xfrm>
            <a:off x="2176063" y="3362536"/>
            <a:ext cx="4137497" cy="25998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en-US" altLang="zh-TW" sz="2400" dirty="0">
                <a:cs typeface="+mn-ea"/>
                <a:sym typeface="+mn-lt"/>
              </a:rPr>
              <a:t>(</a:t>
            </a:r>
            <a:r>
              <a:rPr lang="zh-TW" altLang="en-US" sz="2400" dirty="0">
                <a:cs typeface="+mn-ea"/>
                <a:sym typeface="+mn-lt"/>
              </a:rPr>
              <a:t>影片</a:t>
            </a:r>
            <a:r>
              <a:rPr lang="en-US" altLang="zh-TW" sz="2400" dirty="0">
                <a:cs typeface="+mn-ea"/>
                <a:sym typeface="+mn-lt"/>
              </a:rPr>
              <a:t>0:25-1:31)</a:t>
            </a:r>
          </a:p>
          <a:p>
            <a:pPr algn="r" fontAlgn="auto">
              <a:lnSpc>
                <a:spcPct val="200000"/>
              </a:lnSpc>
            </a:pPr>
            <a:r>
              <a:rPr lang="en-US" altLang="zh-TW" sz="2400" dirty="0">
                <a:cs typeface="+mn-ea"/>
                <a:sym typeface="+mn-lt"/>
              </a:rPr>
              <a:t>(</a:t>
            </a:r>
            <a:r>
              <a:rPr lang="zh-TW" altLang="en-US" sz="2400" dirty="0">
                <a:cs typeface="+mn-ea"/>
                <a:sym typeface="+mn-lt"/>
              </a:rPr>
              <a:t>影片</a:t>
            </a:r>
            <a:r>
              <a:rPr lang="en-US" altLang="zh-TW" sz="2400" dirty="0">
                <a:cs typeface="+mn-ea"/>
                <a:sym typeface="+mn-lt"/>
              </a:rPr>
              <a:t>1:33-1:48)</a:t>
            </a:r>
          </a:p>
          <a:p>
            <a:pPr algn="r" fontAlgn="auto">
              <a:lnSpc>
                <a:spcPct val="200000"/>
              </a:lnSpc>
            </a:pPr>
            <a:r>
              <a:rPr lang="en-US" altLang="zh-TW" sz="2400" dirty="0">
                <a:cs typeface="+mn-ea"/>
                <a:sym typeface="+mn-lt"/>
              </a:rPr>
              <a:t>(</a:t>
            </a:r>
            <a:r>
              <a:rPr lang="zh-TW" altLang="en-US" sz="2400" dirty="0">
                <a:cs typeface="+mn-ea"/>
                <a:sym typeface="+mn-lt"/>
              </a:rPr>
              <a:t>影片</a:t>
            </a:r>
            <a:r>
              <a:rPr lang="en-US" altLang="zh-TW" sz="2400" dirty="0">
                <a:cs typeface="+mn-ea"/>
                <a:sym typeface="+mn-lt"/>
              </a:rPr>
              <a:t>5:06-6:20)</a:t>
            </a:r>
          </a:p>
          <a:p>
            <a:pPr algn="r" fontAlgn="auto">
              <a:lnSpc>
                <a:spcPct val="200000"/>
              </a:lnSpc>
            </a:pPr>
            <a:endParaRPr lang="zh-CN" altLang="en-US" sz="1100" dirty="0">
              <a:solidFill>
                <a:schemeClr val="tx1"/>
              </a:solidFill>
              <a:cs typeface="+mn-ea"/>
              <a:sym typeface="+mn-lt"/>
            </a:endParaRPr>
          </a:p>
        </p:txBody>
      </p:sp>
      <p:pic>
        <p:nvPicPr>
          <p:cNvPr id="25" name="图片 24">
            <a:extLst>
              <a:ext uri="{FF2B5EF4-FFF2-40B4-BE49-F238E27FC236}">
                <a16:creationId xmlns:a16="http://schemas.microsoft.com/office/drawing/2014/main" id="{56013371-ED21-49AA-AD78-5B0A42884FBD}"/>
              </a:ext>
            </a:extLst>
          </p:cNvPr>
          <p:cNvPicPr>
            <a:picLocks noChangeAspect="1"/>
          </p:cNvPicPr>
          <p:nvPr/>
        </p:nvPicPr>
        <p:blipFill rotWithShape="1">
          <a:blip r:embed="rId7">
            <a:extLst>
              <a:ext uri="{28A0092B-C50C-407E-A947-70E740481C1C}">
                <a14:useLocalDpi xmlns:a14="http://schemas.microsoft.com/office/drawing/2010/main" val="0"/>
              </a:ext>
            </a:extLst>
          </a:blip>
          <a:srcRect l="23846" t="19794" r="47673" b="27547"/>
          <a:stretch>
            <a:fillRect/>
          </a:stretch>
        </p:blipFill>
        <p:spPr>
          <a:xfrm flipH="1">
            <a:off x="2498823" y="652330"/>
            <a:ext cx="1728789" cy="2371725"/>
          </a:xfrm>
          <a:prstGeom prst="rect">
            <a:avLst/>
          </a:prstGeom>
        </p:spPr>
      </p:pic>
    </p:spTree>
    <p:extLst>
      <p:ext uri="{BB962C8B-B14F-4D97-AF65-F5344CB8AC3E}">
        <p14:creationId xmlns:p14="http://schemas.microsoft.com/office/powerpoint/2010/main" val="182406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5838" y="-55017"/>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pic>
        <p:nvPicPr>
          <p:cNvPr id="12" name="图片 11">
            <a:extLst>
              <a:ext uri="{FF2B5EF4-FFF2-40B4-BE49-F238E27FC236}">
                <a16:creationId xmlns:a16="http://schemas.microsoft.com/office/drawing/2014/main" id="{FD7781D6-2C20-4D77-89D2-7AA1A0C8C8EF}"/>
              </a:ext>
            </a:extLst>
          </p:cNvPr>
          <p:cNvPicPr>
            <a:picLocks noChangeAspect="1"/>
          </p:cNvPicPr>
          <p:nvPr/>
        </p:nvPicPr>
        <p:blipFill rotWithShape="1">
          <a:blip r:embed="rId3"/>
          <a:srcRect l="9185" b="11517"/>
          <a:stretch/>
        </p:blipFill>
        <p:spPr>
          <a:xfrm flipH="1">
            <a:off x="-205838" y="4446198"/>
            <a:ext cx="3059690" cy="2059300"/>
          </a:xfrm>
          <a:prstGeom prst="rect">
            <a:avLst/>
          </a:prstGeom>
        </p:spPr>
      </p:pic>
      <p:pic>
        <p:nvPicPr>
          <p:cNvPr id="6" name="图片 5">
            <a:extLst>
              <a:ext uri="{FF2B5EF4-FFF2-40B4-BE49-F238E27FC236}">
                <a16:creationId xmlns:a16="http://schemas.microsoft.com/office/drawing/2014/main" id="{7AD68BA6-9DA9-4884-ABB5-308858CB3C6E}"/>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Lst>
          </a:blip>
          <a:srcRect l="22619" t="19461" r="11043" b="8834"/>
          <a:stretch/>
        </p:blipFill>
        <p:spPr>
          <a:xfrm>
            <a:off x="9351906" y="4715856"/>
            <a:ext cx="2678313" cy="1926844"/>
          </a:xfrm>
          <a:prstGeom prst="rect">
            <a:avLst/>
          </a:prstGeom>
        </p:spPr>
      </p:pic>
      <p:pic>
        <p:nvPicPr>
          <p:cNvPr id="14" name="圖片 13">
            <a:extLst>
              <a:ext uri="{FF2B5EF4-FFF2-40B4-BE49-F238E27FC236}">
                <a16:creationId xmlns:a16="http://schemas.microsoft.com/office/drawing/2014/main" id="{1A304801-C503-4FCF-A53B-C0D14EE63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680" y="389024"/>
            <a:ext cx="8204906" cy="4615260"/>
          </a:xfrm>
          <a:prstGeom prst="rect">
            <a:avLst/>
          </a:prstGeom>
          <a:ln>
            <a:noFill/>
          </a:ln>
          <a:effectLst>
            <a:softEdge rad="112500"/>
          </a:effectLst>
        </p:spPr>
      </p:pic>
      <p:sp>
        <p:nvSpPr>
          <p:cNvPr id="15" name="矩形 14">
            <a:extLst>
              <a:ext uri="{FF2B5EF4-FFF2-40B4-BE49-F238E27FC236}">
                <a16:creationId xmlns:a16="http://schemas.microsoft.com/office/drawing/2014/main" id="{30BA4B1C-9042-48E8-A62C-7229A682A51E}"/>
              </a:ext>
            </a:extLst>
          </p:cNvPr>
          <p:cNvSpPr/>
          <p:nvPr/>
        </p:nvSpPr>
        <p:spPr>
          <a:xfrm>
            <a:off x="3477451" y="5219923"/>
            <a:ext cx="5227713" cy="369332"/>
          </a:xfrm>
          <a:prstGeom prst="rect">
            <a:avLst/>
          </a:prstGeom>
        </p:spPr>
        <p:txBody>
          <a:bodyPr wrap="none">
            <a:spAutoFit/>
          </a:bodyPr>
          <a:lstStyle/>
          <a:p>
            <a:r>
              <a:rPr lang="en-US" altLang="zh-TW" dirty="0">
                <a:hlinkClick r:id="rId6"/>
              </a:rPr>
              <a:t>https://www.youtube.com/watch?v=sZX0ZCCxbm4</a:t>
            </a:r>
            <a:endParaRPr lang="zh-TW" altLang="en-US" dirty="0"/>
          </a:p>
        </p:txBody>
      </p:sp>
    </p:spTree>
    <p:extLst>
      <p:ext uri="{BB962C8B-B14F-4D97-AF65-F5344CB8AC3E}">
        <p14:creationId xmlns:p14="http://schemas.microsoft.com/office/powerpoint/2010/main" val="1274072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BD4CE73-5F7E-436E-891D-70B781F56B0E}"/>
              </a:ext>
            </a:extLst>
          </p:cNvPr>
          <p:cNvGrpSpPr/>
          <p:nvPr/>
        </p:nvGrpSpPr>
        <p:grpSpPr>
          <a:xfrm>
            <a:off x="-201146" y="0"/>
            <a:ext cx="12397838" cy="6968034"/>
            <a:chOff x="-201146" y="0"/>
            <a:chExt cx="12397838" cy="6968034"/>
          </a:xfrm>
        </p:grpSpPr>
        <p:grpSp>
          <p:nvGrpSpPr>
            <p:cNvPr id="2" name="组合 1">
              <a:extLst>
                <a:ext uri="{FF2B5EF4-FFF2-40B4-BE49-F238E27FC236}">
                  <a16:creationId xmlns:a16="http://schemas.microsoft.com/office/drawing/2014/main" id="{77C1C287-2CDD-428C-9EA6-A0A42FB83188}"/>
                </a:ext>
              </a:extLst>
            </p:cNvPr>
            <p:cNvGrpSpPr/>
            <p:nvPr/>
          </p:nvGrpSpPr>
          <p:grpSpPr>
            <a:xfrm>
              <a:off x="0" y="0"/>
              <a:ext cx="12192000" cy="6946533"/>
              <a:chOff x="0" y="0"/>
              <a:chExt cx="12192000" cy="6946533"/>
            </a:xfrm>
          </p:grpSpPr>
          <p:sp>
            <p:nvSpPr>
              <p:cNvPr id="3" name="矩形 2">
                <a:extLst>
                  <a:ext uri="{FF2B5EF4-FFF2-40B4-BE49-F238E27FC236}">
                    <a16:creationId xmlns:a16="http://schemas.microsoft.com/office/drawing/2014/main" id="{3CB8A7A0-98BA-4374-9B2B-9F2492BBAF5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44448AE-2CD3-4309-B3A7-00B77AB48D8D}"/>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21CB1BB2-B21F-4650-B14A-4E23A04E17D3}"/>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grpSp>
        <p:nvGrpSpPr>
          <p:cNvPr id="6" name="组合 5">
            <a:extLst>
              <a:ext uri="{FF2B5EF4-FFF2-40B4-BE49-F238E27FC236}">
                <a16:creationId xmlns:a16="http://schemas.microsoft.com/office/drawing/2014/main" id="{8424FDCC-5675-4FC4-93EF-F3265CB1CBFD}"/>
              </a:ext>
            </a:extLst>
          </p:cNvPr>
          <p:cNvGrpSpPr/>
          <p:nvPr/>
        </p:nvGrpSpPr>
        <p:grpSpPr>
          <a:xfrm>
            <a:off x="5967848" y="2824326"/>
            <a:ext cx="5763822" cy="2947965"/>
            <a:chOff x="2465778" y="1511493"/>
            <a:chExt cx="4516871" cy="2123770"/>
          </a:xfrm>
        </p:grpSpPr>
        <p:pic>
          <p:nvPicPr>
            <p:cNvPr id="8" name="图片 7">
              <a:extLst>
                <a:ext uri="{FF2B5EF4-FFF2-40B4-BE49-F238E27FC236}">
                  <a16:creationId xmlns:a16="http://schemas.microsoft.com/office/drawing/2014/main" id="{03CAA0C3-96AA-4148-9B6C-004637CEE2B1}"/>
                </a:ext>
              </a:extLst>
            </p:cNvPr>
            <p:cNvPicPr>
              <a:picLocks noChangeAspect="1"/>
            </p:cNvPicPr>
            <p:nvPr/>
          </p:nvPicPr>
          <p:blipFill rotWithShape="1">
            <a:blip r:embed="rId3">
              <a:extLst>
                <a:ext uri="{28A0092B-C50C-407E-A947-70E740481C1C}">
                  <a14:useLocalDpi xmlns:a14="http://schemas.microsoft.com/office/drawing/2010/main" val="0"/>
                </a:ext>
              </a:extLst>
            </a:blip>
            <a:srcRect l="39826" t="45161" r="2792" b="33548"/>
            <a:stretch/>
          </p:blipFill>
          <p:spPr>
            <a:xfrm>
              <a:off x="3089673" y="1511493"/>
              <a:ext cx="3892976" cy="2050027"/>
            </a:xfrm>
            <a:prstGeom prst="rect">
              <a:avLst/>
            </a:prstGeom>
          </p:spPr>
        </p:pic>
        <p:pic>
          <p:nvPicPr>
            <p:cNvPr id="9" name="图片 8">
              <a:extLst>
                <a:ext uri="{FF2B5EF4-FFF2-40B4-BE49-F238E27FC236}">
                  <a16:creationId xmlns:a16="http://schemas.microsoft.com/office/drawing/2014/main" id="{70EAE543-ED49-45F0-98CF-F6DF17EE857F}"/>
                </a:ext>
              </a:extLst>
            </p:cNvPr>
            <p:cNvPicPr>
              <a:picLocks noChangeAspect="1"/>
            </p:cNvPicPr>
            <p:nvPr/>
          </p:nvPicPr>
          <p:blipFill rotWithShape="1">
            <a:blip r:embed="rId4">
              <a:extLst>
                <a:ext uri="{28A0092B-C50C-407E-A947-70E740481C1C}">
                  <a14:useLocalDpi xmlns:a14="http://schemas.microsoft.com/office/drawing/2010/main" val="0"/>
                </a:ext>
              </a:extLst>
            </a:blip>
            <a:srcRect l="20952" t="40739" r="34602"/>
            <a:stretch/>
          </p:blipFill>
          <p:spPr>
            <a:xfrm>
              <a:off x="2465778" y="1646883"/>
              <a:ext cx="2094271" cy="1988380"/>
            </a:xfrm>
            <a:prstGeom prst="rect">
              <a:avLst/>
            </a:prstGeom>
          </p:spPr>
        </p:pic>
        <p:pic>
          <p:nvPicPr>
            <p:cNvPr id="11" name="图片 10">
              <a:extLst>
                <a:ext uri="{FF2B5EF4-FFF2-40B4-BE49-F238E27FC236}">
                  <a16:creationId xmlns:a16="http://schemas.microsoft.com/office/drawing/2014/main" id="{746D5AF0-9EAF-443F-9374-4A5801C84DD4}"/>
                </a:ext>
              </a:extLst>
            </p:cNvPr>
            <p:cNvPicPr>
              <a:picLocks noChangeAspect="1"/>
            </p:cNvPicPr>
            <p:nvPr/>
          </p:nvPicPr>
          <p:blipFill rotWithShape="1">
            <a:blip r:embed="rId5">
              <a:extLst>
                <a:ext uri="{28A0092B-C50C-407E-A947-70E740481C1C}">
                  <a14:useLocalDpi xmlns:a14="http://schemas.microsoft.com/office/drawing/2010/main" val="0"/>
                </a:ext>
              </a:extLst>
            </a:blip>
            <a:srcRect l="8910" t="47307" r="68432" b="20767"/>
            <a:stretch/>
          </p:blipFill>
          <p:spPr>
            <a:xfrm>
              <a:off x="5198694" y="1792288"/>
              <a:ext cx="897306" cy="950010"/>
            </a:xfrm>
            <a:prstGeom prst="rect">
              <a:avLst/>
            </a:prstGeom>
          </p:spPr>
        </p:pic>
      </p:grpSp>
      <p:pic>
        <p:nvPicPr>
          <p:cNvPr id="12" name="图片 11">
            <a:extLst>
              <a:ext uri="{FF2B5EF4-FFF2-40B4-BE49-F238E27FC236}">
                <a16:creationId xmlns:a16="http://schemas.microsoft.com/office/drawing/2014/main" id="{2B0A1436-C8A4-4A9B-AA9F-053735112507}"/>
              </a:ext>
            </a:extLst>
          </p:cNvPr>
          <p:cNvPicPr>
            <a:picLocks noChangeAspect="1"/>
          </p:cNvPicPr>
          <p:nvPr/>
        </p:nvPicPr>
        <p:blipFill rotWithShape="1">
          <a:blip r:embed="rId6">
            <a:extLst>
              <a:ext uri="{BEBA8EAE-BF5A-486C-A8C5-ECC9F3942E4B}">
                <a14:imgProps xmlns:a14="http://schemas.microsoft.com/office/drawing/2010/main">
                  <a14:imgLayer>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1412" t="51880" r="74157" b="40859"/>
          <a:stretch/>
        </p:blipFill>
        <p:spPr>
          <a:xfrm rot="7573834" flipV="1">
            <a:off x="5213150" y="5731669"/>
            <a:ext cx="1374312" cy="1066606"/>
          </a:xfrm>
          <a:prstGeom prst="rect">
            <a:avLst/>
          </a:prstGeom>
        </p:spPr>
      </p:pic>
      <p:sp>
        <p:nvSpPr>
          <p:cNvPr id="13" name="文本框 12">
            <a:extLst>
              <a:ext uri="{FF2B5EF4-FFF2-40B4-BE49-F238E27FC236}">
                <a16:creationId xmlns:a16="http://schemas.microsoft.com/office/drawing/2014/main" id="{CCD0D295-5B25-4505-9EFF-FED24B76095C}"/>
              </a:ext>
            </a:extLst>
          </p:cNvPr>
          <p:cNvSpPr txBox="1"/>
          <p:nvPr/>
        </p:nvSpPr>
        <p:spPr>
          <a:xfrm>
            <a:off x="4244811" y="1559508"/>
            <a:ext cx="2318385" cy="707886"/>
          </a:xfrm>
          <a:prstGeom prst="rect">
            <a:avLst/>
          </a:prstGeom>
          <a:noFill/>
        </p:spPr>
        <p:txBody>
          <a:bodyPr wrap="square" rtlCol="0">
            <a:spAutoFit/>
          </a:bodyPr>
          <a:lstStyle/>
          <a:p>
            <a:pPr algn="r" fontAlgn="auto"/>
            <a:r>
              <a:rPr lang="en-US" altLang="zh-CN" sz="4000" b="1" dirty="0">
                <a:solidFill>
                  <a:schemeClr val="tx1"/>
                </a:solidFill>
                <a:cs typeface="+mn-ea"/>
                <a:sym typeface="+mn-lt"/>
              </a:rPr>
              <a:t>PART.03</a:t>
            </a:r>
          </a:p>
        </p:txBody>
      </p:sp>
      <p:sp>
        <p:nvSpPr>
          <p:cNvPr id="15" name="文本框 14">
            <a:extLst>
              <a:ext uri="{FF2B5EF4-FFF2-40B4-BE49-F238E27FC236}">
                <a16:creationId xmlns:a16="http://schemas.microsoft.com/office/drawing/2014/main" id="{31B52C01-2E2E-44C6-8249-949DEC66BB2C}"/>
              </a:ext>
            </a:extLst>
          </p:cNvPr>
          <p:cNvSpPr txBox="1"/>
          <p:nvPr/>
        </p:nvSpPr>
        <p:spPr>
          <a:xfrm>
            <a:off x="2176063" y="3362536"/>
            <a:ext cx="4137497" cy="72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100" dirty="0">
                <a:solidFill>
                  <a:schemeClr val="tx1"/>
                </a:solidFill>
                <a:cs typeface="+mn-ea"/>
                <a:sym typeface="+mn-lt"/>
              </a:rPr>
              <a:t>.</a:t>
            </a:r>
          </a:p>
          <a:p>
            <a:pPr algn="r" fontAlgn="auto">
              <a:lnSpc>
                <a:spcPct val="200000"/>
              </a:lnSpc>
            </a:pPr>
            <a:endParaRPr lang="zh-CN" altLang="en-US" sz="1100" dirty="0">
              <a:solidFill>
                <a:schemeClr val="tx1"/>
              </a:solidFill>
              <a:cs typeface="+mn-ea"/>
              <a:sym typeface="+mn-lt"/>
            </a:endParaRPr>
          </a:p>
        </p:txBody>
      </p:sp>
      <p:pic>
        <p:nvPicPr>
          <p:cNvPr id="25" name="图片 24">
            <a:extLst>
              <a:ext uri="{FF2B5EF4-FFF2-40B4-BE49-F238E27FC236}">
                <a16:creationId xmlns:a16="http://schemas.microsoft.com/office/drawing/2014/main" id="{56013371-ED21-49AA-AD78-5B0A42884FBD}"/>
              </a:ext>
            </a:extLst>
          </p:cNvPr>
          <p:cNvPicPr>
            <a:picLocks noChangeAspect="1"/>
          </p:cNvPicPr>
          <p:nvPr/>
        </p:nvPicPr>
        <p:blipFill rotWithShape="1">
          <a:blip r:embed="rId7">
            <a:extLst>
              <a:ext uri="{28A0092B-C50C-407E-A947-70E740481C1C}">
                <a14:useLocalDpi xmlns:a14="http://schemas.microsoft.com/office/drawing/2010/main" val="0"/>
              </a:ext>
            </a:extLst>
          </a:blip>
          <a:srcRect l="23846" t="19794" r="47673" b="27547"/>
          <a:stretch>
            <a:fillRect/>
          </a:stretch>
        </p:blipFill>
        <p:spPr>
          <a:xfrm flipH="1">
            <a:off x="2498823" y="652330"/>
            <a:ext cx="1728789" cy="2371725"/>
          </a:xfrm>
          <a:prstGeom prst="rect">
            <a:avLst/>
          </a:prstGeom>
        </p:spPr>
      </p:pic>
      <p:sp>
        <p:nvSpPr>
          <p:cNvPr id="16" name="文本框 24">
            <a:extLst>
              <a:ext uri="{FF2B5EF4-FFF2-40B4-BE49-F238E27FC236}">
                <a16:creationId xmlns:a16="http://schemas.microsoft.com/office/drawing/2014/main" id="{FEEFB3C7-CC5C-43E1-B9A7-50D05B73DD05}"/>
              </a:ext>
            </a:extLst>
          </p:cNvPr>
          <p:cNvSpPr txBox="1">
            <a:spLocks noChangeArrowheads="1"/>
          </p:cNvSpPr>
          <p:nvPr/>
        </p:nvSpPr>
        <p:spPr bwMode="auto">
          <a:xfrm>
            <a:off x="4428758" y="2347303"/>
            <a:ext cx="6891011" cy="69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TW" altLang="en-US" sz="3600" b="1" dirty="0">
                <a:solidFill>
                  <a:srgbClr val="0070C0"/>
                </a:solidFill>
                <a:latin typeface="微軟正黑體" panose="020B0604030504040204" pitchFamily="34" charset="-120"/>
                <a:ea typeface="微軟正黑體" panose="020B0604030504040204" pitchFamily="34" charset="-120"/>
                <a:cs typeface="+mn-ea"/>
                <a:sym typeface="+mn-lt"/>
              </a:rPr>
              <a:t>老師示範</a:t>
            </a:r>
            <a:r>
              <a:rPr lang="en-US" altLang="zh-TW" sz="3600" b="1" dirty="0">
                <a:solidFill>
                  <a:srgbClr val="0070C0"/>
                </a:solidFill>
                <a:latin typeface="微軟正黑體" panose="020B0604030504040204" pitchFamily="34" charset="-120"/>
                <a:ea typeface="微軟正黑體" panose="020B0604030504040204" pitchFamily="34" charset="-120"/>
                <a:cs typeface="+mn-ea"/>
                <a:sym typeface="+mn-lt"/>
              </a:rPr>
              <a:t>1</a:t>
            </a:r>
            <a:endParaRPr lang="zh-CN" altLang="en-US" sz="36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sp>
        <p:nvSpPr>
          <p:cNvPr id="17" name="矩形 23">
            <a:extLst>
              <a:ext uri="{FF2B5EF4-FFF2-40B4-BE49-F238E27FC236}">
                <a16:creationId xmlns:a16="http://schemas.microsoft.com/office/drawing/2014/main" id="{6B4A9B4D-B783-4D27-8A3C-7366CCD2DF51}"/>
              </a:ext>
            </a:extLst>
          </p:cNvPr>
          <p:cNvSpPr>
            <a:spLocks noChangeArrowheads="1"/>
          </p:cNvSpPr>
          <p:nvPr/>
        </p:nvSpPr>
        <p:spPr bwMode="auto">
          <a:xfrm>
            <a:off x="1233886" y="3612565"/>
            <a:ext cx="9332839" cy="1949829"/>
          </a:xfrm>
          <a:prstGeom prst="rect">
            <a:avLst/>
          </a:prstGeom>
          <a:noFill/>
          <a:ln>
            <a:noFill/>
          </a:ln>
          <a:extLst/>
        </p:spPr>
        <p:txBody>
          <a:bodyPr wrap="square">
            <a:spAutoFit/>
          </a:bodyPr>
          <a:lstStyle/>
          <a:p>
            <a:pPr>
              <a:lnSpc>
                <a:spcPts val="5000"/>
              </a:lnSpc>
            </a:pPr>
            <a:r>
              <a:rPr lang="zh-TW" altLang="en-US" sz="3200" b="1" dirty="0">
                <a:latin typeface="微軟正黑體" panose="020B0604030504040204" pitchFamily="34" charset="-120"/>
                <a:ea typeface="微軟正黑體" panose="020B0604030504040204" pitchFamily="34" charset="-120"/>
                <a:cs typeface="+mn-ea"/>
                <a:sym typeface="+mn-lt"/>
              </a:rPr>
              <a:t>透過影片的欣賞，從中找出</a:t>
            </a:r>
            <a:endParaRPr lang="en-US" altLang="zh-TW" sz="3200" b="1" dirty="0">
              <a:latin typeface="微軟正黑體" panose="020B0604030504040204" pitchFamily="34" charset="-120"/>
              <a:ea typeface="微軟正黑體" panose="020B0604030504040204" pitchFamily="34" charset="-120"/>
              <a:cs typeface="+mn-ea"/>
              <a:sym typeface="+mn-lt"/>
            </a:endParaRPr>
          </a:p>
          <a:p>
            <a:pPr>
              <a:lnSpc>
                <a:spcPts val="5000"/>
              </a:lnSpc>
            </a:pP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論點</a:t>
            </a:r>
            <a:r>
              <a:rPr lang="zh-TW" altLang="en-US" sz="3200" b="1" dirty="0">
                <a:latin typeface="微軟正黑體" panose="020B0604030504040204" pitchFamily="34" charset="-120"/>
                <a:ea typeface="微軟正黑體" panose="020B0604030504040204" pitchFamily="34" charset="-120"/>
                <a:cs typeface="+mn-ea"/>
                <a:sym typeface="+mn-lt"/>
              </a:rPr>
              <a:t>、</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證據</a:t>
            </a:r>
            <a:r>
              <a:rPr lang="zh-TW" altLang="en-US" sz="3200" b="1" dirty="0">
                <a:latin typeface="微軟正黑體" panose="020B0604030504040204" pitchFamily="34" charset="-120"/>
                <a:ea typeface="微軟正黑體" panose="020B0604030504040204" pitchFamily="34" charset="-120"/>
                <a:cs typeface="+mn-ea"/>
                <a:sym typeface="+mn-lt"/>
              </a:rPr>
              <a:t>，以及思考其中</a:t>
            </a:r>
            <a:endParaRPr lang="en-US" altLang="zh-TW" sz="3200" b="1" dirty="0">
              <a:latin typeface="微軟正黑體" panose="020B0604030504040204" pitchFamily="34" charset="-120"/>
              <a:ea typeface="微軟正黑體" panose="020B0604030504040204" pitchFamily="34" charset="-120"/>
              <a:cs typeface="+mn-ea"/>
              <a:sym typeface="+mn-lt"/>
            </a:endParaRPr>
          </a:p>
          <a:p>
            <a:pPr>
              <a:lnSpc>
                <a:spcPts val="5000"/>
              </a:lnSpc>
            </a:pPr>
            <a:r>
              <a:rPr lang="zh-TW" altLang="en-US" sz="3200" b="1" dirty="0">
                <a:latin typeface="微軟正黑體" panose="020B0604030504040204" pitchFamily="34" charset="-120"/>
                <a:ea typeface="微軟正黑體" panose="020B0604030504040204" pitchFamily="34" charset="-120"/>
                <a:cs typeface="+mn-ea"/>
                <a:sym typeface="+mn-lt"/>
              </a:rPr>
              <a:t>的</a:t>
            </a:r>
            <a:r>
              <a:rPr lang="zh-TW" altLang="en-US" sz="3200" b="1" dirty="0">
                <a:solidFill>
                  <a:srgbClr val="0070C0"/>
                </a:solidFill>
                <a:latin typeface="微軟正黑體" panose="020B0604030504040204" pitchFamily="34" charset="-120"/>
                <a:ea typeface="微軟正黑體" panose="020B0604030504040204" pitchFamily="34" charset="-120"/>
                <a:cs typeface="+mn-ea"/>
                <a:sym typeface="+mn-lt"/>
              </a:rPr>
              <a:t>推理</a:t>
            </a:r>
            <a:r>
              <a:rPr lang="zh-TW" altLang="en-US" sz="3200" b="1" dirty="0">
                <a:latin typeface="微軟正黑體" panose="020B0604030504040204" pitchFamily="34" charset="-120"/>
                <a:ea typeface="微軟正黑體" panose="020B0604030504040204" pitchFamily="34" charset="-120"/>
                <a:cs typeface="+mn-ea"/>
                <a:sym typeface="+mn-lt"/>
              </a:rPr>
              <a:t>過程。</a:t>
            </a:r>
            <a:endParaRPr lang="zh-CN" altLang="en-US" sz="3200" b="1" dirty="0">
              <a:latin typeface="微軟正黑體" panose="020B0604030504040204" pitchFamily="34" charset="-120"/>
              <a:ea typeface="微軟正黑體" panose="020B0604030504040204" pitchFamily="34" charset="-120"/>
              <a:cs typeface="+mn-ea"/>
              <a:sym typeface="+mn-lt"/>
            </a:endParaRPr>
          </a:p>
        </p:txBody>
      </p:sp>
    </p:spTree>
    <p:extLst>
      <p:ext uri="{BB962C8B-B14F-4D97-AF65-F5344CB8AC3E}">
        <p14:creationId xmlns:p14="http://schemas.microsoft.com/office/powerpoint/2010/main" val="27888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7"/>
          <p:cNvGrpSpPr/>
          <p:nvPr/>
        </p:nvGrpSpPr>
        <p:grpSpPr>
          <a:xfrm>
            <a:off x="-205838" y="-47118"/>
            <a:ext cx="12397838" cy="6968034"/>
            <a:chOff x="-201146" y="0"/>
            <a:chExt cx="12397838" cy="6968034"/>
          </a:xfrm>
        </p:grpSpPr>
        <p:grpSp>
          <p:nvGrpSpPr>
            <p:cNvPr id="182" name="Google Shape;182;p7"/>
            <p:cNvGrpSpPr/>
            <p:nvPr/>
          </p:nvGrpSpPr>
          <p:grpSpPr>
            <a:xfrm>
              <a:off x="0" y="0"/>
              <a:ext cx="12192000" cy="6946533"/>
              <a:chOff x="0" y="0"/>
              <a:chExt cx="12192000" cy="6946533"/>
            </a:xfrm>
          </p:grpSpPr>
          <p:sp>
            <p:nvSpPr>
              <p:cNvPr id="183" name="Google Shape;183;p7"/>
              <p:cNvSpPr/>
              <p:nvPr/>
            </p:nvSpPr>
            <p:spPr>
              <a:xfrm>
                <a:off x="0" y="0"/>
                <a:ext cx="12192000" cy="6946533"/>
              </a:xfrm>
              <a:prstGeom prst="rect">
                <a:avLst/>
              </a:prstGeom>
              <a:solidFill>
                <a:srgbClr val="F8E9C4"/>
              </a:solidFill>
              <a:ln w="12700" cap="flat" cmpd="sng">
                <a:solidFill>
                  <a:srgbClr val="CFA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7"/>
              <p:cNvSpPr/>
              <p:nvPr/>
            </p:nvSpPr>
            <p:spPr>
              <a:xfrm>
                <a:off x="379828" y="352502"/>
                <a:ext cx="11497995" cy="6505498"/>
              </a:xfrm>
              <a:prstGeom prst="roundRect">
                <a:avLst>
                  <a:gd name="adj" fmla="val 16667"/>
                </a:avLst>
              </a:prstGeom>
              <a:solidFill>
                <a:srgbClr val="DBE4ED"/>
              </a:solidFill>
              <a:ln w="12700" cap="flat" cmpd="sng">
                <a:solidFill>
                  <a:srgbClr val="DBE4ED"/>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85" name="Google Shape;185;p7"/>
            <p:cNvPicPr preferRelativeResize="0"/>
            <p:nvPr/>
          </p:nvPicPr>
          <p:blipFill rotWithShape="1">
            <a:blip r:embed="rId3">
              <a:alphaModFix/>
            </a:blip>
            <a:srcRect t="61062" r="8388" b="18951"/>
            <a:stretch/>
          </p:blipFill>
          <p:spPr>
            <a:xfrm>
              <a:off x="-201146" y="5355844"/>
              <a:ext cx="12397838" cy="1612190"/>
            </a:xfrm>
            <a:prstGeom prst="rect">
              <a:avLst/>
            </a:prstGeom>
            <a:noFill/>
            <a:ln>
              <a:noFill/>
            </a:ln>
          </p:spPr>
        </p:pic>
      </p:grpSp>
      <p:grpSp>
        <p:nvGrpSpPr>
          <p:cNvPr id="186" name="Google Shape;186;p7"/>
          <p:cNvGrpSpPr/>
          <p:nvPr/>
        </p:nvGrpSpPr>
        <p:grpSpPr>
          <a:xfrm>
            <a:off x="1177788" y="564523"/>
            <a:ext cx="9332838" cy="5564836"/>
            <a:chOff x="3277776" y="1662939"/>
            <a:chExt cx="5397605" cy="3156385"/>
          </a:xfrm>
        </p:grpSpPr>
        <p:sp>
          <p:nvSpPr>
            <p:cNvPr id="187" name="Google Shape;187;p7"/>
            <p:cNvSpPr/>
            <p:nvPr/>
          </p:nvSpPr>
          <p:spPr>
            <a:xfrm>
              <a:off x="3277776" y="2060040"/>
              <a:ext cx="5397605" cy="2759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zh-TW" sz="3200" b="1">
                  <a:solidFill>
                    <a:schemeClr val="dk1"/>
                  </a:solidFill>
                  <a:latin typeface="Microsoft JhengHei"/>
                  <a:ea typeface="Microsoft JhengHei"/>
                  <a:cs typeface="Microsoft JhengHei"/>
                  <a:sym typeface="Microsoft JhengHei"/>
                </a:rPr>
                <a:t>透過影片的欣賞，從中找出</a:t>
              </a:r>
              <a:endParaRPr sz="3200" b="1">
                <a:solidFill>
                  <a:schemeClr val="dk1"/>
                </a:solidFill>
                <a:latin typeface="Microsoft JhengHei"/>
                <a:ea typeface="Microsoft JhengHei"/>
                <a:cs typeface="Microsoft JhengHei"/>
                <a:sym typeface="Microsoft JhengHei"/>
              </a:endParaRPr>
            </a:p>
            <a:p>
              <a:pPr marL="457200" marR="0" lvl="0" indent="-457200" algn="l" rtl="0">
                <a:lnSpc>
                  <a:spcPct val="200000"/>
                </a:lnSpc>
                <a:spcBef>
                  <a:spcPts val="0"/>
                </a:spcBef>
                <a:spcAft>
                  <a:spcPts val="0"/>
                </a:spcAft>
                <a:buClr>
                  <a:schemeClr val="dk1"/>
                </a:buClr>
                <a:buSzPts val="3200"/>
                <a:buFont typeface="Noto Sans Symbols"/>
                <a:buChar char="⮚"/>
              </a:pPr>
              <a:r>
                <a:rPr lang="zh-TW" sz="3200" b="1">
                  <a:solidFill>
                    <a:schemeClr val="dk1"/>
                  </a:solidFill>
                  <a:latin typeface="Microsoft JhengHei"/>
                  <a:ea typeface="Microsoft JhengHei"/>
                  <a:cs typeface="Microsoft JhengHei"/>
                  <a:sym typeface="Microsoft JhengHei"/>
                </a:rPr>
                <a:t>問題</a:t>
              </a:r>
              <a:endParaRPr sz="3200" b="1">
                <a:solidFill>
                  <a:schemeClr val="dk1"/>
                </a:solidFill>
                <a:latin typeface="Microsoft JhengHei"/>
                <a:ea typeface="Microsoft JhengHei"/>
                <a:cs typeface="Microsoft JhengHei"/>
                <a:sym typeface="Microsoft JhengHei"/>
              </a:endParaRPr>
            </a:p>
            <a:p>
              <a:pPr marL="457200" marR="0" lvl="0" indent="-457200" algn="l" rtl="0">
                <a:lnSpc>
                  <a:spcPct val="200000"/>
                </a:lnSpc>
                <a:spcBef>
                  <a:spcPts val="0"/>
                </a:spcBef>
                <a:spcAft>
                  <a:spcPts val="0"/>
                </a:spcAft>
                <a:buClr>
                  <a:schemeClr val="dk1"/>
                </a:buClr>
                <a:buSzPts val="3200"/>
                <a:buFont typeface="Noto Sans Symbols"/>
                <a:buChar char="⮚"/>
              </a:pPr>
              <a:r>
                <a:rPr lang="zh-TW" sz="3200" b="1">
                  <a:solidFill>
                    <a:schemeClr val="dk1"/>
                  </a:solidFill>
                  <a:latin typeface="Microsoft JhengHei"/>
                  <a:ea typeface="Microsoft JhengHei"/>
                  <a:cs typeface="Microsoft JhengHei"/>
                  <a:sym typeface="Microsoft JhengHei"/>
                </a:rPr>
                <a:t>主張</a:t>
              </a:r>
              <a:endParaRPr sz="3200" b="1">
                <a:solidFill>
                  <a:schemeClr val="dk1"/>
                </a:solidFill>
                <a:latin typeface="Microsoft JhengHei"/>
                <a:ea typeface="Microsoft JhengHei"/>
                <a:cs typeface="Microsoft JhengHei"/>
                <a:sym typeface="Microsoft JhengHei"/>
              </a:endParaRPr>
            </a:p>
            <a:p>
              <a:pPr marL="457200" marR="0" lvl="0" indent="-457200" algn="l" rtl="0">
                <a:lnSpc>
                  <a:spcPct val="200000"/>
                </a:lnSpc>
                <a:spcBef>
                  <a:spcPts val="0"/>
                </a:spcBef>
                <a:spcAft>
                  <a:spcPts val="0"/>
                </a:spcAft>
                <a:buClr>
                  <a:schemeClr val="dk1"/>
                </a:buClr>
                <a:buSzPts val="3200"/>
                <a:buFont typeface="Noto Sans Symbols"/>
                <a:buChar char="⮚"/>
              </a:pPr>
              <a:r>
                <a:rPr lang="zh-TW" sz="3200" b="1">
                  <a:solidFill>
                    <a:schemeClr val="dk1"/>
                  </a:solidFill>
                  <a:latin typeface="Microsoft JhengHei"/>
                  <a:ea typeface="Microsoft JhengHei"/>
                  <a:cs typeface="Microsoft JhengHei"/>
                  <a:sym typeface="Microsoft JhengHei"/>
                </a:rPr>
                <a:t>證據</a:t>
              </a:r>
              <a:endParaRPr sz="3200" b="1">
                <a:solidFill>
                  <a:schemeClr val="dk1"/>
                </a:solidFill>
                <a:latin typeface="Microsoft JhengHei"/>
                <a:ea typeface="Microsoft JhengHei"/>
                <a:cs typeface="Microsoft JhengHei"/>
                <a:sym typeface="Microsoft JhengHei"/>
              </a:endParaRPr>
            </a:p>
            <a:p>
              <a:pPr marL="457200" marR="0" lvl="0" indent="-457200" algn="l" rtl="0">
                <a:lnSpc>
                  <a:spcPct val="200000"/>
                </a:lnSpc>
                <a:spcBef>
                  <a:spcPts val="0"/>
                </a:spcBef>
                <a:spcAft>
                  <a:spcPts val="0"/>
                </a:spcAft>
                <a:buClr>
                  <a:schemeClr val="dk1"/>
                </a:buClr>
                <a:buSzPts val="3200"/>
                <a:buFont typeface="Noto Sans Symbols"/>
                <a:buChar char="⮚"/>
              </a:pPr>
              <a:r>
                <a:rPr lang="zh-TW" sz="3200" b="1">
                  <a:solidFill>
                    <a:schemeClr val="dk1"/>
                  </a:solidFill>
                  <a:latin typeface="Microsoft JhengHei"/>
                  <a:ea typeface="Microsoft JhengHei"/>
                  <a:cs typeface="Microsoft JhengHei"/>
                  <a:sym typeface="Microsoft JhengHei"/>
                </a:rPr>
                <a:t>事實</a:t>
              </a:r>
              <a:endParaRPr sz="3200" b="1">
                <a:solidFill>
                  <a:schemeClr val="dk1"/>
                </a:solidFill>
                <a:latin typeface="Microsoft JhengHei"/>
                <a:ea typeface="Microsoft JhengHei"/>
                <a:cs typeface="Microsoft JhengHei"/>
                <a:sym typeface="Microsoft JhengHei"/>
              </a:endParaRPr>
            </a:p>
          </p:txBody>
        </p:sp>
        <p:sp>
          <p:nvSpPr>
            <p:cNvPr id="188" name="Google Shape;188;p7"/>
            <p:cNvSpPr txBox="1"/>
            <p:nvPr/>
          </p:nvSpPr>
          <p:spPr>
            <a:xfrm>
              <a:off x="3277776" y="1662939"/>
              <a:ext cx="3985385" cy="44253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zh-TW" sz="4000" b="1">
                  <a:solidFill>
                    <a:srgbClr val="0070C0"/>
                  </a:solidFill>
                  <a:latin typeface="Microsoft JhengHei"/>
                  <a:ea typeface="Microsoft JhengHei"/>
                  <a:cs typeface="Microsoft JhengHei"/>
                  <a:sym typeface="Microsoft JhengHei"/>
                </a:rPr>
                <a:t>老師示範1</a:t>
              </a:r>
              <a:endParaRPr sz="4000" b="1">
                <a:solidFill>
                  <a:srgbClr val="0070C0"/>
                </a:solidFill>
                <a:latin typeface="Microsoft JhengHei"/>
                <a:ea typeface="Microsoft JhengHei"/>
                <a:cs typeface="Microsoft JhengHei"/>
                <a:sym typeface="Microsoft JhengHei"/>
              </a:endParaRPr>
            </a:p>
          </p:txBody>
        </p:sp>
      </p:grpSp>
      <p:sp>
        <p:nvSpPr>
          <p:cNvPr id="189" name="Google Shape;189;p7"/>
          <p:cNvSpPr/>
          <p:nvPr/>
        </p:nvSpPr>
        <p:spPr>
          <a:xfrm>
            <a:off x="4623293" y="835006"/>
            <a:ext cx="58873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https://www.youtube.com/watch?v=sZX0ZCCxbm4</a:t>
            </a:r>
            <a:endParaRPr sz="1800" dirty="0">
              <a:solidFill>
                <a:schemeClr val="dk1"/>
              </a:solidFill>
              <a:latin typeface="Arial"/>
              <a:ea typeface="Arial"/>
              <a:cs typeface="Arial"/>
              <a:sym typeface="Arial"/>
            </a:endParaRPr>
          </a:p>
        </p:txBody>
      </p:sp>
      <p:sp>
        <p:nvSpPr>
          <p:cNvPr id="190" name="Google Shape;190;p7"/>
          <p:cNvSpPr txBox="1"/>
          <p:nvPr/>
        </p:nvSpPr>
        <p:spPr>
          <a:xfrm>
            <a:off x="2698173" y="2588868"/>
            <a:ext cx="873932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altLang="en-US" sz="3200" b="1" dirty="0">
                <a:solidFill>
                  <a:srgbClr val="C00000"/>
                </a:solidFill>
                <a:latin typeface="Microsoft JhengHei"/>
                <a:ea typeface="Microsoft JhengHei"/>
                <a:cs typeface="Microsoft JhengHei"/>
                <a:sym typeface="Microsoft JhengHei"/>
              </a:rPr>
              <a:t>吃出來的大腸癌  </a:t>
            </a:r>
            <a:r>
              <a:rPr lang="en-US" altLang="zh-TW" sz="3200" b="1" dirty="0">
                <a:solidFill>
                  <a:schemeClr val="tx1">
                    <a:lumMod val="95000"/>
                    <a:lumOff val="5000"/>
                  </a:schemeClr>
                </a:solidFill>
                <a:latin typeface="Microsoft JhengHei"/>
                <a:ea typeface="Microsoft JhengHei"/>
                <a:cs typeface="Microsoft JhengHei"/>
                <a:sym typeface="Microsoft JhengHei"/>
              </a:rPr>
              <a:t>(</a:t>
            </a:r>
            <a:r>
              <a:rPr lang="zh-TW" sz="3200" b="1" dirty="0">
                <a:solidFill>
                  <a:schemeClr val="tx1">
                    <a:lumMod val="95000"/>
                    <a:lumOff val="5000"/>
                  </a:schemeClr>
                </a:solidFill>
                <a:latin typeface="Microsoft JhengHei"/>
                <a:ea typeface="Microsoft JhengHei"/>
                <a:cs typeface="Microsoft JhengHei"/>
                <a:sym typeface="Microsoft JhengHei"/>
              </a:rPr>
              <a:t>大腸癌躍升罹癌人數第一名</a:t>
            </a:r>
            <a:r>
              <a:rPr lang="en-US" altLang="zh-TW" sz="3200" b="1" dirty="0">
                <a:solidFill>
                  <a:schemeClr val="tx1">
                    <a:lumMod val="95000"/>
                    <a:lumOff val="5000"/>
                  </a:schemeClr>
                </a:solidFill>
                <a:latin typeface="Microsoft JhengHei"/>
                <a:ea typeface="Microsoft JhengHei"/>
                <a:cs typeface="Microsoft JhengHei"/>
                <a:sym typeface="Microsoft JhengHei"/>
              </a:rPr>
              <a:t>)</a:t>
            </a:r>
            <a:endParaRPr dirty="0">
              <a:solidFill>
                <a:schemeClr val="tx1">
                  <a:lumMod val="95000"/>
                  <a:lumOff val="5000"/>
                </a:schemeClr>
              </a:solidFill>
            </a:endParaRPr>
          </a:p>
        </p:txBody>
      </p:sp>
      <p:sp>
        <p:nvSpPr>
          <p:cNvPr id="191" name="Google Shape;191;p7"/>
          <p:cNvSpPr txBox="1"/>
          <p:nvPr/>
        </p:nvSpPr>
        <p:spPr>
          <a:xfrm>
            <a:off x="2698173" y="3545229"/>
            <a:ext cx="4437145" cy="584735"/>
          </a:xfrm>
          <a:prstGeom prst="rect">
            <a:avLst/>
          </a:prstGeom>
          <a:noFill/>
          <a:ln>
            <a:noFill/>
          </a:ln>
        </p:spPr>
        <p:txBody>
          <a:bodyPr spcFirstLastPara="1" wrap="square" lIns="91425" tIns="45700" rIns="91425" bIns="45700" anchor="t" anchorCtr="0">
            <a:spAutoFit/>
          </a:bodyPr>
          <a:lstStyle/>
          <a:p>
            <a:pPr lvl="0"/>
            <a:r>
              <a:rPr lang="zh-TW" altLang="en-US" sz="3200" b="1" dirty="0">
                <a:solidFill>
                  <a:srgbClr val="C00000"/>
                </a:solidFill>
                <a:latin typeface="Microsoft JhengHei"/>
                <a:ea typeface="Microsoft JhengHei"/>
                <a:cs typeface="Microsoft JhengHei"/>
                <a:sym typeface="Microsoft JhengHei"/>
              </a:rPr>
              <a:t>養成</a:t>
            </a:r>
            <a:r>
              <a:rPr lang="zh-TW" altLang="zh-TW" sz="3200" b="1" dirty="0">
                <a:solidFill>
                  <a:srgbClr val="C00000"/>
                </a:solidFill>
                <a:latin typeface="Microsoft JhengHei"/>
                <a:ea typeface="Microsoft JhengHei"/>
                <a:cs typeface="Microsoft JhengHei"/>
                <a:sym typeface="Microsoft JhengHei"/>
              </a:rPr>
              <a:t>正確</a:t>
            </a:r>
            <a:r>
              <a:rPr lang="zh-TW" altLang="en-US" sz="3200" b="1" dirty="0">
                <a:solidFill>
                  <a:srgbClr val="C00000"/>
                </a:solidFill>
                <a:latin typeface="Microsoft JhengHei"/>
                <a:ea typeface="Microsoft JhengHei"/>
                <a:cs typeface="Microsoft JhengHei"/>
                <a:sym typeface="Microsoft JhengHei"/>
              </a:rPr>
              <a:t>的</a:t>
            </a:r>
            <a:r>
              <a:rPr lang="zh-TW" sz="3200" b="1" dirty="0">
                <a:solidFill>
                  <a:srgbClr val="C00000"/>
                </a:solidFill>
                <a:latin typeface="Microsoft JhengHei"/>
                <a:ea typeface="Microsoft JhengHei"/>
                <a:cs typeface="Microsoft JhengHei"/>
                <a:sym typeface="Microsoft JhengHei"/>
              </a:rPr>
              <a:t>飲食習慣</a:t>
            </a:r>
            <a:endParaRPr dirty="0"/>
          </a:p>
        </p:txBody>
      </p:sp>
      <p:sp>
        <p:nvSpPr>
          <p:cNvPr id="192" name="Google Shape;192;p7"/>
          <p:cNvSpPr txBox="1"/>
          <p:nvPr/>
        </p:nvSpPr>
        <p:spPr>
          <a:xfrm>
            <a:off x="2698173" y="4311023"/>
            <a:ext cx="729398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b="1" dirty="0">
                <a:solidFill>
                  <a:srgbClr val="C00000"/>
                </a:solidFill>
                <a:latin typeface="Microsoft JhengHei"/>
                <a:ea typeface="Microsoft JhengHei"/>
                <a:cs typeface="Microsoft JhengHei"/>
                <a:sym typeface="Microsoft JhengHei"/>
              </a:rPr>
              <a:t>吃太多/蔬菜吃太少/燒烤食物/高溫油炸</a:t>
            </a:r>
            <a:endParaRPr sz="3200" b="1" dirty="0">
              <a:solidFill>
                <a:srgbClr val="C00000"/>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zh-TW" sz="3200" b="1" dirty="0">
                <a:solidFill>
                  <a:srgbClr val="C00000"/>
                </a:solidFill>
                <a:latin typeface="Microsoft JhengHei"/>
                <a:ea typeface="Microsoft JhengHei"/>
                <a:cs typeface="Microsoft JhengHei"/>
                <a:sym typeface="Microsoft JhengHei"/>
              </a:rPr>
              <a:t>/加工食品/高糖</a:t>
            </a:r>
            <a:endParaRPr dirty="0"/>
          </a:p>
        </p:txBody>
      </p:sp>
      <p:sp>
        <p:nvSpPr>
          <p:cNvPr id="193" name="Google Shape;193;p7"/>
          <p:cNvSpPr txBox="1"/>
          <p:nvPr/>
        </p:nvSpPr>
        <p:spPr>
          <a:xfrm>
            <a:off x="2678850" y="5548132"/>
            <a:ext cx="42402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b="1">
                <a:solidFill>
                  <a:srgbClr val="C00000"/>
                </a:solidFill>
                <a:latin typeface="Microsoft JhengHei"/>
                <a:ea typeface="Microsoft JhengHei"/>
                <a:cs typeface="Microsoft JhengHei"/>
                <a:sym typeface="Microsoft JhengHei"/>
              </a:rPr>
              <a:t>久坐不運動/遺傳/肥胖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Effect transition="in" filter="fade">
                                      <p:cBhvr>
                                        <p:cTn id="17" dur="500"/>
                                        <p:tgtEl>
                                          <p:spTgt spid="1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5838" y="21216"/>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grpSp>
        <p:nvGrpSpPr>
          <p:cNvPr id="98" name="组合 97">
            <a:extLst>
              <a:ext uri="{FF2B5EF4-FFF2-40B4-BE49-F238E27FC236}">
                <a16:creationId xmlns:a16="http://schemas.microsoft.com/office/drawing/2014/main" id="{70A54758-9733-42FC-BB50-948E0A42BB5A}"/>
              </a:ext>
            </a:extLst>
          </p:cNvPr>
          <p:cNvGrpSpPr/>
          <p:nvPr/>
        </p:nvGrpSpPr>
        <p:grpSpPr>
          <a:xfrm>
            <a:off x="959081" y="690417"/>
            <a:ext cx="9277119" cy="5879892"/>
            <a:chOff x="3343881" y="2173689"/>
            <a:chExt cx="5365380" cy="3335085"/>
          </a:xfrm>
        </p:grpSpPr>
        <p:sp>
          <p:nvSpPr>
            <p:cNvPr id="99" name="矩形 23">
              <a:extLst>
                <a:ext uri="{FF2B5EF4-FFF2-40B4-BE49-F238E27FC236}">
                  <a16:creationId xmlns:a16="http://schemas.microsoft.com/office/drawing/2014/main" id="{69EF9685-404F-49B3-8F64-09E172186A3D}"/>
                </a:ext>
              </a:extLst>
            </p:cNvPr>
            <p:cNvSpPr>
              <a:spLocks noChangeArrowheads="1"/>
            </p:cNvSpPr>
            <p:nvPr/>
          </p:nvSpPr>
          <p:spPr bwMode="auto">
            <a:xfrm>
              <a:off x="3343883" y="2574920"/>
              <a:ext cx="5365378" cy="2933854"/>
            </a:xfrm>
            <a:prstGeom prst="rect">
              <a:avLst/>
            </a:prstGeom>
            <a:noFill/>
            <a:ln>
              <a:noFill/>
            </a:ln>
            <a:extLst/>
          </p:spPr>
          <p:txBody>
            <a:bodyPr wrap="square">
              <a:spAutoFit/>
            </a:bodyPr>
            <a:lstStyle/>
            <a:p>
              <a:pPr>
                <a:lnSpc>
                  <a:spcPct val="150000"/>
                </a:lnSpc>
              </a:pPr>
              <a:r>
                <a:rPr lang="zh-TW" altLang="en-US" sz="3200" b="1" dirty="0">
                  <a:latin typeface="微軟正黑體" panose="020B0604030504040204" pitchFamily="34" charset="-120"/>
                  <a:ea typeface="微軟正黑體" panose="020B0604030504040204" pitchFamily="34" charset="-120"/>
                  <a:cs typeface="+mn-ea"/>
                  <a:sym typeface="+mn-lt"/>
                </a:rPr>
                <a:t>步驟一：寫出</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問題</a:t>
              </a:r>
              <a:r>
                <a:rPr lang="zh-TW" altLang="en-US" sz="3200" b="1" dirty="0">
                  <a:latin typeface="微軟正黑體" panose="020B0604030504040204" pitchFamily="34" charset="-120"/>
                  <a:ea typeface="微軟正黑體" panose="020B0604030504040204" pitchFamily="34" charset="-120"/>
                  <a:cs typeface="+mn-ea"/>
                  <a:sym typeface="+mn-lt"/>
                </a:rPr>
                <a:t>與</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主張</a:t>
              </a:r>
              <a:r>
                <a:rPr lang="zh-TW" altLang="en-US" sz="3200" b="1" dirty="0">
                  <a:latin typeface="微軟正黑體" panose="020B0604030504040204" pitchFamily="34" charset="-120"/>
                  <a:ea typeface="微軟正黑體" panose="020B0604030504040204" pitchFamily="34" charset="-120"/>
                  <a:cs typeface="+mn-ea"/>
                  <a:sym typeface="+mn-lt"/>
                </a:rPr>
                <a:t>。</a:t>
              </a:r>
              <a:endParaRPr lang="en-US" altLang="zh-TW" sz="3200" b="1" dirty="0">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b="1" dirty="0">
                  <a:latin typeface="微軟正黑體" panose="020B0604030504040204" pitchFamily="34" charset="-120"/>
                  <a:ea typeface="微軟正黑體" panose="020B0604030504040204" pitchFamily="34" charset="-120"/>
                  <a:cs typeface="+mn-ea"/>
                  <a:sym typeface="+mn-lt"/>
                </a:rPr>
                <a:t>步驟二：在文章上畫出符合主張的證據。</a:t>
              </a:r>
              <a:endParaRPr lang="en-US" altLang="zh-TW" sz="3200" b="1" dirty="0">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b="1" dirty="0">
                  <a:latin typeface="微軟正黑體" panose="020B0604030504040204" pitchFamily="34" charset="-120"/>
                  <a:ea typeface="微軟正黑體" panose="020B0604030504040204" pitchFamily="34" charset="-120"/>
                  <a:cs typeface="+mn-ea"/>
                  <a:sym typeface="+mn-lt"/>
                </a:rPr>
                <a:t>步驟三：依據找到的證據進行自我</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推理</a:t>
              </a:r>
              <a:endParaRPr lang="en-US" altLang="zh-TW" sz="3200" b="1" dirty="0">
                <a:solidFill>
                  <a:srgbClr val="C00000"/>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b="1" dirty="0">
                  <a:solidFill>
                    <a:srgbClr val="8CC1D1"/>
                  </a:solidFill>
                  <a:latin typeface="微軟正黑體" panose="020B0604030504040204" pitchFamily="34" charset="-120"/>
                  <a:ea typeface="微軟正黑體" panose="020B0604030504040204" pitchFamily="34" charset="-120"/>
                  <a:cs typeface="+mn-ea"/>
                  <a:sym typeface="+mn-lt"/>
                </a:rPr>
                <a:t>                </a:t>
              </a:r>
              <a:r>
                <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rPr>
                <a:t>(1)</a:t>
              </a:r>
              <a:r>
                <a:rPr lang="zh-TW" altLang="en-US" sz="3200" b="1" dirty="0">
                  <a:solidFill>
                    <a:srgbClr val="00B0F0"/>
                  </a:solidFill>
                  <a:latin typeface="微軟正黑體" panose="020B0604030504040204" pitchFamily="34" charset="-120"/>
                  <a:ea typeface="微軟正黑體" panose="020B0604030504040204" pitchFamily="34" charset="-120"/>
                  <a:cs typeface="+mn-ea"/>
                  <a:sym typeface="+mn-lt"/>
                </a:rPr>
                <a:t>加入自己的生活經驗，或新蒐集的資料，    </a:t>
              </a:r>
              <a:endPar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b="1" dirty="0">
                  <a:solidFill>
                    <a:srgbClr val="00B0F0"/>
                  </a:solidFill>
                  <a:latin typeface="微軟正黑體" panose="020B0604030504040204" pitchFamily="34" charset="-120"/>
                  <a:ea typeface="微軟正黑體" panose="020B0604030504040204" pitchFamily="34" charset="-120"/>
                  <a:cs typeface="+mn-ea"/>
                  <a:sym typeface="+mn-lt"/>
                </a:rPr>
                <a:t>                </a:t>
              </a:r>
              <a:r>
                <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rPr>
                <a:t>(2)</a:t>
              </a:r>
              <a:r>
                <a:rPr lang="zh-TW" altLang="en-US" sz="3200" b="1" dirty="0">
                  <a:solidFill>
                    <a:srgbClr val="00B0F0"/>
                  </a:solidFill>
                  <a:latin typeface="微軟正黑體" panose="020B0604030504040204" pitchFamily="34" charset="-120"/>
                  <a:ea typeface="微軟正黑體" panose="020B0604030504040204" pitchFamily="34" charset="-120"/>
                  <a:cs typeface="+mn-ea"/>
                  <a:sym typeface="+mn-lt"/>
                </a:rPr>
                <a:t>所有推理都應有相對應的證據支持。</a:t>
              </a:r>
              <a:endPar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rPr>
                <a:t>                (3)</a:t>
              </a:r>
              <a:r>
                <a:rPr lang="zh-TW" altLang="en-US" sz="3200" b="1" dirty="0">
                  <a:solidFill>
                    <a:srgbClr val="00B0F0"/>
                  </a:solidFill>
                  <a:latin typeface="微軟正黑體" panose="020B0604030504040204" pitchFamily="34" charset="-120"/>
                  <a:ea typeface="微軟正黑體" panose="020B0604030504040204" pitchFamily="34" charset="-120"/>
                  <a:cs typeface="+mn-ea"/>
                  <a:sym typeface="+mn-lt"/>
                </a:rPr>
                <a:t>換句話說</a:t>
              </a:r>
              <a:endParaRPr lang="en-US" altLang="zh-TW" sz="3200" b="1" dirty="0">
                <a:solidFill>
                  <a:srgbClr val="00B0F0"/>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b="1" dirty="0">
                  <a:latin typeface="微軟正黑體" panose="020B0604030504040204" pitchFamily="34" charset="-120"/>
                  <a:ea typeface="微軟正黑體" panose="020B0604030504040204" pitchFamily="34" charset="-120"/>
                  <a:cs typeface="+mn-ea"/>
                  <a:sym typeface="+mn-lt"/>
                </a:rPr>
                <a:t>步驟四：思考有可能的</a:t>
              </a:r>
              <a:r>
                <a:rPr lang="zh-TW" altLang="en-US" sz="3200" b="1" dirty="0">
                  <a:solidFill>
                    <a:srgbClr val="C00000"/>
                  </a:solidFill>
                  <a:latin typeface="微軟正黑體" panose="020B0604030504040204" pitchFamily="34" charset="-120"/>
                  <a:ea typeface="微軟正黑體" panose="020B0604030504040204" pitchFamily="34" charset="-120"/>
                  <a:cs typeface="+mn-ea"/>
                  <a:sym typeface="+mn-lt"/>
                </a:rPr>
                <a:t>反方主張</a:t>
              </a:r>
              <a:r>
                <a:rPr lang="en-US" altLang="zh-TW" sz="2800" b="1" dirty="0">
                  <a:solidFill>
                    <a:srgbClr val="002060"/>
                  </a:solidFill>
                  <a:latin typeface="微軟正黑體" panose="020B0604030504040204" pitchFamily="34" charset="-120"/>
                  <a:ea typeface="微軟正黑體" panose="020B0604030504040204" pitchFamily="34" charset="-120"/>
                  <a:cs typeface="+mn-ea"/>
                  <a:sym typeface="+mn-lt"/>
                </a:rPr>
                <a:t>(EX:</a:t>
              </a:r>
              <a:r>
                <a:rPr lang="zh-TW" altLang="en-US" sz="2800" b="1" dirty="0">
                  <a:solidFill>
                    <a:srgbClr val="002060"/>
                  </a:solidFill>
                  <a:latin typeface="微軟正黑體" panose="020B0604030504040204" pitchFamily="34" charset="-120"/>
                  <a:ea typeface="微軟正黑體" panose="020B0604030504040204" pitchFamily="34" charset="-120"/>
                  <a:cs typeface="+mn-ea"/>
                  <a:sym typeface="+mn-lt"/>
                </a:rPr>
                <a:t>事實</a:t>
              </a:r>
              <a:r>
                <a:rPr lang="en-US" altLang="zh-TW" sz="2800" b="1" dirty="0">
                  <a:solidFill>
                    <a:srgbClr val="002060"/>
                  </a:solidFill>
                  <a:latin typeface="微軟正黑體" panose="020B0604030504040204" pitchFamily="34" charset="-120"/>
                  <a:ea typeface="微軟正黑體" panose="020B0604030504040204" pitchFamily="34" charset="-120"/>
                  <a:cs typeface="+mn-ea"/>
                  <a:sym typeface="+mn-lt"/>
                </a:rPr>
                <a:t>)</a:t>
              </a:r>
              <a:endParaRPr lang="en-US" altLang="zh-TW" sz="3200" b="1" dirty="0">
                <a:solidFill>
                  <a:srgbClr val="002060"/>
                </a:solidFill>
                <a:latin typeface="微軟正黑體" panose="020B0604030504040204" pitchFamily="34" charset="-120"/>
                <a:ea typeface="微軟正黑體" panose="020B0604030504040204" pitchFamily="34" charset="-120"/>
                <a:cs typeface="+mn-ea"/>
                <a:sym typeface="+mn-lt"/>
              </a:endParaRPr>
            </a:p>
          </p:txBody>
        </p:sp>
        <p:sp>
          <p:nvSpPr>
            <p:cNvPr id="100" name="文本框 24">
              <a:extLst>
                <a:ext uri="{FF2B5EF4-FFF2-40B4-BE49-F238E27FC236}">
                  <a16:creationId xmlns:a16="http://schemas.microsoft.com/office/drawing/2014/main" id="{92F07F26-A130-4E52-B358-A327616B8057}"/>
                </a:ext>
              </a:extLst>
            </p:cNvPr>
            <p:cNvSpPr txBox="1">
              <a:spLocks noChangeArrowheads="1"/>
            </p:cNvSpPr>
            <p:nvPr/>
          </p:nvSpPr>
          <p:spPr bwMode="auto">
            <a:xfrm>
              <a:off x="3343881" y="2173689"/>
              <a:ext cx="3985385" cy="43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TW" altLang="en-US" sz="4000" b="1" dirty="0">
                  <a:solidFill>
                    <a:srgbClr val="0070C0"/>
                  </a:solidFill>
                  <a:latin typeface="微軟正黑體" panose="020B0604030504040204" pitchFamily="34" charset="-120"/>
                  <a:ea typeface="微軟正黑體" panose="020B0604030504040204" pitchFamily="34" charset="-120"/>
                  <a:cs typeface="+mn-ea"/>
                  <a:sym typeface="+mn-lt"/>
                </a:rPr>
                <a:t>老師示範</a:t>
              </a:r>
              <a:r>
                <a:rPr lang="en-US" altLang="zh-TW" sz="4000" b="1" dirty="0">
                  <a:solidFill>
                    <a:srgbClr val="0070C0"/>
                  </a:solidFill>
                  <a:latin typeface="微軟正黑體" panose="020B0604030504040204" pitchFamily="34" charset="-120"/>
                  <a:ea typeface="微軟正黑體" panose="020B0604030504040204" pitchFamily="34" charset="-120"/>
                  <a:cs typeface="+mn-ea"/>
                  <a:sym typeface="+mn-lt"/>
                </a:rPr>
                <a:t>1-1</a:t>
              </a:r>
              <a:endParaRPr lang="zh-CN" altLang="en-US" sz="4000" b="1" dirty="0">
                <a:solidFill>
                  <a:srgbClr val="0070C0"/>
                </a:solidFill>
                <a:latin typeface="微軟正黑體" panose="020B0604030504040204" pitchFamily="34" charset="-120"/>
                <a:ea typeface="微軟正黑體" panose="020B0604030504040204" pitchFamily="34" charset="-120"/>
                <a:cs typeface="+mn-ea"/>
                <a:sym typeface="+mn-lt"/>
              </a:endParaRPr>
            </a:p>
          </p:txBody>
        </p:sp>
      </p:grpSp>
    </p:spTree>
    <p:extLst>
      <p:ext uri="{BB962C8B-B14F-4D97-AF65-F5344CB8AC3E}">
        <p14:creationId xmlns:p14="http://schemas.microsoft.com/office/powerpoint/2010/main" val="183350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9"/>
          <p:cNvPicPr preferRelativeResize="0"/>
          <p:nvPr/>
        </p:nvPicPr>
        <p:blipFill rotWithShape="1">
          <a:blip r:embed="rId3">
            <a:alphaModFix/>
          </a:blip>
          <a:srcRect/>
          <a:stretch/>
        </p:blipFill>
        <p:spPr>
          <a:xfrm>
            <a:off x="0" y="0"/>
            <a:ext cx="9392842" cy="2984500"/>
          </a:xfrm>
          <a:prstGeom prst="rect">
            <a:avLst/>
          </a:prstGeom>
          <a:noFill/>
          <a:ln>
            <a:noFill/>
          </a:ln>
        </p:spPr>
      </p:pic>
      <p:pic>
        <p:nvPicPr>
          <p:cNvPr id="212" name="Google Shape;212;p9"/>
          <p:cNvPicPr preferRelativeResize="0"/>
          <p:nvPr/>
        </p:nvPicPr>
        <p:blipFill rotWithShape="1">
          <a:blip r:embed="rId4">
            <a:alphaModFix/>
          </a:blip>
          <a:srcRect/>
          <a:stretch/>
        </p:blipFill>
        <p:spPr>
          <a:xfrm>
            <a:off x="0" y="2755900"/>
            <a:ext cx="11693832" cy="4102100"/>
          </a:xfrm>
          <a:prstGeom prst="rect">
            <a:avLst/>
          </a:prstGeom>
          <a:noFill/>
          <a:ln>
            <a:noFill/>
          </a:ln>
        </p:spPr>
      </p:pic>
      <p:sp>
        <p:nvSpPr>
          <p:cNvPr id="2" name="文字方塊 1">
            <a:extLst>
              <a:ext uri="{FF2B5EF4-FFF2-40B4-BE49-F238E27FC236}">
                <a16:creationId xmlns:a16="http://schemas.microsoft.com/office/drawing/2014/main" id="{53915263-61D1-4715-AFE5-E73ED31B0571}"/>
              </a:ext>
            </a:extLst>
          </p:cNvPr>
          <p:cNvSpPr txBox="1"/>
          <p:nvPr/>
        </p:nvSpPr>
        <p:spPr>
          <a:xfrm>
            <a:off x="1169233" y="1492250"/>
            <a:ext cx="4227226" cy="461665"/>
          </a:xfrm>
          <a:prstGeom prst="rect">
            <a:avLst/>
          </a:prstGeom>
          <a:solidFill>
            <a:schemeClr val="bg1"/>
          </a:solid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吃出來的大腸癌</a:t>
            </a:r>
          </a:p>
        </p:txBody>
      </p:sp>
      <p:sp>
        <p:nvSpPr>
          <p:cNvPr id="5" name="文字方塊 4">
            <a:extLst>
              <a:ext uri="{FF2B5EF4-FFF2-40B4-BE49-F238E27FC236}">
                <a16:creationId xmlns:a16="http://schemas.microsoft.com/office/drawing/2014/main" id="{A8B2ED57-D1C2-472B-954D-865FD5A05F52}"/>
              </a:ext>
            </a:extLst>
          </p:cNvPr>
          <p:cNvSpPr txBox="1"/>
          <p:nvPr/>
        </p:nvSpPr>
        <p:spPr>
          <a:xfrm>
            <a:off x="1169233" y="2197528"/>
            <a:ext cx="4227226" cy="461665"/>
          </a:xfrm>
          <a:prstGeom prst="rect">
            <a:avLst/>
          </a:prstGeom>
          <a:solidFill>
            <a:schemeClr val="bg1"/>
          </a:solid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改掉不好的飲食習慣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3265</Words>
  <Application>Microsoft Office PowerPoint</Application>
  <PresentationFormat>寬螢幕</PresentationFormat>
  <Paragraphs>248</Paragraphs>
  <Slides>32</Slides>
  <Notes>18</Notes>
  <HiddenSlides>12</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32</vt:i4>
      </vt:variant>
    </vt:vector>
  </HeadingPairs>
  <TitlesOfParts>
    <vt:vector size="42" baseType="lpstr">
      <vt:lpstr>等线</vt:lpstr>
      <vt:lpstr>等线 Light</vt:lpstr>
      <vt:lpstr>Noto Sans Symbols</vt:lpstr>
      <vt:lpstr>微軟正黑體</vt:lpstr>
      <vt:lpstr>微軟正黑體</vt:lpstr>
      <vt:lpstr>新細明體</vt:lpstr>
      <vt:lpstr>Arial</vt:lpstr>
      <vt:lpstr>Calibri</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問題：您是否同意中油第三天然氣接收站遷離              桃園大潭藻礁海岸及海域? 主張：同意</vt:lpstr>
      <vt:lpstr>問題：同意中油第三天然氣接收站遷離              </vt:lpstr>
      <vt:lpstr>問題：您是否同意中油第三天然氣接收站遷離              桃園大潭藻礁海岸及海域? 同意遷離                    （寫出７個滿分，少１個扣10分）</vt:lpstr>
      <vt:lpstr>反方主張（寫出３個滿分，少１個扣10分）</vt:lpstr>
      <vt:lpstr>PowerPoint 簡報</vt:lpstr>
      <vt:lpstr>反方主張    （寫出３個滿分，少１個扣10分）</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mcjh</cp:lastModifiedBy>
  <cp:revision>81</cp:revision>
  <dcterms:created xsi:type="dcterms:W3CDTF">2017-10-27T12:07:57Z</dcterms:created>
  <dcterms:modified xsi:type="dcterms:W3CDTF">2023-11-09T06:50:16Z</dcterms:modified>
</cp:coreProperties>
</file>