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8" r:id="rId3"/>
    <p:sldId id="309" r:id="rId4"/>
    <p:sldId id="310" r:id="rId5"/>
    <p:sldId id="311" r:id="rId6"/>
    <p:sldId id="312" r:id="rId7"/>
    <p:sldId id="321" r:id="rId8"/>
    <p:sldId id="259" r:id="rId9"/>
    <p:sldId id="260" r:id="rId10"/>
    <p:sldId id="261" r:id="rId11"/>
    <p:sldId id="262" r:id="rId12"/>
    <p:sldId id="263" r:id="rId13"/>
    <p:sldId id="302" r:id="rId14"/>
    <p:sldId id="303" r:id="rId15"/>
    <p:sldId id="313" r:id="rId16"/>
    <p:sldId id="264" r:id="rId17"/>
    <p:sldId id="314" r:id="rId18"/>
    <p:sldId id="305" r:id="rId19"/>
    <p:sldId id="315" r:id="rId20"/>
    <p:sldId id="265" r:id="rId21"/>
    <p:sldId id="316" r:id="rId22"/>
    <p:sldId id="307" r:id="rId23"/>
    <p:sldId id="317" r:id="rId24"/>
    <p:sldId id="266" r:id="rId25"/>
    <p:sldId id="320" r:id="rId26"/>
  </p:sldIdLst>
  <p:sldSz cx="12192000" cy="6858000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Condensed" panose="00000506000000000000" pitchFamily="2" charset="0"/>
      <p:regular r:id="rId32"/>
      <p:bold r:id="rId33"/>
      <p:italic r:id="rId34"/>
      <p:boldItalic r:id="rId35"/>
    </p:embeddedFont>
    <p:embeddedFont>
      <p:font typeface="Barlow Condensed SemiBold" panose="00000706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erriweather" panose="00000500000000000000" pitchFamily="2" charset="0"/>
      <p:regular r:id="rId44"/>
      <p:bold r:id="rId45"/>
      <p:italic r:id="rId46"/>
      <p:boldItalic r:id="rId47"/>
    </p:embeddedFont>
    <p:embeddedFont>
      <p:font typeface="Roboto Condensed" panose="02000000000000000000" pitchFamily="2" charset="0"/>
      <p:regular r:id="rId48"/>
      <p:bold r:id="rId49"/>
      <p:italic r:id="rId50"/>
      <p:boldItalic r:id="rId51"/>
    </p:embeddedFont>
    <p:embeddedFont>
      <p:font typeface="Trirong" panose="00000500000000000000" pitchFamily="2" charset="-34"/>
      <p:regular r:id="rId52"/>
      <p:bold r:id="rId53"/>
      <p:italic r:id="rId54"/>
      <p:boldItalic r:id="rId55"/>
    </p:embeddedFont>
    <p:embeddedFont>
      <p:font typeface="微軟正黑體" panose="020B0604030504040204" pitchFamily="34" charset="-120"/>
      <p:regular r:id="rId56"/>
      <p:bold r:id="rId57"/>
    </p:embeddedFont>
    <p:embeddedFont>
      <p:font typeface="標楷體" panose="03000509000000000000" pitchFamily="65" charset="-12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hjO7AvbAF+wIxcuYeC24Y0Ty1a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A3C333-6D2E-4773-BE58-99C26FACD0F6}">
  <a:tblStyle styleId="{FFA3C333-6D2E-4773-BE58-99C26FACD0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41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04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191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791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897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539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154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231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0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117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65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03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0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81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80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8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ctrTitle"/>
          </p:nvPr>
        </p:nvSpPr>
        <p:spPr>
          <a:xfrm>
            <a:off x="1517732" y="1239425"/>
            <a:ext cx="7653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subTitle" idx="1"/>
          </p:nvPr>
        </p:nvSpPr>
        <p:spPr>
          <a:xfrm>
            <a:off x="1517724" y="3873076"/>
            <a:ext cx="7653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/>
          <p:nvPr/>
        </p:nvSpPr>
        <p:spPr>
          <a:xfrm>
            <a:off x="9473013" y="160315"/>
            <a:ext cx="1168800" cy="116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8"/>
          <p:cNvSpPr/>
          <p:nvPr/>
        </p:nvSpPr>
        <p:spPr>
          <a:xfrm>
            <a:off x="495851" y="346403"/>
            <a:ext cx="476700" cy="47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8"/>
          <p:cNvSpPr/>
          <p:nvPr/>
        </p:nvSpPr>
        <p:spPr>
          <a:xfrm rot="5400000">
            <a:off x="-50546" y="9721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8"/>
          <p:cNvSpPr/>
          <p:nvPr/>
        </p:nvSpPr>
        <p:spPr>
          <a:xfrm rot="-5400000">
            <a:off x="410010" y="136507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8"/>
          <p:cNvSpPr/>
          <p:nvPr/>
        </p:nvSpPr>
        <p:spPr>
          <a:xfrm rot="5400000">
            <a:off x="1358051" y="-68578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8"/>
          <p:cNvSpPr/>
          <p:nvPr/>
        </p:nvSpPr>
        <p:spPr>
          <a:xfrm>
            <a:off x="768568" y="26837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8"/>
          <p:cNvSpPr/>
          <p:nvPr/>
        </p:nvSpPr>
        <p:spPr>
          <a:xfrm>
            <a:off x="10005969" y="1489870"/>
            <a:ext cx="385500" cy="385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8"/>
          <p:cNvSpPr/>
          <p:nvPr/>
        </p:nvSpPr>
        <p:spPr>
          <a:xfrm rot="5400000">
            <a:off x="11029805" y="328105"/>
            <a:ext cx="15624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8"/>
          <p:cNvSpPr/>
          <p:nvPr/>
        </p:nvSpPr>
        <p:spPr>
          <a:xfrm>
            <a:off x="11647468" y="46525"/>
            <a:ext cx="370200" cy="319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8"/>
          <p:cNvSpPr/>
          <p:nvPr/>
        </p:nvSpPr>
        <p:spPr>
          <a:xfrm rot="-1696825">
            <a:off x="-372257" y="2322300"/>
            <a:ext cx="1259426" cy="33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8"/>
          <p:cNvSpPr/>
          <p:nvPr/>
        </p:nvSpPr>
        <p:spPr>
          <a:xfrm>
            <a:off x="10933609" y="1900883"/>
            <a:ext cx="1535400" cy="1535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8"/>
          <p:cNvSpPr/>
          <p:nvPr/>
        </p:nvSpPr>
        <p:spPr>
          <a:xfrm rot="-1299682">
            <a:off x="1781334" y="-18642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8"/>
          <p:cNvSpPr/>
          <p:nvPr/>
        </p:nvSpPr>
        <p:spPr>
          <a:xfrm>
            <a:off x="7324976" y="6605121"/>
            <a:ext cx="765300" cy="76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8"/>
          <p:cNvSpPr/>
          <p:nvPr/>
        </p:nvSpPr>
        <p:spPr>
          <a:xfrm>
            <a:off x="11704321" y="479819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8"/>
          <p:cNvSpPr/>
          <p:nvPr/>
        </p:nvSpPr>
        <p:spPr>
          <a:xfrm>
            <a:off x="10807566" y="5383731"/>
            <a:ext cx="386700" cy="73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8"/>
          <p:cNvSpPr/>
          <p:nvPr/>
        </p:nvSpPr>
        <p:spPr>
          <a:xfrm>
            <a:off x="9637768" y="4565127"/>
            <a:ext cx="386700" cy="537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8"/>
          <p:cNvSpPr/>
          <p:nvPr/>
        </p:nvSpPr>
        <p:spPr>
          <a:xfrm rot="-9778265">
            <a:off x="9738721" y="2307737"/>
            <a:ext cx="1047195" cy="483797"/>
          </a:xfrm>
          <a:custGeom>
            <a:avLst/>
            <a:gdLst/>
            <a:ahLst/>
            <a:cxnLst/>
            <a:rect l="l" t="t" r="r" b="b"/>
            <a:pathLst>
              <a:path w="1048464" h="484383" extrusionOk="0">
                <a:moveTo>
                  <a:pt x="396123" y="469877"/>
                </a:moveTo>
                <a:cubicBezTo>
                  <a:pt x="354981" y="460412"/>
                  <a:pt x="314811" y="446314"/>
                  <a:pt x="276559" y="427591"/>
                </a:cubicBezTo>
                <a:cubicBezTo>
                  <a:pt x="104300" y="343274"/>
                  <a:pt x="-2288" y="178455"/>
                  <a:pt x="37" y="0"/>
                </a:cubicBezTo>
                <a:lnTo>
                  <a:pt x="136794" y="1485"/>
                </a:lnTo>
                <a:lnTo>
                  <a:pt x="139812" y="51937"/>
                </a:lnTo>
                <a:cubicBezTo>
                  <a:pt x="152403" y="100355"/>
                  <a:pt x="191891" y="138404"/>
                  <a:pt x="242909" y="145186"/>
                </a:cubicBezTo>
                <a:cubicBezTo>
                  <a:pt x="310932" y="154230"/>
                  <a:pt x="373693" y="104265"/>
                  <a:pt x="383090" y="33586"/>
                </a:cubicBezTo>
                <a:lnTo>
                  <a:pt x="381329" y="4141"/>
                </a:lnTo>
                <a:lnTo>
                  <a:pt x="524232" y="5693"/>
                </a:lnTo>
                <a:lnTo>
                  <a:pt x="1048464" y="5693"/>
                </a:lnTo>
                <a:cubicBezTo>
                  <a:pt x="1048464" y="183896"/>
                  <a:pt x="940057" y="347347"/>
                  <a:pt x="767109" y="429909"/>
                </a:cubicBezTo>
                <a:cubicBezTo>
                  <a:pt x="651721" y="484993"/>
                  <a:pt x="519548" y="498275"/>
                  <a:pt x="396123" y="4698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8"/>
          <p:cNvSpPr/>
          <p:nvPr/>
        </p:nvSpPr>
        <p:spPr>
          <a:xfrm rot="4051234">
            <a:off x="8315763" y="674657"/>
            <a:ext cx="1398494" cy="722707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8"/>
          <p:cNvSpPr/>
          <p:nvPr/>
        </p:nvSpPr>
        <p:spPr>
          <a:xfrm rot="10800000">
            <a:off x="9962142" y="3830849"/>
            <a:ext cx="683400" cy="6834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8"/>
          <p:cNvSpPr/>
          <p:nvPr/>
        </p:nvSpPr>
        <p:spPr>
          <a:xfrm>
            <a:off x="3008715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8"/>
          <p:cNvSpPr/>
          <p:nvPr/>
        </p:nvSpPr>
        <p:spPr>
          <a:xfrm rot="5400000">
            <a:off x="-586321" y="364288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8"/>
          <p:cNvSpPr/>
          <p:nvPr/>
        </p:nvSpPr>
        <p:spPr>
          <a:xfrm>
            <a:off x="11029284" y="3638067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8"/>
          <p:cNvSpPr/>
          <p:nvPr/>
        </p:nvSpPr>
        <p:spPr>
          <a:xfrm>
            <a:off x="6123608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8"/>
          <p:cNvSpPr/>
          <p:nvPr/>
        </p:nvSpPr>
        <p:spPr>
          <a:xfrm>
            <a:off x="5614887" y="6330365"/>
            <a:ext cx="246900" cy="24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8"/>
          <p:cNvSpPr/>
          <p:nvPr/>
        </p:nvSpPr>
        <p:spPr>
          <a:xfrm rot="3553164">
            <a:off x="6478339" y="4820497"/>
            <a:ext cx="2124467" cy="2107643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8"/>
          <p:cNvSpPr/>
          <p:nvPr/>
        </p:nvSpPr>
        <p:spPr>
          <a:xfrm rot="-3655814">
            <a:off x="7148915" y="4655664"/>
            <a:ext cx="3082279" cy="264945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8"/>
          <p:cNvSpPr/>
          <p:nvPr/>
        </p:nvSpPr>
        <p:spPr>
          <a:xfrm rot="5400000">
            <a:off x="9350227" y="2772892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8"/>
          <p:cNvSpPr/>
          <p:nvPr/>
        </p:nvSpPr>
        <p:spPr>
          <a:xfrm rot="2662362">
            <a:off x="-42717" y="455464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8"/>
          <p:cNvSpPr/>
          <p:nvPr/>
        </p:nvSpPr>
        <p:spPr>
          <a:xfrm rot="-5400000">
            <a:off x="641630" y="589523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8"/>
          <p:cNvSpPr/>
          <p:nvPr/>
        </p:nvSpPr>
        <p:spPr>
          <a:xfrm>
            <a:off x="254369" y="5616618"/>
            <a:ext cx="479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8"/>
          <p:cNvSpPr/>
          <p:nvPr/>
        </p:nvSpPr>
        <p:spPr>
          <a:xfrm rot="-7578694">
            <a:off x="844542" y="5974267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8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9"/>
          <p:cNvSpPr txBox="1">
            <a:spLocks noGrp="1"/>
          </p:cNvSpPr>
          <p:nvPr>
            <p:ph type="title"/>
          </p:nvPr>
        </p:nvSpPr>
        <p:spPr>
          <a:xfrm>
            <a:off x="415600" y="1308900"/>
            <a:ext cx="8444100" cy="3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49"/>
          <p:cNvSpPr/>
          <p:nvPr/>
        </p:nvSpPr>
        <p:spPr>
          <a:xfrm>
            <a:off x="9473013" y="160315"/>
            <a:ext cx="1168800" cy="116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9"/>
          <p:cNvSpPr/>
          <p:nvPr/>
        </p:nvSpPr>
        <p:spPr>
          <a:xfrm>
            <a:off x="10005969" y="1489870"/>
            <a:ext cx="385500" cy="3855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9"/>
          <p:cNvSpPr/>
          <p:nvPr/>
        </p:nvSpPr>
        <p:spPr>
          <a:xfrm rot="5400000">
            <a:off x="11029805" y="328105"/>
            <a:ext cx="15624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9"/>
          <p:cNvSpPr/>
          <p:nvPr/>
        </p:nvSpPr>
        <p:spPr>
          <a:xfrm>
            <a:off x="11647468" y="46525"/>
            <a:ext cx="370200" cy="319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9"/>
          <p:cNvSpPr/>
          <p:nvPr/>
        </p:nvSpPr>
        <p:spPr>
          <a:xfrm>
            <a:off x="10933609" y="1900883"/>
            <a:ext cx="1535400" cy="15354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9"/>
          <p:cNvSpPr/>
          <p:nvPr/>
        </p:nvSpPr>
        <p:spPr>
          <a:xfrm>
            <a:off x="7324976" y="6605121"/>
            <a:ext cx="765300" cy="76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9"/>
          <p:cNvSpPr/>
          <p:nvPr/>
        </p:nvSpPr>
        <p:spPr>
          <a:xfrm>
            <a:off x="11704321" y="4798194"/>
            <a:ext cx="303300" cy="10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9"/>
          <p:cNvSpPr/>
          <p:nvPr/>
        </p:nvSpPr>
        <p:spPr>
          <a:xfrm>
            <a:off x="10807566" y="5383731"/>
            <a:ext cx="386700" cy="7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9"/>
          <p:cNvSpPr/>
          <p:nvPr/>
        </p:nvSpPr>
        <p:spPr>
          <a:xfrm>
            <a:off x="9637768" y="4565127"/>
            <a:ext cx="386700" cy="5373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9"/>
          <p:cNvSpPr/>
          <p:nvPr/>
        </p:nvSpPr>
        <p:spPr>
          <a:xfrm rot="-9778265">
            <a:off x="9738721" y="2307737"/>
            <a:ext cx="1047195" cy="483797"/>
          </a:xfrm>
          <a:custGeom>
            <a:avLst/>
            <a:gdLst/>
            <a:ahLst/>
            <a:cxnLst/>
            <a:rect l="l" t="t" r="r" b="b"/>
            <a:pathLst>
              <a:path w="1048464" h="484383" extrusionOk="0">
                <a:moveTo>
                  <a:pt x="396123" y="469877"/>
                </a:moveTo>
                <a:cubicBezTo>
                  <a:pt x="354981" y="460412"/>
                  <a:pt x="314811" y="446314"/>
                  <a:pt x="276559" y="427591"/>
                </a:cubicBezTo>
                <a:cubicBezTo>
                  <a:pt x="104300" y="343274"/>
                  <a:pt x="-2288" y="178455"/>
                  <a:pt x="37" y="0"/>
                </a:cubicBezTo>
                <a:lnTo>
                  <a:pt x="136794" y="1485"/>
                </a:lnTo>
                <a:lnTo>
                  <a:pt x="139812" y="51937"/>
                </a:lnTo>
                <a:cubicBezTo>
                  <a:pt x="152403" y="100355"/>
                  <a:pt x="191891" y="138404"/>
                  <a:pt x="242909" y="145186"/>
                </a:cubicBezTo>
                <a:cubicBezTo>
                  <a:pt x="310932" y="154230"/>
                  <a:pt x="373693" y="104265"/>
                  <a:pt x="383090" y="33586"/>
                </a:cubicBezTo>
                <a:lnTo>
                  <a:pt x="381329" y="4141"/>
                </a:lnTo>
                <a:lnTo>
                  <a:pt x="524232" y="5693"/>
                </a:lnTo>
                <a:lnTo>
                  <a:pt x="1048464" y="5693"/>
                </a:lnTo>
                <a:cubicBezTo>
                  <a:pt x="1048464" y="183896"/>
                  <a:pt x="940057" y="347347"/>
                  <a:pt x="767109" y="429909"/>
                </a:cubicBezTo>
                <a:cubicBezTo>
                  <a:pt x="651721" y="484993"/>
                  <a:pt x="519548" y="498275"/>
                  <a:pt x="396123" y="4698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9"/>
          <p:cNvSpPr/>
          <p:nvPr/>
        </p:nvSpPr>
        <p:spPr>
          <a:xfrm rot="4051234">
            <a:off x="8315763" y="674657"/>
            <a:ext cx="1398494" cy="722707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9"/>
          <p:cNvSpPr/>
          <p:nvPr/>
        </p:nvSpPr>
        <p:spPr>
          <a:xfrm rot="10800000">
            <a:off x="9962142" y="3830849"/>
            <a:ext cx="683400" cy="6834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9"/>
          <p:cNvSpPr/>
          <p:nvPr/>
        </p:nvSpPr>
        <p:spPr>
          <a:xfrm>
            <a:off x="11029284" y="3638067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9"/>
          <p:cNvSpPr/>
          <p:nvPr/>
        </p:nvSpPr>
        <p:spPr>
          <a:xfrm>
            <a:off x="6123608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9"/>
          <p:cNvSpPr/>
          <p:nvPr/>
        </p:nvSpPr>
        <p:spPr>
          <a:xfrm>
            <a:off x="5614887" y="6330365"/>
            <a:ext cx="246900" cy="24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9"/>
          <p:cNvSpPr/>
          <p:nvPr/>
        </p:nvSpPr>
        <p:spPr>
          <a:xfrm rot="3553164">
            <a:off x="6478339" y="4820497"/>
            <a:ext cx="2124467" cy="2107643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9"/>
          <p:cNvSpPr/>
          <p:nvPr/>
        </p:nvSpPr>
        <p:spPr>
          <a:xfrm rot="-3655814">
            <a:off x="7148915" y="4655664"/>
            <a:ext cx="3082279" cy="264945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9"/>
          <p:cNvSpPr/>
          <p:nvPr/>
        </p:nvSpPr>
        <p:spPr>
          <a:xfrm rot="5400000">
            <a:off x="9350227" y="2772892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9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1"/>
          <p:cNvSpPr/>
          <p:nvPr/>
        </p:nvSpPr>
        <p:spPr>
          <a:xfrm>
            <a:off x="11498810" y="6251372"/>
            <a:ext cx="4797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1"/>
          <p:cNvSpPr txBox="1">
            <a:spLocks noGrp="1"/>
          </p:cNvSpPr>
          <p:nvPr>
            <p:ph type="title"/>
          </p:nvPr>
        </p:nvSpPr>
        <p:spPr>
          <a:xfrm>
            <a:off x="1465413" y="2994838"/>
            <a:ext cx="94434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" name="Google Shape;90;p51"/>
          <p:cNvSpPr/>
          <p:nvPr/>
        </p:nvSpPr>
        <p:spPr>
          <a:xfrm>
            <a:off x="495851" y="346403"/>
            <a:ext cx="476700" cy="476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1"/>
          <p:cNvSpPr/>
          <p:nvPr/>
        </p:nvSpPr>
        <p:spPr>
          <a:xfrm rot="5400000">
            <a:off x="-50546" y="9721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1"/>
          <p:cNvSpPr/>
          <p:nvPr/>
        </p:nvSpPr>
        <p:spPr>
          <a:xfrm rot="-5400000">
            <a:off x="410010" y="136507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1"/>
          <p:cNvSpPr/>
          <p:nvPr/>
        </p:nvSpPr>
        <p:spPr>
          <a:xfrm rot="5400000">
            <a:off x="1358051" y="-68578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1"/>
          <p:cNvSpPr/>
          <p:nvPr/>
        </p:nvSpPr>
        <p:spPr>
          <a:xfrm>
            <a:off x="768568" y="26837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1"/>
          <p:cNvSpPr/>
          <p:nvPr/>
        </p:nvSpPr>
        <p:spPr>
          <a:xfrm rot="-1697381">
            <a:off x="-374411" y="2322753"/>
            <a:ext cx="1261580" cy="336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1"/>
          <p:cNvSpPr/>
          <p:nvPr/>
        </p:nvSpPr>
        <p:spPr>
          <a:xfrm rot="-1299682">
            <a:off x="1781334" y="-18642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1"/>
          <p:cNvSpPr/>
          <p:nvPr/>
        </p:nvSpPr>
        <p:spPr>
          <a:xfrm>
            <a:off x="9672276" y="823096"/>
            <a:ext cx="765300" cy="76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1"/>
          <p:cNvSpPr/>
          <p:nvPr/>
        </p:nvSpPr>
        <p:spPr>
          <a:xfrm>
            <a:off x="3008715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1"/>
          <p:cNvSpPr/>
          <p:nvPr/>
        </p:nvSpPr>
        <p:spPr>
          <a:xfrm rot="5400000">
            <a:off x="-586321" y="364288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1"/>
          <p:cNvSpPr/>
          <p:nvPr/>
        </p:nvSpPr>
        <p:spPr>
          <a:xfrm>
            <a:off x="6123608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1"/>
          <p:cNvSpPr/>
          <p:nvPr/>
        </p:nvSpPr>
        <p:spPr>
          <a:xfrm>
            <a:off x="5614887" y="6330365"/>
            <a:ext cx="246900" cy="246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1"/>
          <p:cNvSpPr/>
          <p:nvPr/>
        </p:nvSpPr>
        <p:spPr>
          <a:xfrm rot="2662362">
            <a:off x="-42717" y="455464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1"/>
          <p:cNvSpPr/>
          <p:nvPr/>
        </p:nvSpPr>
        <p:spPr>
          <a:xfrm rot="-5400000">
            <a:off x="641630" y="589523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1"/>
          <p:cNvSpPr/>
          <p:nvPr/>
        </p:nvSpPr>
        <p:spPr>
          <a:xfrm>
            <a:off x="254369" y="5616618"/>
            <a:ext cx="4797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1"/>
          <p:cNvSpPr/>
          <p:nvPr/>
        </p:nvSpPr>
        <p:spPr>
          <a:xfrm rot="-7578694">
            <a:off x="844542" y="5974267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1"/>
          <p:cNvSpPr/>
          <p:nvPr/>
        </p:nvSpPr>
        <p:spPr>
          <a:xfrm rot="10800000">
            <a:off x="11250430" y="5435657"/>
            <a:ext cx="476700" cy="476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1"/>
          <p:cNvSpPr/>
          <p:nvPr/>
        </p:nvSpPr>
        <p:spPr>
          <a:xfrm rot="-5400000">
            <a:off x="11542127" y="4656044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1"/>
          <p:cNvSpPr/>
          <p:nvPr/>
        </p:nvSpPr>
        <p:spPr>
          <a:xfrm rot="5400000">
            <a:off x="11081572" y="4263082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1"/>
          <p:cNvSpPr/>
          <p:nvPr/>
        </p:nvSpPr>
        <p:spPr>
          <a:xfrm rot="-5400000">
            <a:off x="9851230" y="557294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1"/>
          <p:cNvSpPr/>
          <p:nvPr/>
        </p:nvSpPr>
        <p:spPr>
          <a:xfrm rot="9103154">
            <a:off x="11334687" y="3594225"/>
            <a:ext cx="1281573" cy="336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1"/>
          <p:cNvSpPr/>
          <p:nvPr/>
        </p:nvSpPr>
        <p:spPr>
          <a:xfrm rot="9500318">
            <a:off x="9393208" y="548777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1"/>
          <p:cNvSpPr/>
          <p:nvPr/>
        </p:nvSpPr>
        <p:spPr>
          <a:xfrm rot="-5400000">
            <a:off x="10992523" y="220617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1"/>
          <p:cNvSpPr/>
          <p:nvPr/>
        </p:nvSpPr>
        <p:spPr>
          <a:xfrm rot="-8137638">
            <a:off x="11249952" y="5303285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1"/>
          <p:cNvSpPr/>
          <p:nvPr/>
        </p:nvSpPr>
        <p:spPr>
          <a:xfrm rot="5400000">
            <a:off x="11415226" y="-16762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1"/>
          <p:cNvSpPr/>
          <p:nvPr/>
        </p:nvSpPr>
        <p:spPr>
          <a:xfrm rot="10800000">
            <a:off x="11626087" y="693292"/>
            <a:ext cx="4797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1"/>
          <p:cNvSpPr/>
          <p:nvPr/>
        </p:nvSpPr>
        <p:spPr>
          <a:xfrm rot="3221306">
            <a:off x="10116897" y="70021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1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2"/>
          <p:cNvSpPr txBox="1">
            <a:spLocks noGrp="1"/>
          </p:cNvSpPr>
          <p:nvPr>
            <p:ph type="title"/>
          </p:nvPr>
        </p:nvSpPr>
        <p:spPr>
          <a:xfrm>
            <a:off x="706025" y="593375"/>
            <a:ext cx="10384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body" idx="1"/>
          </p:nvPr>
        </p:nvSpPr>
        <p:spPr>
          <a:xfrm>
            <a:off x="706025" y="1536639"/>
            <a:ext cx="4874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body" idx="2"/>
          </p:nvPr>
        </p:nvSpPr>
        <p:spPr>
          <a:xfrm>
            <a:off x="6215673" y="1536639"/>
            <a:ext cx="4874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3" name="Google Shape;123;p52"/>
          <p:cNvSpPr/>
          <p:nvPr/>
        </p:nvSpPr>
        <p:spPr>
          <a:xfrm flipH="1">
            <a:off x="11310612" y="346403"/>
            <a:ext cx="476700" cy="47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2"/>
          <p:cNvSpPr/>
          <p:nvPr/>
        </p:nvSpPr>
        <p:spPr>
          <a:xfrm rot="-5400000" flipH="1">
            <a:off x="11602308" y="9721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2"/>
          <p:cNvSpPr/>
          <p:nvPr/>
        </p:nvSpPr>
        <p:spPr>
          <a:xfrm rot="5400000" flipH="1">
            <a:off x="11141753" y="136507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2"/>
          <p:cNvSpPr/>
          <p:nvPr/>
        </p:nvSpPr>
        <p:spPr>
          <a:xfrm rot="-5400000" flipH="1">
            <a:off x="9911412" y="-68578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2"/>
          <p:cNvSpPr/>
          <p:nvPr/>
        </p:nvSpPr>
        <p:spPr>
          <a:xfrm flipH="1">
            <a:off x="11132995" y="26837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2"/>
          <p:cNvSpPr/>
          <p:nvPr/>
        </p:nvSpPr>
        <p:spPr>
          <a:xfrm rot="1697294" flipH="1">
            <a:off x="11399074" y="2310327"/>
            <a:ext cx="1209097" cy="33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2"/>
          <p:cNvSpPr/>
          <p:nvPr/>
        </p:nvSpPr>
        <p:spPr>
          <a:xfrm rot="1299682" flipH="1">
            <a:off x="9453390" y="-18642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2"/>
          <p:cNvSpPr/>
          <p:nvPr/>
        </p:nvSpPr>
        <p:spPr>
          <a:xfrm flipH="1">
            <a:off x="4192887" y="6605121"/>
            <a:ext cx="765300" cy="76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2"/>
          <p:cNvSpPr/>
          <p:nvPr/>
        </p:nvSpPr>
        <p:spPr>
          <a:xfrm flipH="1">
            <a:off x="7457669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2"/>
          <p:cNvSpPr/>
          <p:nvPr/>
        </p:nvSpPr>
        <p:spPr>
          <a:xfrm rot="-5400000" flipH="1">
            <a:off x="11052705" y="364288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2"/>
          <p:cNvSpPr/>
          <p:nvPr/>
        </p:nvSpPr>
        <p:spPr>
          <a:xfrm flipH="1">
            <a:off x="5044981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2"/>
          <p:cNvSpPr/>
          <p:nvPr/>
        </p:nvSpPr>
        <p:spPr>
          <a:xfrm flipH="1">
            <a:off x="6421376" y="6330365"/>
            <a:ext cx="246900" cy="24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2"/>
          <p:cNvSpPr/>
          <p:nvPr/>
        </p:nvSpPr>
        <p:spPr>
          <a:xfrm rot="-2662362" flipH="1">
            <a:off x="11310134" y="455464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2"/>
          <p:cNvSpPr/>
          <p:nvPr/>
        </p:nvSpPr>
        <p:spPr>
          <a:xfrm rot="-5400000">
            <a:off x="387252" y="6013384"/>
            <a:ext cx="303300" cy="10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2"/>
          <p:cNvSpPr/>
          <p:nvPr/>
        </p:nvSpPr>
        <p:spPr>
          <a:xfrm>
            <a:off x="-9" y="5734768"/>
            <a:ext cx="479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2"/>
          <p:cNvSpPr/>
          <p:nvPr/>
        </p:nvSpPr>
        <p:spPr>
          <a:xfrm rot="-7578694">
            <a:off x="590164" y="6092417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2"/>
          <p:cNvSpPr txBox="1"/>
          <p:nvPr/>
        </p:nvSpPr>
        <p:spPr>
          <a:xfrm rot="5400000" flipH="1">
            <a:off x="-677650" y="5205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7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0" name="Google Shape;240;p57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/>
          <p:nvPr/>
        </p:nvSpPr>
        <p:spPr>
          <a:xfrm>
            <a:off x="11498810" y="6251372"/>
            <a:ext cx="479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SemiBold"/>
              <a:buNone/>
              <a:defRPr sz="40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erriweather"/>
              <a:buChar char="●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■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■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Merriweather"/>
              <a:buChar char="■"/>
              <a:defRPr sz="2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" name="Google Shape;9;p47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q3fvyR_d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"/>
          <p:cNvSpPr txBox="1">
            <a:spLocks noGrp="1"/>
          </p:cNvSpPr>
          <p:nvPr>
            <p:ph type="ctrTitle"/>
          </p:nvPr>
        </p:nvSpPr>
        <p:spPr>
          <a:xfrm>
            <a:off x="1517724" y="579025"/>
            <a:ext cx="7653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zh-TW" altLang="en-US" b="1" dirty="0"/>
              <a:t>詮釋與價值判斷</a:t>
            </a:r>
            <a:r>
              <a:rPr lang="en-US" altLang="zh-TW" b="1" dirty="0"/>
              <a:t>1</a:t>
            </a:r>
            <a:endParaRPr sz="7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"/>
          <p:cNvSpPr txBox="1">
            <a:spLocks noGrp="1"/>
          </p:cNvSpPr>
          <p:nvPr>
            <p:ph type="subTitle" idx="1"/>
          </p:nvPr>
        </p:nvSpPr>
        <p:spPr>
          <a:xfrm>
            <a:off x="1517724" y="4068692"/>
            <a:ext cx="7653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內容設計參考「高層次閱讀與思考」--黃春木著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設計者:基隆市立銘傳國中好析力課程團隊</a:t>
            </a:r>
            <a:endParaRPr/>
          </a:p>
        </p:txBody>
      </p:sp>
      <p:sp>
        <p:nvSpPr>
          <p:cNvPr id="247" name="Google Shape;247;p1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203332" y="212374"/>
            <a:ext cx="10384500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6000">
                <a:solidFill>
                  <a:schemeClr val="accent2"/>
                </a:solidFill>
              </a:rPr>
              <a:t>TAKE EASY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380751" y="1337480"/>
            <a:ext cx="11233493" cy="337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6600" dirty="0">
                <a:latin typeface="Arial"/>
                <a:ea typeface="Arial"/>
                <a:cs typeface="Arial"/>
                <a:sym typeface="Arial"/>
              </a:rPr>
              <a:t>※暖身題: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rPr lang="zh-TW" altLang="en-US" sz="6600" dirty="0">
                <a:latin typeface="Arial"/>
                <a:ea typeface="Arial"/>
                <a:cs typeface="Arial"/>
                <a:sym typeface="Arial"/>
              </a:rPr>
              <a:t>你</a:t>
            </a:r>
            <a:r>
              <a:rPr lang="zh-TW" sz="6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贊成</a:t>
            </a:r>
            <a:r>
              <a:rPr lang="zh-TW" sz="6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死刑</a:t>
            </a: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是有必要的嗎</a:t>
            </a:r>
            <a:r>
              <a:rPr lang="en-US" altLang="zh-TW" sz="6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?</a:t>
            </a: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sz="6600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1465413" y="2842438"/>
            <a:ext cx="94434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zh-TW"/>
              <a:t>ARE U </a:t>
            </a:r>
            <a:r>
              <a:rPr lang="zh-TW">
                <a:solidFill>
                  <a:schemeClr val="lt1"/>
                </a:solidFill>
              </a:rPr>
              <a:t>READY 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7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title"/>
          </p:nvPr>
        </p:nvSpPr>
        <p:spPr>
          <a:xfrm>
            <a:off x="1465413" y="204716"/>
            <a:ext cx="9780342" cy="489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zh-TW" dirty="0">
                <a:solidFill>
                  <a:schemeClr val="lt1"/>
                </a:solidFill>
              </a:rPr>
              <a:t>Q1.</a:t>
            </a:r>
            <a:br>
              <a:rPr lang="zh-TW" dirty="0">
                <a:solidFill>
                  <a:schemeClr val="lt1"/>
                </a:solidFill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如果有正當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理由</a:t>
            </a:r>
            <a:r>
              <a:rPr lang="zh-TW" alt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就可以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殺人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title"/>
          </p:nvPr>
        </p:nvSpPr>
        <p:spPr>
          <a:xfrm>
            <a:off x="1465413" y="204715"/>
            <a:ext cx="9780342" cy="601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zh-TW" alt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討論時間</a:t>
            </a:r>
            <a:br>
              <a:rPr lang="en-US" alt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請相同立場的同學，討論出兩個理由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限時</a:t>
            </a: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分鐘，討論好後請找一人發表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一組發表時，另一組以</a:t>
            </a:r>
            <a:r>
              <a:rPr lang="zh-TW" alt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提問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回應並發表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05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203332" y="212374"/>
            <a:ext cx="10384500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討論時─練習「提問</a:t>
            </a:r>
            <a:r>
              <a:rPr lang="zh-TW" altLang="en-US" sz="60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6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</a:t>
            </a:r>
            <a:endParaRPr sz="6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380751" y="1337480"/>
            <a:ext cx="11233493" cy="518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練習提問回應的四種方法</a:t>
            </a:r>
          </a:p>
          <a:p>
            <a:pPr marL="107950" indent="0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，我完全同意你的想法。」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，我的看法和你幾乎相同像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重述相同</a:t>
            </a:r>
            <a:endParaRPr lang="en-US" altLang="zh-TW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 只有一個地方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，是不是也可能是這樣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，這只是我個人的意見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也許我的看法不對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107950" indent="0">
              <a:buNone/>
            </a:pPr>
            <a:br>
              <a:rPr lang="zh-TW" altLang="en-US" sz="6600" dirty="0"/>
            </a:br>
            <a:endParaRPr sz="6600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28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577756" y="191826"/>
            <a:ext cx="10384500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b="1" dirty="0"/>
              <a:t>發表</a:t>
            </a:r>
            <a:r>
              <a:rPr lang="zh-TW" altLang="en-US" sz="6000" b="1" dirty="0">
                <a:solidFill>
                  <a:schemeClr val="accent2"/>
                </a:solidFill>
              </a:rPr>
              <a:t>時間─練習提問回應</a:t>
            </a:r>
            <a:endParaRPr sz="6000" b="1" dirty="0">
              <a:solidFill>
                <a:schemeClr val="accent2"/>
              </a:solidFill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380751" y="1337480"/>
            <a:ext cx="11233493" cy="337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3600" b="1" dirty="0"/>
              <a:t>Ｏ組先講一個理由，Ｘ組以</a:t>
            </a:r>
            <a:r>
              <a:rPr lang="zh-TW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提問</a:t>
            </a:r>
            <a:r>
              <a:rPr lang="zh-TW" altLang="en-US" sz="3600" b="1" dirty="0"/>
              <a:t>回應</a:t>
            </a:r>
            <a:endParaRPr lang="en-US" altLang="zh-TW" sz="3600" b="1" dirty="0"/>
          </a:p>
          <a:p>
            <a:r>
              <a:rPr lang="zh-TW" altLang="en-US" sz="3600" b="1" dirty="0"/>
              <a:t>Ｘ組再講一個理由，Ｏ組以</a:t>
            </a:r>
            <a:r>
              <a:rPr lang="zh-TW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提問</a:t>
            </a:r>
            <a:r>
              <a:rPr lang="zh-TW" altLang="en-US" sz="3600" b="1" dirty="0"/>
              <a:t>回應</a:t>
            </a:r>
            <a:endParaRPr lang="en-US" altLang="zh-TW" sz="3600" b="1" dirty="0"/>
          </a:p>
          <a:p>
            <a:pPr marL="107950" indent="0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，我完全同意你的想法。」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，我的看法和你幾乎相同像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重述相同意見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 只有一個地方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，是不是也可能是這樣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，這只是我個人的意見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也許我的看法不對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」</a:t>
            </a:r>
          </a:p>
          <a:p>
            <a:pPr marL="107950" indent="0">
              <a:buNone/>
            </a:pPr>
            <a:br>
              <a:rPr lang="zh-TW" altLang="en-US" sz="6600" dirty="0"/>
            </a:br>
            <a:endParaRPr sz="6600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01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977067" y="776666"/>
            <a:ext cx="10546240" cy="4708479"/>
          </a:xfrm>
          <a:prstGeom prst="rect">
            <a:avLst/>
          </a:prstGeom>
          <a:solidFill>
            <a:srgbClr val="F7D101">
              <a:alpha val="55686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zh-TW" dirty="0">
                <a:solidFill>
                  <a:schemeClr val="lt1"/>
                </a:solidFill>
              </a:rPr>
              <a:t>Q2.</a:t>
            </a:r>
            <a:r>
              <a:rPr lang="en-US" altLang="zh-TW" dirty="0">
                <a:solidFill>
                  <a:schemeClr val="lt1"/>
                </a:solidFill>
              </a:rPr>
              <a:t>  </a:t>
            </a:r>
            <a:br>
              <a:rPr lang="zh-TW" dirty="0">
                <a:solidFill>
                  <a:schemeClr val="lt1"/>
                </a:solidFill>
              </a:rPr>
            </a:br>
            <a:r>
              <a:rPr 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捷運無差別殺人犯</a:t>
            </a:r>
            <a:br>
              <a:rPr 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直接判重刑</a:t>
            </a:r>
            <a:r>
              <a:rPr lang="en-US" alt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</a:t>
            </a:r>
            <a:r>
              <a:rPr lang="en-US" alt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zh-TW" altLang="en-US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死刑</a:t>
            </a:r>
            <a:r>
              <a:rPr lang="en-US" alt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是應該的</a:t>
            </a:r>
            <a:r>
              <a:rPr lang="en-US" altLang="zh-TW" sz="8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sp>
        <p:nvSpPr>
          <p:cNvPr id="2" name="動作按鈕: 往後或下一項 1">
            <a:hlinkClick r:id="rId3" highlightClick="1"/>
            <a:extLst>
              <a:ext uri="{FF2B5EF4-FFF2-40B4-BE49-F238E27FC236}">
                <a16:creationId xmlns:a16="http://schemas.microsoft.com/office/drawing/2014/main" id="{8B628F21-3257-45F6-8BE2-0E4BF5AB8B8B}"/>
              </a:ext>
            </a:extLst>
          </p:cNvPr>
          <p:cNvSpPr/>
          <p:nvPr/>
        </p:nvSpPr>
        <p:spPr>
          <a:xfrm>
            <a:off x="7620000" y="990600"/>
            <a:ext cx="523875" cy="638175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title"/>
          </p:nvPr>
        </p:nvSpPr>
        <p:spPr>
          <a:xfrm>
            <a:off x="1465413" y="204715"/>
            <a:ext cx="9780342" cy="601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zh-TW" alt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討論時間</a:t>
            </a:r>
            <a:br>
              <a:rPr lang="en-US" alt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請相同立場的同學，討論出兩個理由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限時</a:t>
            </a: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分鐘，討論好後請找一人發表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一組發表時，另一組以</a:t>
            </a:r>
            <a:r>
              <a:rPr lang="zh-TW" alt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提問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回應並發表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86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203332" y="212374"/>
            <a:ext cx="10384500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dirty="0">
                <a:solidFill>
                  <a:schemeClr val="accent2"/>
                </a:solidFill>
              </a:rPr>
              <a:t>討論時─練習提問回應</a:t>
            </a: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380751" y="1337480"/>
            <a:ext cx="11233493" cy="337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3600" b="1" dirty="0"/>
              <a:t>練習提問回應的四種方法</a:t>
            </a:r>
          </a:p>
          <a:p>
            <a:pPr marL="107950" indent="0">
              <a:buNone/>
            </a:pPr>
            <a:r>
              <a:rPr lang="en-US" altLang="zh-TW" sz="3300" b="1" dirty="0"/>
              <a:t>1. </a:t>
            </a:r>
            <a:r>
              <a:rPr lang="zh-TW" altLang="en-US" sz="3300" b="1" dirty="0"/>
              <a:t>「</a:t>
            </a:r>
            <a:r>
              <a:rPr lang="en-US" altLang="zh-TW" sz="3300" b="1" dirty="0"/>
              <a:t>(</a:t>
            </a:r>
            <a:r>
              <a:rPr lang="zh-TW" altLang="en-US" sz="3300" b="1" dirty="0"/>
              <a:t>傾聽</a:t>
            </a:r>
            <a:r>
              <a:rPr lang="en-US" altLang="zh-TW" sz="3300" b="1" dirty="0"/>
              <a:t>) </a:t>
            </a:r>
            <a:r>
              <a:rPr lang="zh-TW" altLang="en-US" sz="3300" b="1" dirty="0"/>
              <a:t>，我完全同意你的想法。」</a:t>
            </a:r>
          </a:p>
          <a:p>
            <a:pPr marL="107950" indent="0" fontAlgn="base">
              <a:buNone/>
            </a:pPr>
            <a:r>
              <a:rPr lang="en-US" altLang="zh-TW" sz="3300" b="1" dirty="0"/>
              <a:t>2. </a:t>
            </a:r>
            <a:r>
              <a:rPr lang="zh-TW" altLang="en-US" sz="3300" b="1" dirty="0"/>
              <a:t>「</a:t>
            </a:r>
            <a:r>
              <a:rPr lang="en-US" altLang="zh-TW" sz="3300" b="1" dirty="0"/>
              <a:t>(</a:t>
            </a:r>
            <a:r>
              <a:rPr lang="zh-TW" altLang="en-US" sz="3300" b="1" dirty="0"/>
              <a:t>傾聽</a:t>
            </a:r>
            <a:r>
              <a:rPr lang="en-US" altLang="zh-TW" sz="3300" b="1" dirty="0"/>
              <a:t>) </a:t>
            </a:r>
            <a:r>
              <a:rPr lang="zh-TW" altLang="en-US" sz="3300" b="1" dirty="0"/>
              <a:t>，我的看法和你幾乎相同像</a:t>
            </a:r>
            <a:r>
              <a:rPr lang="en-US" altLang="zh-TW" sz="3300" b="1" dirty="0"/>
              <a:t>……(</a:t>
            </a:r>
            <a:r>
              <a:rPr lang="zh-TW" altLang="en-US" sz="3300" b="1" dirty="0"/>
              <a:t>重述相同意見</a:t>
            </a:r>
            <a:r>
              <a:rPr lang="en-US" altLang="zh-TW" sz="3300" b="1" dirty="0"/>
              <a:t>)</a:t>
            </a:r>
            <a:r>
              <a:rPr lang="zh-TW" altLang="en-US" sz="3300" b="1" dirty="0"/>
              <a:t>， 只有一個地方</a:t>
            </a:r>
            <a:r>
              <a:rPr lang="en-US" altLang="zh-TW" sz="3300" b="1" dirty="0"/>
              <a:t>……(</a:t>
            </a:r>
            <a:r>
              <a:rPr lang="zh-TW" altLang="en-US" sz="3300" b="1" dirty="0"/>
              <a:t>自己意見</a:t>
            </a:r>
            <a:r>
              <a:rPr lang="en-US" altLang="zh-TW" sz="3300" b="1" dirty="0"/>
              <a:t>)</a:t>
            </a:r>
            <a:r>
              <a:rPr lang="zh-TW" altLang="en-US" sz="3300" b="1" dirty="0"/>
              <a:t>」</a:t>
            </a:r>
          </a:p>
          <a:p>
            <a:pPr marL="107950" indent="0" fontAlgn="base">
              <a:buNone/>
            </a:pPr>
            <a:r>
              <a:rPr lang="en-US" altLang="zh-TW" sz="3300" b="1" dirty="0"/>
              <a:t>3. </a:t>
            </a:r>
            <a:r>
              <a:rPr lang="zh-TW" altLang="en-US" sz="3300" b="1" dirty="0"/>
              <a:t>「</a:t>
            </a:r>
            <a:r>
              <a:rPr lang="en-US" altLang="zh-TW" sz="3300" b="1" dirty="0"/>
              <a:t>(</a:t>
            </a:r>
            <a:r>
              <a:rPr lang="zh-TW" altLang="en-US" sz="3300" b="1" dirty="0"/>
              <a:t>傾聽</a:t>
            </a:r>
            <a:r>
              <a:rPr lang="en-US" altLang="zh-TW" sz="3300" b="1" dirty="0"/>
              <a:t>) </a:t>
            </a:r>
            <a:r>
              <a:rPr lang="zh-TW" altLang="en-US" sz="3300" b="1" dirty="0"/>
              <a:t>，是不是也可能是這樣</a:t>
            </a:r>
            <a:r>
              <a:rPr lang="en-US" altLang="zh-TW" sz="3300" b="1" dirty="0"/>
              <a:t>……(</a:t>
            </a:r>
            <a:r>
              <a:rPr lang="zh-TW" altLang="en-US" sz="3300" b="1" dirty="0"/>
              <a:t>自己意見</a:t>
            </a:r>
            <a:r>
              <a:rPr lang="en-US" altLang="zh-TW" sz="3300" b="1" dirty="0"/>
              <a:t>)</a:t>
            </a:r>
            <a:r>
              <a:rPr lang="zh-TW" altLang="en-US" sz="3300" b="1" dirty="0"/>
              <a:t>。」</a:t>
            </a:r>
          </a:p>
          <a:p>
            <a:pPr marL="107950" indent="0" fontAlgn="base">
              <a:buNone/>
            </a:pPr>
            <a:r>
              <a:rPr lang="en-US" altLang="zh-TW" sz="3300" b="1" dirty="0"/>
              <a:t>4.</a:t>
            </a:r>
            <a:r>
              <a:rPr lang="zh-TW" altLang="en-US" sz="3300" b="1" dirty="0"/>
              <a:t>「</a:t>
            </a:r>
            <a:r>
              <a:rPr lang="en-US" altLang="zh-TW" sz="3300" b="1" dirty="0"/>
              <a:t>(</a:t>
            </a:r>
            <a:r>
              <a:rPr lang="zh-TW" altLang="en-US" sz="3300" b="1" dirty="0"/>
              <a:t>傾聽</a:t>
            </a:r>
            <a:r>
              <a:rPr lang="en-US" altLang="zh-TW" sz="3300" b="1" dirty="0"/>
              <a:t>) </a:t>
            </a:r>
            <a:r>
              <a:rPr lang="zh-TW" altLang="en-US" sz="3300" b="1" dirty="0"/>
              <a:t>，這只是我個人的意見</a:t>
            </a:r>
            <a:r>
              <a:rPr lang="en-US" altLang="zh-TW" sz="3300" b="1" dirty="0"/>
              <a:t>(</a:t>
            </a:r>
            <a:r>
              <a:rPr lang="zh-TW" altLang="en-US" sz="3300" b="1" dirty="0"/>
              <a:t>也許我的看法不對</a:t>
            </a:r>
            <a:r>
              <a:rPr lang="en-US" altLang="zh-TW" sz="3300" b="1" dirty="0"/>
              <a:t>)</a:t>
            </a:r>
            <a:r>
              <a:rPr lang="zh-TW" altLang="en-US" sz="3300" b="1" dirty="0"/>
              <a:t>，</a:t>
            </a:r>
            <a:r>
              <a:rPr lang="en-US" altLang="zh-TW" sz="3300" b="1" dirty="0"/>
              <a:t>……(</a:t>
            </a:r>
            <a:r>
              <a:rPr lang="zh-TW" altLang="en-US" sz="3300" b="1" dirty="0"/>
              <a:t>自己意見</a:t>
            </a:r>
            <a:r>
              <a:rPr lang="en-US" altLang="zh-TW" sz="3300" b="1" dirty="0"/>
              <a:t>)</a:t>
            </a:r>
            <a:r>
              <a:rPr lang="zh-TW" altLang="en-US" sz="3300" b="1" dirty="0"/>
              <a:t>」</a:t>
            </a:r>
          </a:p>
          <a:p>
            <a:pPr marL="107950" indent="0">
              <a:buNone/>
            </a:pPr>
            <a:br>
              <a:rPr lang="zh-TW" altLang="en-US" sz="6600" dirty="0"/>
            </a:br>
            <a:endParaRPr sz="6600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93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577756" y="191826"/>
            <a:ext cx="10384500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b="1" dirty="0"/>
              <a:t>發表</a:t>
            </a:r>
            <a:r>
              <a:rPr lang="zh-TW" altLang="en-US" sz="6000" b="1" dirty="0">
                <a:solidFill>
                  <a:schemeClr val="accent2"/>
                </a:solidFill>
              </a:rPr>
              <a:t>時間─練習提問回應</a:t>
            </a:r>
            <a:endParaRPr sz="6000" b="1" dirty="0">
              <a:solidFill>
                <a:schemeClr val="accent2"/>
              </a:solidFill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380751" y="1337480"/>
            <a:ext cx="11233493" cy="337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3600" b="1" dirty="0"/>
              <a:t>Ｏ組先講一個理由，Ｘ組以</a:t>
            </a:r>
            <a:r>
              <a:rPr lang="zh-TW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提問</a:t>
            </a:r>
            <a:r>
              <a:rPr lang="zh-TW" altLang="en-US" sz="3600" b="1" dirty="0"/>
              <a:t>回應</a:t>
            </a:r>
            <a:endParaRPr lang="en-US" altLang="zh-TW" sz="3600" b="1" dirty="0"/>
          </a:p>
          <a:p>
            <a:r>
              <a:rPr lang="zh-TW" altLang="en-US" sz="3600" b="1" dirty="0"/>
              <a:t>Ｘ組再講一個理由，Ｏ組以</a:t>
            </a:r>
            <a:r>
              <a:rPr lang="zh-TW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提問</a:t>
            </a:r>
            <a:r>
              <a:rPr lang="zh-TW" altLang="en-US" sz="3600" b="1" dirty="0"/>
              <a:t>回應</a:t>
            </a:r>
            <a:endParaRPr lang="en-US" altLang="zh-TW" sz="3600" b="1" dirty="0"/>
          </a:p>
          <a:p>
            <a:pPr marL="107950" indent="0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，我完全同意你的想法。」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，我的看法和你幾乎相同像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重述相同意見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 只有一個地方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，是不是也可能是這樣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，這只是我個人的意見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也許我的看法不對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」</a:t>
            </a:r>
          </a:p>
          <a:p>
            <a:pPr marL="107950" indent="0">
              <a:buNone/>
            </a:pPr>
            <a:br>
              <a:rPr lang="zh-TW" altLang="en-US" sz="6600" dirty="0"/>
            </a:br>
            <a:endParaRPr sz="6600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7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5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arlow Condensed SemiBold"/>
                <a:sym typeface="Barlow Condensed Semi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2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arlow Condensed SemiBold"/>
              <a:sym typeface="Barlow Condensed SemiBold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41FB6A-B2C9-AC65-F0C5-7FFA13801FF9}"/>
              </a:ext>
            </a:extLst>
          </p:cNvPr>
          <p:cNvSpPr/>
          <p:nvPr/>
        </p:nvSpPr>
        <p:spPr>
          <a:xfrm>
            <a:off x="698643" y="523907"/>
            <a:ext cx="7408455" cy="54351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+mn-cs"/>
              <a:sym typeface="Arial"/>
            </a:endParaRPr>
          </a:p>
        </p:txBody>
      </p:sp>
      <p:sp>
        <p:nvSpPr>
          <p:cNvPr id="5" name="Google Shape;480;p14">
            <a:extLst>
              <a:ext uri="{FF2B5EF4-FFF2-40B4-BE49-F238E27FC236}">
                <a16:creationId xmlns:a16="http://schemas.microsoft.com/office/drawing/2014/main" id="{8F5A780A-DABE-0B75-D086-5BAD7CA7FDE9}"/>
              </a:ext>
            </a:extLst>
          </p:cNvPr>
          <p:cNvSpPr txBox="1">
            <a:spLocks/>
          </p:cNvSpPr>
          <p:nvPr/>
        </p:nvSpPr>
        <p:spPr>
          <a:xfrm>
            <a:off x="2495406" y="523907"/>
            <a:ext cx="51513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None/>
              <a:defRPr sz="60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None/>
              <a:defRPr sz="19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171717"/>
              </a:buClr>
              <a:buSzPts val="2400"/>
              <a:buFont typeface="Barlow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sym typeface="Barlow"/>
              </a:rPr>
              <a:t>Contents.</a:t>
            </a:r>
          </a:p>
        </p:txBody>
      </p:sp>
      <p:sp>
        <p:nvSpPr>
          <p:cNvPr id="6" name="Google Shape;128;p2">
            <a:extLst>
              <a:ext uri="{FF2B5EF4-FFF2-40B4-BE49-F238E27FC236}">
                <a16:creationId xmlns:a16="http://schemas.microsoft.com/office/drawing/2014/main" id="{F312F3B3-C19C-4961-9AEE-E852AD6AAB53}"/>
              </a:ext>
            </a:extLst>
          </p:cNvPr>
          <p:cNvSpPr txBox="1">
            <a:spLocks/>
          </p:cNvSpPr>
          <p:nvPr/>
        </p:nvSpPr>
        <p:spPr>
          <a:xfrm>
            <a:off x="1284065" y="1910428"/>
            <a:ext cx="7355245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01 | 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溝通技巧練習  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傾聽與提問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9;p2">
            <a:extLst>
              <a:ext uri="{FF2B5EF4-FFF2-40B4-BE49-F238E27FC236}">
                <a16:creationId xmlns:a16="http://schemas.microsoft.com/office/drawing/2014/main" id="{1991D816-FC0D-E2EE-DB09-F49C4B8AB622}"/>
              </a:ext>
            </a:extLst>
          </p:cNvPr>
          <p:cNvSpPr txBox="1">
            <a:spLocks/>
          </p:cNvSpPr>
          <p:nvPr/>
        </p:nvSpPr>
        <p:spPr>
          <a:xfrm>
            <a:off x="1284065" y="3101698"/>
            <a:ext cx="7019178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02 | 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Ｏ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遊戲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王漢宗細黑體繁" panose="02000500000000000000" pitchFamily="2" charset="-120"/>
                <a:ea typeface="王漢宗細黑體繁" panose="02000500000000000000" pitchFamily="2" charset="-120"/>
                <a:cs typeface="Arial"/>
                <a:sym typeface="Arial"/>
              </a:rPr>
              <a:t>選邊站，討論理由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30;p2">
            <a:extLst>
              <a:ext uri="{FF2B5EF4-FFF2-40B4-BE49-F238E27FC236}">
                <a16:creationId xmlns:a16="http://schemas.microsoft.com/office/drawing/2014/main" id="{E81A4A30-CF53-9055-04C0-1F697630940B}"/>
              </a:ext>
            </a:extLst>
          </p:cNvPr>
          <p:cNvSpPr txBox="1">
            <a:spLocks/>
          </p:cNvSpPr>
          <p:nvPr/>
        </p:nvSpPr>
        <p:spPr>
          <a:xfrm>
            <a:off x="1284065" y="4292968"/>
            <a:ext cx="6311415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ldrich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03 |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王漢宗細黑體繁" panose="02000500000000000000" pitchFamily="2" charset="-120"/>
                <a:ea typeface="王漢宗細黑體繁" panose="02000500000000000000" pitchFamily="2" charset="-120"/>
                <a:cs typeface="Arial"/>
                <a:sym typeface="Arial"/>
              </a:rPr>
              <a:t>詮釋與價值判斷     文章分析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67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823510" cy="5854893"/>
          </a:xfrm>
          <a:prstGeom prst="rect">
            <a:avLst/>
          </a:prstGeom>
          <a:solidFill>
            <a:srgbClr val="F7D101">
              <a:alpha val="55686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zh-TW" dirty="0">
                <a:solidFill>
                  <a:schemeClr val="lt1"/>
                </a:solidFill>
              </a:rPr>
              <a:t>Q3.</a:t>
            </a:r>
            <a:br>
              <a:rPr lang="zh-TW" dirty="0">
                <a:solidFill>
                  <a:schemeClr val="lt1"/>
                </a:solidFill>
              </a:rPr>
            </a:b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我們不該浪費</a:t>
            </a:r>
            <a:b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納稅人的錢養</a:t>
            </a:r>
            <a:r>
              <a:rPr lang="zh-TW" altLang="en-US" sz="8000" dirty="0">
                <a:latin typeface="Arial"/>
                <a:ea typeface="Arial"/>
                <a:cs typeface="Arial"/>
                <a:sym typeface="Arial"/>
              </a:rPr>
              <a:t>重</a:t>
            </a:r>
            <a:r>
              <a:rPr lang="en-US" altLang="zh-TW" sz="80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死</a:t>
            </a:r>
            <a:r>
              <a:rPr lang="en-US" alt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刑犯</a:t>
            </a:r>
            <a:endParaRPr sz="9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title"/>
          </p:nvPr>
        </p:nvSpPr>
        <p:spPr>
          <a:xfrm>
            <a:off x="1465413" y="204715"/>
            <a:ext cx="9780342" cy="601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zh-TW" alt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討論時間</a:t>
            </a:r>
            <a:br>
              <a:rPr lang="en-US" altLang="zh-TW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請相同立場的同學，討論出兩個理由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限時</a:t>
            </a: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分鐘，討論好後請找一人發表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一組發表時，另一組以</a:t>
            </a:r>
            <a:r>
              <a:rPr lang="zh-TW" alt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提問</a:t>
            </a:r>
            <a:r>
              <a:rPr lang="zh-TW" alt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回應並發表</a:t>
            </a: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altLang="zh-TW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41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716516" y="221705"/>
            <a:ext cx="10384500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討論時─練習提問回應</a:t>
            </a:r>
            <a:endParaRPr sz="6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380751" y="1337480"/>
            <a:ext cx="11233493" cy="337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練習提問回應的四種方法</a:t>
            </a:r>
          </a:p>
          <a:p>
            <a:pPr marL="107950" indent="0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，我完全同意你的想法。」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，我的看法和你幾乎相同像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重述相同意見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 只有一個地方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，是不是也可能是這樣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，這只是我個人的意見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也許我的看法不對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自己意見</a:t>
            </a: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107950" indent="0">
              <a:buNone/>
            </a:pPr>
            <a:br>
              <a:rPr lang="zh-TW" altLang="en-US" sz="6600" dirty="0"/>
            </a:br>
            <a:endParaRPr sz="6600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77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577756" y="191826"/>
            <a:ext cx="10384500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b="1" dirty="0"/>
              <a:t>發表</a:t>
            </a:r>
            <a:r>
              <a:rPr lang="zh-TW" altLang="en-US" sz="6000" b="1" dirty="0">
                <a:solidFill>
                  <a:schemeClr val="accent2"/>
                </a:solidFill>
              </a:rPr>
              <a:t>時間─練習提問回應</a:t>
            </a:r>
            <a:endParaRPr sz="6000" b="1" dirty="0">
              <a:solidFill>
                <a:schemeClr val="accent2"/>
              </a:solidFill>
            </a:endParaRPr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380751" y="1337480"/>
            <a:ext cx="11233493" cy="337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3600" b="1" dirty="0"/>
              <a:t>Ｏ組先講一個理由，Ｘ組以</a:t>
            </a:r>
            <a:r>
              <a:rPr lang="zh-TW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提問</a:t>
            </a:r>
            <a:r>
              <a:rPr lang="zh-TW" altLang="en-US" sz="3600" b="1" dirty="0"/>
              <a:t>回應</a:t>
            </a:r>
            <a:endParaRPr lang="en-US" altLang="zh-TW" sz="3600" b="1" dirty="0"/>
          </a:p>
          <a:p>
            <a:r>
              <a:rPr lang="zh-TW" altLang="en-US" sz="3600" b="1" dirty="0"/>
              <a:t>Ｘ組再講一個理由，Ｏ組以</a:t>
            </a:r>
            <a:r>
              <a:rPr lang="zh-TW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提問</a:t>
            </a:r>
            <a:r>
              <a:rPr lang="zh-TW" altLang="en-US" sz="3600" b="1" dirty="0"/>
              <a:t>回應</a:t>
            </a:r>
            <a:endParaRPr lang="en-US" altLang="zh-TW" sz="3600" b="1" dirty="0"/>
          </a:p>
          <a:p>
            <a:pPr marL="107950" indent="0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，我完全同意你的想法。」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，我的看法和你幾乎相同像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重述相同意見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 只有一個地方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，是不是也可能是這樣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。」</a:t>
            </a:r>
          </a:p>
          <a:p>
            <a:pPr marL="107950" indent="0" fontAlgn="base">
              <a:buNone/>
            </a:pP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傾聽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，這只是我個人的意見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也許我的看法不對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，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……(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自己意見</a:t>
            </a:r>
            <a:r>
              <a:rPr lang="en-US" altLang="zh-TW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zh-TW" altLang="en-US" sz="3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」</a:t>
            </a:r>
          </a:p>
          <a:p>
            <a:pPr marL="107950" indent="0">
              <a:buNone/>
            </a:pPr>
            <a:br>
              <a:rPr lang="zh-TW" altLang="en-US" sz="6600" dirty="0"/>
            </a:br>
            <a:endParaRPr sz="6600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  <p:sp>
        <p:nvSpPr>
          <p:cNvPr id="4" name="矩形 3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887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title"/>
          </p:nvPr>
        </p:nvSpPr>
        <p:spPr>
          <a:xfrm>
            <a:off x="1099066" y="670737"/>
            <a:ext cx="10883383" cy="444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/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1. 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你有沒有換過位置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     (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你的立場有沒有變過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2. 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你有沒有被別組說服過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對立面哪個論點最能說服你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6" name="Google Shape;316;p11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title"/>
          </p:nvPr>
        </p:nvSpPr>
        <p:spPr>
          <a:xfrm>
            <a:off x="1518167" y="1928037"/>
            <a:ext cx="9443400" cy="289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下回待續</a:t>
            </a:r>
            <a:endParaRPr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6" name="Google Shape;316;p11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1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EEFA94-2494-5AA4-41D7-0FDC5C79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8" y="806442"/>
            <a:ext cx="9443400" cy="1122300"/>
          </a:xfrm>
        </p:spPr>
        <p:txBody>
          <a:bodyPr/>
          <a:lstStyle/>
          <a:p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01.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溝通技巧練習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2A33993-AB05-EA5F-0131-1504F295D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500" b="0" i="0" u="none" strike="noStrike" kern="0" cap="none" spc="0" normalizeH="0" baseline="0" noProof="0" smtClean="0">
                <a:ln>
                  <a:noFill/>
                </a:ln>
                <a:solidFill>
                  <a:srgbClr val="F7D101"/>
                </a:solidFill>
                <a:effectLst/>
                <a:uLnTx/>
                <a:uFillTx/>
                <a:latin typeface="Barlow Condensed SemiBold"/>
                <a:sym typeface="Barlow Condensed Semi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3</a:t>
            </a:fld>
            <a:endParaRPr kumimoji="0" lang="zh-TW" altLang="en-US" sz="1500" b="0" i="0" u="none" strike="noStrike" kern="0" cap="none" spc="0" normalizeH="0" baseline="0" noProof="0">
              <a:ln>
                <a:noFill/>
              </a:ln>
              <a:solidFill>
                <a:srgbClr val="F7D101"/>
              </a:solidFill>
              <a:effectLst/>
              <a:uLnTx/>
              <a:uFillTx/>
              <a:latin typeface="Barlow Condensed SemiBold"/>
              <a:sym typeface="Barlow Condensed SemiBold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1B1ED59-C83F-3F37-C913-DE6873FC01A9}"/>
              </a:ext>
            </a:extLst>
          </p:cNvPr>
          <p:cNvSpPr txBox="1"/>
          <p:nvPr/>
        </p:nvSpPr>
        <p:spPr>
          <a:xfrm>
            <a:off x="2609635" y="2496621"/>
            <a:ext cx="37769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對話與討論</a:t>
            </a: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zh-TW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傾聽與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提問</a:t>
            </a:r>
          </a:p>
        </p:txBody>
      </p:sp>
    </p:spTree>
    <p:extLst>
      <p:ext uri="{BB962C8B-B14F-4D97-AF65-F5344CB8AC3E}">
        <p14:creationId xmlns:p14="http://schemas.microsoft.com/office/powerpoint/2010/main" val="21073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1253446" y="212374"/>
            <a:ext cx="9334385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4800" b="1" i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複習一下</a:t>
            </a:r>
            <a:r>
              <a:rPr lang="en-US" altLang="zh-TW" sz="6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6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～傾聽～～</a:t>
            </a:r>
            <a:br>
              <a:rPr lang="en-US" altLang="zh-TW" sz="6000" dirty="0">
                <a:solidFill>
                  <a:schemeClr val="accent2"/>
                </a:solidFill>
              </a:rPr>
            </a:b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5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arlow Condensed SemiBold"/>
                <a:sym typeface="Barlow Condensed Semi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4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arlow Condensed SemiBold"/>
              <a:sym typeface="Barlow Condensed SemiBold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A9D1DE1-756D-B4CA-78A3-1A0A4F5B8A77}"/>
              </a:ext>
            </a:extLst>
          </p:cNvPr>
          <p:cNvSpPr txBox="1">
            <a:spLocks/>
          </p:cNvSpPr>
          <p:nvPr/>
        </p:nvSpPr>
        <p:spPr>
          <a:xfrm>
            <a:off x="609600" y="1378313"/>
            <a:ext cx="10972800" cy="471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目的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是為建立彼此間的信任感，讓成員安心地表達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sym typeface="Merriweather"/>
            </a:endParaRPr>
          </a:p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要訣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是對發言內容保持興趣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sym typeface="Merriweather"/>
            </a:endParaRPr>
          </a:p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態度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是務必找發言者的優點和可學習的地方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sym typeface="Merriweather"/>
            </a:endParaRPr>
          </a:p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方法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是點頭、嗯、原來如此和複誦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sym typeface="Merriweather"/>
            </a:endParaRPr>
          </a:p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複誦有三種方式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0CECE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重複句尾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/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0CECE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重複關鍵字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/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0CECE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換句話說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0271811-EEC6-AB7E-4747-90186D931666}"/>
              </a:ext>
            </a:extLst>
          </p:cNvPr>
          <p:cNvSpPr txBox="1"/>
          <p:nvPr/>
        </p:nvSpPr>
        <p:spPr>
          <a:xfrm>
            <a:off x="1928534" y="1591678"/>
            <a:ext cx="9653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為建立彼此間的信任感，讓成員安心表達想法</a:t>
            </a:r>
            <a:endParaRPr kumimoji="0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27DEC64-D26F-A504-7E26-D22AF6928169}"/>
              </a:ext>
            </a:extLst>
          </p:cNvPr>
          <p:cNvSpPr txBox="1"/>
          <p:nvPr/>
        </p:nvSpPr>
        <p:spPr>
          <a:xfrm>
            <a:off x="1928534" y="2364886"/>
            <a:ext cx="637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對發言內容保持興趣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FA3F8B9-0BBB-2627-974E-9E35EF1AFE39}"/>
              </a:ext>
            </a:extLst>
          </p:cNvPr>
          <p:cNvSpPr txBox="1"/>
          <p:nvPr/>
        </p:nvSpPr>
        <p:spPr>
          <a:xfrm>
            <a:off x="1928534" y="3105834"/>
            <a:ext cx="7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務必找發言者的優點和可學習的地方</a:t>
            </a:r>
            <a:endParaRPr kumimoji="0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6395FC5-D7FF-14F5-85EC-8433BEF99159}"/>
              </a:ext>
            </a:extLst>
          </p:cNvPr>
          <p:cNvSpPr txBox="1"/>
          <p:nvPr/>
        </p:nvSpPr>
        <p:spPr>
          <a:xfrm>
            <a:off x="1928534" y="3952505"/>
            <a:ext cx="637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點頭、嗯、原來如此和複誦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3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1253446" y="212374"/>
            <a:ext cx="9334385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48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接下來學習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～～提問～～</a:t>
            </a:r>
            <a:br>
              <a:rPr lang="en-US" altLang="zh-TW" sz="6000" dirty="0">
                <a:solidFill>
                  <a:schemeClr val="accent2"/>
                </a:solidFill>
              </a:rPr>
            </a:b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5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arlow Condensed SemiBold"/>
                <a:sym typeface="Barlow Condensed Semi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5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arlow Condensed SemiBold"/>
              <a:sym typeface="Barlow Condensed SemiBold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A9D1DE1-756D-B4CA-78A3-1A0A4F5B8A77}"/>
              </a:ext>
            </a:extLst>
          </p:cNvPr>
          <p:cNvSpPr txBox="1">
            <a:spLocks/>
          </p:cNvSpPr>
          <p:nvPr/>
        </p:nvSpPr>
        <p:spPr>
          <a:xfrm>
            <a:off x="609600" y="1378313"/>
            <a:ext cx="10972800" cy="471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」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1EEAEA5-B753-F0A0-D8A5-E699F476FB7A}"/>
              </a:ext>
            </a:extLst>
          </p:cNvPr>
          <p:cNvSpPr txBox="1">
            <a:spLocks/>
          </p:cNvSpPr>
          <p:nvPr/>
        </p:nvSpPr>
        <p:spPr>
          <a:xfrm>
            <a:off x="925650" y="1264975"/>
            <a:ext cx="10340700" cy="114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Barlow Condensed SemiBold"/>
              <a:buNone/>
              <a:defRPr sz="4000" b="0" i="0" u="none" strike="noStrike" cap="none">
                <a:solidFill>
                  <a:schemeClr val="accent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非攻擊型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提出自我主張：利用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「提問」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01A2DE-FC1B-259F-D23B-D6F8407D16BC}"/>
              </a:ext>
            </a:extLst>
          </p:cNvPr>
          <p:cNvSpPr txBox="1"/>
          <p:nvPr/>
        </p:nvSpPr>
        <p:spPr>
          <a:xfrm>
            <a:off x="925650" y="2717285"/>
            <a:ext cx="9937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7D101">
                    <a:lumMod val="2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不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把自己意見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7D101">
                    <a:lumMod val="2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強迫推銷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給他人的表達方式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462E393-CC7E-E1FC-4EB1-B98B45639CE7}"/>
              </a:ext>
            </a:extLst>
          </p:cNvPr>
          <p:cNvSpPr txBox="1"/>
          <p:nvPr/>
        </p:nvSpPr>
        <p:spPr>
          <a:xfrm>
            <a:off x="1018117" y="3728492"/>
            <a:ext cx="928893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可以用以下四種方式提出自我主張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6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1253446" y="212374"/>
            <a:ext cx="9334385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提問的四種方式</a:t>
            </a:r>
            <a:br>
              <a:rPr lang="en-US" altLang="zh-TW" sz="6000" dirty="0">
                <a:solidFill>
                  <a:schemeClr val="accent2"/>
                </a:solidFill>
              </a:rPr>
            </a:b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5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arlow Condensed SemiBold"/>
                <a:sym typeface="Barlow Condensed Semi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6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arlow Condensed SemiBold"/>
              <a:sym typeface="Barlow Condensed SemiBold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A9D1DE1-756D-B4CA-78A3-1A0A4F5B8A77}"/>
              </a:ext>
            </a:extLst>
          </p:cNvPr>
          <p:cNvSpPr txBox="1">
            <a:spLocks/>
          </p:cNvSpPr>
          <p:nvPr/>
        </p:nvSpPr>
        <p:spPr>
          <a:xfrm>
            <a:off x="609600" y="1378313"/>
            <a:ext cx="10972800" cy="471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462E393-CC7E-E1FC-4EB1-B98B45639CE7}"/>
              </a:ext>
            </a:extLst>
          </p:cNvPr>
          <p:cNvSpPr txBox="1"/>
          <p:nvPr/>
        </p:nvSpPr>
        <p:spPr>
          <a:xfrm>
            <a:off x="1041602" y="1487605"/>
            <a:ext cx="10108796" cy="408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四種方式：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「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，我完全同意你的想法。」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「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，我的看法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和你幾乎相同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，像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……(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重述　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　相同意見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只有一個地方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……(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自己意見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」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「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是不是也可能是這樣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……(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自己意見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。」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「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這只是我個人的意見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F7D101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D101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也許我的看法         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7D101">
                  <a:lumMod val="75000"/>
                </a:srgbClr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D101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　不對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F7D101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……(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自己意見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」</a:t>
            </a: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21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609600" y="268630"/>
            <a:ext cx="9334385" cy="12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提問的四</a:t>
            </a: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種方式  （舉例）</a:t>
            </a:r>
            <a:br>
              <a:rPr lang="en-US" altLang="zh-TW" sz="6000" dirty="0">
                <a:solidFill>
                  <a:schemeClr val="accent2"/>
                </a:solidFill>
              </a:rPr>
            </a:b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5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arlow Condensed SemiBold"/>
                <a:sym typeface="Barlow Condensed Semi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7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arlow Condensed SemiBold"/>
              <a:sym typeface="Barlow Condensed SemiBold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A9D1DE1-756D-B4CA-78A3-1A0A4F5B8A77}"/>
              </a:ext>
            </a:extLst>
          </p:cNvPr>
          <p:cNvSpPr txBox="1">
            <a:spLocks/>
          </p:cNvSpPr>
          <p:nvPr/>
        </p:nvSpPr>
        <p:spPr>
          <a:xfrm>
            <a:off x="609600" y="1450477"/>
            <a:ext cx="10972800" cy="471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7F7F7"/>
              </a:buClr>
              <a:buSzPts val="1900"/>
              <a:buFont typeface="Merriweather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sym typeface="Merriweather"/>
              </a:rPr>
              <a:t>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462E393-CC7E-E1FC-4EB1-B98B45639CE7}"/>
              </a:ext>
            </a:extLst>
          </p:cNvPr>
          <p:cNvSpPr txBox="1"/>
          <p:nvPr/>
        </p:nvSpPr>
        <p:spPr>
          <a:xfrm>
            <a:off x="1041602" y="1487605"/>
            <a:ext cx="10108796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，我完全同意你的想法。</a:t>
            </a:r>
          </a:p>
          <a:p>
            <a:pPr marL="571500" lvl="1" indent="-571500"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，我的看法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和你幾乎相同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，像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文鼎粗黑" panose="020B0609010101010101" pitchFamily="49" charset="-120"/>
                <a:ea typeface="文鼎粗黑" panose="020B0609010101010101" pitchFamily="49" charset="-120"/>
              </a:rPr>
              <a:t>好天氣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讓人心情變好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只有一個地方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文鼎粗黑" panose="020B0609010101010101" pitchFamily="49" charset="-120"/>
                <a:ea typeface="文鼎粗黑" panose="020B0609010101010101" pitchFamily="49" charset="-120"/>
              </a:rPr>
              <a:t>天氣不好，未必搞壞一個人的好心情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」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 </a:t>
            </a:r>
            <a:endParaRPr kumimoji="0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  <a:p>
            <a:pPr marL="571500" lvl="1" indent="-571500"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是不是也可能是這樣</a:t>
            </a:r>
            <a:r>
              <a:rPr lang="zh-TW" altLang="en-US" sz="3600" b="1" dirty="0">
                <a:latin typeface="文鼎粗黑" panose="020B0609010101010101" pitchFamily="49" charset="-120"/>
                <a:ea typeface="文鼎粗黑" panose="020B0609010101010101" pitchFamily="49" charset="-120"/>
              </a:rPr>
              <a:t>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心情不一定由天氣來決定，更是由自己決定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」</a:t>
            </a:r>
          </a:p>
          <a:p>
            <a:pPr marL="571500" lvl="1" indent="-571500"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傾聽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) 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，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這只是我個人的意見，</a:t>
            </a:r>
            <a:r>
              <a:rPr lang="zh-TW" altLang="en-US" sz="3600" b="1" dirty="0">
                <a:solidFill>
                  <a:srgbClr val="F7D101">
                    <a:lumMod val="75000"/>
                  </a:srgbClr>
                </a:solidFill>
                <a:latin typeface="文鼎粗黑" panose="020B0609010101010101" pitchFamily="49" charset="-120"/>
                <a:ea typeface="文鼎粗黑" panose="020B0609010101010101" pitchFamily="49" charset="-120"/>
              </a:rPr>
              <a:t>也許不對，請聽看看</a:t>
            </a:r>
            <a:r>
              <a:rPr lang="en-US" altLang="zh-TW" sz="3600" b="1" dirty="0">
                <a:solidFill>
                  <a:srgbClr val="F7D101">
                    <a:lumMod val="75000"/>
                  </a:srgbClr>
                </a:solidFill>
                <a:latin typeface="文鼎粗黑" panose="020B0609010101010101" pitchFamily="49" charset="-120"/>
                <a:ea typeface="文鼎粗黑" panose="020B0609010101010101" pitchFamily="49" charset="-120"/>
              </a:rPr>
              <a:t>: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心情不是由天氣決定，而是由自己決定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7D101">
                  <a:lumMod val="75000"/>
                </a:srgbClr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D101">
                    <a:lumMod val="75000"/>
                  </a:srgbClr>
                </a:solidFill>
                <a:effectLst/>
                <a:uLnTx/>
                <a:uFillTx/>
                <a:latin typeface="文鼎粗黑" panose="020B0609010101010101" pitchFamily="49" charset="-120"/>
                <a:ea typeface="文鼎粗黑" panose="020B0609010101010101" pitchFamily="49" charset="-120"/>
                <a:cs typeface="Arial"/>
                <a:sym typeface="Arial"/>
              </a:rPr>
              <a:t>　</a:t>
            </a: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文鼎粗黑" panose="020B0609010101010101" pitchFamily="49" charset="-120"/>
              <a:ea typeface="文鼎粗黑" panose="020B0609010101010101" pitchFamily="49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08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"/>
          <p:cNvSpPr txBox="1">
            <a:spLocks noGrp="1"/>
          </p:cNvSpPr>
          <p:nvPr>
            <p:ph type="title"/>
          </p:nvPr>
        </p:nvSpPr>
        <p:spPr>
          <a:xfrm>
            <a:off x="1465413" y="2842438"/>
            <a:ext cx="94434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zh-TW" dirty="0"/>
              <a:t>01. QUIZ </a:t>
            </a:r>
            <a:r>
              <a:rPr lang="zh-TW" dirty="0">
                <a:solidFill>
                  <a:schemeClr val="lt1"/>
                </a:solidFill>
              </a:rPr>
              <a:t>TIME!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2" name="Google Shape;272;p4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"/>
          <p:cNvSpPr txBox="1">
            <a:spLocks noGrp="1"/>
          </p:cNvSpPr>
          <p:nvPr>
            <p:ph type="title"/>
          </p:nvPr>
        </p:nvSpPr>
        <p:spPr>
          <a:xfrm>
            <a:off x="203332" y="212375"/>
            <a:ext cx="10384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6000">
                <a:solidFill>
                  <a:schemeClr val="accent2"/>
                </a:solidFill>
              </a:rPr>
              <a:t>HOW TO DO ?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278" name="Google Shape;278;p5"/>
          <p:cNvSpPr txBox="1">
            <a:spLocks noGrp="1"/>
          </p:cNvSpPr>
          <p:nvPr>
            <p:ph type="body" idx="1"/>
          </p:nvPr>
        </p:nvSpPr>
        <p:spPr>
          <a:xfrm>
            <a:off x="380752" y="1337480"/>
            <a:ext cx="10992058" cy="337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 dirty="0">
                <a:latin typeface="Arial"/>
                <a:ea typeface="Arial"/>
                <a:cs typeface="Arial"/>
                <a:sym typeface="Arial"/>
              </a:rPr>
              <a:t>1.所有同學起立，班上分成左右兩側，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zh-TW" sz="3600" b="1" dirty="0">
                <a:latin typeface="Arial"/>
                <a:ea typeface="Arial"/>
                <a:cs typeface="Arial"/>
                <a:sym typeface="Arial"/>
              </a:rPr>
              <a:t>面對黑板</a:t>
            </a:r>
            <a:r>
              <a:rPr lang="zh-TW" sz="4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左側為○</a:t>
            </a:r>
            <a:r>
              <a:rPr lang="zh-TW" sz="3600" b="1" dirty="0"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右側為〤</a:t>
            </a:r>
            <a:r>
              <a:rPr lang="zh-TW" sz="3600" b="1" dirty="0">
                <a:latin typeface="Arial"/>
                <a:ea typeface="Arial"/>
                <a:cs typeface="Arial"/>
                <a:sym typeface="Arial"/>
              </a:rPr>
              <a:t>。</a:t>
            </a:r>
            <a:endParaRPr sz="2000" b="1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rPr lang="zh-TW" sz="3600" b="1" dirty="0">
                <a:latin typeface="Arial"/>
                <a:ea typeface="Arial"/>
                <a:cs typeface="Arial"/>
                <a:sym typeface="Arial"/>
              </a:rPr>
              <a:t>2.每一題題目出現後，請依照你的答案站到</a:t>
            </a:r>
            <a:r>
              <a:rPr lang="zh-TW" sz="4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○</a:t>
            </a:r>
            <a:r>
              <a:rPr lang="zh-TW" sz="3600" b="1" dirty="0"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〤</a:t>
            </a:r>
            <a:r>
              <a:rPr lang="zh-TW" sz="3600" b="1" dirty="0">
                <a:latin typeface="Arial"/>
                <a:ea typeface="Arial"/>
                <a:cs typeface="Arial"/>
                <a:sym typeface="Arial"/>
              </a:rPr>
              <a:t>那一側。站定後老師會統計該題人數在黑板上。</a:t>
            </a:r>
            <a:endParaRPr sz="2000" b="1" dirty="0"/>
          </a:p>
        </p:txBody>
      </p:sp>
      <p:sp>
        <p:nvSpPr>
          <p:cNvPr id="279" name="Google Shape;279;p5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7F7F7"/>
      </a:lt1>
      <a:dk2>
        <a:srgbClr val="171717"/>
      </a:dk2>
      <a:lt2>
        <a:srgbClr val="EEEEEE"/>
      </a:lt2>
      <a:accent1>
        <a:srgbClr val="000000"/>
      </a:accent1>
      <a:accent2>
        <a:srgbClr val="F7D101"/>
      </a:accent2>
      <a:accent3>
        <a:srgbClr val="D0CECE"/>
      </a:accent3>
      <a:accent4>
        <a:srgbClr val="E0BE01"/>
      </a:accent4>
      <a:accent5>
        <a:srgbClr val="434343"/>
      </a:accent5>
      <a:accent6>
        <a:srgbClr val="999999"/>
      </a:accent6>
      <a:hlink>
        <a:srgbClr val="F1C2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1400</Words>
  <Application>Microsoft Office PowerPoint</Application>
  <PresentationFormat>寬螢幕</PresentationFormat>
  <Paragraphs>133</Paragraphs>
  <Slides>25</Slides>
  <Notes>24</Notes>
  <HiddenSlides>3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0" baseType="lpstr">
      <vt:lpstr>Barlow Condensed SemiBold</vt:lpstr>
      <vt:lpstr>Wingdings</vt:lpstr>
      <vt:lpstr>Calibri</vt:lpstr>
      <vt:lpstr>文鼎粗黑</vt:lpstr>
      <vt:lpstr>Roboto Condensed</vt:lpstr>
      <vt:lpstr>Merriweather</vt:lpstr>
      <vt:lpstr>Barlow Condensed</vt:lpstr>
      <vt:lpstr>標楷體</vt:lpstr>
      <vt:lpstr>Arial</vt:lpstr>
      <vt:lpstr>微軟正黑體</vt:lpstr>
      <vt:lpstr>王漢宗細黑體繁</vt:lpstr>
      <vt:lpstr>Aldrich</vt:lpstr>
      <vt:lpstr>Trirong</vt:lpstr>
      <vt:lpstr>Barlow</vt:lpstr>
      <vt:lpstr>SlidesMania</vt:lpstr>
      <vt:lpstr>詮釋與價值判斷1</vt:lpstr>
      <vt:lpstr>PowerPoint 簡報</vt:lpstr>
      <vt:lpstr>01.溝通技巧練習</vt:lpstr>
      <vt:lpstr>複習一下~～傾聽～～ </vt:lpstr>
      <vt:lpstr>接下來學習～～提問～～ </vt:lpstr>
      <vt:lpstr>提問的四種方式 </vt:lpstr>
      <vt:lpstr>提問的四種方式  （舉例） </vt:lpstr>
      <vt:lpstr>01. QUIZ TIME!</vt:lpstr>
      <vt:lpstr>HOW TO DO ?</vt:lpstr>
      <vt:lpstr>TAKE EASY</vt:lpstr>
      <vt:lpstr>ARE U READY ?</vt:lpstr>
      <vt:lpstr>Q1. 如果有正當理由就可以殺人</vt:lpstr>
      <vt:lpstr>討論時間 1.請相同立場的同學，討論出兩個理由 2.限時5分鐘，討論好後請找一人發表 3.一組發表時，另一組以提問回應並發表  </vt:lpstr>
      <vt:lpstr>討論時─練習「提問」回應</vt:lpstr>
      <vt:lpstr>發表時間─練習提問回應</vt:lpstr>
      <vt:lpstr>Q2.   捷運無差別殺人犯 直接判重刑(如:死刑)是應該的 </vt:lpstr>
      <vt:lpstr>討論時間 1.請相同立場的同學，討論出兩個理由 2.限時5分鐘，討論好後請找一人發表 3.一組發表時，另一組以提問回應並發表  </vt:lpstr>
      <vt:lpstr>討論時─練習提問回應</vt:lpstr>
      <vt:lpstr>發表時間─練習提問回應</vt:lpstr>
      <vt:lpstr>Q3. 我們不該浪費 納稅人的錢養重(死)刑犯</vt:lpstr>
      <vt:lpstr>討論時間 1.請相同立場的同學，討論出兩個理由 2.限時5分鐘，討論好後請找一人發表 3.一組發表時，另一組以提問回應並發表  </vt:lpstr>
      <vt:lpstr>討論時─練習提問回應</vt:lpstr>
      <vt:lpstr>發表時間─練習提問回應</vt:lpstr>
      <vt:lpstr>1.  你有沒有換過位置?       (你的立場有沒有變過?) 2.  你有沒有被別組說服過?       (對立面哪個論點最能說服你)</vt:lpstr>
      <vt:lpstr>下回待續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詮釋與價值判斷1</dc:title>
  <dc:creator>Azure</dc:creator>
  <cp:lastModifiedBy>mcjh</cp:lastModifiedBy>
  <cp:revision>16</cp:revision>
  <dcterms:modified xsi:type="dcterms:W3CDTF">2024-10-21T09:40:22Z</dcterms:modified>
</cp:coreProperties>
</file>