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21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F1EC47D-2CAC-462A-A74C-096DE8EBBA08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C75EB5C-52B4-4CCF-9A68-E335E56852F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897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EC47D-2CAC-462A-A74C-096DE8EBBA08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EB5C-52B4-4CCF-9A68-E335E56852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160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EC47D-2CAC-462A-A74C-096DE8EBBA08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EB5C-52B4-4CCF-9A68-E335E56852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637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EC47D-2CAC-462A-A74C-096DE8EBBA08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EB5C-52B4-4CCF-9A68-E335E56852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432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F1EC47D-2CAC-462A-A74C-096DE8EBBA08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75EB5C-52B4-4CCF-9A68-E335E56852F9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6101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EC47D-2CAC-462A-A74C-096DE8EBBA08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EB5C-52B4-4CCF-9A68-E335E56852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30775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EC47D-2CAC-462A-A74C-096DE8EBBA08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EB5C-52B4-4CCF-9A68-E335E56852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18536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EC47D-2CAC-462A-A74C-096DE8EBBA08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EB5C-52B4-4CCF-9A68-E335E56852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0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EC47D-2CAC-462A-A74C-096DE8EBBA08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EB5C-52B4-4CCF-9A68-E335E56852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354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BF1EC47D-2CAC-462A-A74C-096DE8EBBA08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C75EB5C-52B4-4CCF-9A68-E335E56852F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406377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BF1EC47D-2CAC-462A-A74C-096DE8EBBA08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C75EB5C-52B4-4CCF-9A68-E335E56852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8877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F1EC47D-2CAC-462A-A74C-096DE8EBBA08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C75EB5C-52B4-4CCF-9A68-E335E56852F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413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96DC57-F806-BA92-DAA8-4DF14C6F10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職業教育</a:t>
            </a:r>
            <a:r>
              <a:rPr lang="en-US" altLang="zh-TW" dirty="0"/>
              <a:t>C</a:t>
            </a:r>
            <a:br>
              <a:rPr lang="en-US" altLang="zh-TW" dirty="0"/>
            </a:br>
            <a:r>
              <a:rPr lang="zh-TW" altLang="en-US" dirty="0"/>
              <a:t>我的</a:t>
            </a:r>
            <a:r>
              <a:rPr lang="en-US" altLang="zh-TW" dirty="0"/>
              <a:t>SWOT</a:t>
            </a:r>
            <a:r>
              <a:rPr lang="zh-TW" altLang="en-US" dirty="0"/>
              <a:t>分析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3A236D0-C7AC-1B28-5E1B-B5F2ADFC0C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許智涵老師、黃昱嵐老師</a:t>
            </a:r>
            <a:endParaRPr lang="en-US" altLang="zh-TW" dirty="0"/>
          </a:p>
          <a:p>
            <a:r>
              <a:rPr lang="en-US" altLang="zh-TW" dirty="0"/>
              <a:t>113/11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42994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758B88-CDBC-C7D0-1824-C56748528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什麼是</a:t>
            </a:r>
            <a:r>
              <a:rPr lang="en-US" altLang="zh-TW" dirty="0"/>
              <a:t>SWOT</a:t>
            </a:r>
            <a:r>
              <a:rPr lang="zh-TW" altLang="en-US" dirty="0"/>
              <a:t>分析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831D171-2998-06B5-545A-2B5E8241C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TW" sz="3200" dirty="0"/>
              <a:t>SWOT</a:t>
            </a:r>
            <a:r>
              <a:rPr lang="zh-TW" altLang="en-US" sz="3200" dirty="0"/>
              <a:t>分析是一種用於識別個人或企業團體的優勢、弱點、機會與威脅方法，進而發展一套針對目標的策略規劃。</a:t>
            </a:r>
            <a:endParaRPr lang="en-US" altLang="zh-TW" sz="3200" dirty="0"/>
          </a:p>
          <a:p>
            <a:r>
              <a:rPr lang="en-US" altLang="zh-TW" sz="3200" dirty="0"/>
              <a:t>Strengths</a:t>
            </a:r>
            <a:r>
              <a:rPr lang="zh-TW" altLang="zh-TW" sz="3200" dirty="0"/>
              <a:t>代表</a:t>
            </a:r>
            <a:r>
              <a:rPr lang="zh-TW" altLang="zh-TW" sz="3200" b="1" dirty="0">
                <a:highlight>
                  <a:srgbClr val="FFFF00"/>
                </a:highlight>
              </a:rPr>
              <a:t>自我</a:t>
            </a:r>
            <a:r>
              <a:rPr lang="zh-TW" altLang="zh-TW" sz="3200" dirty="0"/>
              <a:t>優勢</a:t>
            </a:r>
            <a:r>
              <a:rPr lang="en-US" altLang="zh-TW" sz="3200" dirty="0"/>
              <a:t>(</a:t>
            </a:r>
            <a:r>
              <a:rPr lang="zh-TW" altLang="zh-TW" sz="3200" dirty="0"/>
              <a:t>比較在行的、是優點的</a:t>
            </a:r>
            <a:r>
              <a:rPr lang="zh-TW" altLang="en-US" sz="3200" dirty="0"/>
              <a:t>、比別人好的</a:t>
            </a:r>
            <a:r>
              <a:rPr lang="en-US" altLang="zh-TW" sz="3200" dirty="0"/>
              <a:t>)</a:t>
            </a:r>
            <a:r>
              <a:rPr lang="zh-TW" altLang="en-US" sz="3200" dirty="0"/>
              <a:t>。</a:t>
            </a:r>
            <a:endParaRPr lang="en-US" altLang="zh-TW" sz="3200" dirty="0"/>
          </a:p>
          <a:p>
            <a:r>
              <a:rPr lang="en-US" altLang="zh-TW" sz="3200" dirty="0"/>
              <a:t>Weaknesses</a:t>
            </a:r>
            <a:r>
              <a:rPr lang="zh-TW" altLang="zh-TW" sz="3200" dirty="0"/>
              <a:t>代表</a:t>
            </a:r>
            <a:r>
              <a:rPr lang="zh-TW" altLang="zh-TW" sz="3200" b="1" dirty="0">
                <a:highlight>
                  <a:srgbClr val="FFFF00"/>
                </a:highlight>
              </a:rPr>
              <a:t>自我</a:t>
            </a:r>
            <a:r>
              <a:rPr lang="zh-TW" altLang="zh-TW" sz="3200" dirty="0"/>
              <a:t>劣勢</a:t>
            </a:r>
            <a:r>
              <a:rPr lang="en-US" altLang="zh-TW" sz="3200" dirty="0"/>
              <a:t>(</a:t>
            </a:r>
            <a:r>
              <a:rPr lang="zh-TW" altLang="zh-TW" sz="3200" dirty="0"/>
              <a:t>比較不在行的、是缺點的、要檢討的</a:t>
            </a:r>
            <a:r>
              <a:rPr lang="en-US" altLang="zh-TW" sz="3200" dirty="0"/>
              <a:t>)</a:t>
            </a:r>
            <a:r>
              <a:rPr lang="zh-TW" altLang="en-US" sz="3200" dirty="0"/>
              <a:t>。</a:t>
            </a:r>
            <a:endParaRPr lang="zh-TW" altLang="zh-TW" sz="3200" dirty="0"/>
          </a:p>
          <a:p>
            <a:r>
              <a:rPr lang="en-US" altLang="zh-TW" sz="3200" dirty="0"/>
              <a:t>Opportunities</a:t>
            </a:r>
            <a:r>
              <a:rPr lang="zh-TW" altLang="zh-TW" sz="3200" dirty="0"/>
              <a:t>代表</a:t>
            </a:r>
            <a:r>
              <a:rPr lang="zh-TW" altLang="zh-TW" sz="3200" b="1" dirty="0">
                <a:highlight>
                  <a:srgbClr val="00FFFF"/>
                </a:highlight>
              </a:rPr>
              <a:t>外在</a:t>
            </a:r>
            <a:r>
              <a:rPr lang="zh-TW" altLang="zh-TW" sz="3200" dirty="0"/>
              <a:t>機會</a:t>
            </a:r>
            <a:r>
              <a:rPr lang="en-US" altLang="zh-TW" sz="3200" dirty="0"/>
              <a:t>(</a:t>
            </a:r>
            <a:r>
              <a:rPr lang="zh-TW" altLang="zh-TW" sz="3200" dirty="0"/>
              <a:t>可以獲得支援、支持的</a:t>
            </a:r>
            <a:r>
              <a:rPr lang="zh-TW" altLang="en-US" sz="3200" dirty="0"/>
              <a:t>、利用的</a:t>
            </a:r>
            <a:r>
              <a:rPr lang="en-US" altLang="zh-TW" sz="3200" dirty="0"/>
              <a:t>)</a:t>
            </a:r>
            <a:r>
              <a:rPr lang="zh-TW" altLang="en-US" sz="3200" dirty="0"/>
              <a:t>。</a:t>
            </a:r>
            <a:endParaRPr lang="en-US" altLang="zh-TW" sz="3200" dirty="0"/>
          </a:p>
          <a:p>
            <a:r>
              <a:rPr lang="en-US" altLang="zh-TW" sz="3200" dirty="0"/>
              <a:t>Threats</a:t>
            </a:r>
            <a:r>
              <a:rPr lang="zh-TW" altLang="zh-TW" sz="3200" dirty="0"/>
              <a:t>代表</a:t>
            </a:r>
            <a:r>
              <a:rPr lang="zh-TW" altLang="zh-TW" sz="3200" b="1" dirty="0">
                <a:highlight>
                  <a:srgbClr val="00FFFF"/>
                </a:highlight>
              </a:rPr>
              <a:t>外在</a:t>
            </a:r>
            <a:r>
              <a:rPr lang="zh-TW" altLang="zh-TW" sz="3200" dirty="0"/>
              <a:t>限制</a:t>
            </a:r>
            <a:r>
              <a:rPr lang="en-US" altLang="zh-TW" sz="3200" dirty="0"/>
              <a:t>(</a:t>
            </a:r>
            <a:r>
              <a:rPr lang="zh-TW" altLang="zh-TW" sz="3200" dirty="0"/>
              <a:t>無法獲得的、可能會被限制</a:t>
            </a:r>
            <a:r>
              <a:rPr lang="zh-TW" altLang="en-US" sz="3200" dirty="0"/>
              <a:t>、受</a:t>
            </a:r>
            <a:r>
              <a:rPr lang="zh-TW" altLang="zh-TW" sz="3200" dirty="0"/>
              <a:t>影響的</a:t>
            </a:r>
            <a:r>
              <a:rPr lang="en-US" altLang="zh-TW" sz="3200" dirty="0"/>
              <a:t>)</a:t>
            </a:r>
            <a:r>
              <a:rPr lang="zh-TW" altLang="en-US" sz="3200" dirty="0"/>
              <a:t>。</a:t>
            </a:r>
            <a:endParaRPr lang="en-US" altLang="zh-TW" sz="3200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880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D40321-71F8-6F03-610F-34701BC63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solidFill>
                  <a:srgbClr val="FF0000"/>
                </a:solidFill>
              </a:rPr>
              <a:t>披薩公司針對第</a:t>
            </a:r>
            <a:r>
              <a:rPr lang="en-US" altLang="zh-TW" sz="3600" dirty="0">
                <a:solidFill>
                  <a:srgbClr val="FF0000"/>
                </a:solidFill>
              </a:rPr>
              <a:t>4</a:t>
            </a:r>
            <a:r>
              <a:rPr lang="zh-TW" altLang="en-US" sz="3600" dirty="0">
                <a:solidFill>
                  <a:srgbClr val="FF0000"/>
                </a:solidFill>
              </a:rPr>
              <a:t>季進行</a:t>
            </a:r>
            <a:r>
              <a:rPr lang="en-US" altLang="zh-TW" sz="3600" dirty="0">
                <a:solidFill>
                  <a:srgbClr val="FF0000"/>
                </a:solidFill>
              </a:rPr>
              <a:t>SWOT</a:t>
            </a:r>
            <a:r>
              <a:rPr lang="zh-TW" altLang="en-US" sz="3600" dirty="0">
                <a:solidFill>
                  <a:srgbClr val="FF0000"/>
                </a:solidFill>
              </a:rPr>
              <a:t>分析，發展行銷策略</a:t>
            </a:r>
          </a:p>
        </p:txBody>
      </p:sp>
      <p:graphicFrame>
        <p:nvGraphicFramePr>
          <p:cNvPr id="7" name="內容版面配置區 6">
            <a:extLst>
              <a:ext uri="{FF2B5EF4-FFF2-40B4-BE49-F238E27FC236}">
                <a16:creationId xmlns:a16="http://schemas.microsoft.com/office/drawing/2014/main" id="{F36C5978-F6DB-DCAC-0700-126CDD309D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1841459"/>
              </p:ext>
            </p:extLst>
          </p:nvPr>
        </p:nvGraphicFramePr>
        <p:xfrm>
          <a:off x="1250950" y="1713709"/>
          <a:ext cx="1017905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9525">
                  <a:extLst>
                    <a:ext uri="{9D8B030D-6E8A-4147-A177-3AD203B41FA5}">
                      <a16:colId xmlns:a16="http://schemas.microsoft.com/office/drawing/2014/main" val="3196478000"/>
                    </a:ext>
                  </a:extLst>
                </a:gridCol>
                <a:gridCol w="5089525">
                  <a:extLst>
                    <a:ext uri="{9D8B030D-6E8A-4147-A177-3AD203B41FA5}">
                      <a16:colId xmlns:a16="http://schemas.microsoft.com/office/drawing/2014/main" val="443145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Strengths</a:t>
                      </a:r>
                      <a:r>
                        <a:rPr lang="zh-TW" altLang="zh-TW" sz="2800" b="1" dirty="0"/>
                        <a:t>自我</a:t>
                      </a:r>
                      <a:r>
                        <a:rPr lang="zh-TW" altLang="zh-TW" sz="2800" dirty="0"/>
                        <a:t>優勢</a:t>
                      </a:r>
                      <a:endParaRPr lang="zh-TW" altLang="en-US" sz="2800" dirty="0"/>
                    </a:p>
                  </a:txBody>
                  <a:tcPr marL="88513" marR="88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Weaknesses</a:t>
                      </a:r>
                      <a:r>
                        <a:rPr lang="zh-TW" altLang="zh-TW" sz="2800" b="1" dirty="0"/>
                        <a:t>自我</a:t>
                      </a:r>
                      <a:r>
                        <a:rPr lang="zh-TW" altLang="zh-TW" sz="2800" dirty="0"/>
                        <a:t>劣勢</a:t>
                      </a:r>
                      <a:endParaRPr lang="zh-TW" altLang="en-US" sz="2800" dirty="0"/>
                    </a:p>
                  </a:txBody>
                  <a:tcPr marL="88513" marR="88513"/>
                </a:tc>
                <a:extLst>
                  <a:ext uri="{0D108BD9-81ED-4DB2-BD59-A6C34878D82A}">
                    <a16:rowId xmlns:a16="http://schemas.microsoft.com/office/drawing/2014/main" val="3356469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1.</a:t>
                      </a:r>
                      <a:r>
                        <a:rPr lang="zh-TW" altLang="en-US" sz="2800" dirty="0"/>
                        <a:t>店家地點方便，鄰近捷運站。</a:t>
                      </a:r>
                      <a:endParaRPr lang="en-US" altLang="zh-TW" sz="2800" dirty="0"/>
                    </a:p>
                    <a:p>
                      <a:r>
                        <a:rPr lang="en-US" altLang="zh-TW" sz="2800" dirty="0"/>
                        <a:t>2.</a:t>
                      </a:r>
                      <a:r>
                        <a:rPr lang="zh-TW" altLang="en-US" sz="2800" dirty="0"/>
                        <a:t>價格便宜。</a:t>
                      </a:r>
                      <a:endParaRPr lang="en-US" altLang="zh-TW" sz="2800" dirty="0"/>
                    </a:p>
                  </a:txBody>
                  <a:tcPr marL="88513" marR="88513"/>
                </a:tc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1.</a:t>
                      </a:r>
                      <a:r>
                        <a:rPr lang="zh-TW" altLang="en-US" sz="2800" dirty="0"/>
                        <a:t>無法客製化口味。</a:t>
                      </a:r>
                      <a:endParaRPr lang="en-US" altLang="zh-TW" sz="2800" dirty="0"/>
                    </a:p>
                    <a:p>
                      <a:r>
                        <a:rPr lang="en-US" altLang="zh-TW" sz="2800" dirty="0"/>
                        <a:t>2.</a:t>
                      </a:r>
                      <a:r>
                        <a:rPr lang="zh-TW" altLang="en-US" sz="2800" dirty="0"/>
                        <a:t>設備昂貴</a:t>
                      </a:r>
                      <a:r>
                        <a:rPr lang="en-US" altLang="zh-TW" sz="2800" dirty="0"/>
                        <a:t>(</a:t>
                      </a:r>
                      <a:r>
                        <a:rPr lang="zh-TW" altLang="en-US" sz="2800" dirty="0"/>
                        <a:t>窯、烤箱</a:t>
                      </a:r>
                      <a:r>
                        <a:rPr lang="en-US" altLang="zh-TW" sz="2800" dirty="0"/>
                        <a:t>)</a:t>
                      </a:r>
                      <a:r>
                        <a:rPr lang="zh-TW" altLang="en-US" sz="2800" dirty="0"/>
                        <a:t>。</a:t>
                      </a:r>
                      <a:endParaRPr lang="en-US" altLang="zh-TW" sz="2800" dirty="0"/>
                    </a:p>
                  </a:txBody>
                  <a:tcPr marL="88513" marR="88513"/>
                </a:tc>
                <a:extLst>
                  <a:ext uri="{0D108BD9-81ED-4DB2-BD59-A6C34878D82A}">
                    <a16:rowId xmlns:a16="http://schemas.microsoft.com/office/drawing/2014/main" val="680044490"/>
                  </a:ext>
                </a:extLst>
              </a:tr>
            </a:tbl>
          </a:graphicData>
        </a:graphic>
      </p:graphicFrame>
      <p:graphicFrame>
        <p:nvGraphicFramePr>
          <p:cNvPr id="8" name="內容版面配置區 6">
            <a:extLst>
              <a:ext uri="{FF2B5EF4-FFF2-40B4-BE49-F238E27FC236}">
                <a16:creationId xmlns:a16="http://schemas.microsoft.com/office/drawing/2014/main" id="{43093BEE-F3C3-8CA7-397A-C43AEF6414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5786974"/>
              </p:ext>
            </p:extLst>
          </p:nvPr>
        </p:nvGraphicFramePr>
        <p:xfrm>
          <a:off x="1250949" y="3681251"/>
          <a:ext cx="1016884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4420">
                  <a:extLst>
                    <a:ext uri="{9D8B030D-6E8A-4147-A177-3AD203B41FA5}">
                      <a16:colId xmlns:a16="http://schemas.microsoft.com/office/drawing/2014/main" val="3196478000"/>
                    </a:ext>
                  </a:extLst>
                </a:gridCol>
                <a:gridCol w="5084420">
                  <a:extLst>
                    <a:ext uri="{9D8B030D-6E8A-4147-A177-3AD203B41FA5}">
                      <a16:colId xmlns:a16="http://schemas.microsoft.com/office/drawing/2014/main" val="443145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Opportunities</a:t>
                      </a:r>
                      <a:r>
                        <a:rPr lang="zh-TW" altLang="zh-TW" sz="2800" b="1" dirty="0"/>
                        <a:t>外在</a:t>
                      </a:r>
                      <a:r>
                        <a:rPr lang="zh-TW" altLang="zh-TW" sz="2800" dirty="0"/>
                        <a:t>機會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Threats</a:t>
                      </a:r>
                      <a:r>
                        <a:rPr lang="zh-TW" altLang="zh-TW" sz="2800" b="1" dirty="0"/>
                        <a:t>外在</a:t>
                      </a:r>
                      <a:r>
                        <a:rPr lang="zh-TW" altLang="zh-TW" sz="2800" dirty="0"/>
                        <a:t>限制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469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1.</a:t>
                      </a:r>
                      <a:r>
                        <a:rPr lang="zh-TW" altLang="en-US" sz="2800" dirty="0"/>
                        <a:t>受年輕族群喜愛</a:t>
                      </a:r>
                      <a:r>
                        <a:rPr lang="en-US" altLang="zh-TW" sz="2800" dirty="0"/>
                        <a:t>(</a:t>
                      </a:r>
                      <a:r>
                        <a:rPr lang="zh-TW" altLang="en-US" sz="2800" dirty="0"/>
                        <a:t>人數多</a:t>
                      </a:r>
                      <a:r>
                        <a:rPr lang="en-US" altLang="zh-TW" sz="2800" dirty="0"/>
                        <a:t>)</a:t>
                      </a:r>
                      <a:r>
                        <a:rPr lang="zh-TW" altLang="en-US" sz="2800" dirty="0"/>
                        <a:t>。</a:t>
                      </a:r>
                      <a:endParaRPr lang="en-US" altLang="zh-TW" sz="2800" dirty="0"/>
                    </a:p>
                    <a:p>
                      <a:r>
                        <a:rPr lang="en-US" altLang="zh-TW" sz="2800" dirty="0"/>
                        <a:t>2.</a:t>
                      </a:r>
                      <a:r>
                        <a:rPr lang="zh-TW" altLang="en-US" sz="2800" dirty="0"/>
                        <a:t>可配合飲料商進行行銷。</a:t>
                      </a:r>
                      <a:endParaRPr lang="en-US" altLang="zh-TW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1.</a:t>
                      </a:r>
                      <a:r>
                        <a:rPr lang="zh-TW" altLang="en-US" sz="2800" dirty="0"/>
                        <a:t>房租較高。</a:t>
                      </a:r>
                      <a:endParaRPr lang="en-US" altLang="zh-TW" sz="2800" dirty="0"/>
                    </a:p>
                    <a:p>
                      <a:r>
                        <a:rPr lang="en-US" altLang="zh-TW" sz="2800" dirty="0"/>
                        <a:t>2.</a:t>
                      </a:r>
                      <a:r>
                        <a:rPr lang="zh-TW" altLang="en-US" sz="2800" dirty="0"/>
                        <a:t>節慶或多人聚會才有銷量。</a:t>
                      </a:r>
                      <a:endParaRPr lang="en-US" altLang="zh-TW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044490"/>
                  </a:ext>
                </a:extLst>
              </a:tr>
            </a:tbl>
          </a:graphicData>
        </a:graphic>
      </p:graphicFrame>
      <p:sp>
        <p:nvSpPr>
          <p:cNvPr id="10" name="文字方塊 9">
            <a:extLst>
              <a:ext uri="{FF2B5EF4-FFF2-40B4-BE49-F238E27FC236}">
                <a16:creationId xmlns:a16="http://schemas.microsoft.com/office/drawing/2014/main" id="{2001D07D-8DFC-F99A-93C1-D01E77888866}"/>
              </a:ext>
            </a:extLst>
          </p:cNvPr>
          <p:cNvSpPr txBox="1"/>
          <p:nvPr/>
        </p:nvSpPr>
        <p:spPr>
          <a:xfrm>
            <a:off x="1250948" y="5527441"/>
            <a:ext cx="101028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dirty="0"/>
              <a:t>在聖誕節推出新產品</a:t>
            </a:r>
            <a:r>
              <a:rPr lang="en-US" altLang="zh-TW" sz="2400" dirty="0"/>
              <a:t>(</a:t>
            </a:r>
            <a:r>
              <a:rPr lang="zh-TW" altLang="en-US" sz="2400" dirty="0"/>
              <a:t>包裝或內容較小，方便攜帶</a:t>
            </a:r>
            <a:r>
              <a:rPr lang="en-US" altLang="zh-TW" sz="2400" dirty="0"/>
              <a:t>)</a:t>
            </a:r>
            <a:r>
              <a:rPr lang="zh-TW" altLang="en-US" sz="2400" dirty="0"/>
              <a:t>，並配合市調最受歡迎的飲料進行套餐促銷活動，廣告可投放在捷運站。</a:t>
            </a:r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375999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E260E4-5764-79E5-6608-537A246F62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9AB240D-A8D3-09FE-CB10-F5D846AC6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solidFill>
                  <a:srgbClr val="FF0000"/>
                </a:solidFill>
              </a:rPr>
              <a:t>小傑針對選擇工作</a:t>
            </a:r>
            <a:r>
              <a:rPr lang="en-US" altLang="zh-TW" sz="3600" dirty="0">
                <a:solidFill>
                  <a:srgbClr val="FF0000"/>
                </a:solidFill>
              </a:rPr>
              <a:t>(</a:t>
            </a:r>
            <a:r>
              <a:rPr lang="zh-TW" altLang="en-US" sz="3600" dirty="0">
                <a:solidFill>
                  <a:srgbClr val="FF0000"/>
                </a:solidFill>
              </a:rPr>
              <a:t>餐飲業</a:t>
            </a:r>
            <a:r>
              <a:rPr lang="en-US" altLang="zh-TW" sz="3600" dirty="0">
                <a:solidFill>
                  <a:srgbClr val="FF0000"/>
                </a:solidFill>
              </a:rPr>
              <a:t>)</a:t>
            </a:r>
            <a:r>
              <a:rPr lang="zh-TW" altLang="en-US" sz="3600" dirty="0">
                <a:solidFill>
                  <a:srgbClr val="FF0000"/>
                </a:solidFill>
              </a:rPr>
              <a:t>進行</a:t>
            </a:r>
            <a:r>
              <a:rPr lang="en-US" altLang="zh-TW" sz="3600" dirty="0">
                <a:solidFill>
                  <a:srgbClr val="FF0000"/>
                </a:solidFill>
              </a:rPr>
              <a:t>SWOT</a:t>
            </a:r>
            <a:r>
              <a:rPr lang="zh-TW" altLang="en-US" sz="3600" dirty="0">
                <a:solidFill>
                  <a:srgbClr val="FF0000"/>
                </a:solidFill>
              </a:rPr>
              <a:t>分析，做出未來就業方向</a:t>
            </a:r>
          </a:p>
        </p:txBody>
      </p:sp>
      <p:graphicFrame>
        <p:nvGraphicFramePr>
          <p:cNvPr id="5" name="內容版面配置區 6">
            <a:extLst>
              <a:ext uri="{FF2B5EF4-FFF2-40B4-BE49-F238E27FC236}">
                <a16:creationId xmlns:a16="http://schemas.microsoft.com/office/drawing/2014/main" id="{607F45EE-D28E-5F14-30F2-8C01DAC324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097034"/>
              </p:ext>
            </p:extLst>
          </p:nvPr>
        </p:nvGraphicFramePr>
        <p:xfrm>
          <a:off x="1250950" y="1739241"/>
          <a:ext cx="1017905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9525">
                  <a:extLst>
                    <a:ext uri="{9D8B030D-6E8A-4147-A177-3AD203B41FA5}">
                      <a16:colId xmlns:a16="http://schemas.microsoft.com/office/drawing/2014/main" val="3196478000"/>
                    </a:ext>
                  </a:extLst>
                </a:gridCol>
                <a:gridCol w="5089525">
                  <a:extLst>
                    <a:ext uri="{9D8B030D-6E8A-4147-A177-3AD203B41FA5}">
                      <a16:colId xmlns:a16="http://schemas.microsoft.com/office/drawing/2014/main" val="443145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Strengths</a:t>
                      </a:r>
                      <a:r>
                        <a:rPr lang="zh-TW" altLang="zh-TW" sz="2800" b="1" dirty="0"/>
                        <a:t>自我</a:t>
                      </a:r>
                      <a:r>
                        <a:rPr lang="zh-TW" altLang="zh-TW" sz="2800" dirty="0"/>
                        <a:t>優勢</a:t>
                      </a:r>
                      <a:endParaRPr lang="zh-TW" altLang="en-US" sz="2800" dirty="0"/>
                    </a:p>
                  </a:txBody>
                  <a:tcPr marL="88513" marR="88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Weaknesses</a:t>
                      </a:r>
                      <a:r>
                        <a:rPr lang="zh-TW" altLang="zh-TW" sz="2800" b="1" dirty="0"/>
                        <a:t>自我</a:t>
                      </a:r>
                      <a:r>
                        <a:rPr lang="zh-TW" altLang="zh-TW" sz="2800" dirty="0"/>
                        <a:t>劣勢</a:t>
                      </a:r>
                      <a:endParaRPr lang="zh-TW" altLang="en-US" sz="2800" dirty="0"/>
                    </a:p>
                  </a:txBody>
                  <a:tcPr marL="88513" marR="88513"/>
                </a:tc>
                <a:extLst>
                  <a:ext uri="{0D108BD9-81ED-4DB2-BD59-A6C34878D82A}">
                    <a16:rowId xmlns:a16="http://schemas.microsoft.com/office/drawing/2014/main" val="3356469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1.</a:t>
                      </a:r>
                      <a:r>
                        <a:rPr lang="zh-TW" altLang="en-US" sz="2800" dirty="0"/>
                        <a:t>體力好，可長時間站立。</a:t>
                      </a:r>
                      <a:endParaRPr lang="en-US" altLang="zh-TW" sz="2800" dirty="0"/>
                    </a:p>
                    <a:p>
                      <a:r>
                        <a:rPr lang="en-US" altLang="zh-TW" sz="2800" dirty="0"/>
                        <a:t>2.</a:t>
                      </a:r>
                      <a:r>
                        <a:rPr lang="zh-TW" altLang="en-US" sz="2800" dirty="0"/>
                        <a:t>記憶力好，聽完指令後可快速背誦。</a:t>
                      </a:r>
                      <a:endParaRPr lang="en-US" altLang="zh-TW" sz="2800" dirty="0"/>
                    </a:p>
                  </a:txBody>
                  <a:tcPr marL="88513" marR="88513"/>
                </a:tc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1.</a:t>
                      </a:r>
                      <a:r>
                        <a:rPr lang="zh-TW" altLang="en-US" sz="2800" dirty="0"/>
                        <a:t>對於數字計算容易出錯。</a:t>
                      </a:r>
                      <a:endParaRPr lang="en-US" altLang="zh-TW" sz="2800" dirty="0"/>
                    </a:p>
                    <a:p>
                      <a:r>
                        <a:rPr lang="en-US" altLang="zh-TW" sz="2800" dirty="0"/>
                        <a:t>2.</a:t>
                      </a:r>
                      <a:r>
                        <a:rPr lang="zh-TW" altLang="en-US" sz="2800" dirty="0"/>
                        <a:t>個性害羞，怕與陌生人互動。</a:t>
                      </a:r>
                      <a:endParaRPr lang="en-US" altLang="zh-TW" sz="2800" dirty="0"/>
                    </a:p>
                  </a:txBody>
                  <a:tcPr marL="88513" marR="88513"/>
                </a:tc>
                <a:extLst>
                  <a:ext uri="{0D108BD9-81ED-4DB2-BD59-A6C34878D82A}">
                    <a16:rowId xmlns:a16="http://schemas.microsoft.com/office/drawing/2014/main" val="680044490"/>
                  </a:ext>
                </a:extLst>
              </a:tr>
            </a:tbl>
          </a:graphicData>
        </a:graphic>
      </p:graphicFrame>
      <p:graphicFrame>
        <p:nvGraphicFramePr>
          <p:cNvPr id="6" name="內容版面配置區 6">
            <a:extLst>
              <a:ext uri="{FF2B5EF4-FFF2-40B4-BE49-F238E27FC236}">
                <a16:creationId xmlns:a16="http://schemas.microsoft.com/office/drawing/2014/main" id="{14D3560E-3D85-4AEA-DBEE-6C79758728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956438"/>
              </p:ext>
            </p:extLst>
          </p:nvPr>
        </p:nvGraphicFramePr>
        <p:xfrm>
          <a:off x="1250950" y="4122688"/>
          <a:ext cx="1010285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1425">
                  <a:extLst>
                    <a:ext uri="{9D8B030D-6E8A-4147-A177-3AD203B41FA5}">
                      <a16:colId xmlns:a16="http://schemas.microsoft.com/office/drawing/2014/main" val="3196478000"/>
                    </a:ext>
                  </a:extLst>
                </a:gridCol>
                <a:gridCol w="5051425">
                  <a:extLst>
                    <a:ext uri="{9D8B030D-6E8A-4147-A177-3AD203B41FA5}">
                      <a16:colId xmlns:a16="http://schemas.microsoft.com/office/drawing/2014/main" val="443145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Opportunities</a:t>
                      </a:r>
                      <a:r>
                        <a:rPr lang="zh-TW" altLang="zh-TW" sz="2800" b="1" dirty="0"/>
                        <a:t>外在</a:t>
                      </a:r>
                      <a:r>
                        <a:rPr lang="zh-TW" altLang="zh-TW" sz="2800" dirty="0"/>
                        <a:t>機會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Threats</a:t>
                      </a:r>
                      <a:r>
                        <a:rPr lang="zh-TW" altLang="zh-TW" sz="2800" b="1" dirty="0"/>
                        <a:t>外在</a:t>
                      </a:r>
                      <a:r>
                        <a:rPr lang="zh-TW" altLang="zh-TW" sz="2800" dirty="0"/>
                        <a:t>限制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469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1.</a:t>
                      </a:r>
                      <a:r>
                        <a:rPr lang="zh-TW" altLang="en-US" sz="2800" dirty="0"/>
                        <a:t>有親友從事餐飲業。</a:t>
                      </a:r>
                      <a:endParaRPr lang="en-US" altLang="zh-TW" sz="2800" dirty="0"/>
                    </a:p>
                    <a:p>
                      <a:r>
                        <a:rPr lang="en-US" altLang="zh-TW" sz="2800" dirty="0"/>
                        <a:t>2.</a:t>
                      </a:r>
                      <a:r>
                        <a:rPr lang="zh-TW" altLang="en-US" sz="2800" dirty="0"/>
                        <a:t>學校在國三有技藝學程。</a:t>
                      </a:r>
                      <a:endParaRPr lang="en-US" altLang="zh-TW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1.</a:t>
                      </a:r>
                      <a:r>
                        <a:rPr lang="zh-TW" altLang="en-US" sz="2800" dirty="0"/>
                        <a:t>父母不太贊同，怕我辛苦。</a:t>
                      </a:r>
                      <a:endParaRPr lang="en-US" altLang="zh-TW" sz="2800" dirty="0"/>
                    </a:p>
                    <a:p>
                      <a:r>
                        <a:rPr lang="en-US" altLang="zh-TW" sz="2800" dirty="0"/>
                        <a:t>2.</a:t>
                      </a:r>
                      <a:r>
                        <a:rPr lang="zh-TW" altLang="en-US" sz="2800" dirty="0"/>
                        <a:t>餐飲業薪水較低。</a:t>
                      </a:r>
                      <a:endParaRPr lang="en-US" altLang="zh-TW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044490"/>
                  </a:ext>
                </a:extLst>
              </a:tr>
            </a:tbl>
          </a:graphicData>
        </a:graphic>
      </p:graphicFrame>
      <p:sp>
        <p:nvSpPr>
          <p:cNvPr id="9" name="標題 1">
            <a:extLst>
              <a:ext uri="{FF2B5EF4-FFF2-40B4-BE49-F238E27FC236}">
                <a16:creationId xmlns:a16="http://schemas.microsoft.com/office/drawing/2014/main" id="{9851A8CF-BB6C-7F0F-EE02-7D0B52410265}"/>
              </a:ext>
            </a:extLst>
          </p:cNvPr>
          <p:cNvSpPr txBox="1">
            <a:spLocks/>
          </p:cNvSpPr>
          <p:nvPr/>
        </p:nvSpPr>
        <p:spPr>
          <a:xfrm>
            <a:off x="1250948" y="5532437"/>
            <a:ext cx="1010285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dirty="0">
                <a:latin typeface="+mn-ea"/>
                <a:ea typeface="+mn-ea"/>
              </a:rPr>
              <a:t>小傑針可利用課餘時間及國三參加技藝學程，進一步了解餐飲業；可考慮餐飲業之內場廚房職業。</a:t>
            </a:r>
          </a:p>
        </p:txBody>
      </p:sp>
    </p:spTree>
    <p:extLst>
      <p:ext uri="{BB962C8B-B14F-4D97-AF65-F5344CB8AC3E}">
        <p14:creationId xmlns:p14="http://schemas.microsoft.com/office/powerpoint/2010/main" val="268351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徽章">
  <a:themeElements>
    <a:clrScheme name="徽章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徽章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徽章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160</TotalTime>
  <Words>385</Words>
  <Application>Microsoft Office PowerPoint</Application>
  <PresentationFormat>寬螢幕</PresentationFormat>
  <Paragraphs>37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Impact</vt:lpstr>
      <vt:lpstr>徽章</vt:lpstr>
      <vt:lpstr>職業教育C 我的SWOT分析</vt:lpstr>
      <vt:lpstr>什麼是SWOT分析</vt:lpstr>
      <vt:lpstr>披薩公司針對第4季進行SWOT分析，發展行銷策略</vt:lpstr>
      <vt:lpstr>小傑針對選擇工作(餐飲業)進行SWOT分析，做出未來就業方向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Shannon Yang</dc:creator>
  <cp:lastModifiedBy>Shannon Yang</cp:lastModifiedBy>
  <cp:revision>7</cp:revision>
  <dcterms:created xsi:type="dcterms:W3CDTF">2024-10-11T03:00:56Z</dcterms:created>
  <dcterms:modified xsi:type="dcterms:W3CDTF">2024-11-13T04:13:35Z</dcterms:modified>
</cp:coreProperties>
</file>