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71"/>
  </p:notesMasterIdLst>
  <p:sldIdLst>
    <p:sldId id="1102" r:id="rId2"/>
    <p:sldId id="1148" r:id="rId3"/>
    <p:sldId id="1312" r:id="rId4"/>
    <p:sldId id="1438" r:id="rId5"/>
    <p:sldId id="1326" r:id="rId6"/>
    <p:sldId id="1303" r:id="rId7"/>
    <p:sldId id="1327" r:id="rId8"/>
    <p:sldId id="1328" r:id="rId9"/>
    <p:sldId id="1329" r:id="rId10"/>
    <p:sldId id="1330" r:id="rId11"/>
    <p:sldId id="1331" r:id="rId12"/>
    <p:sldId id="1333" r:id="rId13"/>
    <p:sldId id="1334" r:id="rId14"/>
    <p:sldId id="1335" r:id="rId15"/>
    <p:sldId id="1439" r:id="rId16"/>
    <p:sldId id="1336" r:id="rId17"/>
    <p:sldId id="1337" r:id="rId18"/>
    <p:sldId id="1339" r:id="rId19"/>
    <p:sldId id="1340" r:id="rId20"/>
    <p:sldId id="1341" r:id="rId21"/>
    <p:sldId id="1342" r:id="rId22"/>
    <p:sldId id="1343" r:id="rId23"/>
    <p:sldId id="1344" r:id="rId24"/>
    <p:sldId id="1346" r:id="rId25"/>
    <p:sldId id="1347" r:id="rId26"/>
    <p:sldId id="1348" r:id="rId27"/>
    <p:sldId id="1442" r:id="rId28"/>
    <p:sldId id="1443" r:id="rId29"/>
    <p:sldId id="1345" r:id="rId30"/>
    <p:sldId id="1349" r:id="rId31"/>
    <p:sldId id="1357" r:id="rId32"/>
    <p:sldId id="1350" r:id="rId33"/>
    <p:sldId id="1444" r:id="rId34"/>
    <p:sldId id="1445" r:id="rId35"/>
    <p:sldId id="1352" r:id="rId36"/>
    <p:sldId id="1353" r:id="rId37"/>
    <p:sldId id="1354" r:id="rId38"/>
    <p:sldId id="1355" r:id="rId39"/>
    <p:sldId id="1356" r:id="rId40"/>
    <p:sldId id="1358" r:id="rId41"/>
    <p:sldId id="1360" r:id="rId42"/>
    <p:sldId id="1362" r:id="rId43"/>
    <p:sldId id="1363" r:id="rId44"/>
    <p:sldId id="1446" r:id="rId45"/>
    <p:sldId id="1364" r:id="rId46"/>
    <p:sldId id="1365" r:id="rId47"/>
    <p:sldId id="1366" r:id="rId48"/>
    <p:sldId id="1359" r:id="rId49"/>
    <p:sldId id="1372" r:id="rId50"/>
    <p:sldId id="1367" r:id="rId51"/>
    <p:sldId id="1368" r:id="rId52"/>
    <p:sldId id="1369" r:id="rId53"/>
    <p:sldId id="1370" r:id="rId54"/>
    <p:sldId id="1448" r:id="rId55"/>
    <p:sldId id="1449" r:id="rId56"/>
    <p:sldId id="1373" r:id="rId57"/>
    <p:sldId id="1374" r:id="rId58"/>
    <p:sldId id="1375" r:id="rId59"/>
    <p:sldId id="1376" r:id="rId60"/>
    <p:sldId id="1377" r:id="rId61"/>
    <p:sldId id="1378" r:id="rId62"/>
    <p:sldId id="1379" r:id="rId63"/>
    <p:sldId id="1380" r:id="rId64"/>
    <p:sldId id="1382" r:id="rId65"/>
    <p:sldId id="1450" r:id="rId66"/>
    <p:sldId id="1451" r:id="rId67"/>
    <p:sldId id="1417" r:id="rId68"/>
    <p:sldId id="1317" r:id="rId69"/>
    <p:sldId id="1383" r:id="rId7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5pPr>
    <a:lvl6pPr marL="22860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6pPr>
    <a:lvl7pPr marL="27432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7pPr>
    <a:lvl8pPr marL="32004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8pPr>
    <a:lvl9pPr marL="36576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6090"/>
    <a:srgbClr val="FFFFFF"/>
    <a:srgbClr val="FCEDED"/>
    <a:srgbClr val="EFA5AA"/>
    <a:srgbClr val="F7ACB4"/>
    <a:srgbClr val="5EB570"/>
    <a:srgbClr val="00AFDC"/>
    <a:srgbClr val="5B74B8"/>
    <a:srgbClr val="6696C6"/>
    <a:srgbClr val="48C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5" autoAdjust="0"/>
    <p:restoredTop sz="95329" autoAdjust="0"/>
  </p:normalViewPr>
  <p:slideViewPr>
    <p:cSldViewPr>
      <p:cViewPr varScale="1">
        <p:scale>
          <a:sx n="79" d="100"/>
          <a:sy n="79" d="100"/>
        </p:scale>
        <p:origin x="82" y="504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i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4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dirty="0"/>
              <a:t>按一下以編輯母片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424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 i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24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 i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defRPr>
            </a:lvl1pPr>
          </a:lstStyle>
          <a:p>
            <a:pPr>
              <a:defRPr/>
            </a:pPr>
            <a:fld id="{B47F0392-2C22-411C-B446-3DDC35724F96}" type="slidenum">
              <a:rPr lang="zh-TW" altLang="en-US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4360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b="1" i="0" kern="1200">
        <a:solidFill>
          <a:schemeClr val="tx1"/>
        </a:solidFill>
        <a:latin typeface="Times New Roman" pitchFamily="18" charset="0"/>
        <a:ea typeface="Microsoft JhengHei" panose="020B0604030504040204" pitchFamily="34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b="1" i="0" kern="1200">
        <a:solidFill>
          <a:schemeClr val="tx1"/>
        </a:solidFill>
        <a:latin typeface="Times New Roman" pitchFamily="18" charset="0"/>
        <a:ea typeface="Microsoft JhengHei" panose="020B0604030504040204" pitchFamily="34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b="1" i="0" kern="1200">
        <a:solidFill>
          <a:schemeClr val="tx1"/>
        </a:solidFill>
        <a:latin typeface="Times New Roman" pitchFamily="18" charset="0"/>
        <a:ea typeface="Microsoft JhengHei" panose="020B0604030504040204" pitchFamily="34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b="1" i="0" kern="1200">
        <a:solidFill>
          <a:schemeClr val="tx1"/>
        </a:solidFill>
        <a:latin typeface="Times New Roman" pitchFamily="18" charset="0"/>
        <a:ea typeface="Microsoft JhengHei" panose="020B0604030504040204" pitchFamily="34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b="1" i="0" kern="1200">
        <a:solidFill>
          <a:schemeClr val="tx1"/>
        </a:solidFill>
        <a:latin typeface="Times New Roman" pitchFamily="18" charset="0"/>
        <a:ea typeface="Microsoft JhengHe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章首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00" y="216000"/>
            <a:ext cx="54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 descr="一張含有 文字, 字型, 圖形, 標誌 的圖片&#10;&#10;自動產生的描述">
            <a:extLst>
              <a:ext uri="{FF2B5EF4-FFF2-40B4-BE49-F238E27FC236}">
                <a16:creationId xmlns:a16="http://schemas.microsoft.com/office/drawing/2014/main" id="{50B3448B-4262-55A2-42A0-C8109E357F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000" y="191224"/>
            <a:ext cx="592646" cy="1105790"/>
          </a:xfrm>
          <a:prstGeom prst="rect">
            <a:avLst/>
          </a:prstGeom>
        </p:spPr>
      </p:pic>
      <p:pic>
        <p:nvPicPr>
          <p:cNvPr id="6" name="圖片 5" descr="一張含有 文字, 字型, 圖形, 標誌 的圖片&#10;&#10;自動產生的描述">
            <a:extLst>
              <a:ext uri="{FF2B5EF4-FFF2-40B4-BE49-F238E27FC236}">
                <a16:creationId xmlns:a16="http://schemas.microsoft.com/office/drawing/2014/main" id="{BAF26EBE-613F-6813-0B54-182E56E0F3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89" y="169143"/>
            <a:ext cx="742857" cy="1342857"/>
          </a:xfrm>
          <a:prstGeom prst="rect">
            <a:avLst/>
          </a:prstGeom>
        </p:spPr>
      </p:pic>
      <p:pic>
        <p:nvPicPr>
          <p:cNvPr id="4" name="圖片 3" descr="一張含有 飛機, 運輸, 螺旋槳, 藝術 的圖片&#10;&#10;自動產生的描述">
            <a:extLst>
              <a:ext uri="{FF2B5EF4-FFF2-40B4-BE49-F238E27FC236}">
                <a16:creationId xmlns:a16="http://schemas.microsoft.com/office/drawing/2014/main" id="{A795ED26-53FB-B38A-FD71-3B93CE2EA0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46" y="0"/>
            <a:ext cx="5429250" cy="5143500"/>
          </a:xfrm>
          <a:prstGeom prst="rect">
            <a:avLst/>
          </a:prstGeom>
        </p:spPr>
      </p:pic>
      <p:pic>
        <p:nvPicPr>
          <p:cNvPr id="16" name="圖片 15" descr="一張含有 文字, 字型, 圖形, 設計 的圖片&#10;&#10;自動產生的描述">
            <a:extLst>
              <a:ext uri="{FF2B5EF4-FFF2-40B4-BE49-F238E27FC236}">
                <a16:creationId xmlns:a16="http://schemas.microsoft.com/office/drawing/2014/main" id="{7BD06D4C-C34A-9E85-6C0E-71BD8B93A4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191225"/>
            <a:ext cx="682214" cy="120240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5107062B-F83D-7A24-7E77-68E3285554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4"/>
          <a:stretch/>
        </p:blipFill>
        <p:spPr>
          <a:xfrm>
            <a:off x="-36512" y="0"/>
            <a:ext cx="2880000" cy="5145024"/>
          </a:xfrm>
          <a:prstGeom prst="rect">
            <a:avLst/>
          </a:prstGeom>
        </p:spPr>
      </p:pic>
      <p:sp>
        <p:nvSpPr>
          <p:cNvPr id="26" name="Rectangle 44">
            <a:extLst>
              <a:ext uri="{FF2B5EF4-FFF2-40B4-BE49-F238E27FC236}">
                <a16:creationId xmlns:a16="http://schemas.microsoft.com/office/drawing/2014/main" id="{9FE250A2-F752-CBEA-EB0A-FF9D71C7A5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2000" y="1080000"/>
            <a:ext cx="2880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r>
              <a:rPr kumimoji="1" lang="zh-TW" altLang="en-US" sz="1600" b="0" kern="1200" dirty="0">
                <a:solidFill>
                  <a:srgbClr val="E54F84"/>
                </a:solidFill>
                <a:effectLst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設計與製作的基礎</a:t>
            </a:r>
            <a:endParaRPr kumimoji="1" lang="en-US" altLang="zh-TW" sz="1600" b="0" kern="1200" dirty="0">
              <a:solidFill>
                <a:srgbClr val="E54F84"/>
              </a:solidFill>
              <a:effectLst/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4420821E-5AD2-5F3C-312A-7A73851598EF}"/>
              </a:ext>
            </a:extLst>
          </p:cNvPr>
          <p:cNvGrpSpPr/>
          <p:nvPr userDrawn="1"/>
        </p:nvGrpSpPr>
        <p:grpSpPr>
          <a:xfrm flipH="1">
            <a:off x="0" y="0"/>
            <a:ext cx="864000" cy="252000"/>
            <a:chOff x="7955456" y="5308054"/>
            <a:chExt cx="864000" cy="252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DD3F678-C965-E650-058D-8BB24D5E56A5}"/>
                </a:ext>
              </a:extLst>
            </p:cNvPr>
            <p:cNvSpPr/>
            <p:nvPr userDrawn="1"/>
          </p:nvSpPr>
          <p:spPr bwMode="auto">
            <a:xfrm>
              <a:off x="8459456" y="5380054"/>
              <a:ext cx="360000" cy="72000"/>
            </a:xfrm>
            <a:prstGeom prst="rect">
              <a:avLst/>
            </a:prstGeom>
            <a:solidFill>
              <a:srgbClr val="F7ACB4"/>
            </a:solidFill>
            <a:ln w="25400" cap="sq">
              <a:noFill/>
              <a:miter lim="800000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CB16F4C-FFF1-2BFE-D22F-665093A761FC}"/>
                </a:ext>
              </a:extLst>
            </p:cNvPr>
            <p:cNvSpPr/>
            <p:nvPr userDrawn="1"/>
          </p:nvSpPr>
          <p:spPr>
            <a:xfrm>
              <a:off x="7955456" y="5308054"/>
              <a:ext cx="504000" cy="252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rtlCol="0" anchor="ctr"/>
            <a:lstStyle/>
            <a:p>
              <a:pPr algn="ctr"/>
              <a:endParaRPr lang="zh-TW" altLang="en-US" b="1" i="0" dirty="0">
                <a:latin typeface="Microsoft JhengHei" panose="020B0604030504040204" pitchFamily="34" charset="-120"/>
              </a:endParaRP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173217CC-75D6-6C51-DD5F-E5AF6C7D1A3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19" y="4951725"/>
            <a:ext cx="813177" cy="1467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挑戰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4002855-C435-6B19-8E0E-2C8D0C9A6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3487" r="57505" b="-1"/>
          <a:stretch/>
        </p:blipFill>
        <p:spPr>
          <a:xfrm>
            <a:off x="8532000" y="0"/>
            <a:ext cx="612000" cy="61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一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2">
            <a:extLst>
              <a:ext uri="{FF2B5EF4-FFF2-40B4-BE49-F238E27FC236}">
                <a16:creationId xmlns:a16="http://schemas.microsoft.com/office/drawing/2014/main" id="{27A70B0B-CBEA-6C06-5A47-FDF73EC1E6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9972" y="1"/>
            <a:ext cx="504000" cy="3395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762359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2">
            <a:extLst>
              <a:ext uri="{FF2B5EF4-FFF2-40B4-BE49-F238E27FC236}">
                <a16:creationId xmlns:a16="http://schemas.microsoft.com/office/drawing/2014/main" id="{D508A1A2-8E26-AA41-EC29-B2D8DA063D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360000"/>
            <a:ext cx="7217515" cy="58102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rgbClr val="E960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>
              <a:lnSpc>
                <a:spcPct val="100000"/>
              </a:lnSpc>
              <a:buNone/>
              <a:defRPr sz="1600" b="1">
                <a:solidFill>
                  <a:srgbClr val="E960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 algn="l">
              <a:lnSpc>
                <a:spcPct val="100000"/>
              </a:lnSpc>
              <a:buNone/>
              <a:defRPr sz="1600" b="1">
                <a:solidFill>
                  <a:srgbClr val="E960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 algn="l">
              <a:lnSpc>
                <a:spcPct val="100000"/>
              </a:lnSpc>
              <a:buNone/>
              <a:defRPr sz="1600" b="1">
                <a:solidFill>
                  <a:srgbClr val="E960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 algn="l">
              <a:lnSpc>
                <a:spcPct val="100000"/>
              </a:lnSpc>
              <a:buNone/>
              <a:defRPr sz="1600" b="1">
                <a:solidFill>
                  <a:srgbClr val="E960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2" name="文字版面配置區 12">
            <a:extLst>
              <a:ext uri="{FF2B5EF4-FFF2-40B4-BE49-F238E27FC236}">
                <a16:creationId xmlns:a16="http://schemas.microsoft.com/office/drawing/2014/main" id="{5C320DED-B1F7-38F5-4143-FC4FE5BFB1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536" y="360000"/>
            <a:ext cx="504056" cy="58102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 algn="l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 algn="l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 algn="l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3CA8C3B-25E7-785F-F1D3-F064920317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69080"/>
            <a:ext cx="846486" cy="84648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4002855-C435-6B19-8E0E-2C8D0C9A6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3487" r="57505" b="-1"/>
          <a:stretch/>
        </p:blipFill>
        <p:spPr>
          <a:xfrm>
            <a:off x="8532000" y="0"/>
            <a:ext cx="612000" cy="61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最後一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C8E4D81-D0C6-6269-286B-3866BFBD48E8}"/>
              </a:ext>
            </a:extLst>
          </p:cNvPr>
          <p:cNvSpPr/>
          <p:nvPr userDrawn="1"/>
        </p:nvSpPr>
        <p:spPr bwMode="auto">
          <a:xfrm>
            <a:off x="8676456" y="-20538"/>
            <a:ext cx="467544" cy="432048"/>
          </a:xfrm>
          <a:prstGeom prst="rect">
            <a:avLst/>
          </a:prstGeom>
          <a:solidFill>
            <a:srgbClr val="A0CE77"/>
          </a:solidFill>
          <a:ln w="25400" cap="sq">
            <a:noFill/>
            <a:miter lim="800000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最後一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755A0C0F-E469-4481-41B0-0BB02927BD7E}"/>
              </a:ext>
            </a:extLst>
          </p:cNvPr>
          <p:cNvGrpSpPr/>
          <p:nvPr userDrawn="1"/>
        </p:nvGrpSpPr>
        <p:grpSpPr>
          <a:xfrm>
            <a:off x="8280000" y="0"/>
            <a:ext cx="864000" cy="252000"/>
            <a:chOff x="7955456" y="5308054"/>
            <a:chExt cx="864000" cy="2520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C8E4D81-D0C6-6269-286B-3866BFBD48E8}"/>
                </a:ext>
              </a:extLst>
            </p:cNvPr>
            <p:cNvSpPr/>
            <p:nvPr userDrawn="1"/>
          </p:nvSpPr>
          <p:spPr bwMode="auto">
            <a:xfrm>
              <a:off x="8459456" y="5380054"/>
              <a:ext cx="360000" cy="72000"/>
            </a:xfrm>
            <a:prstGeom prst="rect">
              <a:avLst/>
            </a:prstGeom>
            <a:solidFill>
              <a:srgbClr val="A0CE77"/>
            </a:solidFill>
            <a:ln w="25400" cap="sq">
              <a:noFill/>
              <a:miter lim="800000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3C07EB4-B810-C846-31BC-F503AF8AC2AD}"/>
                </a:ext>
              </a:extLst>
            </p:cNvPr>
            <p:cNvSpPr/>
            <p:nvPr userDrawn="1"/>
          </p:nvSpPr>
          <p:spPr>
            <a:xfrm>
              <a:off x="7955456" y="5308054"/>
              <a:ext cx="504000" cy="252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rtlCol="0" anchor="ctr"/>
            <a:lstStyle/>
            <a:p>
              <a:pPr algn="ctr"/>
              <a:endParaRPr lang="zh-TW" altLang="en-US" b="1" i="0" dirty="0">
                <a:latin typeface="Microsoft JhengHei" panose="020B0604030504040204" pitchFamily="34" charset="-120"/>
              </a:endParaRPr>
            </a:p>
          </p:txBody>
        </p:sp>
      </p:grpSp>
      <p:sp>
        <p:nvSpPr>
          <p:cNvPr id="2" name="文字版面配置區 12">
            <a:extLst>
              <a:ext uri="{FF2B5EF4-FFF2-40B4-BE49-F238E27FC236}">
                <a16:creationId xmlns:a16="http://schemas.microsoft.com/office/drawing/2014/main" id="{ACCD87C9-C0B4-43C9-5EC4-7B1AFB42D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9972" y="1"/>
            <a:ext cx="504000" cy="3395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0353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內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/>
          <p:cNvGrpSpPr/>
          <p:nvPr userDrawn="1"/>
        </p:nvGrpSpPr>
        <p:grpSpPr>
          <a:xfrm>
            <a:off x="8280000" y="0"/>
            <a:ext cx="864000" cy="252000"/>
            <a:chOff x="7955456" y="5308054"/>
            <a:chExt cx="864000" cy="252000"/>
          </a:xfrm>
        </p:grpSpPr>
        <p:sp>
          <p:nvSpPr>
            <p:cNvPr id="22" name="矩形 21"/>
            <p:cNvSpPr/>
            <p:nvPr userDrawn="1"/>
          </p:nvSpPr>
          <p:spPr bwMode="auto">
            <a:xfrm>
              <a:off x="8459456" y="5380054"/>
              <a:ext cx="360000" cy="72000"/>
            </a:xfrm>
            <a:prstGeom prst="rect">
              <a:avLst/>
            </a:prstGeom>
            <a:solidFill>
              <a:srgbClr val="72CDE1"/>
            </a:solidFill>
            <a:ln w="25400" cap="sq">
              <a:noFill/>
              <a:miter lim="800000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7" name="矩形 26"/>
            <p:cNvSpPr/>
            <p:nvPr userDrawn="1"/>
          </p:nvSpPr>
          <p:spPr>
            <a:xfrm>
              <a:off x="7955456" y="5308054"/>
              <a:ext cx="504000" cy="252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rtlCol="0" anchor="ctr"/>
            <a:lstStyle/>
            <a:p>
              <a:pPr algn="ctr"/>
              <a:endParaRPr lang="zh-TW" altLang="en-US" b="1" i="0" dirty="0">
                <a:latin typeface="Microsoft JhengHei" panose="020B0604030504040204" pitchFamily="34" charset="-120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86178D04-890E-EB87-35C3-7525CC9EE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5"/>
          <a:stretch/>
        </p:blipFill>
        <p:spPr>
          <a:xfrm>
            <a:off x="0" y="8786"/>
            <a:ext cx="9144000" cy="4928653"/>
          </a:xfrm>
          <a:prstGeom prst="rect">
            <a:avLst/>
          </a:prstGeom>
        </p:spPr>
      </p:pic>
      <p:sp>
        <p:nvSpPr>
          <p:cNvPr id="2" name="文字版面配置區 12">
            <a:extLst>
              <a:ext uri="{FF2B5EF4-FFF2-40B4-BE49-F238E27FC236}">
                <a16:creationId xmlns:a16="http://schemas.microsoft.com/office/drawing/2014/main" id="{637BE39B-9C19-BDAE-06CF-299A55D3B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9972" y="1"/>
            <a:ext cx="504000" cy="3395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224951A5-823E-A218-7FB8-698CA9B21FFD}"/>
              </a:ext>
            </a:extLst>
          </p:cNvPr>
          <p:cNvSpPr/>
          <p:nvPr userDrawn="1"/>
        </p:nvSpPr>
        <p:spPr bwMode="auto">
          <a:xfrm>
            <a:off x="395536" y="555526"/>
            <a:ext cx="432048" cy="14401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FF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0832E40-7E37-B669-0D76-FE232B4166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" y="13855"/>
            <a:ext cx="9143999" cy="51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 userDrawn="1"/>
        </p:nvSpPr>
        <p:spPr bwMode="auto">
          <a:xfrm>
            <a:off x="6905865" y="3468290"/>
            <a:ext cx="1042987" cy="13501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b="1" i="0" dirty="0">
              <a:solidFill>
                <a:schemeClr val="tx1"/>
              </a:solidFill>
              <a:latin typeface="Arial" charset="0"/>
              <a:ea typeface="Microsoft JhengHei" panose="020B0604030504040204" pitchFamily="34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75" r:id="rId3"/>
    <p:sldLayoutId id="2147483667" r:id="rId4"/>
    <p:sldLayoutId id="2147483672" r:id="rId5"/>
    <p:sldLayoutId id="2147483677" r:id="rId6"/>
    <p:sldLayoutId id="2147483676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標楷體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標楷體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標楷體" pitchFamily="65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標楷體" pitchFamily="65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標楷體" pitchFamily="65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標楷體" pitchFamily="65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hyperlink" Target="https://www.youtube.com/watch?v=0aTOow2_wq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../../../&#24433;&#29255;/&#29983;&#31185;/&#38364;&#21345;3/1&#19978;&#29983;&#31185;3-1&#35469;&#35672;&#25163;&#24037;&#20855;-&#28216;&#27161;&#21345;&#23610;&#39006;.mp4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url-m4h0.hle.com.tw/7a-3-2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youtu.be/3Auwk6zyRWU" TargetMode="External"/><Relationship Id="rId4" Type="http://schemas.openxmlformats.org/officeDocument/2006/relationships/hyperlink" Target="https://www.youtube.com/watch?v=ryiM4MeIg8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01R91pJobE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hyperlink" Target="https://www.youtube.com/watch?v=vftaz0l4WKY" TargetMode="Externa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Wu8RqirRwM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SMU0hM4evA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../../../&#24433;&#29255;/&#29983;&#31185;/&#38364;&#21345;3/1&#19978;&#29983;&#31185;3-1&#19977;&#35222;&#22294;&#20171;&#32057;.mp4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youtu.be/MPXWX_suqy4" TargetMode="Externa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youtu.be/YMwHESONRNY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hyperlink" Target="https://youtu.be/2cdl9_wzZCk" TargetMode="External"/><Relationship Id="rId4" Type="http://schemas.openxmlformats.org/officeDocument/2006/relationships/hyperlink" Target="https://url-m4h0.hle.com.tw/7a-3-3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hyperlink" Target="https://youtu.be/WRxe9sGKp50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/>
          <p:cNvSpPr>
            <a:spLocks noChangeArrowheads="1"/>
          </p:cNvSpPr>
          <p:nvPr/>
        </p:nvSpPr>
        <p:spPr bwMode="auto">
          <a:xfrm>
            <a:off x="539552" y="1512000"/>
            <a:ext cx="3203928" cy="33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r>
              <a:rPr lang="zh-TW" altLang="en-US" sz="1800" dirty="0">
                <a:solidFill>
                  <a:srgbClr val="C00000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挑戰 </a:t>
            </a:r>
            <a:r>
              <a:rPr lang="en-US" altLang="zh-TW" sz="1800" dirty="0">
                <a:solidFill>
                  <a:srgbClr val="C00000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1	</a:t>
            </a:r>
            <a:r>
              <a:rPr lang="zh-TW" altLang="en-US" sz="1800" dirty="0">
                <a:solidFill>
                  <a:srgbClr val="C00000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無所不在的視圖與製圖</a:t>
            </a:r>
            <a:endParaRPr lang="en-US" altLang="zh-TW" sz="1800" dirty="0">
              <a:solidFill>
                <a:srgbClr val="C00000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闖關任務  我是小小工程師</a:t>
            </a:r>
          </a:p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endParaRPr lang="zh-TW" altLang="en-US" sz="1800" dirty="0">
              <a:solidFill>
                <a:srgbClr val="FF0000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挑戰 </a:t>
            </a:r>
            <a:r>
              <a:rPr lang="en-US" altLang="zh-TW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2	</a:t>
            </a: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電腦輔助設計與應用</a:t>
            </a:r>
            <a:endParaRPr lang="en-US" altLang="zh-TW" sz="1800" dirty="0">
              <a:solidFill>
                <a:schemeClr val="bg1">
                  <a:lumMod val="50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闖關任務 </a:t>
            </a:r>
            <a:r>
              <a:rPr lang="en-US" altLang="zh-TW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3D</a:t>
            </a: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繪圖大師</a:t>
            </a:r>
            <a:endParaRPr lang="en-US" altLang="zh-TW" sz="1800" dirty="0">
              <a:solidFill>
                <a:schemeClr val="bg1">
                  <a:lumMod val="50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endParaRPr lang="en-US" altLang="zh-TW" sz="1800" dirty="0">
              <a:solidFill>
                <a:schemeClr val="bg1">
                  <a:lumMod val="50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挑戰 </a:t>
            </a:r>
            <a:r>
              <a:rPr lang="en-US" altLang="zh-TW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3	</a:t>
            </a: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處處可見的工具</a:t>
            </a:r>
            <a:endParaRPr lang="en-US" altLang="zh-TW" sz="1800" dirty="0">
              <a:solidFill>
                <a:schemeClr val="bg1">
                  <a:lumMod val="50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20000" indent="-720000">
              <a:lnSpc>
                <a:spcPct val="120000"/>
              </a:lnSpc>
              <a:spcBef>
                <a:spcPts val="0"/>
              </a:spcBef>
            </a:pP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闖關任務 手機架製作</a:t>
            </a:r>
            <a:endParaRPr lang="en-US" altLang="zh-TW" sz="1800" dirty="0">
              <a:solidFill>
                <a:schemeClr val="bg1">
                  <a:lumMod val="50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20000" lvl="0" indent="-720000">
              <a:lnSpc>
                <a:spcPct val="120000"/>
              </a:lnSpc>
              <a:spcBef>
                <a:spcPts val="0"/>
              </a:spcBef>
            </a:pPr>
            <a:endParaRPr lang="en-US" altLang="zh-TW" sz="1800" dirty="0">
              <a:solidFill>
                <a:schemeClr val="bg1">
                  <a:lumMod val="50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D7935709-D583-3B7F-77B5-D7B3E83554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2785655"/>
            <a:ext cx="2736304" cy="2053739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製圖與測量工具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2</a:t>
            </a:r>
            <a:endParaRPr lang="zh-TW" altLang="en-US" sz="2800" dirty="0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EB2D68A5-E051-5E12-D078-F372CDA83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A94C0994-15F8-0AD2-7D41-B3D22A02C164}"/>
              </a:ext>
            </a:extLst>
          </p:cNvPr>
          <p:cNvSpPr/>
          <p:nvPr/>
        </p:nvSpPr>
        <p:spPr bwMode="auto">
          <a:xfrm>
            <a:off x="828032" y="1145947"/>
            <a:ext cx="1079672" cy="4320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圓規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4F7065C-F1BE-ECAC-6868-D02FD056A412}"/>
              </a:ext>
            </a:extLst>
          </p:cNvPr>
          <p:cNvSpPr txBox="1"/>
          <p:nvPr/>
        </p:nvSpPr>
        <p:spPr>
          <a:xfrm>
            <a:off x="828032" y="1634285"/>
            <a:ext cx="3239912" cy="188792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可繪製不同大小的圓或弧。</a:t>
            </a: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C37E7D27-C904-6DE8-84E8-C4B4523C9F69}"/>
              </a:ext>
            </a:extLst>
          </p:cNvPr>
          <p:cNvSpPr/>
          <p:nvPr/>
        </p:nvSpPr>
        <p:spPr bwMode="auto">
          <a:xfrm>
            <a:off x="4644255" y="1131590"/>
            <a:ext cx="1079672" cy="4320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三角板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41AE783-9906-45B6-4A49-1E01089D7176}"/>
              </a:ext>
            </a:extLst>
          </p:cNvPr>
          <p:cNvSpPr txBox="1"/>
          <p:nvPr/>
        </p:nvSpPr>
        <p:spPr>
          <a:xfrm>
            <a:off x="4716016" y="1650131"/>
            <a:ext cx="4032448" cy="1152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通常三角板成對使用，一片是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45°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、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45°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、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90°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，另一片是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30°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、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60°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、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90°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。可以用來畫出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15°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的倍數角。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B370DE4-4C4F-B711-5973-94F273A24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69" y="2205028"/>
            <a:ext cx="2593075" cy="2634366"/>
          </a:xfrm>
          <a:prstGeom prst="rect">
            <a:avLst/>
          </a:prstGeom>
        </p:spPr>
      </p:pic>
      <p:pic>
        <p:nvPicPr>
          <p:cNvPr id="14" name="圖片 5">
            <a:hlinkClick r:id="rId4"/>
            <a:extLst>
              <a:ext uri="{FF2B5EF4-FFF2-40B4-BE49-F238E27FC236}">
                <a16:creationId xmlns:a16="http://schemas.microsoft.com/office/drawing/2014/main" id="{B4C3191F-97B8-B8F1-DC8F-2A1830A1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6717945" y="-18014"/>
            <a:ext cx="1568457" cy="96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34F6B96-0B41-A7C0-CD61-E3C29835E477}"/>
              </a:ext>
            </a:extLst>
          </p:cNvPr>
          <p:cNvSpPr txBox="1"/>
          <p:nvPr/>
        </p:nvSpPr>
        <p:spPr>
          <a:xfrm>
            <a:off x="6802557" y="976516"/>
            <a:ext cx="13992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製圖板製圖 </a:t>
            </a:r>
          </a:p>
        </p:txBody>
      </p:sp>
    </p:spTree>
    <p:extLst>
      <p:ext uri="{BB962C8B-B14F-4D97-AF65-F5344CB8AC3E}">
        <p14:creationId xmlns:p14="http://schemas.microsoft.com/office/powerpoint/2010/main" val="18103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5CE549ED-3626-9640-38AA-CE18F16B2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"/>
          <a:stretch/>
        </p:blipFill>
        <p:spPr>
          <a:xfrm>
            <a:off x="5222119" y="2376980"/>
            <a:ext cx="3203789" cy="2427018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製圖與測量工具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2</a:t>
            </a:r>
            <a:endParaRPr lang="zh-TW" altLang="en-US" sz="2800" dirty="0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EB2D68A5-E051-5E12-D078-F372CDA83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A94C0994-15F8-0AD2-7D41-B3D22A02C164}"/>
              </a:ext>
            </a:extLst>
          </p:cNvPr>
          <p:cNvSpPr/>
          <p:nvPr/>
        </p:nvSpPr>
        <p:spPr bwMode="auto">
          <a:xfrm>
            <a:off x="822924" y="1073939"/>
            <a:ext cx="1151680" cy="4320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丁字尺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4F7065C-F1BE-ECAC-6868-D02FD056A412}"/>
              </a:ext>
            </a:extLst>
          </p:cNvPr>
          <p:cNvSpPr txBox="1"/>
          <p:nvPr/>
        </p:nvSpPr>
        <p:spPr>
          <a:xfrm>
            <a:off x="822924" y="1562277"/>
            <a:ext cx="3239912" cy="188792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用來畫平行線，可搭配三角板畫出垂直線與 </a:t>
            </a:r>
            <a:r>
              <a:rPr lang="en-US" altLang="zh-TW" sz="20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15° </a:t>
            </a:r>
            <a:r>
              <a:rPr lang="zh-TW" altLang="en-US" sz="20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倍數的角度斜線。</a:t>
            </a: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C37E7D27-C904-6DE8-84E8-C4B4523C9F69}"/>
              </a:ext>
            </a:extLst>
          </p:cNvPr>
          <p:cNvSpPr/>
          <p:nvPr/>
        </p:nvSpPr>
        <p:spPr bwMode="auto">
          <a:xfrm>
            <a:off x="4710908" y="1073939"/>
            <a:ext cx="1151680" cy="4320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直角規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41AE783-9906-45B6-4A49-1E01089D7176}"/>
              </a:ext>
            </a:extLst>
          </p:cNvPr>
          <p:cNvSpPr txBox="1"/>
          <p:nvPr/>
        </p:nvSpPr>
        <p:spPr>
          <a:xfrm>
            <a:off x="4710908" y="1578123"/>
            <a:ext cx="3816424" cy="1152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測量直角、平面或畫垂直線等。使用時注意輕拿、輕靠、輕放，防止碰撞。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FA04804-089E-C43F-8AEF-6662D1716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91" y="2828242"/>
            <a:ext cx="2917805" cy="190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製圖與測量工具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2</a:t>
            </a:r>
            <a:endParaRPr lang="zh-TW" altLang="en-US" sz="2800" dirty="0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A94C0994-15F8-0AD2-7D41-B3D22A02C164}"/>
              </a:ext>
            </a:extLst>
          </p:cNvPr>
          <p:cNvSpPr/>
          <p:nvPr/>
        </p:nvSpPr>
        <p:spPr bwMode="auto">
          <a:xfrm>
            <a:off x="683568" y="987574"/>
            <a:ext cx="1151680" cy="4320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鋼尺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4F7065C-F1BE-ECAC-6868-D02FD056A412}"/>
              </a:ext>
            </a:extLst>
          </p:cNvPr>
          <p:cNvSpPr txBox="1"/>
          <p:nvPr/>
        </p:nvSpPr>
        <p:spPr>
          <a:xfrm>
            <a:off x="683568" y="1475912"/>
            <a:ext cx="2956988" cy="188792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生活科技教室最常用的測量工具，是測量長度、畫直線與切割直線時的輔助。有公制與英制 </a:t>
            </a:r>
            <a:r>
              <a:rPr lang="en-US" altLang="zh-TW" sz="20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2 </a:t>
            </a:r>
            <a:r>
              <a:rPr lang="zh-TW" altLang="en-US" sz="20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種單位。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D940B5A-7FFE-9FD9-8C71-11A25534E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4271" b="24343"/>
          <a:stretch/>
        </p:blipFill>
        <p:spPr>
          <a:xfrm>
            <a:off x="827584" y="3106136"/>
            <a:ext cx="7217516" cy="10914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866DE510-0D51-E901-8E60-11B2742E9E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1077" b="502"/>
          <a:stretch/>
        </p:blipFill>
        <p:spPr>
          <a:xfrm>
            <a:off x="827583" y="4155926"/>
            <a:ext cx="7217516" cy="940154"/>
          </a:xfrm>
          <a:prstGeom prst="rect">
            <a:avLst/>
          </a:prstGeom>
        </p:spPr>
      </p:pic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97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2D8F6D4-DEF7-47E6-8A0F-CC755C2405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707654"/>
            <a:ext cx="5229474" cy="117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8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製圖與測量工具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2</a:t>
            </a:r>
            <a:endParaRPr lang="zh-TW" altLang="en-US" sz="2800" dirty="0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A94C0994-15F8-0AD2-7D41-B3D22A02C164}"/>
              </a:ext>
            </a:extLst>
          </p:cNvPr>
          <p:cNvSpPr/>
          <p:nvPr/>
        </p:nvSpPr>
        <p:spPr bwMode="auto">
          <a:xfrm>
            <a:off x="683568" y="1059582"/>
            <a:ext cx="1151680" cy="4320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鋼尺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4F7065C-F1BE-ECAC-6868-D02FD056A412}"/>
              </a:ext>
            </a:extLst>
          </p:cNvPr>
          <p:cNvSpPr txBox="1"/>
          <p:nvPr/>
        </p:nvSpPr>
        <p:spPr>
          <a:xfrm>
            <a:off x="1979712" y="1059582"/>
            <a:ext cx="4464496" cy="432048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生活科技教室最常用的測量工具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66DE510-0D51-E901-8E60-11B2742E9E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1077" b="502"/>
          <a:stretch/>
        </p:blipFill>
        <p:spPr>
          <a:xfrm>
            <a:off x="539999" y="5760000"/>
            <a:ext cx="7738367" cy="100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59248B6-D68F-AD40-E67D-73813FC50B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6"/>
          <a:stretch/>
        </p:blipFill>
        <p:spPr>
          <a:xfrm>
            <a:off x="313990" y="1851670"/>
            <a:ext cx="8650498" cy="2309217"/>
          </a:xfrm>
          <a:prstGeom prst="rect">
            <a:avLst/>
          </a:prstGeom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A6F6C0E1-BFAF-C2A0-A557-D282FBDFC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97</a:t>
            </a:r>
          </a:p>
        </p:txBody>
      </p:sp>
    </p:spTree>
    <p:extLst>
      <p:ext uri="{BB962C8B-B14F-4D97-AF65-F5344CB8AC3E}">
        <p14:creationId xmlns:p14="http://schemas.microsoft.com/office/powerpoint/2010/main" val="268991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製圖與測量工具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2</a:t>
            </a:r>
            <a:endParaRPr lang="zh-TW" altLang="en-US" sz="2800" dirty="0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A94C0994-15F8-0AD2-7D41-B3D22A02C164}"/>
              </a:ext>
            </a:extLst>
          </p:cNvPr>
          <p:cNvSpPr/>
          <p:nvPr/>
        </p:nvSpPr>
        <p:spPr bwMode="auto">
          <a:xfrm>
            <a:off x="683568" y="987574"/>
            <a:ext cx="1238272" cy="4320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游標卡尺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4F7065C-F1BE-ECAC-6868-D02FD056A412}"/>
              </a:ext>
            </a:extLst>
          </p:cNvPr>
          <p:cNvSpPr txBox="1"/>
          <p:nvPr/>
        </p:nvSpPr>
        <p:spPr>
          <a:xfrm>
            <a:off x="683567" y="1475912"/>
            <a:ext cx="7992449" cy="188792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2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比鋼尺更精確的測量工具，可以測量物體的</a:t>
            </a:r>
            <a:r>
              <a:rPr lang="zh-TW" altLang="en-US" sz="22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內徑</a:t>
            </a:r>
            <a:r>
              <a:rPr lang="zh-TW" altLang="en-US" sz="22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、</a:t>
            </a:r>
            <a:r>
              <a:rPr lang="zh-TW" altLang="en-US" sz="22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外徑</a:t>
            </a:r>
            <a:r>
              <a:rPr lang="zh-TW" altLang="en-US" sz="22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及</a:t>
            </a:r>
            <a:r>
              <a:rPr lang="zh-TW" altLang="en-US" sz="22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深度</a:t>
            </a:r>
            <a:r>
              <a:rPr lang="zh-TW" altLang="en-US" sz="22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。一般游標卡尺的最大測量長度為 </a:t>
            </a:r>
            <a:r>
              <a:rPr lang="en-US" altLang="zh-TW" sz="22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15 </a:t>
            </a:r>
            <a:r>
              <a:rPr lang="zh-TW" altLang="en-US" sz="22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公分</a:t>
            </a:r>
            <a:r>
              <a:rPr lang="en-US" altLang="zh-TW" sz="22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(cm)</a:t>
            </a:r>
            <a:r>
              <a:rPr lang="zh-TW" altLang="en-US" sz="22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，最小刻度為毫米</a:t>
            </a:r>
            <a:r>
              <a:rPr lang="en-US" altLang="zh-TW" sz="22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(mm)</a:t>
            </a:r>
            <a:r>
              <a:rPr lang="zh-TW" altLang="en-US" sz="22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，結構</a:t>
            </a:r>
            <a:endParaRPr lang="en-US" altLang="zh-TW" sz="22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2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分為主尺及副</a:t>
            </a:r>
            <a:endParaRPr lang="en-US" altLang="zh-TW" sz="22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2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尺，互相搭配</a:t>
            </a:r>
            <a:endParaRPr lang="en-US" altLang="zh-TW" sz="22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2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可量測到毫米</a:t>
            </a:r>
            <a:endParaRPr lang="en-US" altLang="zh-TW" sz="22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2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後一位的數值 。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98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FFF2F0F-0895-60AC-4919-2F8DFDA60C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355726"/>
            <a:ext cx="6241041" cy="2715766"/>
          </a:xfrm>
          <a:prstGeom prst="rect">
            <a:avLst/>
          </a:prstGeom>
        </p:spPr>
      </p:pic>
      <p:sp>
        <p:nvSpPr>
          <p:cNvPr id="11" name="Rectangle 1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2747608" y="1067789"/>
            <a:ext cx="2400456" cy="272635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ctr"/>
            <a:r>
              <a:rPr lang="zh-TW" altLang="en-US" sz="1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認識手工具</a:t>
            </a:r>
            <a:r>
              <a:rPr lang="en-US" altLang="zh-TW" sz="1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游標卡尺類</a:t>
            </a:r>
            <a:endParaRPr lang="zh-TW" altLang="en-US" sz="1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AutoShape 12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2171544" y="1055229"/>
            <a:ext cx="672264" cy="297756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81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製圖與測量工具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2</a:t>
            </a:r>
            <a:endParaRPr lang="zh-TW" altLang="en-US" sz="2800" dirty="0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A94C0994-15F8-0AD2-7D41-B3D22A02C164}"/>
              </a:ext>
            </a:extLst>
          </p:cNvPr>
          <p:cNvSpPr/>
          <p:nvPr/>
        </p:nvSpPr>
        <p:spPr bwMode="auto">
          <a:xfrm>
            <a:off x="683568" y="1275606"/>
            <a:ext cx="1238272" cy="4320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游標卡尺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98</a:t>
            </a:r>
          </a:p>
        </p:txBody>
      </p:sp>
      <p:pic>
        <p:nvPicPr>
          <p:cNvPr id="12" name="圖片 5">
            <a:hlinkClick r:id="rId2"/>
            <a:extLst>
              <a:ext uri="{FF2B5EF4-FFF2-40B4-BE49-F238E27FC236}">
                <a16:creationId xmlns:a16="http://schemas.microsoft.com/office/drawing/2014/main" id="{1EAFBF2C-7F47-81B4-4E0D-90CF231D5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115616" y="1948391"/>
            <a:ext cx="2140423" cy="13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5FEF84E-625B-94E9-E3B0-7FBA1CB5BD6C}"/>
              </a:ext>
            </a:extLst>
          </p:cNvPr>
          <p:cNvSpPr txBox="1"/>
          <p:nvPr/>
        </p:nvSpPr>
        <p:spPr>
          <a:xfrm>
            <a:off x="3779912" y="3291830"/>
            <a:ext cx="1584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游標卡尺的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使用方式 </a:t>
            </a:r>
          </a:p>
        </p:txBody>
      </p:sp>
      <p:pic>
        <p:nvPicPr>
          <p:cNvPr id="7" name="圖片 5">
            <a:hlinkClick r:id="rId4"/>
            <a:extLst>
              <a:ext uri="{FF2B5EF4-FFF2-40B4-BE49-F238E27FC236}">
                <a16:creationId xmlns:a16="http://schemas.microsoft.com/office/drawing/2014/main" id="{21575760-2CAE-4E75-E424-7775161F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6175993" y="1923678"/>
            <a:ext cx="2140423" cy="13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5">
            <a:hlinkClick r:id="rId5"/>
            <a:extLst>
              <a:ext uri="{FF2B5EF4-FFF2-40B4-BE49-F238E27FC236}">
                <a16:creationId xmlns:a16="http://schemas.microsoft.com/office/drawing/2014/main" id="{DDA8AEC7-62E2-BBA0-4B2F-4681599F3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3655713" y="1923678"/>
            <a:ext cx="2140423" cy="13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9F151DFB-634E-7964-3BED-1F077592BBB8}"/>
              </a:ext>
            </a:extLst>
          </p:cNvPr>
          <p:cNvSpPr txBox="1"/>
          <p:nvPr/>
        </p:nvSpPr>
        <p:spPr>
          <a:xfrm>
            <a:off x="6380556" y="3291830"/>
            <a:ext cx="1719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電子游標卡尺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操作教學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60E613A-C493-E519-8F41-57A5DCB8E3F6}"/>
              </a:ext>
            </a:extLst>
          </p:cNvPr>
          <p:cNvSpPr txBox="1"/>
          <p:nvPr/>
        </p:nvSpPr>
        <p:spPr>
          <a:xfrm>
            <a:off x="1393739" y="3291830"/>
            <a:ext cx="1584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認識手工具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游標卡尺</a:t>
            </a:r>
          </a:p>
        </p:txBody>
      </p:sp>
    </p:spTree>
    <p:extLst>
      <p:ext uri="{BB962C8B-B14F-4D97-AF65-F5344CB8AC3E}">
        <p14:creationId xmlns:p14="http://schemas.microsoft.com/office/powerpoint/2010/main" val="4298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製圖與測量工具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2</a:t>
            </a:r>
            <a:endParaRPr lang="zh-TW" altLang="en-US" sz="2800" dirty="0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A94C0994-15F8-0AD2-7D41-B3D22A02C164}"/>
              </a:ext>
            </a:extLst>
          </p:cNvPr>
          <p:cNvSpPr/>
          <p:nvPr/>
        </p:nvSpPr>
        <p:spPr bwMode="auto">
          <a:xfrm>
            <a:off x="683568" y="987574"/>
            <a:ext cx="1238272" cy="432048"/>
          </a:xfrm>
          <a:prstGeom prst="roundRect">
            <a:avLst>
              <a:gd name="adj" fmla="val 50000"/>
            </a:avLst>
          </a:prstGeom>
          <a:solidFill>
            <a:srgbClr val="ECCFA4"/>
          </a:solidFill>
          <a:ln w="28575">
            <a:solidFill>
              <a:srgbClr val="C49972"/>
            </a:solidFill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000" dirty="0">
                <a:solidFill>
                  <a:srgbClr val="5B2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游標卡尺</a:t>
            </a:r>
            <a:endParaRPr kumimoji="1" lang="zh-TW" altLang="en-US" sz="2000" b="1" i="0" u="none" strike="noStrike" cap="none" normalizeH="0" baseline="0" dirty="0">
              <a:ln>
                <a:noFill/>
              </a:ln>
              <a:solidFill>
                <a:srgbClr val="5B2B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98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03F237E-A913-6C8A-2891-B0E149EE5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6" y="922809"/>
            <a:ext cx="7772400" cy="400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4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1AC9BA6-D5BC-3122-5469-CC64FDC101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9"/>
          <a:stretch/>
        </p:blipFill>
        <p:spPr>
          <a:xfrm>
            <a:off x="4572001" y="2354256"/>
            <a:ext cx="4176464" cy="2665766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製圖與測量工具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2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60BF896-7F71-9414-DE94-189636408ADF}"/>
              </a:ext>
            </a:extLst>
          </p:cNvPr>
          <p:cNvSpPr txBox="1"/>
          <p:nvPr/>
        </p:nvSpPr>
        <p:spPr>
          <a:xfrm>
            <a:off x="611560" y="1438786"/>
            <a:ext cx="7920440" cy="188792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1. 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主尺的數值需透過副尺的位置進行判讀。副尺上「</a:t>
            </a:r>
            <a:r>
              <a:rPr lang="en-US" altLang="zh-TW" sz="24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0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」</a:t>
            </a:r>
            <a:endParaRPr lang="en-US" altLang="zh-TW" sz="24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    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刻度指在主尺的刻度處，表示主尺最小單位是毫米的數</a:t>
            </a:r>
            <a:endParaRPr lang="en-US" altLang="zh-TW" sz="24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    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值。</a:t>
            </a:r>
          </a:p>
          <a:p>
            <a:pPr>
              <a:lnSpc>
                <a:spcPct val="120000"/>
              </a:lnSpc>
            </a:pP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2. 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副尺上有 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0∼10 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的刻度，</a:t>
            </a:r>
            <a:endParaRPr lang="en-US" altLang="zh-TW" sz="24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    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找到與主尺上的刻度連成</a:t>
            </a:r>
            <a:endParaRPr lang="en-US" altLang="zh-TW" sz="24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    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一條線的刻度，即為最小</a:t>
            </a:r>
            <a:endParaRPr lang="en-US" altLang="zh-TW" sz="24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    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單位下一位的數值。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1576424-FDDD-481F-4848-6E640236BD75}"/>
              </a:ext>
            </a:extLst>
          </p:cNvPr>
          <p:cNvSpPr txBox="1"/>
          <p:nvPr/>
        </p:nvSpPr>
        <p:spPr>
          <a:xfrm>
            <a:off x="2843808" y="843558"/>
            <a:ext cx="3439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游標卡尺的數值判讀</a:t>
            </a:r>
            <a:endParaRPr lang="zh-TW" altLang="en-US" dirty="0">
              <a:solidFill>
                <a:srgbClr val="C00000"/>
              </a:solidFill>
              <a:latin typeface="Microsoft JhengHei" panose="020B0604030504040204" pitchFamily="34" charset="-120"/>
            </a:endParaRPr>
          </a:p>
        </p:txBody>
      </p:sp>
      <p:pic>
        <p:nvPicPr>
          <p:cNvPr id="9217" name="Picture 1" descr="page8image26259712">
            <a:extLst>
              <a:ext uri="{FF2B5EF4-FFF2-40B4-BE49-F238E27FC236}">
                <a16:creationId xmlns:a16="http://schemas.microsoft.com/office/drawing/2014/main" id="{6268209C-DA87-BA61-4677-522BD469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0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製圖與測量工具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2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60BF896-7F71-9414-DE94-189636408ADF}"/>
              </a:ext>
            </a:extLst>
          </p:cNvPr>
          <p:cNvSpPr txBox="1"/>
          <p:nvPr/>
        </p:nvSpPr>
        <p:spPr>
          <a:xfrm>
            <a:off x="747218" y="1347614"/>
            <a:ext cx="7784782" cy="7907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zh-TW" altLang="en-US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試著用游標卡尺與鋼尺量出身邊的東西，看看它的外徑、內徑以及深度的數值分別為何</a:t>
            </a:r>
            <a:r>
              <a:rPr lang="en-US" altLang="zh-TW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 </a:t>
            </a:r>
            <a:endParaRPr lang="zh-TW" altLang="en-US" sz="2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1576424-FDDD-481F-4848-6E640236BD75}"/>
              </a:ext>
            </a:extLst>
          </p:cNvPr>
          <p:cNvSpPr txBox="1"/>
          <p:nvPr/>
        </p:nvSpPr>
        <p:spPr>
          <a:xfrm>
            <a:off x="3868926" y="843558"/>
            <a:ext cx="1567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做一做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123C42D-B0C2-8773-58D7-6C57ADE0C1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648" y="2241713"/>
            <a:ext cx="1952720" cy="27036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F67419C-82F8-04D5-8AE9-92C22D5DC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92" y="2229572"/>
            <a:ext cx="2082720" cy="271576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D220122-30A5-998D-1775-C3FEEEAE38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0" y="2259964"/>
            <a:ext cx="2082720" cy="264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60BF896-7F71-9414-DE94-189636408ADF}"/>
              </a:ext>
            </a:extLst>
          </p:cNvPr>
          <p:cNvSpPr txBox="1"/>
          <p:nvPr/>
        </p:nvSpPr>
        <p:spPr>
          <a:xfrm>
            <a:off x="747218" y="1438786"/>
            <a:ext cx="7784782" cy="7907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zh-TW" altLang="en-US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日常生活中，我們接觸的物品通常是立體的形體，因此製圖時使用立體圖最直觀也最易於理解。立體圖有多種類型，每種類型代表不同的觀看角度。常見的立體圖包括「</a:t>
            </a:r>
            <a:r>
              <a:rPr lang="zh-TW" altLang="en-US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等角圖</a:t>
            </a:r>
            <a:r>
              <a:rPr lang="zh-TW" altLang="en-US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」和「</a:t>
            </a:r>
            <a:r>
              <a:rPr lang="zh-TW" altLang="en-US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等斜圖</a:t>
            </a:r>
            <a:r>
              <a:rPr lang="zh-TW" altLang="en-US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」。</a:t>
            </a:r>
            <a:endParaRPr lang="zh-TW" altLang="en-US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331640" y="1059622"/>
            <a:ext cx="216000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547640" y="1059622"/>
            <a:ext cx="2808336" cy="36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立體圖的種類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4DC88B1-CD48-E7D4-18AE-F2CD3C5D9C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60" y="3410877"/>
            <a:ext cx="4452840" cy="1732623"/>
          </a:xfrm>
          <a:prstGeom prst="rect">
            <a:avLst/>
          </a:prstGeom>
        </p:spPr>
      </p:pic>
      <p:pic>
        <p:nvPicPr>
          <p:cNvPr id="6" name="圖片 5">
            <a:hlinkClick r:id="rId3"/>
            <a:extLst>
              <a:ext uri="{FF2B5EF4-FFF2-40B4-BE49-F238E27FC236}">
                <a16:creationId xmlns:a16="http://schemas.microsoft.com/office/drawing/2014/main" id="{138948FA-B749-39AC-4E4B-8880F1D88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6765460" y="-34"/>
            <a:ext cx="1568457" cy="96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5A75B76-3A2A-B996-E0D8-A7BDC639324E}"/>
              </a:ext>
            </a:extLst>
          </p:cNvPr>
          <p:cNvSpPr txBox="1"/>
          <p:nvPr/>
        </p:nvSpPr>
        <p:spPr>
          <a:xfrm>
            <a:off x="6837468" y="937068"/>
            <a:ext cx="14401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等角圖的試作 </a:t>
            </a:r>
          </a:p>
        </p:txBody>
      </p:sp>
    </p:spTree>
    <p:extLst>
      <p:ext uri="{BB962C8B-B14F-4D97-AF65-F5344CB8AC3E}">
        <p14:creationId xmlns:p14="http://schemas.microsoft.com/office/powerpoint/2010/main" val="227122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5C1DB493-2818-E08F-F22A-20B94BDF7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1131590"/>
            <a:ext cx="5328592" cy="756160"/>
          </a:xfrm>
          <a:prstGeom prst="rect">
            <a:avLst/>
          </a:prstGeom>
          <a:solidFill>
            <a:srgbClr val="F7ACB4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無所不在的視圖與製圖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DDF395F-5E1D-1586-7F82-DD0FB24E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08420"/>
          </a:xfrm>
          <a:prstGeom prst="rect">
            <a:avLst/>
          </a:prstGeom>
          <a:solidFill>
            <a:srgbClr val="E96090"/>
          </a:solidFill>
          <a:ln w="25400" algn="ctr">
            <a:noFill/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設計與製作的基礎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14716771-079F-FD46-D5FD-32BFDA71F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08" y="2139702"/>
            <a:ext cx="4031124" cy="555758"/>
          </a:xfrm>
          <a:prstGeom prst="rect">
            <a:avLst/>
          </a:prstGeom>
          <a:solidFill>
            <a:srgbClr val="FCEDED"/>
          </a:solidFill>
          <a:ln w="12700" algn="ctr">
            <a:solidFill>
              <a:srgbClr val="E9609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常見的視圖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119E897E-B1A1-32D3-D75C-76D51BEFF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08" y="2839476"/>
            <a:ext cx="4031124" cy="555758"/>
          </a:xfrm>
          <a:prstGeom prst="rect">
            <a:avLst/>
          </a:prstGeom>
          <a:solidFill>
            <a:srgbClr val="FCEDED"/>
          </a:solidFill>
          <a:ln w="12700" algn="ctr">
            <a:solidFill>
              <a:srgbClr val="E9609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製圖與測量工具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C60D6672-93CF-51C2-5D36-CAB99BB3B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08" y="3542500"/>
            <a:ext cx="4031124" cy="521112"/>
          </a:xfrm>
          <a:prstGeom prst="rect">
            <a:avLst/>
          </a:prstGeom>
          <a:solidFill>
            <a:srgbClr val="FCEDED"/>
          </a:solidFill>
          <a:ln w="12700" algn="ctr">
            <a:solidFill>
              <a:srgbClr val="E9609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製圖與視圖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E5011880-9F4E-C287-8863-1F69953D0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964" y="4207676"/>
            <a:ext cx="4031124" cy="521112"/>
          </a:xfrm>
          <a:prstGeom prst="rect">
            <a:avLst/>
          </a:prstGeom>
          <a:solidFill>
            <a:srgbClr val="FCEDED"/>
          </a:solidFill>
          <a:ln w="12700" algn="ctr">
            <a:solidFill>
              <a:srgbClr val="E9609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闖關任務</a:t>
            </a:r>
            <a:r>
              <a:rPr lang="en-US" altLang="zh-TW" sz="24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zh-TW" altLang="en-US" sz="24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我是小小工程師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259656" y="937230"/>
            <a:ext cx="216000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475656" y="833845"/>
            <a:ext cx="7488856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sz="2400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等角圖：</a:t>
            </a:r>
            <a:r>
              <a:rPr lang="zh-TW" altLang="en-US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最常見到的立體圖，可在二維平面清楚呈</a:t>
            </a: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700"/>
              </a:lnSpc>
            </a:pPr>
            <a:r>
              <a:rPr lang="en-US" altLang="zh-TW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</a:t>
            </a:r>
            <a:r>
              <a:rPr lang="zh-TW" altLang="en-US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現三維圖中每個面的狀態，且相鄰的三個</a:t>
            </a: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700"/>
              </a:lnSpc>
            </a:pPr>
            <a:r>
              <a:rPr lang="zh-TW" altLang="en-US" sz="2400" dirty="0">
                <a:solidFill>
                  <a:srgbClr val="3F3F3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</a:t>
            </a:r>
            <a:r>
              <a:rPr lang="zh-TW" altLang="en-US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邊夾角均等，皆為 </a:t>
            </a:r>
            <a:r>
              <a:rPr lang="en-US" altLang="zh-TW" sz="24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120</a:t>
            </a:r>
            <a:r>
              <a:rPr lang="en-US" altLang="zh-TW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度。</a:t>
            </a:r>
            <a:endParaRPr lang="zh-TW" altLang="en-US" sz="2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BA93116-697F-B0FD-DF24-EC2F5BED7D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 b="10146"/>
          <a:stretch/>
        </p:blipFill>
        <p:spPr>
          <a:xfrm>
            <a:off x="1259632" y="2025898"/>
            <a:ext cx="1616813" cy="1769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69027AB-D27B-C4BD-F9F3-7DEF3B2F5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 b="10263"/>
          <a:stretch/>
        </p:blipFill>
        <p:spPr>
          <a:xfrm>
            <a:off x="3963299" y="2025897"/>
            <a:ext cx="1616813" cy="1769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6B0627D-728C-C31A-E85E-47B1FB69E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b="10974"/>
          <a:stretch/>
        </p:blipFill>
        <p:spPr>
          <a:xfrm>
            <a:off x="6627595" y="2034881"/>
            <a:ext cx="1616813" cy="1761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BA8A5380-186F-158C-73B0-0B3A2607C770}"/>
              </a:ext>
            </a:extLst>
          </p:cNvPr>
          <p:cNvSpPr txBox="1"/>
          <p:nvPr/>
        </p:nvSpPr>
        <p:spPr>
          <a:xfrm>
            <a:off x="755576" y="3867894"/>
            <a:ext cx="2814832" cy="10306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en-US" altLang="zh-TW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畫出夾角各</a:t>
            </a:r>
            <a:r>
              <a:rPr lang="en-US" altLang="zh-TW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120°</a:t>
            </a: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的三軸，</a:t>
            </a:r>
            <a:endParaRPr lang="en-US" altLang="zh-TW" sz="1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在三軸上依物體的寬、</a:t>
            </a:r>
            <a:endParaRPr lang="en-US" altLang="zh-TW" sz="1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高、深取出截點的位置。 </a:t>
            </a:r>
            <a:endParaRPr lang="en-US" altLang="zh-TW" sz="1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zh-TW" altLang="en-US" sz="16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951D1C4-9F27-C360-07AC-DD21EEDA0035}"/>
              </a:ext>
            </a:extLst>
          </p:cNvPr>
          <p:cNvSpPr txBox="1"/>
          <p:nvPr/>
        </p:nvSpPr>
        <p:spPr>
          <a:xfrm>
            <a:off x="3413352" y="3867894"/>
            <a:ext cx="2814832" cy="10306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en-US" altLang="zh-TW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每條軸線的截點分別畫出</a:t>
            </a:r>
            <a:endParaRPr lang="en-US" altLang="zh-TW" sz="1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與另外二軸平行的直線，</a:t>
            </a:r>
            <a:endParaRPr lang="en-US" altLang="zh-TW" sz="1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新繪的六條線會交於三點 。 </a:t>
            </a:r>
            <a:endParaRPr lang="en-US" altLang="zh-TW" sz="1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zh-TW" altLang="en-US" sz="16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6E85130-E5D3-7744-FFA5-267CE767581D}"/>
              </a:ext>
            </a:extLst>
          </p:cNvPr>
          <p:cNvSpPr txBox="1"/>
          <p:nvPr/>
        </p:nvSpPr>
        <p:spPr>
          <a:xfrm>
            <a:off x="6365680" y="3845400"/>
            <a:ext cx="2166320" cy="10306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</a:t>
            </a: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擦拭多餘線條，即</a:t>
            </a:r>
            <a:endParaRPr lang="en-US" altLang="zh-TW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完成等角圖 </a:t>
            </a: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en-US" altLang="zh-TW" sz="1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zh-TW" altLang="en-US" sz="16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697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101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259656" y="937230"/>
            <a:ext cx="216000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475656" y="833846"/>
            <a:ext cx="7488856" cy="411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sz="2400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等斜圖</a:t>
            </a:r>
            <a:endParaRPr lang="en-US" altLang="zh-TW" sz="2400" dirty="0">
              <a:solidFill>
                <a:srgbClr val="3F3F3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文字方塊 13">
            <a:extLst>
              <a:ext uri="{FF2B5EF4-FFF2-40B4-BE49-F238E27FC236}">
                <a16:creationId xmlns:a16="http://schemas.microsoft.com/office/drawing/2014/main" id="{5993B2AA-672C-AF77-C1CE-5D1DC994E43F}"/>
              </a:ext>
            </a:extLst>
          </p:cNvPr>
          <p:cNvSpPr txBox="1"/>
          <p:nvPr/>
        </p:nvSpPr>
        <p:spPr>
          <a:xfrm>
            <a:off x="827572" y="1256614"/>
            <a:ext cx="78488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一種</a:t>
            </a:r>
            <a:r>
              <a:rPr lang="zh-TW" altLang="en-US" sz="2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斜視圖</a:t>
            </a:r>
            <a:r>
              <a:rPr lang="zh-TW" altLang="en-US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，屬於</a:t>
            </a:r>
            <a:r>
              <a:rPr lang="zh-TW" altLang="en-US" sz="2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立體圖</a:t>
            </a:r>
            <a:r>
              <a:rPr lang="zh-TW" altLang="en-US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之一。強調正對讀者的面，深度的投射線互相平行，並與投影面呈 </a:t>
            </a:r>
            <a:r>
              <a:rPr lang="en-US" altLang="zh-TW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45° </a:t>
            </a:r>
            <a:r>
              <a:rPr lang="zh-TW" altLang="en-US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角。如果是正方形物件，正對讀者的面上，相鄰兩邊的夾角為 </a:t>
            </a:r>
            <a:r>
              <a:rPr lang="en-US" altLang="zh-TW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90°</a:t>
            </a:r>
            <a:r>
              <a:rPr lang="zh-TW" altLang="en-US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，表示深度的邊線則往右上角 </a:t>
            </a:r>
            <a:r>
              <a:rPr lang="en-US" altLang="zh-TW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45° </a:t>
            </a:r>
            <a:r>
              <a:rPr lang="zh-TW" altLang="en-US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延伸，因此圖案顯得特殊。</a:t>
            </a:r>
            <a:endParaRPr lang="zh-TW" altLang="en-US" sz="2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71ACFA4-AA31-C240-8DB1-0D3F0902B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53" y="2781309"/>
            <a:ext cx="5760640" cy="221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2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259656" y="937230"/>
            <a:ext cx="216000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475656" y="833845"/>
            <a:ext cx="7488856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sz="2400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等斜圖畫法</a:t>
            </a:r>
            <a:endParaRPr lang="en-US" altLang="zh-TW" sz="2400" dirty="0">
              <a:solidFill>
                <a:srgbClr val="3F3F3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A8A5380-186F-158C-73B0-0B3A2607C770}"/>
              </a:ext>
            </a:extLst>
          </p:cNvPr>
          <p:cNvSpPr txBox="1"/>
          <p:nvPr/>
        </p:nvSpPr>
        <p:spPr>
          <a:xfrm>
            <a:off x="611560" y="3629376"/>
            <a:ext cx="2814832" cy="10306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en-US" altLang="zh-TW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依物體正面的寬、高，</a:t>
            </a:r>
            <a:endParaRPr lang="en-US" altLang="zh-TW" sz="1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繪製出正方形區域。 </a:t>
            </a:r>
            <a:endParaRPr lang="en-US" altLang="zh-TW" sz="1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zh-TW" altLang="en-US" sz="16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951D1C4-9F27-C360-07AC-DD21EEDA0035}"/>
              </a:ext>
            </a:extLst>
          </p:cNvPr>
          <p:cNvSpPr txBox="1"/>
          <p:nvPr/>
        </p:nvSpPr>
        <p:spPr>
          <a:xfrm>
            <a:off x="3316957" y="3629376"/>
            <a:ext cx="2814832" cy="10306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en-US" altLang="zh-TW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先從正方形端點延伸 </a:t>
            </a:r>
            <a:r>
              <a:rPr lang="en-US" altLang="zh-TW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45°</a:t>
            </a: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繪製出物體的深度（深度</a:t>
            </a:r>
            <a:endParaRPr lang="en-US" altLang="zh-TW" sz="1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須以尺測量後繪製，不一</a:t>
            </a:r>
            <a:endParaRPr lang="en-US" altLang="zh-TW" sz="1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定會剛好在格線上）。 </a:t>
            </a:r>
            <a:endParaRPr lang="en-US" altLang="zh-TW" sz="1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zh-TW" altLang="en-US" sz="16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6E85130-E5D3-7744-FFA5-267CE767581D}"/>
              </a:ext>
            </a:extLst>
          </p:cNvPr>
          <p:cNvSpPr txBox="1"/>
          <p:nvPr/>
        </p:nvSpPr>
        <p:spPr>
          <a:xfrm>
            <a:off x="6184746" y="3629376"/>
            <a:ext cx="2814832" cy="10306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</a:t>
            </a: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依據物體的正面輪廓，</a:t>
            </a:r>
            <a:endParaRPr lang="en-US" altLang="zh-TW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投影繪製出對稱的平行</a:t>
            </a:r>
            <a:endParaRPr lang="en-US" altLang="zh-TW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線，擦拭多餘線條，即</a:t>
            </a:r>
            <a:endParaRPr lang="en-US" altLang="zh-TW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完成等斜圖</a:t>
            </a: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en-US" altLang="zh-TW" sz="1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zh-TW" altLang="en-US" sz="16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3E6574E-2AAF-A675-62CD-64B7DDA6E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81280"/>
            <a:ext cx="2215721" cy="1786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0C67197-8B4B-80B0-5D67-2197041E6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02" y="1555423"/>
            <a:ext cx="2215721" cy="1789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4475CF-4D9B-4E3E-8C49-557FE541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84" y="1510413"/>
            <a:ext cx="2202208" cy="1787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>
            <a:hlinkClick r:id="rId5"/>
            <a:extLst>
              <a:ext uri="{FF2B5EF4-FFF2-40B4-BE49-F238E27FC236}">
                <a16:creationId xmlns:a16="http://schemas.microsoft.com/office/drawing/2014/main" id="{F079FBB0-90B9-A037-1E05-5055E4BC7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6827135" y="0"/>
            <a:ext cx="1568457" cy="96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C577B48-8702-840C-7EF0-8D887FE0BD35}"/>
              </a:ext>
            </a:extLst>
          </p:cNvPr>
          <p:cNvSpPr txBox="1"/>
          <p:nvPr/>
        </p:nvSpPr>
        <p:spPr>
          <a:xfrm>
            <a:off x="6899143" y="937102"/>
            <a:ext cx="14401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等斜圖的試作 </a:t>
            </a:r>
          </a:p>
        </p:txBody>
      </p:sp>
    </p:spTree>
    <p:extLst>
      <p:ext uri="{BB962C8B-B14F-4D97-AF65-F5344CB8AC3E}">
        <p14:creationId xmlns:p14="http://schemas.microsoft.com/office/powerpoint/2010/main" val="17522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2DDF395F-5E1D-1586-7F82-DD0FB24E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71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等角圖實作範例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3DD3A72-0499-DF49-2BB9-0B39143B755F}"/>
              </a:ext>
            </a:extLst>
          </p:cNvPr>
          <p:cNvSpPr txBox="1"/>
          <p:nvPr/>
        </p:nvSpPr>
        <p:spPr>
          <a:xfrm>
            <a:off x="899592" y="98757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將立體圖繪製成等角圖</a:t>
            </a:r>
            <a:endParaRPr lang="zh-TW" altLang="en-US" dirty="0">
              <a:latin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E161EB0-F606-314C-759A-AD51F3241335}"/>
              </a:ext>
            </a:extLst>
          </p:cNvPr>
          <p:cNvSpPr txBox="1"/>
          <p:nvPr/>
        </p:nvSpPr>
        <p:spPr>
          <a:xfrm>
            <a:off x="2051720" y="1913306"/>
            <a:ext cx="4572000" cy="2632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使用器材：</a:t>
            </a:r>
            <a:endParaRPr lang="en-US" altLang="zh-TW" sz="2800" dirty="0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三角格紙 、</a:t>
            </a:r>
            <a:endParaRPr lang="en-US" altLang="zh-TW" sz="2800" dirty="0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製圖鉛筆、</a:t>
            </a:r>
            <a:endParaRPr lang="en-US" altLang="zh-TW" sz="2800" dirty="0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橡皮擦、</a:t>
            </a:r>
            <a:endParaRPr lang="en-US" altLang="zh-TW" sz="2800" dirty="0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直尺。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8AF0782-05C6-5D63-A57F-A7136D86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82" y="1563638"/>
            <a:ext cx="3353343" cy="319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081B3D4-E7DB-E177-0536-23214C7704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12" y="987575"/>
            <a:ext cx="3250032" cy="3024335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DDF395F-5E1D-1586-7F82-DD0FB24E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71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等角圖實作範例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229F6E6-CE86-4149-6840-9EBAC6F1F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66" y="4083918"/>
            <a:ext cx="3003078" cy="6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/>
          <a:lstStyle/>
          <a:p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找出物體、寬、高、深，畫出一等角圖。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DE088B0-1FDC-D7A0-F5FE-C12D7AEB0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609" y="4083918"/>
            <a:ext cx="4299222" cy="6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/>
          <a:lstStyle/>
          <a:p>
            <a:r>
              <a:rPr lang="zh-TW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先畫特徵最明顯的那面視角，用</a:t>
            </a:r>
            <a:r>
              <a:rPr lang="en-US" altLang="zh-TW" sz="2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2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實線逐步畫特徵輪廓，可以用虛</a:t>
            </a:r>
            <a:endParaRPr lang="en-US" altLang="zh-TW" sz="20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線輔助繪製出會被挖除的輪廓。 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03E9D27-0049-AC3D-F8C2-5745CF4A5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19919"/>
            <a:ext cx="3083117" cy="299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8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2DDF395F-5E1D-1586-7F82-DD0FB24E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71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等角圖實作範例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229F6E6-CE86-4149-6840-9EBAC6F1F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4011910"/>
            <a:ext cx="3672408" cy="6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/>
          <a:lstStyle/>
          <a:p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逐步繪製與上一步驟有連結的視角，因為尺寸、特徵輪廓有相互關聯，繪製需對齊下方的線段。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DE088B0-1FDC-D7A0-F5FE-C12D7AEB0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3939902"/>
            <a:ext cx="4299222" cy="6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/>
          <a:lstStyle/>
          <a:p>
            <a:r>
              <a:rPr lang="zh-TW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已完成的輪廓可將多餘線段</a:t>
            </a:r>
            <a:endParaRPr lang="en-US" altLang="zh-TW" sz="20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擦掉，接著補上另一斜面及</a:t>
            </a:r>
            <a:endParaRPr lang="en-US" altLang="zh-TW" sz="20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底部內側的線段。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146E15E-F450-459B-2605-48E596CDD4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75871"/>
            <a:ext cx="2979443" cy="294880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26A2AAD-F3E0-E9CD-36DE-5A5510ED57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991" y="1021861"/>
            <a:ext cx="2979441" cy="28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7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2DDF395F-5E1D-1586-7F82-DD0FB24E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71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等角圖實作範例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229F6E6-CE86-4149-6840-9EBAC6F1F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253" y="4086505"/>
            <a:ext cx="2621643" cy="6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/>
          <a:lstStyle/>
          <a:p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將多餘的線段擦掉，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就完成立體圖</a:t>
            </a:r>
            <a:r>
              <a:rPr lang="en-US" altLang="zh-TW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!</a:t>
            </a:r>
            <a:endParaRPr lang="zh-TW" altLang="en-US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D9C648A-4E4E-5F93-2BD3-CDFB18428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15566"/>
            <a:ext cx="3096344" cy="3016746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39D4D7B5-F9EB-0061-5077-9835B6647AB3}"/>
              </a:ext>
            </a:extLst>
          </p:cNvPr>
          <p:cNvGrpSpPr/>
          <p:nvPr/>
        </p:nvGrpSpPr>
        <p:grpSpPr>
          <a:xfrm>
            <a:off x="5366892" y="1080542"/>
            <a:ext cx="3093540" cy="3939480"/>
            <a:chOff x="4860000" y="2160000"/>
            <a:chExt cx="2880000" cy="3708000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BAE7F263-EE45-E37C-AB4E-1605971A3DEA}"/>
                </a:ext>
              </a:extLst>
            </p:cNvPr>
            <p:cNvGrpSpPr/>
            <p:nvPr/>
          </p:nvGrpSpPr>
          <p:grpSpPr>
            <a:xfrm>
              <a:off x="4860000" y="2160000"/>
              <a:ext cx="2880000" cy="3708000"/>
              <a:chOff x="1908152" y="5314188"/>
              <a:chExt cx="2880000" cy="3708000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9BD0BBC-1ADB-824F-F2FE-769BF61A5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8152" y="5314188"/>
                <a:ext cx="1406512" cy="288000"/>
              </a:xfrm>
              <a:prstGeom prst="rect">
                <a:avLst/>
              </a:prstGeom>
            </p:spPr>
          </p:pic>
          <p:sp>
            <p:nvSpPr>
              <p:cNvPr id="14" name="圓角矩形 13">
                <a:extLst>
                  <a:ext uri="{FF2B5EF4-FFF2-40B4-BE49-F238E27FC236}">
                    <a16:creationId xmlns:a16="http://schemas.microsoft.com/office/drawing/2014/main" id="{2A823819-659B-A46F-D65B-1A3D373C2562}"/>
                  </a:ext>
                </a:extLst>
              </p:cNvPr>
              <p:cNvSpPr/>
              <p:nvPr/>
            </p:nvSpPr>
            <p:spPr>
              <a:xfrm>
                <a:off x="1908152" y="5602188"/>
                <a:ext cx="2880000" cy="3420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01AEA6"/>
                </a:solidFill>
              </a:ln>
            </p:spPr>
            <p:txBody>
              <a:bodyPr lIns="72000" tIns="72000" rIns="72000" bIns="72000" rtlCol="0" anchor="t" anchorCtr="0"/>
              <a:lstStyle/>
              <a:p>
                <a:pPr lvl="0">
                  <a:lnSpc>
                    <a:spcPct val="120000"/>
                  </a:lnSpc>
                </a:pPr>
                <a:r>
                  <a:rPr lang="zh-TW" alt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拿出附件 </a:t>
                </a:r>
                <a:r>
                  <a:rPr lang="en-US" altLang="zh-TW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5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、</a:t>
                </a:r>
                <a:r>
                  <a:rPr lang="en-US" altLang="zh-TW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6 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組成立體圖，再利用附件 </a:t>
                </a:r>
                <a:r>
                  <a:rPr lang="en-US" altLang="zh-TW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1 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三角格紙，試著畫出此立體圖的等角圖。</a:t>
                </a:r>
              </a:p>
            </p:txBody>
          </p:sp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3F8D94D-9C6C-56F4-A295-A7F6E9913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0509" y="3564396"/>
              <a:ext cx="1692007" cy="1930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247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103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259656" y="937230"/>
            <a:ext cx="216000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475656" y="833845"/>
            <a:ext cx="7488856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sz="2400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等角圖</a:t>
            </a:r>
            <a:endParaRPr lang="en-US" altLang="zh-TW" sz="2400" dirty="0">
              <a:solidFill>
                <a:srgbClr val="3F3F3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A5396DC-AAC4-073D-B11E-712A73AEC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239" y="1317242"/>
            <a:ext cx="6570790" cy="35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0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103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259656" y="937230"/>
            <a:ext cx="216000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475656" y="833845"/>
            <a:ext cx="7488856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sz="2400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等角圖</a:t>
            </a:r>
            <a:endParaRPr lang="en-US" altLang="zh-TW" sz="2400" dirty="0">
              <a:solidFill>
                <a:srgbClr val="3F3F3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A5396DC-AAC4-073D-B11E-712A73AEC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17242"/>
            <a:ext cx="7470100" cy="35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2DDF395F-5E1D-1586-7F82-DD0FB24E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71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等斜圖實作範例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3DD3A72-0499-DF49-2BB9-0B39143B755F}"/>
              </a:ext>
            </a:extLst>
          </p:cNvPr>
          <p:cNvSpPr txBox="1"/>
          <p:nvPr/>
        </p:nvSpPr>
        <p:spPr>
          <a:xfrm>
            <a:off x="2843808" y="94198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+mj-lt"/>
                <a:ea typeface="Microsoft JhengHei" panose="020B0604030504040204" pitchFamily="34" charset="-120"/>
              </a:rPr>
              <a:t>將立體圖繪製成等斜圖</a:t>
            </a:r>
            <a:endParaRPr lang="zh-TW" altLang="en-US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F049964-D9AA-0740-26EA-1E86E88A4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833" y="1635646"/>
            <a:ext cx="3463311" cy="325777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BB5F67A-FE44-C661-A23B-AA3D322E7090}"/>
              </a:ext>
            </a:extLst>
          </p:cNvPr>
          <p:cNvSpPr txBox="1"/>
          <p:nvPr/>
        </p:nvSpPr>
        <p:spPr>
          <a:xfrm>
            <a:off x="2051720" y="1913306"/>
            <a:ext cx="4572000" cy="2632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使用器材：</a:t>
            </a:r>
            <a:endParaRPr lang="en-US" altLang="zh-TW" sz="2800" dirty="0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方格紙 、</a:t>
            </a:r>
            <a:endParaRPr lang="en-US" altLang="zh-TW" sz="2800" dirty="0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製圖鉛筆、</a:t>
            </a:r>
            <a:endParaRPr lang="en-US" altLang="zh-TW" sz="2800" dirty="0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橡皮擦、</a:t>
            </a:r>
            <a:endParaRPr lang="en-US" altLang="zh-TW" sz="2800" dirty="0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直尺。</a:t>
            </a:r>
          </a:p>
        </p:txBody>
      </p:sp>
    </p:spTree>
    <p:extLst>
      <p:ext uri="{BB962C8B-B14F-4D97-AF65-F5344CB8AC3E}">
        <p14:creationId xmlns:p14="http://schemas.microsoft.com/office/powerpoint/2010/main" val="36941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B44D458-0801-AD71-D823-2A0DA55A2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4350844" cy="122413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CE33232-4BF2-3934-D3F4-787F611F80FB}"/>
              </a:ext>
            </a:extLst>
          </p:cNvPr>
          <p:cNvSpPr txBox="1"/>
          <p:nvPr/>
        </p:nvSpPr>
        <p:spPr>
          <a:xfrm>
            <a:off x="1080770" y="1685569"/>
            <a:ext cx="23391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要對同學描述</a:t>
            </a:r>
            <a:endParaRPr lang="en-US" altLang="zh-TW" sz="28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你家的家具外</a:t>
            </a:r>
            <a:endParaRPr lang="en-US" altLang="zh-TW" sz="28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觀與規格，</a:t>
            </a:r>
            <a:endParaRPr lang="en-US" altLang="zh-TW" sz="28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你覺得要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如何</a:t>
            </a:r>
            <a:endParaRPr lang="en-US" altLang="zh-TW" sz="28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讓你的說明更</a:t>
            </a:r>
            <a:endParaRPr lang="en-US" altLang="zh-TW" sz="28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明確呢？</a:t>
            </a:r>
            <a:endParaRPr kumimoji="1" lang="zh-TW" altLang="en-US" dirty="0">
              <a:latin typeface="Microsoft JhengHei" panose="020B0604030504040204" pitchFamily="34" charset="-120"/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EB2D68A5-E051-5E12-D078-F372CDA83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 smtClean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94</a:t>
            </a:r>
            <a:endParaRPr lang="en-US" altLang="zh-TW" sz="1800" dirty="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720AE70-B678-4515-1251-4EABA240E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34" y="987574"/>
            <a:ext cx="4471274" cy="407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6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2DDF395F-5E1D-1586-7F82-DD0FB24E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71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等斜圖實作範例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229F6E6-CE86-4149-6840-9EBAC6F1F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976" y="4137497"/>
            <a:ext cx="3003078" cy="6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/>
          <a:lstStyle/>
          <a:p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找出物體的寬、高、深，畫出一等斜圖。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DE088B0-1FDC-D7A0-F5FE-C12D7AEB0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4083918"/>
            <a:ext cx="3600400" cy="6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/>
          <a:lstStyle/>
          <a:p>
            <a:r>
              <a:rPr lang="zh-TW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從正對於讀者的面，繪製出物體的正面輪廓，可以用細實線輔助繪製出會被挖除的輪廓。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49D9197-367F-8011-2595-8818D0597E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73"/>
          <a:stretch/>
        </p:blipFill>
        <p:spPr>
          <a:xfrm>
            <a:off x="1023056" y="951910"/>
            <a:ext cx="3044888" cy="303633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75E2292-3700-590D-3522-E94D1506D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28246"/>
            <a:ext cx="309825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2DDF395F-5E1D-1586-7F82-DD0FB24E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71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等斜圖實作範例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229F6E6-CE86-4149-6840-9EBAC6F1F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976" y="4137497"/>
            <a:ext cx="3003078" cy="6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/>
          <a:lstStyle/>
          <a:p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從正面逐步投影，用實線繪製出對軸的平行線。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DE088B0-1FDC-D7A0-F5FE-C12D7AEB0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4083918"/>
            <a:ext cx="3600400" cy="6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/>
          <a:lstStyle/>
          <a:p>
            <a:r>
              <a:rPr lang="zh-TW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於投影面上用實線逐步繪製，正面輪廓與對軸平行線之間的細部輪廓。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EF66E49-86FB-227D-184C-EA41D44CE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84" y="894740"/>
            <a:ext cx="3085091" cy="3024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96AD9D3-E872-717E-E045-4B4402FD5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76" y="965571"/>
            <a:ext cx="3008842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2DDF395F-5E1D-1586-7F82-DD0FB24E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71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等斜圖實作範例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229F6E6-CE86-4149-6840-9EBAC6F1F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616" y="4262745"/>
            <a:ext cx="2514402" cy="6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/>
          <a:lstStyle/>
          <a:p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將多餘的線段擦掉，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就完成立體圖</a:t>
            </a:r>
            <a:r>
              <a:rPr lang="en-US" altLang="zh-TW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!</a:t>
            </a:r>
            <a:endParaRPr lang="zh-TW" altLang="en-US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C8F7995-233C-6182-4148-90D8B6098A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88" y="804648"/>
            <a:ext cx="3274659" cy="3210292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9051937F-29E5-5DA5-991A-A6628CDA2461}"/>
              </a:ext>
            </a:extLst>
          </p:cNvPr>
          <p:cNvGrpSpPr/>
          <p:nvPr/>
        </p:nvGrpSpPr>
        <p:grpSpPr>
          <a:xfrm>
            <a:off x="5366892" y="1080542"/>
            <a:ext cx="3093540" cy="3939480"/>
            <a:chOff x="4860000" y="2160000"/>
            <a:chExt cx="2880000" cy="3708000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C0835B4C-AA1B-0E35-736E-94FA22FB5E0F}"/>
                </a:ext>
              </a:extLst>
            </p:cNvPr>
            <p:cNvGrpSpPr/>
            <p:nvPr/>
          </p:nvGrpSpPr>
          <p:grpSpPr>
            <a:xfrm>
              <a:off x="4860000" y="2160000"/>
              <a:ext cx="2880000" cy="3708000"/>
              <a:chOff x="1908152" y="5314188"/>
              <a:chExt cx="2880000" cy="3708000"/>
            </a:xfrm>
          </p:grpSpPr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E22890E1-D685-43BC-EC85-D8DA37F3A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8152" y="5314188"/>
                <a:ext cx="1406512" cy="288000"/>
              </a:xfrm>
              <a:prstGeom prst="rect">
                <a:avLst/>
              </a:prstGeom>
            </p:spPr>
          </p:pic>
          <p:sp>
            <p:nvSpPr>
              <p:cNvPr id="18" name="圓角矩形 17">
                <a:extLst>
                  <a:ext uri="{FF2B5EF4-FFF2-40B4-BE49-F238E27FC236}">
                    <a16:creationId xmlns:a16="http://schemas.microsoft.com/office/drawing/2014/main" id="{F7314AFD-D203-6080-E082-AEAEFC5082A4}"/>
                  </a:ext>
                </a:extLst>
              </p:cNvPr>
              <p:cNvSpPr/>
              <p:nvPr/>
            </p:nvSpPr>
            <p:spPr>
              <a:xfrm>
                <a:off x="1908152" y="5602188"/>
                <a:ext cx="2880000" cy="3420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01AEA6"/>
                </a:solidFill>
              </a:ln>
            </p:spPr>
            <p:txBody>
              <a:bodyPr lIns="72000" tIns="72000" rIns="72000" bIns="72000" rtlCol="0" anchor="t" anchorCtr="0"/>
              <a:lstStyle/>
              <a:p>
                <a:pPr lvl="0">
                  <a:lnSpc>
                    <a:spcPct val="120000"/>
                  </a:lnSpc>
                </a:pPr>
                <a:r>
                  <a:rPr lang="zh-TW" alt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拿出附件 </a:t>
                </a:r>
                <a:r>
                  <a:rPr lang="en-US" altLang="zh-TW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5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、</a:t>
                </a:r>
                <a:r>
                  <a:rPr lang="en-US" altLang="zh-TW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6 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組成立體圖，再利用附件 </a:t>
                </a:r>
                <a:r>
                  <a:rPr lang="en-US" altLang="zh-TW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1 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三角格紙，試著畫出此立體圖的等斜圖。</a:t>
                </a:r>
              </a:p>
            </p:txBody>
          </p:sp>
        </p:grp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8844FB03-802A-3E01-7E1B-8D7129157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0509" y="3564396"/>
              <a:ext cx="1692007" cy="1930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014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105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259656" y="937230"/>
            <a:ext cx="216000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475656" y="833845"/>
            <a:ext cx="7488856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sz="2400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等斜圖</a:t>
            </a:r>
            <a:endParaRPr lang="en-US" altLang="zh-TW" sz="2400" dirty="0">
              <a:solidFill>
                <a:srgbClr val="3F3F3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A5396DC-AAC4-073D-B11E-712A73AEC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56" y="1317826"/>
            <a:ext cx="7219263" cy="335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105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259656" y="937230"/>
            <a:ext cx="216000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475656" y="833845"/>
            <a:ext cx="7488856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sz="2400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等斜圖</a:t>
            </a:r>
            <a:endParaRPr lang="en-US" altLang="zh-TW" sz="2400" dirty="0">
              <a:solidFill>
                <a:srgbClr val="3F3F3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A5396DC-AAC4-073D-B11E-712A73AEC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458" y="1317242"/>
            <a:ext cx="7046352" cy="35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3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106</a:t>
            </a: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105629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900"/>
              </a:lnSpc>
            </a:pPr>
            <a:r>
              <a:rPr lang="zh-TW" altLang="en-US" sz="3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用正四角柱體和橢圓形畫法即可畫出圓柱體。徒手畫橢圓形時，將菱形的兩條對角線各分成六等分，再用適當的弧線連接各點。若有直尺、圓規等工具輔助，則可採用四中心法繪製。 </a:t>
            </a:r>
          </a:p>
          <a:p>
            <a:pPr>
              <a:lnSpc>
                <a:spcPts val="2700"/>
              </a:lnSpc>
            </a:pPr>
            <a:endParaRPr lang="en-US" altLang="zh-TW" sz="2400" dirty="0">
              <a:solidFill>
                <a:srgbClr val="3F3F3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圓柱圖的繪製</a:t>
            </a: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04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106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圓柱圖的繪製</a:t>
            </a: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5467C1A-509D-714D-10FD-524B6FC5C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85" y="1415424"/>
            <a:ext cx="7339101" cy="3547232"/>
          </a:xfrm>
          <a:prstGeom prst="rect">
            <a:avLst/>
          </a:prstGeom>
        </p:spPr>
      </p:pic>
      <p:pic>
        <p:nvPicPr>
          <p:cNvPr id="4" name="圖片 3">
            <a:hlinkClick r:id="rId3"/>
            <a:extLst>
              <a:ext uri="{FF2B5EF4-FFF2-40B4-BE49-F238E27FC236}">
                <a16:creationId xmlns:a16="http://schemas.microsoft.com/office/drawing/2014/main" id="{8110D36B-C8BC-7820-526C-7F3C42A59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6764674" y="0"/>
            <a:ext cx="1568457" cy="96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56D7B15-091B-77D6-B955-0538F2C3D6EE}"/>
              </a:ext>
            </a:extLst>
          </p:cNvPr>
          <p:cNvSpPr txBox="1"/>
          <p:nvPr/>
        </p:nvSpPr>
        <p:spPr>
          <a:xfrm>
            <a:off x="6836682" y="937102"/>
            <a:ext cx="1440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等角圖圓形畫法 </a:t>
            </a:r>
          </a:p>
        </p:txBody>
      </p:sp>
    </p:spTree>
    <p:extLst>
      <p:ext uri="{BB962C8B-B14F-4D97-AF65-F5344CB8AC3E}">
        <p14:creationId xmlns:p14="http://schemas.microsoft.com/office/powerpoint/2010/main" val="316639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106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圓柱圖的繪製</a:t>
            </a: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5BA3FA1-4231-2A67-CFF2-E0E74A46A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73" y="1287528"/>
            <a:ext cx="7772400" cy="3712028"/>
          </a:xfrm>
          <a:prstGeom prst="rect">
            <a:avLst/>
          </a:prstGeom>
        </p:spPr>
      </p:pic>
      <p:pic>
        <p:nvPicPr>
          <p:cNvPr id="4" name="圖片 3">
            <a:hlinkClick r:id="rId3"/>
            <a:extLst>
              <a:ext uri="{FF2B5EF4-FFF2-40B4-BE49-F238E27FC236}">
                <a16:creationId xmlns:a16="http://schemas.microsoft.com/office/drawing/2014/main" id="{08D323A9-CC44-8724-EE63-5ED2693DA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6891975" y="-15290"/>
            <a:ext cx="1568457" cy="96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E719DD0-2494-05E8-3BE0-37FE794FF8F7}"/>
              </a:ext>
            </a:extLst>
          </p:cNvPr>
          <p:cNvSpPr txBox="1"/>
          <p:nvPr/>
        </p:nvSpPr>
        <p:spPr>
          <a:xfrm>
            <a:off x="6963983" y="921812"/>
            <a:ext cx="1440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如何畫等角橢圓 </a:t>
            </a:r>
          </a:p>
        </p:txBody>
      </p:sp>
    </p:spTree>
    <p:extLst>
      <p:ext uri="{BB962C8B-B14F-4D97-AF65-F5344CB8AC3E}">
        <p14:creationId xmlns:p14="http://schemas.microsoft.com/office/powerpoint/2010/main" val="32120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107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圓柱圖的繪製</a:t>
            </a: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F06812A-CEDB-0A03-5A12-2963B5DD7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62" y="1407533"/>
            <a:ext cx="6713458" cy="346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5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107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60BF896-7F71-9414-DE94-189636408ADF}"/>
              </a:ext>
            </a:extLst>
          </p:cNvPr>
          <p:cNvSpPr txBox="1"/>
          <p:nvPr/>
        </p:nvSpPr>
        <p:spPr>
          <a:xfrm>
            <a:off x="747218" y="1779223"/>
            <a:ext cx="7784782" cy="7907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zh-TW" altLang="en-US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利用附件 </a:t>
            </a:r>
            <a:r>
              <a:rPr lang="en-US" altLang="zh-TW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 </a:t>
            </a:r>
            <a:r>
              <a:rPr lang="zh-TW" altLang="en-US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的三角格紙，繪製出一個內徑 </a:t>
            </a:r>
            <a:r>
              <a:rPr lang="en-US" altLang="zh-TW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50</a:t>
            </a:r>
            <a:r>
              <a:rPr lang="en" altLang="zh-TW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mm</a:t>
            </a:r>
            <a:r>
              <a:rPr lang="zh-TW" altLang="en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外徑 </a:t>
            </a:r>
            <a:r>
              <a:rPr lang="en-US" altLang="zh-TW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80</a:t>
            </a:r>
            <a:r>
              <a:rPr lang="en" altLang="zh-TW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mm</a:t>
            </a:r>
            <a:r>
              <a:rPr lang="zh-TW" altLang="en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高度 </a:t>
            </a:r>
            <a:r>
              <a:rPr lang="en-US" altLang="zh-TW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100</a:t>
            </a:r>
            <a:r>
              <a:rPr lang="en" altLang="zh-TW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mm </a:t>
            </a:r>
            <a:r>
              <a:rPr lang="zh-TW" altLang="en-US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的圓</a:t>
            </a:r>
            <a:endParaRPr lang="en-US" altLang="zh-TW" sz="32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管等角圖</a:t>
            </a:r>
            <a:r>
              <a:rPr lang="zh-TW" altLang="en-US" sz="3200" dirty="0">
                <a:solidFill>
                  <a:srgbClr val="3F3F3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en-US" altLang="zh-TW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TW" altLang="en-US" sz="32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1576424-FDDD-481F-4848-6E640236BD75}"/>
              </a:ext>
            </a:extLst>
          </p:cNvPr>
          <p:cNvSpPr txBox="1"/>
          <p:nvPr/>
        </p:nvSpPr>
        <p:spPr>
          <a:xfrm>
            <a:off x="3868926" y="1059582"/>
            <a:ext cx="1567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做一做</a:t>
            </a:r>
          </a:p>
        </p:txBody>
      </p:sp>
      <p:sp>
        <p:nvSpPr>
          <p:cNvPr id="13" name="文字版面配置區 1">
            <a:extLst>
              <a:ext uri="{FF2B5EF4-FFF2-40B4-BE49-F238E27FC236}">
                <a16:creationId xmlns:a16="http://schemas.microsoft.com/office/drawing/2014/main" id="{0F80863A-5528-CCE0-C10F-8E177A2819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14" name="文字版面配置區 2">
            <a:extLst>
              <a:ext uri="{FF2B5EF4-FFF2-40B4-BE49-F238E27FC236}">
                <a16:creationId xmlns:a16="http://schemas.microsoft.com/office/drawing/2014/main" id="{D1146BC5-FE14-9C41-EA8B-9A5C823F6B5D}"/>
              </a:ext>
            </a:extLst>
          </p:cNvPr>
          <p:cNvSpPr txBox="1">
            <a:spLocks/>
          </p:cNvSpPr>
          <p:nvPr/>
        </p:nvSpPr>
        <p:spPr>
          <a:xfrm>
            <a:off x="611560" y="215984"/>
            <a:ext cx="720080" cy="699582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sz="2800" kern="0"/>
              <a:t>3</a:t>
            </a:r>
            <a:endParaRPr lang="zh-TW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0060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B44D458-0801-AD71-D823-2A0DA55A2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4350844" cy="122413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720AE70-B678-4515-1251-4EABA240E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34" y="987574"/>
            <a:ext cx="4471274" cy="407364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CE33232-4BF2-3934-D3F4-787F611F80FB}"/>
              </a:ext>
            </a:extLst>
          </p:cNvPr>
          <p:cNvSpPr txBox="1"/>
          <p:nvPr/>
        </p:nvSpPr>
        <p:spPr>
          <a:xfrm>
            <a:off x="720730" y="1685569"/>
            <a:ext cx="303159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1.</a:t>
            </a:r>
            <a:r>
              <a:rPr lang="zh-TW" altLang="en-US" sz="24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 依照說明書上的標</a:t>
            </a:r>
            <a:endParaRPr lang="en-US" altLang="zh-TW" sz="2400" dirty="0">
              <a:solidFill>
                <a:srgbClr val="C00000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    準用語形容規格，</a:t>
            </a:r>
            <a:endParaRPr lang="en-US" altLang="zh-TW" sz="2400" dirty="0">
              <a:solidFill>
                <a:srgbClr val="C00000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    一般來說，規格表</a:t>
            </a:r>
            <a:endParaRPr lang="en-US" altLang="zh-TW" sz="2400" dirty="0">
              <a:solidFill>
                <a:srgbClr val="C00000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    示方式會採用國際</a:t>
            </a:r>
            <a:endParaRPr lang="en-US" altLang="zh-TW" sz="2400" dirty="0">
              <a:solidFill>
                <a:srgbClr val="C00000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    標準或國家標準。 </a:t>
            </a:r>
          </a:p>
          <a:p>
            <a:r>
              <a:rPr lang="en-US" altLang="zh-TW" sz="24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2.</a:t>
            </a:r>
            <a:r>
              <a:rPr lang="zh-TW" altLang="en-US" sz="24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 用繪製的方式搭配</a:t>
            </a:r>
            <a:endParaRPr lang="en-US" altLang="zh-TW" sz="2400" dirty="0">
              <a:solidFill>
                <a:srgbClr val="C00000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    解說，更好理解物</a:t>
            </a:r>
            <a:endParaRPr lang="en-US" altLang="zh-TW" sz="2400" dirty="0">
              <a:solidFill>
                <a:srgbClr val="C00000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    品的外觀及功能。 </a:t>
            </a:r>
          </a:p>
          <a:p>
            <a:endParaRPr kumimoji="1" lang="zh-TW" altLang="en-US" sz="2400" dirty="0">
              <a:solidFill>
                <a:srgbClr val="C00000"/>
              </a:solidFill>
              <a:latin typeface="Microsoft JhengHei" panose="020B0604030504040204" pitchFamily="34" charset="-120"/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EB2D68A5-E051-5E12-D078-F372CDA83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 smtClean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94</a:t>
            </a:r>
            <a:endParaRPr lang="en-US" altLang="zh-TW" sz="1800" dirty="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2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107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投影概念 </a:t>
            </a: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F72418E-82F4-D319-DCE5-59830F22E022}"/>
              </a:ext>
            </a:extLst>
          </p:cNvPr>
          <p:cNvSpPr txBox="1"/>
          <p:nvPr/>
        </p:nvSpPr>
        <p:spPr>
          <a:xfrm>
            <a:off x="899593" y="1347614"/>
            <a:ext cx="7704856" cy="7907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zh-TW" altLang="en-US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立體圖以特定角度描繪物件的真實輪廓，但無法呈現被遮住的部分，且不易標示和讀取各部位的尺寸。若從物體的上、下、前、後、左、右六個方向觀察，可以更清楚的了解物體各面的形狀與大小</a:t>
            </a:r>
            <a:r>
              <a:rPr lang="zh-TW" altLang="en-US" sz="2400" dirty="0">
                <a:solidFill>
                  <a:srgbClr val="3F3F3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en-US" altLang="zh-TW" sz="24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TW" altLang="en-US" sz="2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324F807-83A1-B2D9-A688-3624F3760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3" y="2898669"/>
            <a:ext cx="5489573" cy="224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0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三視圖</a:t>
            </a: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F72418E-82F4-D319-DCE5-59830F22E022}"/>
              </a:ext>
            </a:extLst>
          </p:cNvPr>
          <p:cNvSpPr txBox="1"/>
          <p:nvPr/>
        </p:nvSpPr>
        <p:spPr>
          <a:xfrm>
            <a:off x="899593" y="1347614"/>
            <a:ext cx="7704856" cy="7907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zh-TW" altLang="en-US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將屏幕放置於觀察者與物</a:t>
            </a:r>
            <a:endParaRPr lang="en-US" altLang="zh-TW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體之間，用平行光源照射</a:t>
            </a:r>
            <a:endParaRPr lang="en-US" altLang="zh-TW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，使物體的投影顯示該面</a:t>
            </a:r>
            <a:endParaRPr lang="en-US" altLang="zh-TW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的形狀，稱為平行投影。</a:t>
            </a:r>
            <a:endParaRPr lang="en-US" altLang="zh-TW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觀察者在投影面上看到的</a:t>
            </a:r>
            <a:endParaRPr lang="en-US" altLang="zh-TW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圖形即為正投影視圖。</a:t>
            </a:r>
            <a:endParaRPr lang="zh-TW" altLang="en-US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0E1EDC2-008E-3128-E889-0E1C29DD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"/>
          <a:stretch/>
        </p:blipFill>
        <p:spPr>
          <a:xfrm>
            <a:off x="5078752" y="1131590"/>
            <a:ext cx="3565916" cy="3723910"/>
          </a:xfrm>
          <a:prstGeom prst="rect">
            <a:avLst/>
          </a:prstGeom>
        </p:spPr>
      </p:pic>
      <p:sp>
        <p:nvSpPr>
          <p:cNvPr id="10" name="Rectangle 1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4572000" y="375365"/>
            <a:ext cx="1271513" cy="272635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ctr"/>
            <a:r>
              <a:rPr lang="zh-TW" altLang="en-US" sz="1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三視圖介紹</a:t>
            </a:r>
            <a:endParaRPr lang="zh-TW" altLang="en-US" sz="1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AutoShape 12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3995936" y="362805"/>
            <a:ext cx="672264" cy="297756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790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F72418E-82F4-D319-DCE5-59830F22E022}"/>
              </a:ext>
            </a:extLst>
          </p:cNvPr>
          <p:cNvSpPr txBox="1"/>
          <p:nvPr/>
        </p:nvSpPr>
        <p:spPr>
          <a:xfrm>
            <a:off x="1303981" y="1419622"/>
            <a:ext cx="7084443" cy="7907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ts val="4160"/>
              </a:lnSpc>
            </a:pPr>
            <a:r>
              <a:rPr lang="zh-TW" altLang="en-US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假設立體物件外有一虛擬透明箱進行平行投影，每個面都會呈現正投影視圖，這六個面形成的圖形稱為正投影多視圖。常用前視圖、右側視圖及俯視圖來表達詳細資料，即為三視圖。</a:t>
            </a:r>
            <a:endParaRPr lang="zh-TW" altLang="en-US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>
            <a:hlinkClick r:id="rId2"/>
            <a:extLst>
              <a:ext uri="{FF2B5EF4-FFF2-40B4-BE49-F238E27FC236}">
                <a16:creationId xmlns:a16="http://schemas.microsoft.com/office/drawing/2014/main" id="{EF78C203-62B3-4B52-A264-1AF67739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6660232" y="-21536"/>
            <a:ext cx="1568457" cy="96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72624DD-DEA8-9523-58E5-92C23F8436DA}"/>
              </a:ext>
            </a:extLst>
          </p:cNvPr>
          <p:cNvSpPr txBox="1"/>
          <p:nvPr/>
        </p:nvSpPr>
        <p:spPr>
          <a:xfrm>
            <a:off x="6732240" y="915566"/>
            <a:ext cx="1440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視圖</a:t>
            </a:r>
            <a:r>
              <a:rPr lang="zh-TW" altLang="en-US" sz="14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角概念 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三視圖</a:t>
            </a: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61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108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E841DF3-4C23-E239-A167-C7AC8DA39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r="6482"/>
          <a:stretch/>
        </p:blipFill>
        <p:spPr>
          <a:xfrm>
            <a:off x="6156176" y="1419622"/>
            <a:ext cx="2659063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6641AF1-30F1-4947-883D-89C94DA52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33" y="1419622"/>
            <a:ext cx="2486475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DA367A2-1A06-4A97-10CE-79DC4A4E2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37206"/>
            <a:ext cx="2740730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72C9EB9-A861-A443-3F12-AC6E159E4E79}"/>
              </a:ext>
            </a:extLst>
          </p:cNvPr>
          <p:cNvSpPr txBox="1"/>
          <p:nvPr/>
        </p:nvSpPr>
        <p:spPr>
          <a:xfrm>
            <a:off x="461024" y="4083918"/>
            <a:ext cx="2814832" cy="10306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en-US" altLang="zh-TW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虛擬透明箱上的正投影</a:t>
            </a:r>
            <a:endParaRPr lang="en-US" altLang="zh-TW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多視圖</a:t>
            </a: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en-US" altLang="zh-TW" sz="1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zh-TW" altLang="en-US" sz="16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642515B-65B3-DEDB-29D5-A62EC59FC031}"/>
              </a:ext>
            </a:extLst>
          </p:cNvPr>
          <p:cNvSpPr txBox="1"/>
          <p:nvPr/>
        </p:nvSpPr>
        <p:spPr>
          <a:xfrm>
            <a:off x="3239598" y="4083918"/>
            <a:ext cx="2814832" cy="10306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en-US" altLang="zh-TW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俯視圖與右側視圖旋轉 </a:t>
            </a:r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90°</a:t>
            </a: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後，與前視圖齊平</a:t>
            </a: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en-US" altLang="zh-TW" sz="1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zh-TW" altLang="en-US" sz="16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AF2F5E4-E9E9-EB6E-8F8A-54C007D9CCEF}"/>
              </a:ext>
            </a:extLst>
          </p:cNvPr>
          <p:cNvSpPr txBox="1"/>
          <p:nvPr/>
        </p:nvSpPr>
        <p:spPr>
          <a:xfrm>
            <a:off x="6084168" y="4083918"/>
            <a:ext cx="3036613" cy="10306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</a:t>
            </a: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將前視圖、右側視圖與俯視</a:t>
            </a:r>
            <a:endParaRPr lang="en-US" altLang="zh-TW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圖，繪製於紙上，即完成三</a:t>
            </a:r>
            <a:endParaRPr lang="en-US" altLang="zh-TW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視圖。</a:t>
            </a:r>
          </a:p>
          <a:p>
            <a:pPr>
              <a:lnSpc>
                <a:spcPts val="2200"/>
              </a:lnSpc>
            </a:pPr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en-US" altLang="zh-TW" sz="1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zh-TW" altLang="en-US" sz="16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三視圖</a:t>
            </a: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755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108</a:t>
            </a:r>
          </a:p>
        </p:txBody>
      </p:sp>
      <p:pic>
        <p:nvPicPr>
          <p:cNvPr id="12" name="圖片 5">
            <a:hlinkClick r:id="rId2"/>
            <a:extLst>
              <a:ext uri="{FF2B5EF4-FFF2-40B4-BE49-F238E27FC236}">
                <a16:creationId xmlns:a16="http://schemas.microsoft.com/office/drawing/2014/main" id="{1EAFBF2C-7F47-81B4-4E0D-90CF231D5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115616" y="1948391"/>
            <a:ext cx="2140423" cy="13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5FEF84E-625B-94E9-E3B0-7FBA1CB5BD6C}"/>
              </a:ext>
            </a:extLst>
          </p:cNvPr>
          <p:cNvSpPr txBox="1"/>
          <p:nvPr/>
        </p:nvSpPr>
        <p:spPr>
          <a:xfrm>
            <a:off x="3933836" y="3291830"/>
            <a:ext cx="1584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立體模型的三視圖  </a:t>
            </a:r>
          </a:p>
        </p:txBody>
      </p:sp>
      <p:pic>
        <p:nvPicPr>
          <p:cNvPr id="7" name="圖片 5">
            <a:hlinkClick r:id="rId4"/>
            <a:extLst>
              <a:ext uri="{FF2B5EF4-FFF2-40B4-BE49-F238E27FC236}">
                <a16:creationId xmlns:a16="http://schemas.microsoft.com/office/drawing/2014/main" id="{21575760-2CAE-4E75-E424-7775161F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6175993" y="1923678"/>
            <a:ext cx="2140423" cy="13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5">
            <a:hlinkClick r:id="rId5"/>
            <a:extLst>
              <a:ext uri="{FF2B5EF4-FFF2-40B4-BE49-F238E27FC236}">
                <a16:creationId xmlns:a16="http://schemas.microsoft.com/office/drawing/2014/main" id="{DDA8AEC7-62E2-BBA0-4B2F-4681599F3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3655713" y="1923678"/>
            <a:ext cx="2140423" cy="13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9F151DFB-634E-7964-3BED-1F077592BBB8}"/>
              </a:ext>
            </a:extLst>
          </p:cNvPr>
          <p:cNvSpPr txBox="1"/>
          <p:nvPr/>
        </p:nvSpPr>
        <p:spPr>
          <a:xfrm>
            <a:off x="6386287" y="3291830"/>
            <a:ext cx="17198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三視圖介紹 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60E613A-C493-E519-8F41-57A5DCB8E3F6}"/>
              </a:ext>
            </a:extLst>
          </p:cNvPr>
          <p:cNvSpPr txBox="1"/>
          <p:nvPr/>
        </p:nvSpPr>
        <p:spPr>
          <a:xfrm>
            <a:off x="1393739" y="3291830"/>
            <a:ext cx="1584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簡單形體的三視圖</a:t>
            </a:r>
            <a:endParaRPr lang="zh-TW" altLang="en-US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字版面配置區 1">
            <a:extLst>
              <a:ext uri="{FF2B5EF4-FFF2-40B4-BE49-F238E27FC236}">
                <a16:creationId xmlns:a16="http://schemas.microsoft.com/office/drawing/2014/main" id="{6498BBE7-0E53-645B-67D2-FF995E3B6967}"/>
              </a:ext>
            </a:extLst>
          </p:cNvPr>
          <p:cNvSpPr txBox="1">
            <a:spLocks/>
          </p:cNvSpPr>
          <p:nvPr/>
        </p:nvSpPr>
        <p:spPr>
          <a:xfrm>
            <a:off x="1115617" y="195486"/>
            <a:ext cx="3312368" cy="581025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600" b="1">
                <a:solidFill>
                  <a:srgbClr val="E960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600" b="1">
                <a:solidFill>
                  <a:srgbClr val="E960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600" b="1">
                <a:solidFill>
                  <a:srgbClr val="E960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600" b="1">
                <a:solidFill>
                  <a:srgbClr val="E960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600" b="1">
                <a:solidFill>
                  <a:srgbClr val="E960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sz="3600" kern="0"/>
              <a:t>製圖與視圖 </a:t>
            </a:r>
          </a:p>
          <a:p>
            <a:endParaRPr lang="zh-TW" altLang="en-US" sz="3600" kern="0" dirty="0"/>
          </a:p>
        </p:txBody>
      </p:sp>
      <p:sp>
        <p:nvSpPr>
          <p:cNvPr id="17" name="文字版面配置區 2">
            <a:extLst>
              <a:ext uri="{FF2B5EF4-FFF2-40B4-BE49-F238E27FC236}">
                <a16:creationId xmlns:a16="http://schemas.microsoft.com/office/drawing/2014/main" id="{915A4605-A878-5D51-67D2-75D5F3EDFC99}"/>
              </a:ext>
            </a:extLst>
          </p:cNvPr>
          <p:cNvSpPr txBox="1">
            <a:spLocks/>
          </p:cNvSpPr>
          <p:nvPr/>
        </p:nvSpPr>
        <p:spPr>
          <a:xfrm>
            <a:off x="611560" y="215984"/>
            <a:ext cx="720080" cy="699582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sz="2800" kern="0"/>
              <a:t>3</a:t>
            </a:r>
            <a:endParaRPr lang="zh-TW" altLang="en-US" sz="2800" kern="0" dirty="0"/>
          </a:p>
        </p:txBody>
      </p:sp>
      <p:pic>
        <p:nvPicPr>
          <p:cNvPr id="1025" name="Picture 1" descr="page27image157741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7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27image157741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7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橢圓 19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三視圖</a:t>
            </a: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758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109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1059606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31616" y="982613"/>
            <a:ext cx="6840784" cy="581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立體圖與三視圖的關係 </a:t>
            </a: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BAC68E1-3984-6854-5BD5-A418B7062D6B}"/>
              </a:ext>
            </a:extLst>
          </p:cNvPr>
          <p:cNvSpPr txBox="1"/>
          <p:nvPr/>
        </p:nvSpPr>
        <p:spPr>
          <a:xfrm>
            <a:off x="1492882" y="1564940"/>
            <a:ext cx="6340659" cy="7907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ts val="4260"/>
              </a:lnSpc>
            </a:pPr>
            <a:r>
              <a:rPr lang="zh-TW" altLang="en-US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從正投影多視圖中可發現，透明箱上的俯視圖和右側視圖是經不同方向的 </a:t>
            </a:r>
            <a:r>
              <a:rPr lang="en-US" altLang="zh-TW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90°</a:t>
            </a:r>
            <a:r>
              <a:rPr lang="zh-TW" altLang="en-US" sz="32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旋轉後形成的，即將盒子的兩個垂直面打開後，與前視圖共同形成常用的三視圖。</a:t>
            </a:r>
          </a:p>
        </p:txBody>
      </p:sp>
    </p:spTree>
    <p:extLst>
      <p:ext uri="{BB962C8B-B14F-4D97-AF65-F5344CB8AC3E}">
        <p14:creationId xmlns:p14="http://schemas.microsoft.com/office/powerpoint/2010/main" val="21775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3B4E6B9-41D3-33A0-1D09-805F842067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71550"/>
            <a:ext cx="4104456" cy="4316252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109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581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立體圖與三視圖的關係 </a:t>
            </a: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BAC68E1-3984-6854-5BD5-A418B7062D6B}"/>
              </a:ext>
            </a:extLst>
          </p:cNvPr>
          <p:cNvSpPr txBox="1"/>
          <p:nvPr/>
        </p:nvSpPr>
        <p:spPr>
          <a:xfrm>
            <a:off x="846235" y="2468876"/>
            <a:ext cx="6580387" cy="7907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ts val="3260"/>
              </a:lnSpc>
            </a:pPr>
            <a:r>
              <a:rPr lang="zh-TW" altLang="en-US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</a:t>
            </a:r>
            <a:r>
              <a:rPr lang="en-US" altLang="zh-TW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3-8</a:t>
            </a:r>
            <a:r>
              <a:rPr lang="zh-TW" altLang="en-US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顯示</a:t>
            </a:r>
            <a:r>
              <a:rPr lang="en" altLang="zh-TW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</a:t>
            </a:r>
            <a:r>
              <a:rPr lang="zh-TW" altLang="en-US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形物件的立體</a:t>
            </a:r>
            <a:endParaRPr lang="en-US" altLang="zh-TW" sz="2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260"/>
              </a:lnSpc>
            </a:pPr>
            <a:r>
              <a:rPr lang="zh-TW" altLang="en-US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圖，藍色虛線展示立體圖</a:t>
            </a:r>
            <a:endParaRPr lang="en-US" altLang="zh-TW" sz="2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260"/>
              </a:lnSpc>
            </a:pPr>
            <a:r>
              <a:rPr lang="zh-TW" altLang="en-US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與三視圖各點的對應關係。</a:t>
            </a:r>
          </a:p>
        </p:txBody>
      </p:sp>
    </p:spTree>
    <p:extLst>
      <p:ext uri="{BB962C8B-B14F-4D97-AF65-F5344CB8AC3E}">
        <p14:creationId xmlns:p14="http://schemas.microsoft.com/office/powerpoint/2010/main" val="420211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109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581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立體圖與三視圖的關係 </a:t>
            </a: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BAC68E1-3984-6854-5BD5-A418B7062D6B}"/>
              </a:ext>
            </a:extLst>
          </p:cNvPr>
          <p:cNvSpPr txBox="1"/>
          <p:nvPr/>
        </p:nvSpPr>
        <p:spPr>
          <a:xfrm>
            <a:off x="1255677" y="1708956"/>
            <a:ext cx="4108411" cy="7907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ts val="3260"/>
              </a:lnSpc>
            </a:pPr>
            <a:r>
              <a:rPr lang="zh-TW" altLang="en-US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</a:t>
            </a:r>
            <a:r>
              <a:rPr lang="en-US" altLang="zh-TW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3-9</a:t>
            </a:r>
            <a:r>
              <a:rPr lang="zh-TW" altLang="en-US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：俯視圖在前視圖</a:t>
            </a:r>
            <a:endParaRPr lang="en-US" altLang="zh-TW" sz="2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260"/>
              </a:lnSpc>
            </a:pPr>
            <a:r>
              <a:rPr lang="zh-TW" altLang="en-US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的正上方，右側視圖在前</a:t>
            </a:r>
            <a:endParaRPr lang="en-US" altLang="zh-TW" sz="2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260"/>
              </a:lnSpc>
            </a:pPr>
            <a:r>
              <a:rPr lang="zh-TW" altLang="en-US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視圖的右方，俯視圖與右</a:t>
            </a:r>
            <a:endParaRPr lang="en-US" altLang="zh-TW" sz="2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260"/>
              </a:lnSpc>
            </a:pPr>
            <a:r>
              <a:rPr lang="zh-TW" altLang="en-US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側視圖的對應點呈</a:t>
            </a:r>
            <a:r>
              <a:rPr lang="en-US" altLang="zh-TW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45°</a:t>
            </a:r>
            <a:r>
              <a:rPr lang="zh-TW" altLang="en-US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角。</a:t>
            </a:r>
            <a:endParaRPr lang="en-US" altLang="zh-TW" sz="2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260"/>
              </a:lnSpc>
            </a:pPr>
            <a:r>
              <a:rPr lang="zh-TW" altLang="en-US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平行於坐標三軸的線段長</a:t>
            </a:r>
            <a:endParaRPr lang="en-US" altLang="zh-TW" sz="2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260"/>
              </a:lnSpc>
            </a:pPr>
            <a:r>
              <a:rPr lang="zh-TW" altLang="en-US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度對應關係也可在圖面上</a:t>
            </a:r>
            <a:endParaRPr lang="en-US" altLang="zh-TW" sz="26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260"/>
              </a:lnSpc>
            </a:pPr>
            <a:r>
              <a:rPr lang="zh-TW" altLang="en-US" sz="2600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直接看出來。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6FC932A-4EF3-2D22-0CAE-6AFFE6407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09244"/>
            <a:ext cx="3940153" cy="425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7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線條的規範 </a:t>
            </a: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D8ECD1-FAD4-6502-BE9C-A35C234F43BB}"/>
              </a:ext>
            </a:extLst>
          </p:cNvPr>
          <p:cNvSpPr txBox="1"/>
          <p:nvPr/>
        </p:nvSpPr>
        <p:spPr>
          <a:xfrm>
            <a:off x="1403648" y="1302694"/>
            <a:ext cx="6813125" cy="10530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製圖中的線條有其規範與準則。不同粗細與型態的線條代表不同的意義，繪圖時需遵守相關規定。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691CB6F-C596-2D5B-78FF-3254CC25D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30" y="2320727"/>
            <a:ext cx="6813125" cy="263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4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線條的規範 </a:t>
            </a: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D8ECD1-FAD4-6502-BE9C-A35C234F43BB}"/>
              </a:ext>
            </a:extLst>
          </p:cNvPr>
          <p:cNvSpPr txBox="1"/>
          <p:nvPr/>
        </p:nvSpPr>
        <p:spPr>
          <a:xfrm>
            <a:off x="1403648" y="1302694"/>
            <a:ext cx="6813125" cy="10530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製圖中的線條有其規範與準則。不同粗細與型態的線條代表不同的意義，繪圖時需遵守相關規定。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7ABAD8D-F0B1-F7E2-3909-FA9A0BA0E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93431"/>
            <a:ext cx="7931049" cy="279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B44D458-0801-AD71-D823-2A0DA55A2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4350844" cy="1224136"/>
          </a:xfrm>
          <a:prstGeom prst="rect">
            <a:avLst/>
          </a:prstGeom>
        </p:spPr>
      </p:pic>
      <p:sp>
        <p:nvSpPr>
          <p:cNvPr id="3" name="文字方塊 4">
            <a:extLst>
              <a:ext uri="{FF2B5EF4-FFF2-40B4-BE49-F238E27FC236}">
                <a16:creationId xmlns:a16="http://schemas.microsoft.com/office/drawing/2014/main" id="{6000340C-0FFD-4AC4-818A-D5F77F0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988" y="1995686"/>
            <a:ext cx="8064500" cy="179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8000" indent="-288000">
              <a:lnSpc>
                <a:spcPct val="120000"/>
              </a:lnSpc>
            </a:pPr>
            <a:r>
              <a:rPr lang="en-US" altLang="zh-TW" sz="3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1.</a:t>
            </a:r>
            <a:r>
              <a:rPr lang="zh-TW" altLang="en-US" sz="3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了解視圖與製圖在設計時的重要性。</a:t>
            </a:r>
          </a:p>
          <a:p>
            <a:pPr marL="288000" indent="-288000">
              <a:lnSpc>
                <a:spcPct val="120000"/>
              </a:lnSpc>
            </a:pPr>
            <a:r>
              <a:rPr lang="en-US" altLang="zh-TW" sz="3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2.</a:t>
            </a:r>
            <a:r>
              <a:rPr lang="zh-TW" altLang="en-US" sz="3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能理解基本的視圖。</a:t>
            </a:r>
          </a:p>
          <a:p>
            <a:pPr marL="288000" indent="-288000">
              <a:lnSpc>
                <a:spcPct val="120000"/>
              </a:lnSpc>
            </a:pPr>
            <a:r>
              <a:rPr lang="en-US" altLang="zh-TW" sz="3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3.</a:t>
            </a:r>
            <a:r>
              <a:rPr lang="zh-TW" altLang="en-US" sz="3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能具備基本的製圖能力。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09BE4C5-C0AC-1891-A389-54EC9FBCABA7}"/>
              </a:ext>
            </a:extLst>
          </p:cNvPr>
          <p:cNvSpPr txBox="1"/>
          <p:nvPr/>
        </p:nvSpPr>
        <p:spPr>
          <a:xfrm>
            <a:off x="3203848" y="1154237"/>
            <a:ext cx="2558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學習重點</a:t>
            </a:r>
            <a:endParaRPr lang="zh-TW" altLang="en-US" sz="4000" dirty="0">
              <a:solidFill>
                <a:srgbClr val="C00000"/>
              </a:solidFill>
              <a:latin typeface="Microsoft JhengHei" panose="020B0604030504040204" pitchFamily="34" charset="-120"/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EB2D68A5-E051-5E12-D078-F372CDA83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 smtClean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94</a:t>
            </a:r>
            <a:endParaRPr lang="en-US" altLang="zh-TW" sz="1800" dirty="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40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細鏈線 </a:t>
            </a: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D8ECD1-FAD4-6502-BE9C-A35C234F43BB}"/>
              </a:ext>
            </a:extLst>
          </p:cNvPr>
          <p:cNvSpPr txBox="1"/>
          <p:nvPr/>
        </p:nvSpPr>
        <p:spPr>
          <a:xfrm>
            <a:off x="1403648" y="1302694"/>
            <a:ext cx="7128352" cy="10530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細鏈線用來表示「</a:t>
            </a:r>
            <a:r>
              <a:rPr lang="zh-TW" altLang="en-US" sz="26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中心線</a:t>
            </a:r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」，說明中心線到物體兩端的距離相等，也可用兩條細鏈線的交點表示「中心點」。</a:t>
            </a:r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endParaRPr lang="en-US" altLang="zh-TW" sz="24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繪製時線條需一長一短</a:t>
            </a:r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交錯，中間空白間隔約</a:t>
            </a:r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en-US" altLang="zh-TW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1</a:t>
            </a:r>
            <a:r>
              <a:rPr lang="en" altLang="zh-TW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mm</a:t>
            </a:r>
            <a:r>
              <a:rPr lang="zh-TW" altLang="en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，</a:t>
            </a:r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短線約為空白間</a:t>
            </a:r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隔的一半。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48A29B2-E192-3904-A4DB-0038666687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2334702"/>
            <a:ext cx="3527952" cy="241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7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粗實線  </a:t>
            </a: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D8ECD1-FAD4-6502-BE9C-A35C234F43BB}"/>
              </a:ext>
            </a:extLst>
          </p:cNvPr>
          <p:cNvSpPr txBox="1"/>
          <p:nvPr/>
        </p:nvSpPr>
        <p:spPr>
          <a:xfrm>
            <a:off x="1403648" y="1302694"/>
            <a:ext cx="7128352" cy="10530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實線表示「</a:t>
            </a:r>
            <a:r>
              <a:rPr lang="zh-TW" altLang="en-US" sz="2600" dirty="0">
                <a:solidFill>
                  <a:srgbClr val="C00000"/>
                </a:solidFill>
                <a:latin typeface="Times New Roman" pitchFamily="18" charset="0"/>
                <a:ea typeface="Microsoft JhengHei" panose="020B0604030504040204" pitchFamily="34" charset="-120"/>
              </a:rPr>
              <a:t>可見的邊緣</a:t>
            </a:r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」。實線用來勾勒物體外觀，類似於圖畫中的「勾邊」技巧，以強調圖形外觀。</a:t>
            </a:r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endParaRPr lang="en-US" altLang="zh-TW" sz="24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除了邊緣外，可見的</a:t>
            </a:r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折線和孔洞也應使用</a:t>
            </a:r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實線標示。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F7ED19A-1EA9-FDE5-CA42-5A2856F91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59107"/>
            <a:ext cx="4118808" cy="244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6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111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細實線</a:t>
            </a: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D8ECD1-FAD4-6502-BE9C-A35C234F43BB}"/>
              </a:ext>
            </a:extLst>
          </p:cNvPr>
          <p:cNvSpPr txBox="1"/>
          <p:nvPr/>
        </p:nvSpPr>
        <p:spPr>
          <a:xfrm>
            <a:off x="1403648" y="1302694"/>
            <a:ext cx="7128352" cy="10530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細實線用在「尺寸標註」，表示物件邊長、口徑時使用的線段。</a:t>
            </a:r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長度標註的細實線</a:t>
            </a:r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不可以與邊緣的粗</a:t>
            </a:r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實線連接。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4EEFFF7-49B1-C451-F791-362734F26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66406"/>
            <a:ext cx="4104015" cy="298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111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虛線</a:t>
            </a: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D8ECD1-FAD4-6502-BE9C-A35C234F43BB}"/>
              </a:ext>
            </a:extLst>
          </p:cNvPr>
          <p:cNvSpPr txBox="1"/>
          <p:nvPr/>
        </p:nvSpPr>
        <p:spPr>
          <a:xfrm>
            <a:off x="1403648" y="1302694"/>
            <a:ext cx="7128352" cy="10530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虛線表示「看不到的輪廓」，如同從手機正面看不到背面的圖案。</a:t>
            </a:r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在製圖中，常常需要</a:t>
            </a:r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繪在此面看不到的圖</a:t>
            </a:r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形，虛線用來表示物</a:t>
            </a:r>
            <a:endParaRPr lang="en-US" altLang="zh-TW" sz="26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6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體背面或內部的樣貌。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85026A8-F3C8-7E1F-CD7A-79C788932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86" y="1923678"/>
            <a:ext cx="3843375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111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5E3CDDA-F154-F00B-2F32-324BB46A1DDC}"/>
              </a:ext>
            </a:extLst>
          </p:cNvPr>
          <p:cNvSpPr txBox="1"/>
          <p:nvPr/>
        </p:nvSpPr>
        <p:spPr>
          <a:xfrm>
            <a:off x="3851920" y="837054"/>
            <a:ext cx="15671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想一想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E9D98FC-6498-D6DC-6FE2-80E1B8A3748C}"/>
              </a:ext>
            </a:extLst>
          </p:cNvPr>
          <p:cNvSpPr txBox="1"/>
          <p:nvPr/>
        </p:nvSpPr>
        <p:spPr>
          <a:xfrm>
            <a:off x="476477" y="1593106"/>
            <a:ext cx="8191045" cy="3409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0" indent="-1080000">
              <a:lnSpc>
                <a:spcPct val="120000"/>
              </a:lnSpc>
              <a:tabLst>
                <a:tab pos="1080000" algn="l"/>
                <a:tab pos="1440000" algn="l"/>
                <a:tab pos="4320000" algn="l"/>
                <a:tab pos="4680000" algn="l"/>
              </a:tabLst>
            </a:pP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 </a:t>
            </a:r>
            <a:r>
              <a:rPr lang="zh-TW" altLang="en-US" sz="26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請問中心線應該採用哪一種線條？</a:t>
            </a:r>
          </a:p>
          <a:p>
            <a:pPr marL="1080000" indent="-1080000">
              <a:lnSpc>
                <a:spcPct val="120000"/>
              </a:lnSpc>
              <a:tabLst>
                <a:tab pos="1080000" algn="l"/>
                <a:tab pos="1440000" algn="l"/>
                <a:tab pos="4320000" algn="l"/>
                <a:tab pos="4680000" algn="l"/>
              </a:tabLst>
            </a:pP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A)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實線        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B)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虛線        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C)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鏈線 </a:t>
            </a:r>
          </a:p>
          <a:p>
            <a:pPr marL="1080000" indent="-1080000">
              <a:lnSpc>
                <a:spcPct val="120000"/>
              </a:lnSpc>
              <a:tabLst>
                <a:tab pos="1080000" algn="l"/>
                <a:tab pos="1440000" algn="l"/>
                <a:tab pos="4320000" algn="l"/>
                <a:tab pos="4680000" algn="l"/>
              </a:tabLst>
            </a:pPr>
            <a:endParaRPr lang="en-US" altLang="zh-TW" sz="2600" b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080000" indent="-1080000">
              <a:lnSpc>
                <a:spcPct val="120000"/>
              </a:lnSpc>
              <a:tabLst>
                <a:tab pos="1080000" algn="l"/>
                <a:tab pos="1440000" algn="l"/>
                <a:tab pos="4320000" algn="l"/>
                <a:tab pos="4680000" algn="l"/>
              </a:tabLst>
            </a:pPr>
            <a:endParaRPr lang="en-US" altLang="zh-TW" sz="2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080000" indent="-1080000">
              <a:lnSpc>
                <a:spcPct val="120000"/>
              </a:lnSpc>
              <a:tabLst>
                <a:tab pos="1080000" algn="l"/>
                <a:tab pos="1440000" algn="l"/>
                <a:tab pos="4320000" algn="l"/>
                <a:tab pos="4680000" algn="l"/>
              </a:tabLst>
            </a:pP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" altLang="zh-TW" sz="26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6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TW" altLang="en-US" sz="26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請問實線的用途不包含下列何者？</a:t>
            </a:r>
          </a:p>
          <a:p>
            <a:pPr marL="1080000" indent="-1080000">
              <a:lnSpc>
                <a:spcPct val="120000"/>
              </a:lnSpc>
              <a:tabLst>
                <a:tab pos="1080000" algn="l"/>
                <a:tab pos="1440000" algn="l"/>
                <a:tab pos="4320000" algn="l"/>
                <a:tab pos="4680000" algn="l"/>
              </a:tabLst>
            </a:pP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A)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可見輪廓線        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B)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尺度界線        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C)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割面線 </a:t>
            </a:r>
          </a:p>
          <a:p>
            <a:pPr marL="1080000" indent="-1080000">
              <a:lnSpc>
                <a:spcPct val="120000"/>
              </a:lnSpc>
              <a:tabLst>
                <a:tab pos="1080000" algn="l"/>
                <a:tab pos="1440000" algn="l"/>
                <a:tab pos="4320000" algn="l"/>
                <a:tab pos="4680000" algn="l"/>
              </a:tabLst>
            </a:pP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endParaRPr lang="en-US" altLang="zh-TW" sz="2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66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111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5E3CDDA-F154-F00B-2F32-324BB46A1DDC}"/>
              </a:ext>
            </a:extLst>
          </p:cNvPr>
          <p:cNvSpPr txBox="1"/>
          <p:nvPr/>
        </p:nvSpPr>
        <p:spPr>
          <a:xfrm>
            <a:off x="3851920" y="837054"/>
            <a:ext cx="15671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想一想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E9D98FC-6498-D6DC-6FE2-80E1B8A3748C}"/>
              </a:ext>
            </a:extLst>
          </p:cNvPr>
          <p:cNvSpPr txBox="1"/>
          <p:nvPr/>
        </p:nvSpPr>
        <p:spPr>
          <a:xfrm>
            <a:off x="476477" y="1593106"/>
            <a:ext cx="8191045" cy="345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0" indent="-1080000">
              <a:lnSpc>
                <a:spcPct val="120000"/>
              </a:lnSpc>
              <a:tabLst>
                <a:tab pos="1080000" algn="l"/>
                <a:tab pos="1440000" algn="l"/>
                <a:tab pos="4320000" algn="l"/>
                <a:tab pos="4680000" algn="l"/>
              </a:tabLst>
            </a:pP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 </a:t>
            </a:r>
            <a:r>
              <a:rPr lang="zh-TW" altLang="en-US" sz="2600" dirty="0" smtClean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TW" altLang="en-US" sz="26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請問中心線應該採用哪一種線條？</a:t>
            </a:r>
          </a:p>
          <a:p>
            <a:pPr marL="1080000" indent="-1080000">
              <a:lnSpc>
                <a:spcPct val="120000"/>
              </a:lnSpc>
              <a:tabLst>
                <a:tab pos="1080000" algn="l"/>
                <a:tab pos="1440000" algn="l"/>
                <a:tab pos="4320000" algn="l"/>
                <a:tab pos="4680000" algn="l"/>
              </a:tabLst>
            </a:pP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A)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實線        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B)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虛線        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C)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鏈線 </a:t>
            </a:r>
          </a:p>
          <a:p>
            <a:pPr marL="1080000" indent="-1080000">
              <a:lnSpc>
                <a:spcPct val="120000"/>
              </a:lnSpc>
              <a:tabLst>
                <a:tab pos="1080000" algn="l"/>
                <a:tab pos="1440000" algn="l"/>
                <a:tab pos="4320000" algn="l"/>
                <a:tab pos="4680000" algn="l"/>
              </a:tabLst>
            </a:pPr>
            <a:endParaRPr lang="en-US" altLang="zh-TW" sz="2600" b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080000" indent="-1080000">
              <a:lnSpc>
                <a:spcPct val="120000"/>
              </a:lnSpc>
              <a:tabLst>
                <a:tab pos="1080000" algn="l"/>
                <a:tab pos="1440000" algn="l"/>
                <a:tab pos="4320000" algn="l"/>
                <a:tab pos="4680000" algn="l"/>
              </a:tabLst>
            </a:pPr>
            <a:endParaRPr lang="en-US" altLang="zh-TW" sz="2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080000" indent="-1080000">
              <a:lnSpc>
                <a:spcPct val="120000"/>
              </a:lnSpc>
              <a:tabLst>
                <a:tab pos="1080000" algn="l"/>
                <a:tab pos="1440000" algn="l"/>
                <a:tab pos="4320000" algn="l"/>
                <a:tab pos="4680000" algn="l"/>
              </a:tabLst>
            </a:pPr>
            <a:r>
              <a:rPr lang="zh-TW" altLang="en-US" sz="26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 </a:t>
            </a:r>
            <a:r>
              <a:rPr lang="en" altLang="zh-TW" sz="2600" dirty="0" smtClean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TW" altLang="en-US" sz="2600" dirty="0" smtClean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請問實線的用途不包含下列何者？</a:t>
            </a:r>
          </a:p>
          <a:p>
            <a:pPr marL="1080000" indent="-1080000">
              <a:lnSpc>
                <a:spcPct val="120000"/>
              </a:lnSpc>
              <a:tabLst>
                <a:tab pos="1080000" algn="l"/>
                <a:tab pos="1440000" algn="l"/>
                <a:tab pos="4320000" algn="l"/>
                <a:tab pos="4680000" algn="l"/>
              </a:tabLst>
            </a:pP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A)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可見輪廓線        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B)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尺度界線        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C)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割面線 </a:t>
            </a:r>
          </a:p>
          <a:p>
            <a:pPr marL="1080000" indent="-1080000">
              <a:lnSpc>
                <a:spcPct val="120000"/>
              </a:lnSpc>
              <a:tabLst>
                <a:tab pos="1080000" algn="l"/>
                <a:tab pos="1440000" algn="l"/>
                <a:tab pos="4320000" algn="l"/>
                <a:tab pos="4680000" algn="l"/>
              </a:tabLst>
            </a:pP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endParaRPr lang="en-US" altLang="zh-TW" sz="2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27584" y="1635646"/>
            <a:ext cx="425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828079" y="3507854"/>
            <a:ext cx="425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327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112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尺度標註 </a:t>
            </a: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D8ECD1-FAD4-6502-BE9C-A35C234F43BB}"/>
              </a:ext>
            </a:extLst>
          </p:cNvPr>
          <p:cNvSpPr txBox="1"/>
          <p:nvPr/>
        </p:nvSpPr>
        <p:spPr>
          <a:xfrm>
            <a:off x="1403648" y="1302693"/>
            <a:ext cx="7128352" cy="17838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立體圖和三視圖僅表達物體的形狀，但因繪圖時常按比例放大或縮小，無法直接得知實物尺寸，因此需在圖上標註尺度，以完整表達物件。</a:t>
            </a:r>
            <a:endParaRPr lang="en-US" altLang="zh-TW" sz="24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724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112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尺度標註原則 </a:t>
            </a: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D8ECD1-FAD4-6502-BE9C-A35C234F43BB}"/>
              </a:ext>
            </a:extLst>
          </p:cNvPr>
          <p:cNvSpPr txBox="1"/>
          <p:nvPr/>
        </p:nvSpPr>
        <p:spPr>
          <a:xfrm>
            <a:off x="1403648" y="1374701"/>
            <a:ext cx="7128352" cy="3429297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ts val="3380"/>
              </a:lnSpc>
            </a:pPr>
            <a:r>
              <a:rPr lang="en-US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常用的尺度標註有長度標註與角度標註，標註方式 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包含尺度界線、尺度線、箭頭及數字，並根據需要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標示直徑符號（</a:t>
            </a:r>
            <a:r>
              <a:rPr lang="en" altLang="zh-TW" sz="2400" dirty="0" err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Ø</a:t>
            </a:r>
            <a:r>
              <a:rPr lang="zh-TW" altLang="en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）、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半徑符號（</a:t>
            </a:r>
            <a:r>
              <a:rPr lang="en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</a:t>
            </a:r>
            <a:r>
              <a:rPr lang="zh-TW" altLang="en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及其他符號。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en-US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尺度應標示在視圖外，正投影多視圖的尺度應標示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在視圖之間，以方便讀圖。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en-US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每個部位的尺度須完整標示，不可疏漏或重複。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en-US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水平尺度線的數字標示於尺度線上方；垂直尺度線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的數字標示於尺度線左方。 </a:t>
            </a:r>
          </a:p>
        </p:txBody>
      </p:sp>
    </p:spTree>
    <p:extLst>
      <p:ext uri="{BB962C8B-B14F-4D97-AF65-F5344CB8AC3E}">
        <p14:creationId xmlns:p14="http://schemas.microsoft.com/office/powerpoint/2010/main" val="28963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112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尺度標註原則 </a:t>
            </a: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D8ECD1-FAD4-6502-BE9C-A35C234F43BB}"/>
              </a:ext>
            </a:extLst>
          </p:cNvPr>
          <p:cNvSpPr txBox="1"/>
          <p:nvPr/>
        </p:nvSpPr>
        <p:spPr>
          <a:xfrm>
            <a:off x="1386934" y="1446709"/>
            <a:ext cx="7450252" cy="3429297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ts val="3380"/>
              </a:lnSpc>
            </a:pPr>
            <a:r>
              <a:rPr lang="en-US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整個圓的尺寸用直徑（</a:t>
            </a:r>
            <a:r>
              <a:rPr lang="en-US" altLang="zh-TW" sz="2400" dirty="0" err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Ø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）標註，需標示在非圓形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視圖上；半圓或未滿半圓的尺寸用半徑（</a:t>
            </a:r>
            <a:r>
              <a:rPr lang="en-US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）標註，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需標示在圓內。尺度線為半徑線或其延長線，箭頭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為單邊且應觸及圓周。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en-US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6.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角度數字的方向可沿尺度方向書寫，或一律朝上書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寫，但不可在同一張圖上混用。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158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112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尺度標註原則 </a:t>
            </a: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D8ECD1-FAD4-6502-BE9C-A35C234F43BB}"/>
              </a:ext>
            </a:extLst>
          </p:cNvPr>
          <p:cNvSpPr txBox="1"/>
          <p:nvPr/>
        </p:nvSpPr>
        <p:spPr>
          <a:xfrm>
            <a:off x="1403648" y="1374701"/>
            <a:ext cx="7272808" cy="3429297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ts val="3380"/>
              </a:lnSpc>
            </a:pPr>
            <a:r>
              <a:rPr lang="en-US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7.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尺度由小到大向外排列，尺度線不得與其他線條重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合或交叉，也不宜有孤立尺度。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en-US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8.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同一側的尺度標註不宜超過四層，可以在同一層上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標註的尺度不宜分層，且同一層的尺度應對齊。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en-US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9.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尺度單位應註明於圖紙右下角，不直接標示在圖上。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240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臺灣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常用的單位為毫米（</a:t>
            </a:r>
            <a:r>
              <a:rPr lang="en-US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mm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），有些國家用英寸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38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（</a:t>
            </a:r>
            <a:r>
              <a:rPr lang="en-US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inch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）標註，如有單位混用須特別標註。</a:t>
            </a:r>
          </a:p>
        </p:txBody>
      </p:sp>
    </p:spTree>
    <p:extLst>
      <p:ext uri="{BB962C8B-B14F-4D97-AF65-F5344CB8AC3E}">
        <p14:creationId xmlns:p14="http://schemas.microsoft.com/office/powerpoint/2010/main" val="152789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267494"/>
            <a:ext cx="7217515" cy="581025"/>
          </a:xfrm>
        </p:spPr>
        <p:txBody>
          <a:bodyPr/>
          <a:lstStyle/>
          <a:p>
            <a:r>
              <a:rPr lang="zh-TW" altLang="en-US" sz="3600" dirty="0"/>
              <a:t>常見的視圖 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67494"/>
            <a:ext cx="720080" cy="699582"/>
          </a:xfrm>
        </p:spPr>
        <p:txBody>
          <a:bodyPr/>
          <a:lstStyle/>
          <a:p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A709575-B3A2-B989-FE21-35D2796D8906}"/>
              </a:ext>
            </a:extLst>
          </p:cNvPr>
          <p:cNvSpPr txBox="1"/>
          <p:nvPr/>
        </p:nvSpPr>
        <p:spPr>
          <a:xfrm>
            <a:off x="540000" y="1275958"/>
            <a:ext cx="8064000" cy="3168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　　現代社會強調專業分工，產品從設計到施工的過程涉及多個專業領域，為確保溝通與理解的準確性，發展出了標準化的製圖方法。製圖使用線條、符號和文字來描述物體的形狀、大小、結構、配置、製造過程和組裝方式等細節。</a:t>
            </a:r>
            <a:endParaRPr lang="en-US" altLang="zh-TW" sz="2400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400" u="sng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中華民國國家標準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（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Chinese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National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Standards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），制定了製圖的標準，例如：標準圖紙大小、線條、字法、各種視圖規範與尺度標註等。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EB2D68A5-E051-5E12-D078-F372CDA83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95</a:t>
            </a:r>
          </a:p>
        </p:txBody>
      </p:sp>
    </p:spTree>
    <p:extLst>
      <p:ext uri="{BB962C8B-B14F-4D97-AF65-F5344CB8AC3E}">
        <p14:creationId xmlns:p14="http://schemas.microsoft.com/office/powerpoint/2010/main" val="292716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B8ECFB7F-703F-1AC1-4375-B839E7D70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59627"/>
            <a:ext cx="4464496" cy="3272363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113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043608" y="990884"/>
            <a:ext cx="220154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303981" y="915566"/>
            <a:ext cx="6840784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尺度標註原則 </a:t>
            </a:r>
          </a:p>
          <a:p>
            <a:pPr>
              <a:lnSpc>
                <a:spcPts val="2700"/>
              </a:lnSpc>
            </a:pPr>
            <a:endParaRPr lang="en-US" altLang="zh-TW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CB09633-6F31-2E64-DA4F-BF3B90556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7"/>
          <a:stretch/>
        </p:blipFill>
        <p:spPr>
          <a:xfrm>
            <a:off x="4210490" y="1707654"/>
            <a:ext cx="4933510" cy="2797406"/>
          </a:xfrm>
          <a:prstGeom prst="rect">
            <a:avLst/>
          </a:prstGeom>
        </p:spPr>
      </p:pic>
      <p:pic>
        <p:nvPicPr>
          <p:cNvPr id="4" name="圖片 3">
            <a:hlinkClick r:id="rId4"/>
            <a:extLst>
              <a:ext uri="{FF2B5EF4-FFF2-40B4-BE49-F238E27FC236}">
                <a16:creationId xmlns:a16="http://schemas.microsoft.com/office/drawing/2014/main" id="{CEE23C62-DC79-9A31-147A-5C0AA70CB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6804248" y="24099"/>
            <a:ext cx="1568457" cy="96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F589552-546C-025F-2FCF-EB36D3582E8E}"/>
              </a:ext>
            </a:extLst>
          </p:cNvPr>
          <p:cNvSpPr txBox="1"/>
          <p:nvPr/>
        </p:nvSpPr>
        <p:spPr>
          <a:xfrm>
            <a:off x="6876256" y="961201"/>
            <a:ext cx="1440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尺度標註原則 </a:t>
            </a:r>
          </a:p>
        </p:txBody>
      </p:sp>
    </p:spTree>
    <p:extLst>
      <p:ext uri="{BB962C8B-B14F-4D97-AF65-F5344CB8AC3E}">
        <p14:creationId xmlns:p14="http://schemas.microsoft.com/office/powerpoint/2010/main" val="10569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2DDF395F-5E1D-1586-7F82-DD0FB24E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71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三視圖實作範例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3DD3A72-0499-DF49-2BB9-0B39143B755F}"/>
              </a:ext>
            </a:extLst>
          </p:cNvPr>
          <p:cNvSpPr txBox="1"/>
          <p:nvPr/>
        </p:nvSpPr>
        <p:spPr>
          <a:xfrm>
            <a:off x="2843808" y="94198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+mj-lt"/>
                <a:ea typeface="Microsoft JhengHei" panose="020B0604030504040204" pitchFamily="34" charset="-120"/>
              </a:rPr>
              <a:t>將立體圖繪製成等斜圖</a:t>
            </a:r>
            <a:endParaRPr lang="zh-TW" altLang="en-US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BB5F67A-FE44-C661-A23B-AA3D322E7090}"/>
              </a:ext>
            </a:extLst>
          </p:cNvPr>
          <p:cNvSpPr txBox="1"/>
          <p:nvPr/>
        </p:nvSpPr>
        <p:spPr>
          <a:xfrm>
            <a:off x="2051720" y="1913306"/>
            <a:ext cx="4572000" cy="2632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使用器材：</a:t>
            </a:r>
            <a:endParaRPr lang="en-US" altLang="zh-TW" sz="2800" dirty="0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方</a:t>
            </a: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格紙 、</a:t>
            </a:r>
            <a:endParaRPr lang="en-US" altLang="zh-TW" sz="2800" dirty="0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製圖鉛筆、</a:t>
            </a:r>
            <a:endParaRPr lang="en-US" altLang="zh-TW" sz="2800" dirty="0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橡皮擦、</a:t>
            </a:r>
            <a:endParaRPr lang="en-US" altLang="zh-TW" sz="2800" dirty="0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直尺。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A6C135D-8A88-F742-4D9E-E6BBF92EE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35646"/>
            <a:ext cx="31369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2DDF395F-5E1D-1586-7F82-DD0FB24E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71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三視圖實作範例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57A9E8-D8D6-9257-400E-3D4E858E4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78" y="3723878"/>
            <a:ext cx="3368221" cy="6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/>
          <a:lstStyle/>
          <a:p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選定前視圖進行繪製。先以粗線繪製外框，每條直線需用直尺繪製，直角用三角板繪製。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43CAD24-B00A-9F20-857E-0ED2C02CB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3723878"/>
            <a:ext cx="3024336" cy="6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/>
          <a:lstStyle/>
          <a:p>
            <a:r>
              <a:rPr lang="zh-TW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前視視角所能看到的輪廓，用粗實線畫出， 再將多餘的線段擦掉。 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6257637-E4B6-A442-1D1D-F1FD30A1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3" r="6666"/>
          <a:stretch/>
        </p:blipFill>
        <p:spPr>
          <a:xfrm>
            <a:off x="570892" y="1203598"/>
            <a:ext cx="3625347" cy="241883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AAF5524-C776-6673-CF4C-9FB8EBB293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8"/>
          <a:stretch/>
        </p:blipFill>
        <p:spPr>
          <a:xfrm>
            <a:off x="4932040" y="1203598"/>
            <a:ext cx="3625347" cy="24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2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2DDF395F-5E1D-1586-7F82-DD0FB24E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71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三視圖實作範例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7DE5C06-B351-E1B5-AA4E-97ED93142B78}"/>
              </a:ext>
            </a:extLst>
          </p:cNvPr>
          <p:cNvSpPr/>
          <p:nvPr/>
        </p:nvSpPr>
        <p:spPr>
          <a:xfrm>
            <a:off x="7884368" y="4731990"/>
            <a:ext cx="1259632" cy="411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57A9E8-D8D6-9257-400E-3D4E858E4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987574"/>
            <a:ext cx="3456384" cy="6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/>
          <a:lstStyle/>
          <a:p>
            <a:r>
              <a:rPr lang="en-US" altLang="zh-TW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接著用實線繪製俯視圖，俯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視圖的外框需對齊下方前視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圖的外框。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再用實線繪製右側視圖，視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圖的長度需與前視圖同高。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外框完成後，繪製視角看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不到的輪廓線，方法如下：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每段長約</a:t>
            </a:r>
            <a:r>
              <a:rPr lang="en-US" altLang="zh-TW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en" altLang="zh-TW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mm</a:t>
            </a:r>
            <a:r>
              <a:rPr lang="zh-TW" altLang="en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間隔約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en-US" altLang="zh-TW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en" altLang="zh-TW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mm</a:t>
            </a:r>
            <a:r>
              <a:rPr lang="zh-TW" altLang="en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反覆繪製連接。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全部視圖完成後，添加各部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位的尺度標註，並在右下角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寫上「圖名」、「日期」及</a:t>
            </a:r>
            <a:endParaRPr lang="en-US" altLang="zh-TW" sz="2000" dirty="0"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「繪製者姓名」。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350638A-78C7-5E6B-9A9C-5477D3922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71551"/>
            <a:ext cx="487469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5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114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60BF896-7F71-9414-DE94-189636408ADF}"/>
              </a:ext>
            </a:extLst>
          </p:cNvPr>
          <p:cNvSpPr txBox="1"/>
          <p:nvPr/>
        </p:nvSpPr>
        <p:spPr>
          <a:xfrm>
            <a:off x="747218" y="1636948"/>
            <a:ext cx="5221742" cy="7907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拿出附件 </a:t>
            </a:r>
            <a:r>
              <a:rPr lang="en-US" altLang="zh-TW" sz="3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zh-TW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3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 </a:t>
            </a:r>
            <a:r>
              <a:rPr lang="zh-TW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組成立體圖，</a:t>
            </a:r>
            <a:endParaRPr lang="en-US" altLang="zh-TW" sz="32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zh-TW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再利用附件 </a:t>
            </a:r>
            <a:r>
              <a:rPr lang="en-US" altLang="zh-TW" sz="3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zh-TW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方格紙，試著</a:t>
            </a:r>
            <a:endParaRPr lang="en-US" altLang="zh-TW" sz="32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畫出此立體圖的三視圖，並</a:t>
            </a:r>
            <a:endParaRPr lang="en-US" altLang="zh-TW" sz="32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3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進行尺度標註。</a:t>
            </a:r>
          </a:p>
          <a:p>
            <a:endParaRPr lang="zh-TW" altLang="en-US" sz="32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1576424-FDDD-481F-4848-6E640236BD75}"/>
              </a:ext>
            </a:extLst>
          </p:cNvPr>
          <p:cNvSpPr txBox="1"/>
          <p:nvPr/>
        </p:nvSpPr>
        <p:spPr>
          <a:xfrm>
            <a:off x="2195736" y="989315"/>
            <a:ext cx="1567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做一做</a:t>
            </a:r>
          </a:p>
        </p:txBody>
      </p:sp>
      <p:sp>
        <p:nvSpPr>
          <p:cNvPr id="13" name="文字版面配置區 1">
            <a:extLst>
              <a:ext uri="{FF2B5EF4-FFF2-40B4-BE49-F238E27FC236}">
                <a16:creationId xmlns:a16="http://schemas.microsoft.com/office/drawing/2014/main" id="{0F80863A-5528-CCE0-C10F-8E177A2819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7" y="195486"/>
            <a:ext cx="3312368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14" name="文字版面配置區 2">
            <a:extLst>
              <a:ext uri="{FF2B5EF4-FFF2-40B4-BE49-F238E27FC236}">
                <a16:creationId xmlns:a16="http://schemas.microsoft.com/office/drawing/2014/main" id="{D1146BC5-FE14-9C41-EA8B-9A5C823F6B5D}"/>
              </a:ext>
            </a:extLst>
          </p:cNvPr>
          <p:cNvSpPr txBox="1">
            <a:spLocks/>
          </p:cNvSpPr>
          <p:nvPr/>
        </p:nvSpPr>
        <p:spPr>
          <a:xfrm>
            <a:off x="611560" y="215984"/>
            <a:ext cx="720080" cy="699582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kumimoji="1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sz="2800" kern="0"/>
              <a:t>3</a:t>
            </a:r>
            <a:endParaRPr lang="zh-TW" altLang="en-US" sz="2800" kern="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530E547-7AD1-F675-67CF-2499E7B87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835" y="1491630"/>
            <a:ext cx="2647621" cy="298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8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114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259656" y="937230"/>
            <a:ext cx="216000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475656" y="833845"/>
            <a:ext cx="7488856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sz="2400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三視圖</a:t>
            </a: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8655CC5-BC6D-C0D9-39D4-C5C1E9E39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99" y="1286824"/>
            <a:ext cx="7772400" cy="35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2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製圖與視圖 </a:t>
            </a:r>
          </a:p>
          <a:p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3</a:t>
            </a:r>
            <a:endParaRPr lang="zh-TW" altLang="en-US" sz="28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09F9344-E31E-D8AF-59DB-D35DADF2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114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D8644F9-1579-B27C-2C00-8321ADC697AE}"/>
              </a:ext>
            </a:extLst>
          </p:cNvPr>
          <p:cNvSpPr/>
          <p:nvPr/>
        </p:nvSpPr>
        <p:spPr bwMode="auto">
          <a:xfrm>
            <a:off x="1259656" y="937230"/>
            <a:ext cx="216000" cy="216000"/>
          </a:xfrm>
          <a:prstGeom prst="ellipse">
            <a:avLst/>
          </a:prstGeom>
          <a:solidFill>
            <a:srgbClr val="FCEDED"/>
          </a:solidFill>
          <a:ln w="38100">
            <a:solidFill>
              <a:srgbClr val="F06F9E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26E3820B-6E58-0921-56B0-9E5D6C3E1ED0}"/>
              </a:ext>
            </a:extLst>
          </p:cNvPr>
          <p:cNvSpPr txBox="1"/>
          <p:nvPr/>
        </p:nvSpPr>
        <p:spPr>
          <a:xfrm>
            <a:off x="1475656" y="833845"/>
            <a:ext cx="7488856" cy="137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sz="2400" dirty="0">
                <a:solidFill>
                  <a:srgbClr val="F06F9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三視圖</a:t>
            </a:r>
            <a:endParaRPr lang="en-US" altLang="zh-TW" sz="2400" dirty="0">
              <a:solidFill>
                <a:srgbClr val="3F3F3F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C35B561-6E65-1F2A-7BF5-0262690DB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42" y="1313949"/>
            <a:ext cx="6594858" cy="364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7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/>
          <p:cNvSpPr>
            <a:spLocks noChangeArrowheads="1"/>
          </p:cNvSpPr>
          <p:nvPr/>
        </p:nvSpPr>
        <p:spPr bwMode="auto">
          <a:xfrm>
            <a:off x="539552" y="1512000"/>
            <a:ext cx="3203928" cy="33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挑戰 </a:t>
            </a:r>
            <a:r>
              <a:rPr lang="en-US" altLang="zh-TW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1	</a:t>
            </a: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無所不在的視圖與製圖</a:t>
            </a:r>
            <a:endParaRPr lang="en-US" altLang="zh-TW" sz="1800" dirty="0">
              <a:solidFill>
                <a:schemeClr val="bg1">
                  <a:lumMod val="50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r>
              <a:rPr lang="zh-TW" altLang="en-US" sz="1800" dirty="0">
                <a:solidFill>
                  <a:srgbClr val="C00000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闖關任務  我是小小工程師</a:t>
            </a:r>
          </a:p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endParaRPr lang="zh-TW" altLang="en-US" sz="1800" dirty="0">
              <a:solidFill>
                <a:srgbClr val="FF0000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挑戰 </a:t>
            </a:r>
            <a:r>
              <a:rPr lang="en-US" altLang="zh-TW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2	</a:t>
            </a: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電腦輔助設計與應用</a:t>
            </a:r>
            <a:endParaRPr lang="en-US" altLang="zh-TW" sz="1800" dirty="0">
              <a:solidFill>
                <a:schemeClr val="bg1">
                  <a:lumMod val="50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闖關任務 </a:t>
            </a:r>
            <a:r>
              <a:rPr lang="en-US" altLang="zh-TW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3D</a:t>
            </a: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繪圖大師</a:t>
            </a:r>
            <a:endParaRPr lang="en-US" altLang="zh-TW" sz="1800" dirty="0">
              <a:solidFill>
                <a:schemeClr val="bg1">
                  <a:lumMod val="50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endParaRPr lang="en-US" altLang="zh-TW" sz="1800" dirty="0">
              <a:solidFill>
                <a:schemeClr val="bg1">
                  <a:lumMod val="50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576000" indent="-576000">
              <a:lnSpc>
                <a:spcPct val="120000"/>
              </a:lnSpc>
              <a:spcBef>
                <a:spcPts val="0"/>
              </a:spcBef>
            </a:pP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挑戰 </a:t>
            </a:r>
            <a:r>
              <a:rPr lang="en-US" altLang="zh-TW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3	</a:t>
            </a: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處處可見的工具</a:t>
            </a:r>
            <a:endParaRPr lang="en-US" altLang="zh-TW" sz="1800" dirty="0">
              <a:solidFill>
                <a:schemeClr val="bg1">
                  <a:lumMod val="50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20000" indent="-720000">
              <a:lnSpc>
                <a:spcPct val="120000"/>
              </a:lnSpc>
              <a:spcBef>
                <a:spcPts val="0"/>
              </a:spcBef>
            </a:pP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闖關任務 手機架製作</a:t>
            </a:r>
            <a:endParaRPr lang="en-US" altLang="zh-TW" sz="1800" dirty="0">
              <a:solidFill>
                <a:schemeClr val="bg1">
                  <a:lumMod val="50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20000" lvl="0" indent="-720000">
              <a:lnSpc>
                <a:spcPct val="120000"/>
              </a:lnSpc>
              <a:spcBef>
                <a:spcPts val="0"/>
              </a:spcBef>
            </a:pPr>
            <a:endParaRPr lang="en-US" altLang="zh-TW" sz="1200" dirty="0">
              <a:solidFill>
                <a:schemeClr val="bg1">
                  <a:lumMod val="50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4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13">
            <a:extLst>
              <a:ext uri="{FF2B5EF4-FFF2-40B4-BE49-F238E27FC236}">
                <a16:creationId xmlns:a16="http://schemas.microsoft.com/office/drawing/2014/main" id="{D06EBD4C-AD96-45C0-45C5-06360B62BD87}"/>
              </a:ext>
            </a:extLst>
          </p:cNvPr>
          <p:cNvSpPr txBox="1"/>
          <p:nvPr/>
        </p:nvSpPr>
        <p:spPr>
          <a:xfrm>
            <a:off x="1331616" y="339503"/>
            <a:ext cx="2520304" cy="432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我是小小工程師 </a:t>
            </a: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D7F1A53-A6D9-22E5-CCBC-D23835EC0CBB}"/>
              </a:ext>
            </a:extLst>
          </p:cNvPr>
          <p:cNvSpPr txBox="1"/>
          <p:nvPr/>
        </p:nvSpPr>
        <p:spPr>
          <a:xfrm>
            <a:off x="467520" y="411510"/>
            <a:ext cx="720104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endParaRPr lang="zh-TW" altLang="en-US" sz="24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C3B846E-B68C-B068-A8CE-873057C78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8" b="89922" l="7260" r="90000">
                        <a14:foregroundMark x1="18064" y1="23779" x2="7260" y2="17571"/>
                        <a14:foregroundMark x1="7260" y1="17571" x2="16683" y2="23689"/>
                        <a14:foregroundMark x1="10137" y1="13178" x2="13562" y2="17183"/>
                        <a14:foregroundMark x1="15342" y1="13953" x2="13973" y2="13566"/>
                        <a14:foregroundMark x1="15342" y1="14729" x2="15342" y2="16796"/>
                        <a14:foregroundMark x1="16164" y1="15245" x2="17808" y2="13953"/>
                        <a14:foregroundMark x1="19263" y1="50593" x2="22055" y2="49225"/>
                        <a14:foregroundMark x1="20119" y1="50719" x2="22466" y2="49612"/>
                        <a14:foregroundMark x1="14291" y1="53468" x2="18881" y2="51303"/>
                        <a14:foregroundMark x1="20411" y1="49612" x2="20822" y2="49225"/>
                        <a14:foregroundMark x1="18134" y1="23783" x2="19178" y2="23256"/>
                        <a14:backgroundMark x1="10411" y1="54005" x2="13425" y2="55426"/>
                        <a14:backgroundMark x1="14384" y1="25452" x2="18356" y2="25711"/>
                        <a14:backgroundMark x1="23425" y1="23127" x2="23425" y2="24806"/>
                        <a14:backgroundMark x1="13014" y1="53230" x2="13562" y2="52584"/>
                        <a14:backgroundMark x1="13151" y1="51938" x2="20000" y2="49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11"/>
          <a:stretch/>
        </p:blipFill>
        <p:spPr>
          <a:xfrm>
            <a:off x="4428151" y="987574"/>
            <a:ext cx="3960274" cy="381642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C3E5D88-3E0E-A252-AEE7-438AFCFF1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84" y="812551"/>
            <a:ext cx="2843876" cy="40549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8531972" y="1"/>
            <a:ext cx="612028" cy="290512"/>
          </a:xfrm>
          <a:prstGeom prst="rect">
            <a:avLst/>
          </a:prstGeom>
          <a:solidFill>
            <a:srgbClr val="72CDE1"/>
          </a:solidFill>
          <a:ln w="25400" cap="sq">
            <a:noFill/>
            <a:miter lim="800000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74C8C89-7640-8322-AB77-9AF70F462860}"/>
              </a:ext>
            </a:extLst>
          </p:cNvPr>
          <p:cNvSpPr/>
          <p:nvPr/>
        </p:nvSpPr>
        <p:spPr bwMode="auto">
          <a:xfrm>
            <a:off x="8585958" y="32371"/>
            <a:ext cx="504056" cy="22577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509ED01D-29E2-E15B-72FD-A4A428695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-20861"/>
            <a:ext cx="612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 smtClean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116</a:t>
            </a:r>
            <a:endParaRPr lang="en-US" altLang="zh-TW" sz="1800" dirty="0">
              <a:solidFill>
                <a:srgbClr val="000000"/>
              </a:solidFill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85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13">
            <a:extLst>
              <a:ext uri="{FF2B5EF4-FFF2-40B4-BE49-F238E27FC236}">
                <a16:creationId xmlns:a16="http://schemas.microsoft.com/office/drawing/2014/main" id="{D06EBD4C-AD96-45C0-45C5-06360B62BD87}"/>
              </a:ext>
            </a:extLst>
          </p:cNvPr>
          <p:cNvSpPr txBox="1"/>
          <p:nvPr/>
        </p:nvSpPr>
        <p:spPr>
          <a:xfrm>
            <a:off x="1331616" y="339503"/>
            <a:ext cx="2520304" cy="432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我是小小工程師 </a:t>
            </a:r>
          </a:p>
          <a:p>
            <a:pPr>
              <a:lnSpc>
                <a:spcPts val="2280"/>
              </a:lnSpc>
            </a:pPr>
            <a:endParaRPr lang="zh-TW" altLang="en-US" sz="2400" dirty="0">
              <a:solidFill>
                <a:srgbClr val="F06F9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D7F1A53-A6D9-22E5-CCBC-D23835EC0CBB}"/>
              </a:ext>
            </a:extLst>
          </p:cNvPr>
          <p:cNvSpPr txBox="1"/>
          <p:nvPr/>
        </p:nvSpPr>
        <p:spPr>
          <a:xfrm>
            <a:off x="467520" y="411510"/>
            <a:ext cx="720104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endParaRPr lang="zh-TW" altLang="en-US" sz="24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3754194-4B9F-E6D3-7131-9F89BF92A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7574"/>
            <a:ext cx="8248189" cy="36004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 bwMode="auto">
          <a:xfrm>
            <a:off x="8531972" y="1"/>
            <a:ext cx="612028" cy="290512"/>
          </a:xfrm>
          <a:prstGeom prst="rect">
            <a:avLst/>
          </a:prstGeom>
          <a:solidFill>
            <a:srgbClr val="72CDE1"/>
          </a:solidFill>
          <a:ln w="25400" cap="sq">
            <a:noFill/>
            <a:miter lim="800000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4C8C89-7640-8322-AB77-9AF70F462860}"/>
              </a:ext>
            </a:extLst>
          </p:cNvPr>
          <p:cNvSpPr/>
          <p:nvPr/>
        </p:nvSpPr>
        <p:spPr bwMode="auto">
          <a:xfrm>
            <a:off x="8585958" y="32371"/>
            <a:ext cx="504056" cy="22577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509ED01D-29E2-E15B-72FD-A4A428695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-20861"/>
            <a:ext cx="612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 smtClean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116</a:t>
            </a:r>
            <a:endParaRPr lang="en-US" altLang="zh-TW" sz="1800" dirty="0">
              <a:solidFill>
                <a:srgbClr val="000000"/>
              </a:solidFill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67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267494"/>
            <a:ext cx="7217515" cy="581025"/>
          </a:xfrm>
        </p:spPr>
        <p:txBody>
          <a:bodyPr/>
          <a:lstStyle/>
          <a:p>
            <a:r>
              <a:rPr lang="zh-TW" altLang="en-US" sz="3600" dirty="0"/>
              <a:t>常見的視圖 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67494"/>
            <a:ext cx="720080" cy="699582"/>
          </a:xfrm>
        </p:spPr>
        <p:txBody>
          <a:bodyPr/>
          <a:lstStyle/>
          <a:p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EB2D68A5-E051-5E12-D078-F372CDA83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95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59A9C3AF-A143-A1F3-89DE-13BADAD6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53" y="1078029"/>
            <a:ext cx="4235747" cy="369074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F0C851C-7AEB-4C69-5C01-6E0311998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078030"/>
            <a:ext cx="3888432" cy="35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常見的視圖 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EB2D68A5-E051-5E12-D078-F372CDA83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95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E910432-2E6B-3AB7-FB09-8D4F591AC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88606"/>
            <a:ext cx="2488000" cy="396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AC16B8B-091C-0DBB-2B2B-FB1C7C179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77" y="928991"/>
            <a:ext cx="2530887" cy="3960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760B890-5CF0-5B68-1B3B-CA2F65E976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888606"/>
            <a:ext cx="2489755" cy="39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B57943E-DD53-63E9-128C-0DE76EB70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16" y="195486"/>
            <a:ext cx="7217515" cy="581025"/>
          </a:xfrm>
        </p:spPr>
        <p:txBody>
          <a:bodyPr/>
          <a:lstStyle/>
          <a:p>
            <a:r>
              <a:rPr lang="zh-TW" altLang="en-US" sz="3600" dirty="0"/>
              <a:t>製圖與測量工具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DE983B-2FFE-A19A-EEDF-3082A4202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60" y="215984"/>
            <a:ext cx="720080" cy="699582"/>
          </a:xfrm>
        </p:spPr>
        <p:txBody>
          <a:bodyPr/>
          <a:lstStyle/>
          <a:p>
            <a:r>
              <a:rPr lang="en-US" altLang="zh-TW" sz="2800" dirty="0"/>
              <a:t>2</a:t>
            </a:r>
            <a:endParaRPr lang="zh-TW" altLang="en-US" sz="2800" dirty="0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EB2D68A5-E051-5E12-D078-F372CDA83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000" y="288000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8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A94C0994-15F8-0AD2-7D41-B3D22A02C164}"/>
              </a:ext>
            </a:extLst>
          </p:cNvPr>
          <p:cNvSpPr/>
          <p:nvPr/>
        </p:nvSpPr>
        <p:spPr bwMode="auto">
          <a:xfrm>
            <a:off x="828032" y="1059582"/>
            <a:ext cx="1224000" cy="4320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繪圖用筆</a:t>
            </a:r>
            <a:endParaRPr kumimoji="1" lang="zh-TW" altLang="en-US" sz="200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4F7065C-F1BE-ECAC-6868-D02FD056A412}"/>
              </a:ext>
            </a:extLst>
          </p:cNvPr>
          <p:cNvSpPr txBox="1"/>
          <p:nvPr/>
        </p:nvSpPr>
        <p:spPr>
          <a:xfrm>
            <a:off x="828032" y="1547920"/>
            <a:ext cx="2967020" cy="1887926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製圖時依照不同情況使用不同的鉛筆繪製，通常用 </a:t>
            </a:r>
            <a:r>
              <a:rPr lang="en-US" altLang="zh-TW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3H</a:t>
            </a:r>
            <a:r>
              <a:rPr lang="zh-TW" altLang="en-US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 H 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製作底稿， 用</a:t>
            </a:r>
            <a:r>
              <a:rPr lang="en-US" altLang="zh-TW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</a:t>
            </a:r>
            <a:r>
              <a:rPr lang="zh-TW" altLang="en-US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HB 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加重及寫字。</a:t>
            </a: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C37E7D27-C904-6DE8-84E8-C4B4523C9F69}"/>
              </a:ext>
            </a:extLst>
          </p:cNvPr>
          <p:cNvSpPr/>
          <p:nvPr/>
        </p:nvSpPr>
        <p:spPr bwMode="auto">
          <a:xfrm>
            <a:off x="4644255" y="1131590"/>
            <a:ext cx="2232000" cy="4320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方格紙與三角格紙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41AE783-9906-45B6-4A49-1E01089D7176}"/>
              </a:ext>
            </a:extLst>
          </p:cNvPr>
          <p:cNvSpPr txBox="1"/>
          <p:nvPr/>
        </p:nvSpPr>
        <p:spPr>
          <a:xfrm>
            <a:off x="4716016" y="1650131"/>
            <a:ext cx="3816424" cy="1152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有許多</a:t>
            </a:r>
            <a:r>
              <a:rPr lang="zh-TW" altLang="en-US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交叉線條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所構成的正方形或正三角形格子，常用來作圖與繪製設計圖。</a:t>
            </a:r>
          </a:p>
        </p:txBody>
      </p:sp>
      <p:pic>
        <p:nvPicPr>
          <p:cNvPr id="1025" name="Picture 1" descr="page5image27049984">
            <a:extLst>
              <a:ext uri="{FF2B5EF4-FFF2-40B4-BE49-F238E27FC236}">
                <a16:creationId xmlns:a16="http://schemas.microsoft.com/office/drawing/2014/main" id="{652FBCF3-1355-3045-3EE3-83C52E103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45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FCE82DE-E61B-D08E-DE5C-D58F68627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54" y="3148030"/>
            <a:ext cx="2913098" cy="194843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9D06BB0-DA6F-7D1E-682C-164918BD68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" b="8117"/>
          <a:stretch/>
        </p:blipFill>
        <p:spPr>
          <a:xfrm>
            <a:off x="5004048" y="3075806"/>
            <a:ext cx="2967020" cy="193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0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國中教學ppt投影片母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101國中教學ppt地理投影片母片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CECFF"/>
        </a:solidFill>
        <a:ln w="38100">
          <a:solidFill>
            <a:schemeClr val="bg1">
              <a:lumMod val="50000"/>
            </a:schemeClr>
          </a:solidFill>
        </a:ln>
        <a:effectLst/>
      </a:spPr>
      <a:bodyPr vert="horz" wrap="square" lIns="91440" tIns="45720" rIns="91440" bIns="45720" numCol="1" rtlCol="0" anchor="b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noFill/>
        <a:ln w="9525" cap="flat" cmpd="sng" algn="ctr">
          <a:solidFill>
            <a:srgbClr val="FF00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</a:extLst>
      </a:spPr>
      <a:bodyPr/>
      <a:lstStyle/>
    </a:lnDef>
  </a:objectDefaults>
  <a:extraClrSchemeLst>
    <a:extraClrScheme>
      <a:clrScheme name="1_101國中教學ppt地理投影片母片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101國中教學ppt地理投影片母片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23150</TotalTime>
  <Words>3172</Words>
  <Application>Microsoft Office PowerPoint</Application>
  <PresentationFormat>如螢幕大小 (16:9)</PresentationFormat>
  <Paragraphs>498</Paragraphs>
  <Slides>69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69</vt:i4>
      </vt:variant>
    </vt:vector>
  </HeadingPairs>
  <TitlesOfParts>
    <vt:vector size="76" baseType="lpstr">
      <vt:lpstr>Microsoft JhengHei</vt:lpstr>
      <vt:lpstr>Microsoft JhengHei</vt:lpstr>
      <vt:lpstr>新細明體</vt:lpstr>
      <vt:lpstr>標楷體</vt:lpstr>
      <vt:lpstr>Arial</vt:lpstr>
      <vt:lpstr>Times New Roman</vt:lpstr>
      <vt:lpstr>國中教學ppt投影片母片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翰林出版事業股份有限公司</dc:title>
  <dc:creator>Hanlin</dc:creator>
  <cp:lastModifiedBy>Classroom</cp:lastModifiedBy>
  <cp:revision>1206</cp:revision>
  <cp:lastPrinted>2024-06-29T12:57:25Z</cp:lastPrinted>
  <dcterms:created xsi:type="dcterms:W3CDTF">2003-03-29T07:29:52Z</dcterms:created>
  <dcterms:modified xsi:type="dcterms:W3CDTF">2024-09-23T06:48:30Z</dcterms:modified>
</cp:coreProperties>
</file>