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hiobl2KWpUPT2otJHigF0XGB6a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7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9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  <a:defRPr sz="60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subTitle" idx="1"/>
          </p:nvPr>
        </p:nvSpPr>
        <p:spPr>
          <a:xfrm>
            <a:off x="1143000" y="4277547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19"/>
          <p:cNvSpPr txBox="1">
            <a:spLocks noGrp="1"/>
          </p:cNvSpPr>
          <p:nvPr>
            <p:ph type="dt" idx="10"/>
          </p:nvPr>
        </p:nvSpPr>
        <p:spPr>
          <a:xfrm>
            <a:off x="5439550" y="6471683"/>
            <a:ext cx="9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9"/>
          <p:cNvSpPr txBox="1">
            <a:spLocks noGrp="1"/>
          </p:cNvSpPr>
          <p:nvPr>
            <p:ph type="ftr" idx="11"/>
          </p:nvPr>
        </p:nvSpPr>
        <p:spPr>
          <a:xfrm>
            <a:off x="6422957" y="6471683"/>
            <a:ext cx="108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9"/>
          <p:cNvSpPr txBox="1">
            <a:spLocks noGrp="1"/>
          </p:cNvSpPr>
          <p:nvPr>
            <p:ph type="sldNum" idx="12"/>
          </p:nvPr>
        </p:nvSpPr>
        <p:spPr>
          <a:xfrm>
            <a:off x="7611254" y="6471683"/>
            <a:ext cx="54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0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30"/>
          <p:cNvSpPr txBox="1">
            <a:spLocks noGrp="1"/>
          </p:cNvSpPr>
          <p:nvPr>
            <p:ph type="dt" idx="10"/>
          </p:nvPr>
        </p:nvSpPr>
        <p:spPr>
          <a:xfrm>
            <a:off x="5398422" y="6356351"/>
            <a:ext cx="9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0"/>
          <p:cNvSpPr txBox="1">
            <a:spLocks noGrp="1"/>
          </p:cNvSpPr>
          <p:nvPr>
            <p:ph type="ftr" idx="11"/>
          </p:nvPr>
        </p:nvSpPr>
        <p:spPr>
          <a:xfrm>
            <a:off x="6406520" y="6356351"/>
            <a:ext cx="108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0"/>
          <p:cNvSpPr txBox="1">
            <a:spLocks noGrp="1"/>
          </p:cNvSpPr>
          <p:nvPr>
            <p:ph type="sldNum" idx="12"/>
          </p:nvPr>
        </p:nvSpPr>
        <p:spPr>
          <a:xfrm>
            <a:off x="7627746" y="6356351"/>
            <a:ext cx="54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1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1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31"/>
          <p:cNvSpPr txBox="1">
            <a:spLocks noGrp="1"/>
          </p:cNvSpPr>
          <p:nvPr>
            <p:ph type="dt" idx="10"/>
          </p:nvPr>
        </p:nvSpPr>
        <p:spPr>
          <a:xfrm>
            <a:off x="5398422" y="6356351"/>
            <a:ext cx="9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1"/>
          <p:cNvSpPr txBox="1">
            <a:spLocks noGrp="1"/>
          </p:cNvSpPr>
          <p:nvPr>
            <p:ph type="ftr" idx="11"/>
          </p:nvPr>
        </p:nvSpPr>
        <p:spPr>
          <a:xfrm>
            <a:off x="6406520" y="6356351"/>
            <a:ext cx="108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1"/>
          <p:cNvSpPr txBox="1">
            <a:spLocks noGrp="1"/>
          </p:cNvSpPr>
          <p:nvPr>
            <p:ph type="sldNum" idx="12"/>
          </p:nvPr>
        </p:nvSpPr>
        <p:spPr>
          <a:xfrm>
            <a:off x="7627746" y="6356351"/>
            <a:ext cx="54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dt" idx="10"/>
          </p:nvPr>
        </p:nvSpPr>
        <p:spPr>
          <a:xfrm>
            <a:off x="5398422" y="6356351"/>
            <a:ext cx="9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0"/>
          <p:cNvSpPr txBox="1">
            <a:spLocks noGrp="1"/>
          </p:cNvSpPr>
          <p:nvPr>
            <p:ph type="ftr" idx="11"/>
          </p:nvPr>
        </p:nvSpPr>
        <p:spPr>
          <a:xfrm>
            <a:off x="6406520" y="6356351"/>
            <a:ext cx="108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20"/>
          <p:cNvSpPr txBox="1">
            <a:spLocks noGrp="1"/>
          </p:cNvSpPr>
          <p:nvPr>
            <p:ph type="sldNum" idx="12"/>
          </p:nvPr>
        </p:nvSpPr>
        <p:spPr>
          <a:xfrm>
            <a:off x="7627746" y="6356351"/>
            <a:ext cx="54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dt" idx="10"/>
          </p:nvPr>
        </p:nvSpPr>
        <p:spPr>
          <a:xfrm>
            <a:off x="5398422" y="6356351"/>
            <a:ext cx="9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21"/>
          <p:cNvSpPr txBox="1">
            <a:spLocks noGrp="1"/>
          </p:cNvSpPr>
          <p:nvPr>
            <p:ph type="ftr" idx="11"/>
          </p:nvPr>
        </p:nvSpPr>
        <p:spPr>
          <a:xfrm>
            <a:off x="6406520" y="6356351"/>
            <a:ext cx="108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1"/>
          <p:cNvSpPr txBox="1">
            <a:spLocks noGrp="1"/>
          </p:cNvSpPr>
          <p:nvPr>
            <p:ph type="sldNum" idx="12"/>
          </p:nvPr>
        </p:nvSpPr>
        <p:spPr>
          <a:xfrm>
            <a:off x="7627746" y="6356351"/>
            <a:ext cx="54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4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dt" idx="10"/>
          </p:nvPr>
        </p:nvSpPr>
        <p:spPr>
          <a:xfrm>
            <a:off x="5398422" y="6356351"/>
            <a:ext cx="9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4"/>
          <p:cNvSpPr txBox="1">
            <a:spLocks noGrp="1"/>
          </p:cNvSpPr>
          <p:nvPr>
            <p:ph type="ftr" idx="11"/>
          </p:nvPr>
        </p:nvSpPr>
        <p:spPr>
          <a:xfrm>
            <a:off x="6406520" y="6356351"/>
            <a:ext cx="108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4"/>
          <p:cNvSpPr txBox="1">
            <a:spLocks noGrp="1"/>
          </p:cNvSpPr>
          <p:nvPr>
            <p:ph type="sldNum" idx="12"/>
          </p:nvPr>
        </p:nvSpPr>
        <p:spPr>
          <a:xfrm>
            <a:off x="7627746" y="6356351"/>
            <a:ext cx="54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5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5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5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5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5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25"/>
          <p:cNvSpPr txBox="1">
            <a:spLocks noGrp="1"/>
          </p:cNvSpPr>
          <p:nvPr>
            <p:ph type="dt" idx="10"/>
          </p:nvPr>
        </p:nvSpPr>
        <p:spPr>
          <a:xfrm>
            <a:off x="5398422" y="6356351"/>
            <a:ext cx="9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5"/>
          <p:cNvSpPr txBox="1">
            <a:spLocks noGrp="1"/>
          </p:cNvSpPr>
          <p:nvPr>
            <p:ph type="ftr" idx="11"/>
          </p:nvPr>
        </p:nvSpPr>
        <p:spPr>
          <a:xfrm>
            <a:off x="6406520" y="6356351"/>
            <a:ext cx="108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5"/>
          <p:cNvSpPr txBox="1">
            <a:spLocks noGrp="1"/>
          </p:cNvSpPr>
          <p:nvPr>
            <p:ph type="sldNum" idx="12"/>
          </p:nvPr>
        </p:nvSpPr>
        <p:spPr>
          <a:xfrm>
            <a:off x="7627746" y="6356351"/>
            <a:ext cx="54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6"/>
          <p:cNvSpPr txBox="1">
            <a:spLocks noGrp="1"/>
          </p:cNvSpPr>
          <p:nvPr>
            <p:ph type="dt" idx="10"/>
          </p:nvPr>
        </p:nvSpPr>
        <p:spPr>
          <a:xfrm>
            <a:off x="5398422" y="6356351"/>
            <a:ext cx="9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6"/>
          <p:cNvSpPr txBox="1">
            <a:spLocks noGrp="1"/>
          </p:cNvSpPr>
          <p:nvPr>
            <p:ph type="ftr" idx="11"/>
          </p:nvPr>
        </p:nvSpPr>
        <p:spPr>
          <a:xfrm>
            <a:off x="6406520" y="6356351"/>
            <a:ext cx="108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6"/>
          <p:cNvSpPr txBox="1">
            <a:spLocks noGrp="1"/>
          </p:cNvSpPr>
          <p:nvPr>
            <p:ph type="sldNum" idx="12"/>
          </p:nvPr>
        </p:nvSpPr>
        <p:spPr>
          <a:xfrm>
            <a:off x="7627746" y="6356351"/>
            <a:ext cx="54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7"/>
          <p:cNvSpPr txBox="1">
            <a:spLocks noGrp="1"/>
          </p:cNvSpPr>
          <p:nvPr>
            <p:ph type="dt" idx="10"/>
          </p:nvPr>
        </p:nvSpPr>
        <p:spPr>
          <a:xfrm>
            <a:off x="5398422" y="6356351"/>
            <a:ext cx="9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7"/>
          <p:cNvSpPr txBox="1">
            <a:spLocks noGrp="1"/>
          </p:cNvSpPr>
          <p:nvPr>
            <p:ph type="ftr" idx="11"/>
          </p:nvPr>
        </p:nvSpPr>
        <p:spPr>
          <a:xfrm>
            <a:off x="6406520" y="6356351"/>
            <a:ext cx="108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7"/>
          <p:cNvSpPr txBox="1">
            <a:spLocks noGrp="1"/>
          </p:cNvSpPr>
          <p:nvPr>
            <p:ph type="sldNum" idx="12"/>
          </p:nvPr>
        </p:nvSpPr>
        <p:spPr>
          <a:xfrm>
            <a:off x="7627746" y="6356351"/>
            <a:ext cx="54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8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8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9" name="Google Shape;59;p28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0" name="Google Shape;60;p28"/>
          <p:cNvSpPr txBox="1">
            <a:spLocks noGrp="1"/>
          </p:cNvSpPr>
          <p:nvPr>
            <p:ph type="dt" idx="10"/>
          </p:nvPr>
        </p:nvSpPr>
        <p:spPr>
          <a:xfrm>
            <a:off x="5398422" y="6356351"/>
            <a:ext cx="9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28"/>
          <p:cNvSpPr txBox="1">
            <a:spLocks noGrp="1"/>
          </p:cNvSpPr>
          <p:nvPr>
            <p:ph type="ftr" idx="11"/>
          </p:nvPr>
        </p:nvSpPr>
        <p:spPr>
          <a:xfrm>
            <a:off x="6406520" y="6356351"/>
            <a:ext cx="108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8"/>
          <p:cNvSpPr txBox="1">
            <a:spLocks noGrp="1"/>
          </p:cNvSpPr>
          <p:nvPr>
            <p:ph type="sldNum" idx="12"/>
          </p:nvPr>
        </p:nvSpPr>
        <p:spPr>
          <a:xfrm>
            <a:off x="7627746" y="6356351"/>
            <a:ext cx="54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9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9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29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29"/>
          <p:cNvSpPr txBox="1">
            <a:spLocks noGrp="1"/>
          </p:cNvSpPr>
          <p:nvPr>
            <p:ph type="dt" idx="10"/>
          </p:nvPr>
        </p:nvSpPr>
        <p:spPr>
          <a:xfrm>
            <a:off x="5398422" y="6356351"/>
            <a:ext cx="9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29"/>
          <p:cNvSpPr txBox="1">
            <a:spLocks noGrp="1"/>
          </p:cNvSpPr>
          <p:nvPr>
            <p:ph type="ftr" idx="11"/>
          </p:nvPr>
        </p:nvSpPr>
        <p:spPr>
          <a:xfrm>
            <a:off x="6406520" y="6356351"/>
            <a:ext cx="108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9"/>
          <p:cNvSpPr txBox="1">
            <a:spLocks noGrp="1"/>
          </p:cNvSpPr>
          <p:nvPr>
            <p:ph type="sldNum" idx="12"/>
          </p:nvPr>
        </p:nvSpPr>
        <p:spPr>
          <a:xfrm>
            <a:off x="7627746" y="6356351"/>
            <a:ext cx="54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18"/>
          <p:cNvPicPr preferRelativeResize="0"/>
          <p:nvPr userDrawn="1"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1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  <a:defRPr sz="4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" name="Google Shape;8;p1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8"/>
          <p:cNvSpPr txBox="1">
            <a:spLocks noGrp="1"/>
          </p:cNvSpPr>
          <p:nvPr>
            <p:ph type="dt" idx="10"/>
          </p:nvPr>
        </p:nvSpPr>
        <p:spPr>
          <a:xfrm>
            <a:off x="5398422" y="6356351"/>
            <a:ext cx="90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8"/>
          <p:cNvSpPr txBox="1">
            <a:spLocks noGrp="1"/>
          </p:cNvSpPr>
          <p:nvPr>
            <p:ph type="ftr" idx="11"/>
          </p:nvPr>
        </p:nvSpPr>
        <p:spPr>
          <a:xfrm>
            <a:off x="6406520" y="6356351"/>
            <a:ext cx="108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18"/>
          <p:cNvSpPr txBox="1">
            <a:spLocks noGrp="1"/>
          </p:cNvSpPr>
          <p:nvPr>
            <p:ph type="sldNum" idx="12"/>
          </p:nvPr>
        </p:nvSpPr>
        <p:spPr>
          <a:xfrm>
            <a:off x="7627746" y="6356351"/>
            <a:ext cx="540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"/>
          <p:cNvSpPr txBox="1">
            <a:spLocks noGrp="1"/>
          </p:cNvSpPr>
          <p:nvPr>
            <p:ph type="ctrTitle"/>
          </p:nvPr>
        </p:nvSpPr>
        <p:spPr>
          <a:xfrm>
            <a:off x="1377926" y="1806392"/>
            <a:ext cx="6012090" cy="15228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Times New Roman"/>
              <a:buNone/>
            </a:pPr>
            <a:r>
              <a:rPr lang="zh-TW" sz="7200" b="1" dirty="0">
                <a:solidFill>
                  <a:srgbClr val="C0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說課</a:t>
            </a:r>
            <a:endParaRPr dirty="0"/>
          </a:p>
        </p:txBody>
      </p:sp>
      <p:sp>
        <p:nvSpPr>
          <p:cNvPr id="162" name="Google Shape;162;p1"/>
          <p:cNvSpPr txBox="1">
            <a:spLocks noGrp="1"/>
          </p:cNvSpPr>
          <p:nvPr>
            <p:ph type="subTitle" idx="1"/>
          </p:nvPr>
        </p:nvSpPr>
        <p:spPr>
          <a:xfrm>
            <a:off x="1294979" y="3840277"/>
            <a:ext cx="6177983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None/>
            </a:pPr>
            <a:r>
              <a:rPr lang="zh-TW" altLang="en-US" sz="4800" b="1" dirty="0">
                <a:solidFill>
                  <a:srgbClr val="002060"/>
                </a:solidFill>
              </a:rPr>
              <a:t>林詠涼</a:t>
            </a:r>
            <a:endParaRPr lang="en-US" altLang="zh-TW" sz="4800" b="1" dirty="0">
              <a:solidFill>
                <a:srgbClr val="00206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None/>
            </a:pPr>
            <a:endParaRPr lang="en-US" altLang="zh-TW" sz="4800" b="1" dirty="0">
              <a:solidFill>
                <a:srgbClr val="002060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000"/>
              <a:buNone/>
            </a:pPr>
            <a:r>
              <a:rPr lang="zh-TW" altLang="en-US" sz="4800" b="1" dirty="0">
                <a:solidFill>
                  <a:srgbClr val="002060"/>
                </a:solidFill>
              </a:rPr>
              <a:t>日期</a:t>
            </a:r>
            <a:r>
              <a:rPr lang="en-US" altLang="zh-TW" sz="4800" b="1">
                <a:solidFill>
                  <a:srgbClr val="002060"/>
                </a:solidFill>
              </a:rPr>
              <a:t>:113</a:t>
            </a:r>
            <a:r>
              <a:rPr lang="zh-TW" altLang="en-US" sz="4800" b="1">
                <a:solidFill>
                  <a:srgbClr val="002060"/>
                </a:solidFill>
              </a:rPr>
              <a:t>年</a:t>
            </a:r>
            <a:r>
              <a:rPr lang="en-US" altLang="zh-TW" sz="4800" b="1" dirty="0">
                <a:solidFill>
                  <a:srgbClr val="002060"/>
                </a:solidFill>
              </a:rPr>
              <a:t>12</a:t>
            </a:r>
            <a:r>
              <a:rPr lang="zh-TW" altLang="en-US" sz="4800" b="1" dirty="0">
                <a:solidFill>
                  <a:srgbClr val="002060"/>
                </a:solidFill>
              </a:rPr>
              <a:t>月</a:t>
            </a:r>
            <a:r>
              <a:rPr lang="en-US" altLang="zh-TW" sz="4800" b="1" dirty="0">
                <a:solidFill>
                  <a:srgbClr val="002060"/>
                </a:solidFill>
              </a:rPr>
              <a:t>16</a:t>
            </a:r>
            <a:r>
              <a:rPr lang="zh-TW" altLang="en-US" sz="4800" b="1" dirty="0">
                <a:solidFill>
                  <a:srgbClr val="002060"/>
                </a:solidFill>
              </a:rPr>
              <a:t>日</a:t>
            </a:r>
            <a:endParaRPr lang="en-US" altLang="zh-TW" sz="4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2" name="Google Shape;362;p10"/>
          <p:cNvGrpSpPr/>
          <p:nvPr/>
        </p:nvGrpSpPr>
        <p:grpSpPr>
          <a:xfrm>
            <a:off x="2655199" y="1891930"/>
            <a:ext cx="3574333" cy="2041826"/>
            <a:chOff x="2383" y="2688"/>
            <a:chExt cx="4240" cy="2426"/>
          </a:xfrm>
        </p:grpSpPr>
        <p:sp>
          <p:nvSpPr>
            <p:cNvPr id="365" name="Google Shape;365;p10"/>
            <p:cNvSpPr txBox="1"/>
            <p:nvPr/>
          </p:nvSpPr>
          <p:spPr>
            <a:xfrm>
              <a:off x="3783" y="2688"/>
              <a:ext cx="1786" cy="10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Pts val="5400"/>
                <a:buFont typeface="Microsoft Yahei"/>
                <a:buNone/>
              </a:pPr>
              <a:r>
                <a:rPr lang="zh-TW" sz="5400" b="1" i="0" u="none" strike="noStrike" cap="none" dirty="0">
                  <a:solidFill>
                    <a:srgbClr val="00B0F0"/>
                  </a:solidFill>
                  <a:highlight>
                    <a:srgbClr val="FFFF00"/>
                  </a:highlight>
                  <a:latin typeface="Microsoft Yahei"/>
                  <a:ea typeface="Microsoft Yahei"/>
                  <a:cs typeface="Microsoft Yahei"/>
                  <a:sym typeface="Microsoft Yahei"/>
                </a:rPr>
                <a:t>03</a:t>
              </a:r>
              <a:endParaRPr dirty="0"/>
            </a:p>
          </p:txBody>
        </p:sp>
        <p:grpSp>
          <p:nvGrpSpPr>
            <p:cNvPr id="366" name="Google Shape;366;p10"/>
            <p:cNvGrpSpPr/>
            <p:nvPr/>
          </p:nvGrpSpPr>
          <p:grpSpPr>
            <a:xfrm>
              <a:off x="2383" y="3959"/>
              <a:ext cx="4240" cy="1155"/>
              <a:chOff x="-548531" y="5550296"/>
              <a:chExt cx="2692719" cy="735646"/>
            </a:xfrm>
          </p:grpSpPr>
          <p:sp>
            <p:nvSpPr>
              <p:cNvPr id="367" name="Google Shape;367;p10"/>
              <p:cNvSpPr/>
              <p:nvPr/>
            </p:nvSpPr>
            <p:spPr>
              <a:xfrm>
                <a:off x="-343601" y="5550296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8" name="Google Shape;368;p10"/>
              <p:cNvSpPr/>
              <p:nvPr/>
            </p:nvSpPr>
            <p:spPr>
              <a:xfrm rot="10800000">
                <a:off x="1685345" y="5915708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69" name="Google Shape;369;p10"/>
              <p:cNvSpPr txBox="1"/>
              <p:nvPr/>
            </p:nvSpPr>
            <p:spPr>
              <a:xfrm>
                <a:off x="-548531" y="5599026"/>
                <a:ext cx="2692719" cy="686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800" b="1">
                    <a:solidFill>
                      <a:srgbClr val="00B0F0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rPr>
                  <a:t>說教學流程</a:t>
                </a:r>
                <a:endParaRPr/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800" b="1">
                    <a:solidFill>
                      <a:srgbClr val="00B0F0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rPr>
                  <a:t>Teaching Procedure</a:t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4" name="Google Shape;374;p11"/>
          <p:cNvGrpSpPr/>
          <p:nvPr/>
        </p:nvGrpSpPr>
        <p:grpSpPr>
          <a:xfrm>
            <a:off x="402360" y="218024"/>
            <a:ext cx="2504484" cy="618456"/>
            <a:chOff x="4040" y="2456"/>
            <a:chExt cx="5582" cy="1378"/>
          </a:xfrm>
        </p:grpSpPr>
        <p:sp>
          <p:nvSpPr>
            <p:cNvPr id="377" name="Google Shape;377;p11"/>
            <p:cNvSpPr txBox="1"/>
            <p:nvPr/>
          </p:nvSpPr>
          <p:spPr>
            <a:xfrm>
              <a:off x="4040" y="2711"/>
              <a:ext cx="1274" cy="10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Pts val="2400"/>
                <a:buFont typeface="Microsoft JhengHei"/>
                <a:buNone/>
              </a:pPr>
              <a:r>
                <a:rPr lang="zh-TW" sz="2400" b="1" i="0" u="none" strike="noStrike" cap="none">
                  <a:solidFill>
                    <a:srgbClr val="00B0F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03</a:t>
              </a:r>
              <a:endParaRPr/>
            </a:p>
          </p:txBody>
        </p:sp>
        <p:grpSp>
          <p:nvGrpSpPr>
            <p:cNvPr id="378" name="Google Shape;378;p11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379" name="Google Shape;379;p11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0" name="Google Shape;380;p11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81" name="Google Shape;381;p11"/>
          <p:cNvSpPr txBox="1"/>
          <p:nvPr/>
        </p:nvSpPr>
        <p:spPr>
          <a:xfrm>
            <a:off x="913039" y="208562"/>
            <a:ext cx="2454928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00B0F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說教學流程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00B0F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Teaching Procedure</a:t>
            </a:r>
            <a:endParaRPr/>
          </a:p>
        </p:txBody>
      </p:sp>
      <p:grpSp>
        <p:nvGrpSpPr>
          <p:cNvPr id="382" name="Google Shape;382;p11"/>
          <p:cNvGrpSpPr/>
          <p:nvPr/>
        </p:nvGrpSpPr>
        <p:grpSpPr>
          <a:xfrm>
            <a:off x="402360" y="1059837"/>
            <a:ext cx="8484340" cy="2097223"/>
            <a:chOff x="0" y="140328"/>
            <a:chExt cx="8484340" cy="2097223"/>
          </a:xfrm>
        </p:grpSpPr>
        <p:sp>
          <p:nvSpPr>
            <p:cNvPr id="383" name="Google Shape;383;p11"/>
            <p:cNvSpPr/>
            <p:nvPr/>
          </p:nvSpPr>
          <p:spPr>
            <a:xfrm>
              <a:off x="0" y="140328"/>
              <a:ext cx="8484340" cy="2097223"/>
            </a:xfrm>
            <a:prstGeom prst="rightArrow">
              <a:avLst>
                <a:gd name="adj1" fmla="val 70000"/>
                <a:gd name="adj2" fmla="val 50000"/>
              </a:avLst>
            </a:prstGeom>
            <a:solidFill>
              <a:srgbClr val="FBE4D4"/>
            </a:solidFill>
            <a:ln w="12700" cap="flat" cmpd="sng">
              <a:solidFill>
                <a:srgbClr val="F7D5CB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1"/>
            <p:cNvSpPr txBox="1"/>
            <p:nvPr/>
          </p:nvSpPr>
          <p:spPr>
            <a:xfrm>
              <a:off x="2121085" y="454911"/>
              <a:ext cx="5629227" cy="146805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1100" tIns="17775" rIns="35550" bIns="17775" anchor="ctr" anchorCtr="0">
              <a:noAutofit/>
            </a:bodyPr>
            <a:lstStyle/>
            <a:p>
              <a:pPr marL="0" marR="0" lvl="0" indent="0" algn="l" rtl="0">
                <a:lnSpc>
                  <a:spcPct val="71428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2800"/>
                <a:buFont typeface="Microsoft JhengHei"/>
                <a:buNone/>
              </a:pPr>
              <a:r>
                <a:rPr lang="zh-TW" sz="2800" b="1" dirty="0">
                  <a:solidFill>
                    <a:srgbClr val="0070C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引起動機</a:t>
              </a:r>
              <a:endParaRPr dirty="0"/>
            </a:p>
            <a:p>
              <a:pPr marL="0" marR="0" lvl="0" indent="0" algn="l" rtl="0">
                <a:lnSpc>
                  <a:spcPct val="71428"/>
                </a:lnSpc>
                <a:spcBef>
                  <a:spcPts val="98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Microsoft JhengHei"/>
                <a:buNone/>
              </a:pPr>
              <a:r>
                <a:rPr lang="zh-TW" altLang="en-US" sz="2800" dirty="0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示範一個畫旋轉正多邊形的程式</a:t>
              </a:r>
              <a:r>
                <a:rPr lang="zh-TW" sz="2800" dirty="0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。</a:t>
              </a:r>
              <a:endParaRPr sz="28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385" name="Google Shape;385;p11"/>
            <p:cNvSpPr/>
            <p:nvPr/>
          </p:nvSpPr>
          <p:spPr>
            <a:xfrm>
              <a:off x="0" y="467843"/>
              <a:ext cx="1209798" cy="1209798"/>
            </a:xfrm>
            <a:prstGeom prst="ellipse">
              <a:avLst/>
            </a:prstGeom>
            <a:solidFill>
              <a:schemeClr val="accent2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11"/>
            <p:cNvSpPr txBox="1"/>
            <p:nvPr/>
          </p:nvSpPr>
          <p:spPr>
            <a:xfrm>
              <a:off x="177171" y="645014"/>
              <a:ext cx="855456" cy="8554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2850" tIns="22850" rIns="2285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Microsoft JhengHei"/>
                <a:buNone/>
              </a:pPr>
              <a:r>
                <a:rPr lang="zh-TW" sz="3600" b="1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1</a:t>
              </a:r>
              <a:endParaRPr sz="3600" b="1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3" name="Google Shape;393;p12"/>
          <p:cNvGrpSpPr/>
          <p:nvPr/>
        </p:nvGrpSpPr>
        <p:grpSpPr>
          <a:xfrm>
            <a:off x="331470" y="218024"/>
            <a:ext cx="2575374" cy="701485"/>
            <a:chOff x="3882" y="2456"/>
            <a:chExt cx="5740" cy="1563"/>
          </a:xfrm>
        </p:grpSpPr>
        <p:grpSp>
          <p:nvGrpSpPr>
            <p:cNvPr id="394" name="Google Shape;394;p12"/>
            <p:cNvGrpSpPr/>
            <p:nvPr/>
          </p:nvGrpSpPr>
          <p:grpSpPr>
            <a:xfrm>
              <a:off x="3882" y="2515"/>
              <a:ext cx="1590" cy="1504"/>
              <a:chOff x="3617" y="3374"/>
              <a:chExt cx="1590" cy="1504"/>
            </a:xfrm>
          </p:grpSpPr>
          <p:pic>
            <p:nvPicPr>
              <p:cNvPr id="395" name="Google Shape;395;p12" descr="5b39e8e138645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3617" y="3374"/>
                <a:ext cx="1590" cy="150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96" name="Google Shape;396;p12"/>
              <p:cNvSpPr txBox="1"/>
              <p:nvPr/>
            </p:nvSpPr>
            <p:spPr>
              <a:xfrm>
                <a:off x="3775" y="3570"/>
                <a:ext cx="1274" cy="10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B0F0"/>
                  </a:buClr>
                  <a:buSzPts val="2400"/>
                  <a:buFont typeface="Microsoft JhengHei"/>
                  <a:buNone/>
                </a:pPr>
                <a:r>
                  <a:rPr lang="zh-TW" sz="2400" b="1" i="0" u="none" strike="noStrike" cap="none">
                    <a:solidFill>
                      <a:srgbClr val="00B0F0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rPr>
                  <a:t>03</a:t>
                </a:r>
                <a:endParaRPr/>
              </a:p>
            </p:txBody>
          </p:sp>
        </p:grpSp>
        <p:grpSp>
          <p:nvGrpSpPr>
            <p:cNvPr id="397" name="Google Shape;397;p12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398" name="Google Shape;398;p12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9" name="Google Shape;399;p12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00" name="Google Shape;400;p12"/>
          <p:cNvSpPr txBox="1"/>
          <p:nvPr/>
        </p:nvSpPr>
        <p:spPr>
          <a:xfrm>
            <a:off x="973968" y="197354"/>
            <a:ext cx="2405052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00B0F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說教學流程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00B0F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Teaching Procedure</a:t>
            </a:r>
            <a:endParaRPr/>
          </a:p>
        </p:txBody>
      </p:sp>
      <p:grpSp>
        <p:nvGrpSpPr>
          <p:cNvPr id="401" name="Google Shape;401;p12"/>
          <p:cNvGrpSpPr/>
          <p:nvPr/>
        </p:nvGrpSpPr>
        <p:grpSpPr>
          <a:xfrm>
            <a:off x="253411" y="954462"/>
            <a:ext cx="8647042" cy="2279391"/>
            <a:chOff x="0" y="19924"/>
            <a:chExt cx="8647042" cy="2279391"/>
          </a:xfrm>
        </p:grpSpPr>
        <p:sp>
          <p:nvSpPr>
            <p:cNvPr id="402" name="Google Shape;402;p12"/>
            <p:cNvSpPr/>
            <p:nvPr/>
          </p:nvSpPr>
          <p:spPr>
            <a:xfrm>
              <a:off x="5690" y="19924"/>
              <a:ext cx="8641352" cy="2279391"/>
            </a:xfrm>
            <a:prstGeom prst="rightArrow">
              <a:avLst>
                <a:gd name="adj1" fmla="val 70000"/>
                <a:gd name="adj2" fmla="val 50000"/>
              </a:avLst>
            </a:prstGeom>
            <a:solidFill>
              <a:srgbClr val="FFFF00"/>
            </a:solidFill>
            <a:ln w="12700" cap="flat" cmpd="sng">
              <a:solidFill>
                <a:srgbClr val="E4E4E4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12"/>
            <p:cNvSpPr txBox="1"/>
            <p:nvPr/>
          </p:nvSpPr>
          <p:spPr>
            <a:xfrm>
              <a:off x="2166028" y="361833"/>
              <a:ext cx="5683227" cy="15955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1100" tIns="17775" rIns="35550" bIns="17775" anchor="ctr" anchorCtr="0">
              <a:noAutofit/>
            </a:bodyPr>
            <a:lstStyle/>
            <a:p>
              <a:pPr marL="285750" marR="0" lvl="1" indent="-2857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2800"/>
                <a:buFont typeface="Microsoft JhengHei"/>
                <a:buChar char="•"/>
              </a:pPr>
              <a:r>
                <a:rPr lang="zh-TW" altLang="en-US" sz="2800" b="1" dirty="0">
                  <a:solidFill>
                    <a:srgbClr val="7030A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教學內容</a:t>
              </a:r>
              <a:endParaRPr sz="2800" b="1" i="0" u="none" strike="noStrike" cap="none" dirty="0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404" name="Google Shape;404;p12"/>
            <p:cNvSpPr/>
            <p:nvPr/>
          </p:nvSpPr>
          <p:spPr>
            <a:xfrm>
              <a:off x="0" y="527544"/>
              <a:ext cx="1303811" cy="1303811"/>
            </a:xfrm>
            <a:prstGeom prst="ellipse">
              <a:avLst/>
            </a:prstGeom>
            <a:solidFill>
              <a:srgbClr val="A5A5A5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12"/>
            <p:cNvSpPr txBox="1"/>
            <p:nvPr/>
          </p:nvSpPr>
          <p:spPr>
            <a:xfrm>
              <a:off x="190939" y="718483"/>
              <a:ext cx="921933" cy="9219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2850" tIns="22850" rIns="2285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Microsoft JhengHei"/>
                <a:buNone/>
              </a:pPr>
              <a:r>
                <a:rPr lang="zh-TW" sz="3600" b="1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2</a:t>
              </a:r>
              <a:endParaRPr sz="3600" b="1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3"/>
          <p:cNvGrpSpPr/>
          <p:nvPr/>
        </p:nvGrpSpPr>
        <p:grpSpPr>
          <a:xfrm>
            <a:off x="402360" y="218024"/>
            <a:ext cx="2504484" cy="618456"/>
            <a:chOff x="4040" y="2456"/>
            <a:chExt cx="5582" cy="1378"/>
          </a:xfrm>
        </p:grpSpPr>
        <p:sp>
          <p:nvSpPr>
            <p:cNvPr id="415" name="Google Shape;415;p13"/>
            <p:cNvSpPr txBox="1"/>
            <p:nvPr/>
          </p:nvSpPr>
          <p:spPr>
            <a:xfrm>
              <a:off x="4040" y="2711"/>
              <a:ext cx="1274" cy="10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Pts val="2400"/>
                <a:buFont typeface="Microsoft JhengHei"/>
                <a:buNone/>
              </a:pPr>
              <a:r>
                <a:rPr lang="zh-TW" sz="2400" b="1" i="0" u="none" strike="noStrike" cap="none">
                  <a:solidFill>
                    <a:srgbClr val="00B0F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03</a:t>
              </a:r>
              <a:endParaRPr/>
            </a:p>
          </p:txBody>
        </p:sp>
        <p:grpSp>
          <p:nvGrpSpPr>
            <p:cNvPr id="416" name="Google Shape;416;p13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417" name="Google Shape;417;p13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8" name="Google Shape;418;p13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19" name="Google Shape;419;p13"/>
          <p:cNvSpPr txBox="1"/>
          <p:nvPr/>
        </p:nvSpPr>
        <p:spPr>
          <a:xfrm>
            <a:off x="973968" y="233021"/>
            <a:ext cx="2371801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00B0F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說教學流程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00B0F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Teaching Procedure</a:t>
            </a:r>
            <a:endParaRPr/>
          </a:p>
        </p:txBody>
      </p:sp>
      <p:grpSp>
        <p:nvGrpSpPr>
          <p:cNvPr id="420" name="Google Shape;420;p13"/>
          <p:cNvGrpSpPr/>
          <p:nvPr/>
        </p:nvGrpSpPr>
        <p:grpSpPr>
          <a:xfrm>
            <a:off x="1190701" y="792945"/>
            <a:ext cx="6868863" cy="1768255"/>
            <a:chOff x="859231" y="0"/>
            <a:chExt cx="6868863" cy="1768255"/>
          </a:xfrm>
        </p:grpSpPr>
        <p:sp>
          <p:nvSpPr>
            <p:cNvPr id="421" name="Google Shape;421;p13"/>
            <p:cNvSpPr/>
            <p:nvPr/>
          </p:nvSpPr>
          <p:spPr>
            <a:xfrm>
              <a:off x="1024501" y="0"/>
              <a:ext cx="6703593" cy="1768255"/>
            </a:xfrm>
            <a:prstGeom prst="rightArrow">
              <a:avLst>
                <a:gd name="adj1" fmla="val 70000"/>
                <a:gd name="adj2" fmla="val 50000"/>
              </a:avLst>
            </a:prstGeom>
            <a:solidFill>
              <a:srgbClr val="A8D08C"/>
            </a:solidFill>
            <a:ln w="12700" cap="flat" cmpd="sng">
              <a:solidFill>
                <a:srgbClr val="FFEAD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3"/>
            <p:cNvSpPr txBox="1"/>
            <p:nvPr/>
          </p:nvSpPr>
          <p:spPr>
            <a:xfrm>
              <a:off x="2700400" y="265238"/>
              <a:ext cx="4408806" cy="12377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1100" tIns="17775" rIns="35550" bIns="17775" anchor="b" anchorCtr="0">
              <a:noAutofit/>
            </a:bodyPr>
            <a:lstStyle/>
            <a:p>
              <a:pPr marR="0" lvl="1" algn="l" rtl="0">
                <a:lnSpc>
                  <a:spcPct val="89285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800"/>
              </a:pPr>
              <a:endParaRPr sz="2800" b="1" i="0" u="none" strike="noStrike" cap="non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423" name="Google Shape;423;p13"/>
            <p:cNvSpPr/>
            <p:nvPr/>
          </p:nvSpPr>
          <p:spPr>
            <a:xfrm>
              <a:off x="859231" y="339921"/>
              <a:ext cx="1011441" cy="1011441"/>
            </a:xfrm>
            <a:prstGeom prst="ellipse">
              <a:avLst/>
            </a:prstGeom>
            <a:solidFill>
              <a:srgbClr val="FFC000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13"/>
            <p:cNvSpPr txBox="1"/>
            <p:nvPr/>
          </p:nvSpPr>
          <p:spPr>
            <a:xfrm>
              <a:off x="1007353" y="488043"/>
              <a:ext cx="715197" cy="7151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2850" tIns="22850" rIns="22850" bIns="228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600"/>
                <a:buFont typeface="Microsoft JhengHei"/>
                <a:buNone/>
              </a:pPr>
              <a:r>
                <a:rPr lang="zh-TW" sz="3600" b="1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3</a:t>
              </a:r>
              <a:endParaRPr sz="3600" b="1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1" name="Google Shape;431;p14"/>
          <p:cNvGrpSpPr/>
          <p:nvPr/>
        </p:nvGrpSpPr>
        <p:grpSpPr>
          <a:xfrm>
            <a:off x="2971558" y="1651786"/>
            <a:ext cx="3200883" cy="2046876"/>
            <a:chOff x="2706" y="2688"/>
            <a:chExt cx="3797" cy="2432"/>
          </a:xfrm>
        </p:grpSpPr>
        <p:sp>
          <p:nvSpPr>
            <p:cNvPr id="434" name="Google Shape;434;p14"/>
            <p:cNvSpPr txBox="1"/>
            <p:nvPr/>
          </p:nvSpPr>
          <p:spPr>
            <a:xfrm>
              <a:off x="3783" y="2688"/>
              <a:ext cx="1786" cy="10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30A0"/>
                </a:buClr>
                <a:buSzPts val="5400"/>
                <a:buFont typeface="Microsoft Yahei"/>
                <a:buNone/>
              </a:pPr>
              <a:r>
                <a:rPr lang="zh-TW" sz="5400" b="1" i="0" u="none" strike="noStrike" cap="none" dirty="0">
                  <a:solidFill>
                    <a:srgbClr val="7030A0"/>
                  </a:solidFill>
                  <a:highlight>
                    <a:srgbClr val="FFFF00"/>
                  </a:highlight>
                  <a:latin typeface="Microsoft Yahei"/>
                  <a:ea typeface="Microsoft Yahei"/>
                  <a:cs typeface="Microsoft Yahei"/>
                  <a:sym typeface="Microsoft Yahei"/>
                </a:rPr>
                <a:t>04</a:t>
              </a:r>
              <a:endParaRPr dirty="0"/>
            </a:p>
          </p:txBody>
        </p:sp>
        <p:grpSp>
          <p:nvGrpSpPr>
            <p:cNvPr id="435" name="Google Shape;435;p14"/>
            <p:cNvGrpSpPr/>
            <p:nvPr/>
          </p:nvGrpSpPr>
          <p:grpSpPr>
            <a:xfrm>
              <a:off x="2706" y="3967"/>
              <a:ext cx="3797" cy="1153"/>
              <a:chOff x="-343601" y="5550296"/>
              <a:chExt cx="2411291" cy="733713"/>
            </a:xfrm>
          </p:grpSpPr>
          <p:sp>
            <p:nvSpPr>
              <p:cNvPr id="436" name="Google Shape;436;p14"/>
              <p:cNvSpPr/>
              <p:nvPr/>
            </p:nvSpPr>
            <p:spPr>
              <a:xfrm>
                <a:off x="-343601" y="5550296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7" name="Google Shape;437;p14"/>
              <p:cNvSpPr/>
              <p:nvPr/>
            </p:nvSpPr>
            <p:spPr>
              <a:xfrm rot="10800000">
                <a:off x="1685345" y="5915708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38" name="Google Shape;438;p14"/>
              <p:cNvSpPr txBox="1"/>
              <p:nvPr/>
            </p:nvSpPr>
            <p:spPr>
              <a:xfrm>
                <a:off x="-248790" y="5599026"/>
                <a:ext cx="2316480" cy="68498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800" b="1">
                    <a:solidFill>
                      <a:srgbClr val="7030A0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rPr>
                  <a:t>說課總結 </a:t>
                </a:r>
                <a:endParaRPr/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800" b="1">
                    <a:solidFill>
                      <a:srgbClr val="7030A0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rPr>
                  <a:t>Conclusion</a:t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3" name="Google Shape;443;p15"/>
          <p:cNvGrpSpPr/>
          <p:nvPr/>
        </p:nvGrpSpPr>
        <p:grpSpPr>
          <a:xfrm>
            <a:off x="331470" y="218024"/>
            <a:ext cx="2575374" cy="701485"/>
            <a:chOff x="3882" y="2456"/>
            <a:chExt cx="5740" cy="1563"/>
          </a:xfrm>
        </p:grpSpPr>
        <p:grpSp>
          <p:nvGrpSpPr>
            <p:cNvPr id="444" name="Google Shape;444;p15"/>
            <p:cNvGrpSpPr/>
            <p:nvPr/>
          </p:nvGrpSpPr>
          <p:grpSpPr>
            <a:xfrm>
              <a:off x="3882" y="2515"/>
              <a:ext cx="1590" cy="1504"/>
              <a:chOff x="3617" y="3374"/>
              <a:chExt cx="1590" cy="1504"/>
            </a:xfrm>
          </p:grpSpPr>
          <p:pic>
            <p:nvPicPr>
              <p:cNvPr id="445" name="Google Shape;445;p15" descr="5b39e8e138645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3617" y="3374"/>
                <a:ext cx="1590" cy="150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46" name="Google Shape;446;p15"/>
              <p:cNvSpPr txBox="1"/>
              <p:nvPr/>
            </p:nvSpPr>
            <p:spPr>
              <a:xfrm>
                <a:off x="3775" y="3570"/>
                <a:ext cx="1274" cy="10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030A0"/>
                  </a:buClr>
                  <a:buSzPts val="2400"/>
                  <a:buFont typeface="Microsoft JhengHei"/>
                  <a:buNone/>
                </a:pPr>
                <a:r>
                  <a:rPr lang="zh-TW" sz="2400" b="1" i="0" u="none" strike="noStrike" cap="none">
                    <a:solidFill>
                      <a:srgbClr val="7030A0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rPr>
                  <a:t>04</a:t>
                </a:r>
                <a:endParaRPr/>
              </a:p>
            </p:txBody>
          </p:sp>
        </p:grpSp>
        <p:grpSp>
          <p:nvGrpSpPr>
            <p:cNvPr id="447" name="Google Shape;447;p15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448" name="Google Shape;448;p15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49" name="Google Shape;449;p15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50" name="Google Shape;450;p15"/>
          <p:cNvSpPr txBox="1"/>
          <p:nvPr/>
        </p:nvSpPr>
        <p:spPr>
          <a:xfrm>
            <a:off x="986541" y="276199"/>
            <a:ext cx="1848099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說課總結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Conclusion</a:t>
            </a:r>
            <a:endParaRPr/>
          </a:p>
        </p:txBody>
      </p:sp>
      <p:grpSp>
        <p:nvGrpSpPr>
          <p:cNvPr id="451" name="Google Shape;451;p15"/>
          <p:cNvGrpSpPr/>
          <p:nvPr/>
        </p:nvGrpSpPr>
        <p:grpSpPr>
          <a:xfrm>
            <a:off x="306645" y="1134303"/>
            <a:ext cx="4662039" cy="1348731"/>
            <a:chOff x="2278" y="133118"/>
            <a:chExt cx="4662039" cy="1348731"/>
          </a:xfrm>
        </p:grpSpPr>
        <p:sp>
          <p:nvSpPr>
            <p:cNvPr id="452" name="Google Shape;452;p15"/>
            <p:cNvSpPr/>
            <p:nvPr/>
          </p:nvSpPr>
          <p:spPr>
            <a:xfrm>
              <a:off x="2278" y="133118"/>
              <a:ext cx="4662039" cy="1348731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030A0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15"/>
            <p:cNvSpPr/>
            <p:nvPr/>
          </p:nvSpPr>
          <p:spPr>
            <a:xfrm>
              <a:off x="377455" y="470301"/>
              <a:ext cx="3883515" cy="6743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15"/>
            <p:cNvSpPr txBox="1"/>
            <p:nvPr/>
          </p:nvSpPr>
          <p:spPr>
            <a:xfrm>
              <a:off x="377455" y="470301"/>
              <a:ext cx="3883515" cy="6743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284475" rIns="0" bIns="284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800"/>
                <a:buFont typeface="Microsoft JhengHei"/>
                <a:buNone/>
              </a:pPr>
              <a:r>
                <a:rPr lang="zh-TW" sz="2800" b="1">
                  <a:solidFill>
                    <a:srgbClr val="FFFFFF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學生課堂表現</a:t>
              </a:r>
              <a:endParaRPr/>
            </a:p>
          </p:txBody>
        </p:sp>
      </p:grpSp>
      <p:sp>
        <p:nvSpPr>
          <p:cNvPr id="455" name="Google Shape;455;p15"/>
          <p:cNvSpPr txBox="1"/>
          <p:nvPr/>
        </p:nvSpPr>
        <p:spPr>
          <a:xfrm>
            <a:off x="1044858" y="2616153"/>
            <a:ext cx="6924501" cy="2808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 b="1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學科</a:t>
            </a:r>
            <a:endParaRPr sz="3600" b="1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457200" marR="0" lvl="0" indent="-457200" algn="l" rtl="0">
              <a:lnSpc>
                <a:spcPct val="140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lang="zh-TW" sz="3200" b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是否能積極投入參與課堂活動?</a:t>
            </a:r>
            <a:endParaRPr sz="2800" b="1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457200" marR="0" lvl="0" indent="-457200" algn="l" rtl="0">
              <a:lnSpc>
                <a:spcPct val="140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lang="zh-TW" sz="3200" b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是否能與同儕合作進行活動?</a:t>
            </a:r>
            <a:endParaRPr/>
          </a:p>
          <a:p>
            <a:pPr marL="457200" marR="0" lvl="0" indent="-457200" algn="l" rtl="0">
              <a:lnSpc>
                <a:spcPct val="140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lang="zh-TW" sz="3200" b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是否能執行該活動之動作強度?</a:t>
            </a:r>
            <a:endParaRPr/>
          </a:p>
          <a:p>
            <a:pPr marL="45720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 b="1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" name="Google Shape;460;p16"/>
          <p:cNvGrpSpPr/>
          <p:nvPr/>
        </p:nvGrpSpPr>
        <p:grpSpPr>
          <a:xfrm>
            <a:off x="331470" y="218024"/>
            <a:ext cx="2575374" cy="701485"/>
            <a:chOff x="3882" y="2456"/>
            <a:chExt cx="5740" cy="1563"/>
          </a:xfrm>
        </p:grpSpPr>
        <p:grpSp>
          <p:nvGrpSpPr>
            <p:cNvPr id="461" name="Google Shape;461;p16"/>
            <p:cNvGrpSpPr/>
            <p:nvPr/>
          </p:nvGrpSpPr>
          <p:grpSpPr>
            <a:xfrm>
              <a:off x="3882" y="2515"/>
              <a:ext cx="1590" cy="1504"/>
              <a:chOff x="3617" y="3374"/>
              <a:chExt cx="1590" cy="1504"/>
            </a:xfrm>
          </p:grpSpPr>
          <p:pic>
            <p:nvPicPr>
              <p:cNvPr id="462" name="Google Shape;462;p16" descr="5b39e8e138645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3617" y="3374"/>
                <a:ext cx="1590" cy="150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463" name="Google Shape;463;p16"/>
              <p:cNvSpPr txBox="1"/>
              <p:nvPr/>
            </p:nvSpPr>
            <p:spPr>
              <a:xfrm>
                <a:off x="3775" y="3570"/>
                <a:ext cx="1274" cy="10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7030A0"/>
                  </a:buClr>
                  <a:buSzPts val="2400"/>
                  <a:buFont typeface="Microsoft Yahei"/>
                  <a:buNone/>
                </a:pPr>
                <a:r>
                  <a:rPr lang="zh-TW" sz="2400" b="1" i="0" u="none" strike="noStrike" cap="none">
                    <a:solidFill>
                      <a:srgbClr val="7030A0"/>
                    </a:solidFill>
                    <a:latin typeface="Microsoft Yahei"/>
                    <a:ea typeface="Microsoft Yahei"/>
                    <a:cs typeface="Microsoft Yahei"/>
                    <a:sym typeface="Microsoft Yahei"/>
                  </a:rPr>
                  <a:t>04</a:t>
                </a:r>
                <a:endParaRPr/>
              </a:p>
            </p:txBody>
          </p:sp>
        </p:grpSp>
        <p:grpSp>
          <p:nvGrpSpPr>
            <p:cNvPr id="464" name="Google Shape;464;p16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465" name="Google Shape;465;p16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6" name="Google Shape;466;p16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467" name="Google Shape;467;p16"/>
          <p:cNvSpPr txBox="1"/>
          <p:nvPr/>
        </p:nvSpPr>
        <p:spPr>
          <a:xfrm>
            <a:off x="986541" y="276199"/>
            <a:ext cx="1945504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說課總結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Conclusion</a:t>
            </a:r>
            <a:endParaRPr/>
          </a:p>
        </p:txBody>
      </p:sp>
      <p:grpSp>
        <p:nvGrpSpPr>
          <p:cNvPr id="468" name="Google Shape;468;p16"/>
          <p:cNvGrpSpPr/>
          <p:nvPr/>
        </p:nvGrpSpPr>
        <p:grpSpPr>
          <a:xfrm>
            <a:off x="308921" y="1001185"/>
            <a:ext cx="4657487" cy="1401193"/>
            <a:chOff x="4554" y="0"/>
            <a:chExt cx="4657487" cy="1401193"/>
          </a:xfrm>
        </p:grpSpPr>
        <p:sp>
          <p:nvSpPr>
            <p:cNvPr id="469" name="Google Shape;469;p16"/>
            <p:cNvSpPr/>
            <p:nvPr/>
          </p:nvSpPr>
          <p:spPr>
            <a:xfrm>
              <a:off x="4554" y="0"/>
              <a:ext cx="4657487" cy="1401193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030A0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16"/>
            <p:cNvSpPr/>
            <p:nvPr/>
          </p:nvSpPr>
          <p:spPr>
            <a:xfrm>
              <a:off x="313405" y="391762"/>
              <a:ext cx="3934302" cy="6743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16"/>
            <p:cNvSpPr txBox="1"/>
            <p:nvPr/>
          </p:nvSpPr>
          <p:spPr>
            <a:xfrm>
              <a:off x="313405" y="391762"/>
              <a:ext cx="3934302" cy="67436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284475" rIns="0" bIns="2844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Microsoft JhengHei"/>
                <a:buNone/>
              </a:pPr>
              <a:r>
                <a:rPr lang="zh-TW" sz="2800" b="1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學生課堂表現</a:t>
              </a:r>
              <a:endParaRPr/>
            </a:p>
          </p:txBody>
        </p:sp>
      </p:grpSp>
      <p:sp>
        <p:nvSpPr>
          <p:cNvPr id="472" name="Google Shape;472;p16"/>
          <p:cNvSpPr txBox="1"/>
          <p:nvPr/>
        </p:nvSpPr>
        <p:spPr>
          <a:xfrm>
            <a:off x="986541" y="2549632"/>
            <a:ext cx="7598659" cy="2350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600" b="1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英語</a:t>
            </a:r>
            <a:endParaRPr sz="3600" b="1" dirty="0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571500" marR="0" lvl="0" indent="-571500" algn="l" rtl="0">
              <a:lnSpc>
                <a:spcPct val="140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lang="zh-TW" sz="32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能否聽懂老師所下達的英文指令?</a:t>
            </a:r>
            <a:endParaRPr sz="2800" b="1" dirty="0">
              <a:solidFill>
                <a:srgbClr val="00B05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571500" marR="0" lvl="0" indent="-571500" algn="l" rtl="0">
              <a:lnSpc>
                <a:spcPct val="140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lang="zh-TW" sz="32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能否了解老師的問題?以英文回應?</a:t>
            </a:r>
            <a:endParaRPr sz="2800" b="1" dirty="0">
              <a:solidFill>
                <a:srgbClr val="00B05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571500" marR="0" lvl="0" indent="-571500" algn="l" rtl="0">
              <a:lnSpc>
                <a:spcPct val="14062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⮚"/>
            </a:pPr>
            <a:r>
              <a:rPr lang="zh-TW" sz="32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能否以英文參與小組討論及溝通?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7" name="Google Shape;167;p2"/>
          <p:cNvGrpSpPr/>
          <p:nvPr/>
        </p:nvGrpSpPr>
        <p:grpSpPr>
          <a:xfrm>
            <a:off x="4925852" y="2362383"/>
            <a:ext cx="4098594" cy="2858770"/>
            <a:chOff x="2618" y="3611"/>
            <a:chExt cx="6128" cy="4502"/>
          </a:xfrm>
        </p:grpSpPr>
        <p:sp>
          <p:nvSpPr>
            <p:cNvPr id="170" name="Google Shape;170;p2"/>
            <p:cNvSpPr txBox="1"/>
            <p:nvPr/>
          </p:nvSpPr>
          <p:spPr>
            <a:xfrm>
              <a:off x="2618" y="6856"/>
              <a:ext cx="1274" cy="11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7030A0"/>
                </a:buClr>
                <a:buSzPts val="4000"/>
                <a:buFont typeface="Microsoft Yahei"/>
                <a:buNone/>
              </a:pPr>
              <a:r>
                <a:rPr lang="zh-TW" sz="4000" b="1" i="0" u="none" strike="noStrike" cap="none">
                  <a:solidFill>
                    <a:srgbClr val="7030A0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04</a:t>
              </a:r>
              <a:endParaRPr/>
            </a:p>
          </p:txBody>
        </p:sp>
        <p:grpSp>
          <p:nvGrpSpPr>
            <p:cNvPr id="171" name="Google Shape;171;p2"/>
            <p:cNvGrpSpPr/>
            <p:nvPr/>
          </p:nvGrpSpPr>
          <p:grpSpPr>
            <a:xfrm>
              <a:off x="3796" y="3611"/>
              <a:ext cx="4950" cy="4502"/>
              <a:chOff x="349048" y="5313642"/>
              <a:chExt cx="3143916" cy="2858974"/>
            </a:xfrm>
          </p:grpSpPr>
          <p:sp>
            <p:nvSpPr>
              <p:cNvPr id="172" name="Google Shape;172;p2"/>
              <p:cNvSpPr/>
              <p:nvPr/>
            </p:nvSpPr>
            <p:spPr>
              <a:xfrm>
                <a:off x="693543" y="7210639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Google Shape;173;p2"/>
              <p:cNvSpPr/>
              <p:nvPr/>
            </p:nvSpPr>
            <p:spPr>
              <a:xfrm rot="10800000">
                <a:off x="2750592" y="7804316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4" name="Google Shape;174;p2"/>
              <p:cNvSpPr txBox="1"/>
              <p:nvPr/>
            </p:nvSpPr>
            <p:spPr>
              <a:xfrm>
                <a:off x="349048" y="5313642"/>
                <a:ext cx="3143916" cy="8464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600" b="1" i="0" u="none" strike="noStrike" cap="none">
                    <a:solidFill>
                      <a:srgbClr val="00B0F0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rPr>
                  <a:t>說教學流程</a:t>
                </a:r>
                <a:endParaRPr sz="2600" b="1" i="0" u="none" strike="noStrike" cap="none">
                  <a:solidFill>
                    <a:srgbClr val="00B0F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endParaRP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600" b="1" i="0" u="none" strike="noStrike" cap="none">
                    <a:solidFill>
                      <a:srgbClr val="00B0F0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rPr>
                  <a:t>Teaching Procedure</a:t>
                </a:r>
                <a:endParaRPr sz="2600" b="1" i="0" u="none" strike="noStrike" cap="none">
                  <a:solidFill>
                    <a:srgbClr val="00B0F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endParaRPr>
              </a:p>
            </p:txBody>
          </p:sp>
        </p:grpSp>
      </p:grpSp>
      <p:sp>
        <p:nvSpPr>
          <p:cNvPr id="175" name="Google Shape;175;p2"/>
          <p:cNvSpPr txBox="1"/>
          <p:nvPr/>
        </p:nvSpPr>
        <p:spPr>
          <a:xfrm>
            <a:off x="2780427" y="607019"/>
            <a:ext cx="3770375" cy="1107955"/>
          </a:xfrm>
          <a:prstGeom prst="rect">
            <a:avLst/>
          </a:prstGeom>
          <a:solidFill>
            <a:srgbClr val="9AAF89"/>
          </a:solidFill>
          <a:ln>
            <a:noFill/>
          </a:ln>
          <a:effectLst>
            <a:outerShdw blurRad="88900" dist="114300" dir="2700000" algn="tl" rotWithShape="0">
              <a:srgbClr val="000000">
                <a:alpha val="38823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D966"/>
              </a:buClr>
              <a:buSzPts val="6600"/>
              <a:buFont typeface="Microsoft JhengHei"/>
              <a:buNone/>
            </a:pPr>
            <a:r>
              <a:rPr lang="zh-TW" sz="6600" b="1" i="0" u="none" strike="noStrike" cap="none" dirty="0">
                <a:solidFill>
                  <a:srgbClr val="FFD966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報告內容</a:t>
            </a:r>
            <a:endParaRPr sz="6600" b="1" i="0" u="none" strike="noStrike" cap="none" dirty="0">
              <a:solidFill>
                <a:srgbClr val="FFD966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grpSp>
        <p:nvGrpSpPr>
          <p:cNvPr id="177" name="Google Shape;177;p2"/>
          <p:cNvGrpSpPr/>
          <p:nvPr/>
        </p:nvGrpSpPr>
        <p:grpSpPr>
          <a:xfrm>
            <a:off x="821627" y="2299063"/>
            <a:ext cx="3545840" cy="863600"/>
            <a:chOff x="4040" y="2483"/>
            <a:chExt cx="5584" cy="1360"/>
          </a:xfrm>
        </p:grpSpPr>
        <p:sp>
          <p:nvSpPr>
            <p:cNvPr id="180" name="Google Shape;180;p2"/>
            <p:cNvSpPr txBox="1"/>
            <p:nvPr/>
          </p:nvSpPr>
          <p:spPr>
            <a:xfrm>
              <a:off x="4040" y="2711"/>
              <a:ext cx="1274" cy="11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4000"/>
                <a:buFont typeface="Microsoft Yahei"/>
                <a:buNone/>
              </a:pPr>
              <a:r>
                <a:rPr lang="zh-TW" sz="4000" b="1" i="0" u="none" strike="noStrike" cap="none">
                  <a:solidFill>
                    <a:srgbClr val="FF0000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01</a:t>
              </a:r>
              <a:endParaRPr/>
            </a:p>
          </p:txBody>
        </p:sp>
        <p:grpSp>
          <p:nvGrpSpPr>
            <p:cNvPr id="181" name="Google Shape;181;p2"/>
            <p:cNvGrpSpPr/>
            <p:nvPr/>
          </p:nvGrpSpPr>
          <p:grpSpPr>
            <a:xfrm>
              <a:off x="5714" y="2483"/>
              <a:ext cx="3910" cy="1360"/>
              <a:chOff x="1565773" y="4593604"/>
              <a:chExt cx="2482473" cy="863011"/>
            </a:xfrm>
          </p:grpSpPr>
          <p:sp>
            <p:nvSpPr>
              <p:cNvPr id="182" name="Google Shape;182;p2"/>
              <p:cNvSpPr/>
              <p:nvPr/>
            </p:nvSpPr>
            <p:spPr>
              <a:xfrm>
                <a:off x="1565773" y="4593604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Google Shape;183;p2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84" name="Google Shape;184;p2"/>
          <p:cNvGrpSpPr/>
          <p:nvPr/>
        </p:nvGrpSpPr>
        <p:grpSpPr>
          <a:xfrm>
            <a:off x="799916" y="4210626"/>
            <a:ext cx="3543935" cy="918845"/>
            <a:chOff x="4040" y="2389"/>
            <a:chExt cx="5581" cy="1447"/>
          </a:xfrm>
        </p:grpSpPr>
        <p:sp>
          <p:nvSpPr>
            <p:cNvPr id="187" name="Google Shape;187;p2"/>
            <p:cNvSpPr txBox="1"/>
            <p:nvPr/>
          </p:nvSpPr>
          <p:spPr>
            <a:xfrm>
              <a:off x="4040" y="2711"/>
              <a:ext cx="1274" cy="11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50"/>
                </a:buClr>
                <a:buSzPts val="4000"/>
                <a:buFont typeface="Microsoft Yahei"/>
                <a:buNone/>
              </a:pPr>
              <a:r>
                <a:rPr lang="zh-TW" sz="4000" b="1" i="0" u="none" strike="noStrike" cap="none">
                  <a:solidFill>
                    <a:srgbClr val="00B050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02</a:t>
              </a:r>
              <a:endParaRPr/>
            </a:p>
          </p:txBody>
        </p:sp>
        <p:grpSp>
          <p:nvGrpSpPr>
            <p:cNvPr id="188" name="Google Shape;188;p2"/>
            <p:cNvGrpSpPr/>
            <p:nvPr/>
          </p:nvGrpSpPr>
          <p:grpSpPr>
            <a:xfrm>
              <a:off x="5798" y="2389"/>
              <a:ext cx="3823" cy="1447"/>
              <a:chOff x="1620235" y="4537554"/>
              <a:chExt cx="2428011" cy="919061"/>
            </a:xfrm>
          </p:grpSpPr>
          <p:sp>
            <p:nvSpPr>
              <p:cNvPr id="189" name="Google Shape;189;p2"/>
              <p:cNvSpPr/>
              <p:nvPr/>
            </p:nvSpPr>
            <p:spPr>
              <a:xfrm>
                <a:off x="1620235" y="4537554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0" name="Google Shape;190;p2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91" name="Google Shape;191;p2"/>
          <p:cNvGrpSpPr/>
          <p:nvPr/>
        </p:nvGrpSpPr>
        <p:grpSpPr>
          <a:xfrm>
            <a:off x="1630804" y="2316069"/>
            <a:ext cx="6851015" cy="2758440"/>
            <a:chOff x="-799" y="2482"/>
            <a:chExt cx="10789" cy="4344"/>
          </a:xfrm>
        </p:grpSpPr>
        <p:sp>
          <p:nvSpPr>
            <p:cNvPr id="194" name="Google Shape;194;p2"/>
            <p:cNvSpPr txBox="1"/>
            <p:nvPr/>
          </p:nvSpPr>
          <p:spPr>
            <a:xfrm>
              <a:off x="4408" y="2711"/>
              <a:ext cx="1274" cy="11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Pts val="4000"/>
                <a:buFont typeface="Microsoft Yahei"/>
                <a:buNone/>
              </a:pPr>
              <a:r>
                <a:rPr lang="zh-TW" sz="4000" b="1" i="0" u="none" strike="noStrike" cap="none" dirty="0">
                  <a:solidFill>
                    <a:srgbClr val="00B0F0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03</a:t>
              </a:r>
              <a:endParaRPr dirty="0"/>
            </a:p>
          </p:txBody>
        </p:sp>
        <p:grpSp>
          <p:nvGrpSpPr>
            <p:cNvPr id="195" name="Google Shape;195;p2"/>
            <p:cNvGrpSpPr/>
            <p:nvPr/>
          </p:nvGrpSpPr>
          <p:grpSpPr>
            <a:xfrm>
              <a:off x="-799" y="2482"/>
              <a:ext cx="10789" cy="4344"/>
              <a:chOff x="-2569730" y="4597930"/>
              <a:chExt cx="6846494" cy="2759993"/>
            </a:xfrm>
          </p:grpSpPr>
          <p:sp>
            <p:nvSpPr>
              <p:cNvPr id="196" name="Google Shape;196;p2"/>
              <p:cNvSpPr/>
              <p:nvPr/>
            </p:nvSpPr>
            <p:spPr>
              <a:xfrm>
                <a:off x="1842861" y="4597930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2"/>
              <p:cNvSpPr/>
              <p:nvPr/>
            </p:nvSpPr>
            <p:spPr>
              <a:xfrm rot="10800000">
                <a:off x="3895764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8" name="Google Shape;198;p2"/>
              <p:cNvSpPr txBox="1"/>
              <p:nvPr/>
            </p:nvSpPr>
            <p:spPr>
              <a:xfrm>
                <a:off x="-2569730" y="6511190"/>
                <a:ext cx="3142895" cy="84673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600" b="1" i="0" u="none" strike="noStrike" cap="none">
                    <a:solidFill>
                      <a:srgbClr val="00B050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rPr>
                  <a:t>說教法</a:t>
                </a:r>
                <a:endParaRPr sz="2600" b="1" i="0" u="none" strike="noStrike" cap="none">
                  <a:solidFill>
                    <a:srgbClr val="00B05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endParaRPr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600" b="1" i="0" u="none" strike="noStrike" cap="none">
                    <a:solidFill>
                      <a:srgbClr val="00B050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rPr>
                  <a:t>Teaching Methods</a:t>
                </a:r>
                <a:endParaRPr sz="2600" b="1" i="0" u="none" strike="noStrike" cap="none">
                  <a:solidFill>
                    <a:srgbClr val="00B05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endParaRPr>
              </a:p>
            </p:txBody>
          </p:sp>
        </p:grpSp>
      </p:grpSp>
      <p:sp>
        <p:nvSpPr>
          <p:cNvPr id="199" name="Google Shape;199;p2"/>
          <p:cNvSpPr txBox="1"/>
          <p:nvPr/>
        </p:nvSpPr>
        <p:spPr>
          <a:xfrm>
            <a:off x="1630617" y="2303905"/>
            <a:ext cx="3034998" cy="84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b="1" i="0" u="none" strike="noStrike" cap="non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說教材  </a:t>
            </a:r>
            <a:endParaRPr sz="2600" b="1" i="0" u="none" strike="noStrike" cap="none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b="1" i="0" u="none" strike="noStrike" cap="non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Teaching Material</a:t>
            </a:r>
            <a:endParaRPr sz="2600" b="1" i="0" u="none" strike="noStrike" cap="none">
              <a:solidFill>
                <a:srgbClr val="FF000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200" name="Google Shape;200;p2"/>
          <p:cNvSpPr txBox="1"/>
          <p:nvPr/>
        </p:nvSpPr>
        <p:spPr>
          <a:xfrm>
            <a:off x="6195078" y="4304958"/>
            <a:ext cx="1970412" cy="846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b="1" i="0" u="none" strike="noStrike" cap="none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說課總結 </a:t>
            </a:r>
            <a:endParaRPr sz="2600" b="1" i="0" u="none" strike="noStrike" cap="none">
              <a:solidFill>
                <a:srgbClr val="7030A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b="1" i="0" u="none" strike="noStrike" cap="none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Conclusion</a:t>
            </a:r>
            <a:endParaRPr sz="2600" b="1" i="0" u="none" strike="noStrike" cap="none">
              <a:solidFill>
                <a:srgbClr val="7030A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" name="Google Shape;206;p3"/>
          <p:cNvGrpSpPr/>
          <p:nvPr/>
        </p:nvGrpSpPr>
        <p:grpSpPr>
          <a:xfrm>
            <a:off x="2872084" y="2321359"/>
            <a:ext cx="3399831" cy="1889489"/>
            <a:chOff x="2600" y="2869"/>
            <a:chExt cx="4033" cy="2245"/>
          </a:xfrm>
        </p:grpSpPr>
        <p:sp>
          <p:nvSpPr>
            <p:cNvPr id="209" name="Google Shape;209;p3"/>
            <p:cNvSpPr txBox="1"/>
            <p:nvPr/>
          </p:nvSpPr>
          <p:spPr>
            <a:xfrm>
              <a:off x="3710" y="2869"/>
              <a:ext cx="1786" cy="10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5400"/>
                <a:buFont typeface="Microsoft Yahei"/>
                <a:buNone/>
              </a:pPr>
              <a:r>
                <a:rPr lang="zh-TW" sz="5400" b="1" i="0" u="none" strike="noStrike" cap="none" dirty="0">
                  <a:solidFill>
                    <a:srgbClr val="FF0000"/>
                  </a:solidFill>
                  <a:highlight>
                    <a:srgbClr val="FFFF00"/>
                  </a:highlight>
                  <a:latin typeface="Microsoft Yahei"/>
                  <a:ea typeface="Microsoft Yahei"/>
                  <a:cs typeface="Microsoft Yahei"/>
                  <a:sym typeface="Microsoft Yahei"/>
                </a:rPr>
                <a:t>01</a:t>
              </a:r>
              <a:endParaRPr dirty="0"/>
            </a:p>
          </p:txBody>
        </p:sp>
        <p:grpSp>
          <p:nvGrpSpPr>
            <p:cNvPr id="210" name="Google Shape;210;p3"/>
            <p:cNvGrpSpPr/>
            <p:nvPr/>
          </p:nvGrpSpPr>
          <p:grpSpPr>
            <a:xfrm>
              <a:off x="2600" y="3959"/>
              <a:ext cx="4033" cy="1155"/>
              <a:chOff x="-410769" y="5550296"/>
              <a:chExt cx="2561225" cy="735646"/>
            </a:xfrm>
          </p:grpSpPr>
          <p:sp>
            <p:nvSpPr>
              <p:cNvPr id="211" name="Google Shape;211;p3"/>
              <p:cNvSpPr/>
              <p:nvPr/>
            </p:nvSpPr>
            <p:spPr>
              <a:xfrm>
                <a:off x="-343601" y="5550296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3"/>
              <p:cNvSpPr/>
              <p:nvPr/>
            </p:nvSpPr>
            <p:spPr>
              <a:xfrm rot="10800000">
                <a:off x="1685345" y="5915708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3"/>
              <p:cNvSpPr txBox="1"/>
              <p:nvPr/>
            </p:nvSpPr>
            <p:spPr>
              <a:xfrm>
                <a:off x="-410769" y="5599026"/>
                <a:ext cx="2561225" cy="6869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800" b="1" i="0" u="none" strike="noStrike" cap="none">
                    <a:solidFill>
                      <a:srgbClr val="FF0000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rPr>
                  <a:t>說教材  </a:t>
                </a:r>
                <a:endParaRPr/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800" b="1" i="0" u="none" strike="noStrike" cap="none">
                    <a:solidFill>
                      <a:srgbClr val="FF0000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rPr>
                  <a:t>Teaching Material</a:t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" name="Google Shape;218;p4"/>
          <p:cNvGrpSpPr/>
          <p:nvPr/>
        </p:nvGrpSpPr>
        <p:grpSpPr>
          <a:xfrm>
            <a:off x="402360" y="218024"/>
            <a:ext cx="2504484" cy="618456"/>
            <a:chOff x="4040" y="2456"/>
            <a:chExt cx="5582" cy="1378"/>
          </a:xfrm>
        </p:grpSpPr>
        <p:sp>
          <p:nvSpPr>
            <p:cNvPr id="221" name="Google Shape;221;p4"/>
            <p:cNvSpPr txBox="1"/>
            <p:nvPr/>
          </p:nvSpPr>
          <p:spPr>
            <a:xfrm>
              <a:off x="4040" y="2711"/>
              <a:ext cx="1274" cy="10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  <a:buFont typeface="Microsoft JhengHei"/>
                <a:buNone/>
              </a:pPr>
              <a:r>
                <a:rPr lang="zh-TW" sz="2400" b="1" i="0" u="none" strike="noStrike" cap="none" dirty="0">
                  <a:solidFill>
                    <a:srgbClr val="FF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01</a:t>
              </a:r>
              <a:endParaRPr dirty="0"/>
            </a:p>
          </p:txBody>
        </p:sp>
        <p:grpSp>
          <p:nvGrpSpPr>
            <p:cNvPr id="222" name="Google Shape;222;p4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223" name="Google Shape;223;p4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4" name="Google Shape;224;p4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25" name="Google Shape;225;p4"/>
          <p:cNvSpPr txBox="1"/>
          <p:nvPr/>
        </p:nvSpPr>
        <p:spPr>
          <a:xfrm>
            <a:off x="973968" y="214813"/>
            <a:ext cx="2163855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i="0" u="none" strike="noStrike" cap="non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說教材 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i="0" u="none" strike="noStrike" cap="non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Teaching Material</a:t>
            </a:r>
            <a:endParaRPr/>
          </a:p>
        </p:txBody>
      </p:sp>
      <p:grpSp>
        <p:nvGrpSpPr>
          <p:cNvPr id="226" name="Google Shape;226;p4"/>
          <p:cNvGrpSpPr/>
          <p:nvPr/>
        </p:nvGrpSpPr>
        <p:grpSpPr>
          <a:xfrm>
            <a:off x="688164" y="1235839"/>
            <a:ext cx="7819732" cy="4562063"/>
            <a:chOff x="0" y="16248"/>
            <a:chExt cx="7819732" cy="4562063"/>
          </a:xfrm>
        </p:grpSpPr>
        <p:sp>
          <p:nvSpPr>
            <p:cNvPr id="227" name="Google Shape;227;p4"/>
            <p:cNvSpPr/>
            <p:nvPr/>
          </p:nvSpPr>
          <p:spPr>
            <a:xfrm>
              <a:off x="0" y="16248"/>
              <a:ext cx="7819732" cy="1373493"/>
            </a:xfrm>
            <a:prstGeom prst="rect">
              <a:avLst/>
            </a:prstGeom>
            <a:solidFill>
              <a:srgbClr val="E176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4"/>
            <p:cNvSpPr txBox="1"/>
            <p:nvPr/>
          </p:nvSpPr>
          <p:spPr>
            <a:xfrm>
              <a:off x="0" y="16248"/>
              <a:ext cx="7819732" cy="13734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205725" tIns="205725" rIns="205725" bIns="2057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5400"/>
                <a:buFont typeface="Microsoft JhengHei"/>
                <a:buNone/>
              </a:pPr>
              <a:r>
                <a:rPr lang="zh-TW" sz="5400" b="1" i="0" u="none" strike="noStrike" cap="none">
                  <a:solidFill>
                    <a:srgbClr val="0070C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教材地位分析</a:t>
              </a:r>
              <a:endParaRPr/>
            </a:p>
          </p:txBody>
        </p:sp>
        <p:sp>
          <p:nvSpPr>
            <p:cNvPr id="229" name="Google Shape;229;p4"/>
            <p:cNvSpPr/>
            <p:nvPr/>
          </p:nvSpPr>
          <p:spPr>
            <a:xfrm>
              <a:off x="3818" y="1373493"/>
              <a:ext cx="2604031" cy="2884336"/>
            </a:xfrm>
            <a:prstGeom prst="rect">
              <a:avLst/>
            </a:prstGeom>
            <a:solidFill>
              <a:srgbClr val="548135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4"/>
            <p:cNvSpPr txBox="1"/>
            <p:nvPr/>
          </p:nvSpPr>
          <p:spPr>
            <a:xfrm>
              <a:off x="3818" y="1373493"/>
              <a:ext cx="2604031" cy="28843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7625" tIns="167625" rIns="167625" bIns="167625" anchor="ctr" anchorCtr="0">
              <a:noAutofit/>
            </a:bodyPr>
            <a:lstStyle/>
            <a:p>
              <a:pPr marL="0" marR="0" lvl="0" indent="0" algn="ctr" rtl="0">
                <a:lnSpc>
                  <a:spcPct val="7954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400"/>
                <a:buFont typeface="Microsoft JhengHei"/>
                <a:buNone/>
              </a:pPr>
              <a:r>
                <a:rPr lang="zh-TW" altLang="en-US" sz="4000" b="1" dirty="0">
                  <a:solidFill>
                    <a:schemeClr val="lt1"/>
                  </a:solidFill>
                  <a:latin typeface="Microsoft JhengHei"/>
                  <a:ea typeface="Microsoft JhengHei"/>
                  <a:sym typeface="Microsoft JhengHei"/>
                </a:rPr>
                <a:t>翰林版</a:t>
              </a:r>
              <a:br>
                <a:rPr lang="en-US" altLang="zh-TW" sz="4000" b="1" dirty="0">
                  <a:solidFill>
                    <a:schemeClr val="lt1"/>
                  </a:solidFill>
                  <a:latin typeface="Microsoft JhengHei"/>
                  <a:ea typeface="Microsoft JhengHei"/>
                  <a:sym typeface="Microsoft JhengHei"/>
                </a:rPr>
              </a:br>
              <a:r>
                <a:rPr lang="zh-TW" altLang="en-US" sz="4000" b="1" dirty="0">
                  <a:solidFill>
                    <a:schemeClr val="lt1"/>
                  </a:solidFill>
                  <a:latin typeface="Microsoft JhengHei"/>
                  <a:ea typeface="Microsoft JhengHei"/>
                  <a:sym typeface="Microsoft JhengHei"/>
                </a:rPr>
                <a:t>資訊科技</a:t>
              </a:r>
              <a:br>
                <a:rPr lang="en-US" altLang="zh-TW" sz="4000" b="1" dirty="0">
                  <a:solidFill>
                    <a:schemeClr val="lt1"/>
                  </a:solidFill>
                  <a:latin typeface="Microsoft JhengHei"/>
                  <a:ea typeface="Microsoft JhengHei"/>
                  <a:sym typeface="Microsoft JhengHei"/>
                </a:rPr>
              </a:br>
              <a:r>
                <a:rPr lang="en-US" altLang="zh-TW" sz="4000" b="1" dirty="0">
                  <a:solidFill>
                    <a:schemeClr val="lt1"/>
                  </a:solidFill>
                  <a:latin typeface="Microsoft JhengHei"/>
                  <a:ea typeface="Microsoft JhengHei"/>
                  <a:sym typeface="Microsoft JhengHei"/>
                </a:rPr>
                <a:t>2</a:t>
              </a:r>
              <a:r>
                <a:rPr lang="zh-TW" altLang="en-US" sz="4000" b="1" dirty="0">
                  <a:solidFill>
                    <a:schemeClr val="lt1"/>
                  </a:solidFill>
                  <a:latin typeface="Microsoft JhengHei"/>
                  <a:ea typeface="Microsoft JhengHei"/>
                  <a:sym typeface="Microsoft JhengHei"/>
                </a:rPr>
                <a:t>上課本</a:t>
              </a:r>
              <a:endParaRPr sz="4000" dirty="0"/>
            </a:p>
          </p:txBody>
        </p:sp>
        <p:sp>
          <p:nvSpPr>
            <p:cNvPr id="231" name="Google Shape;231;p4"/>
            <p:cNvSpPr/>
            <p:nvPr/>
          </p:nvSpPr>
          <p:spPr>
            <a:xfrm>
              <a:off x="2607850" y="1373493"/>
              <a:ext cx="2604031" cy="2884336"/>
            </a:xfrm>
            <a:prstGeom prst="rect">
              <a:avLst/>
            </a:prstGeom>
            <a:solidFill>
              <a:schemeClr val="accent3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4"/>
            <p:cNvSpPr txBox="1"/>
            <p:nvPr/>
          </p:nvSpPr>
          <p:spPr>
            <a:xfrm>
              <a:off x="2607850" y="1373493"/>
              <a:ext cx="2604031" cy="28843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7625" tIns="167625" rIns="167625" bIns="167625" anchor="ctr" anchorCtr="0">
              <a:noAutofit/>
            </a:bodyPr>
            <a:lstStyle/>
            <a:p>
              <a:pPr marL="0" marR="0" lvl="0" indent="0" algn="ctr" rtl="0">
                <a:lnSpc>
                  <a:spcPct val="113636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4400"/>
                <a:buFont typeface="Microsoft JhengHei"/>
                <a:buNone/>
              </a:pPr>
              <a:r>
                <a:rPr lang="en-US" altLang="zh-TW" sz="3200" b="1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Scratch</a:t>
              </a:r>
              <a:r>
                <a:rPr lang="zh-TW" altLang="en-US" sz="3200" b="1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程式設計</a:t>
              </a:r>
              <a:r>
                <a:rPr lang="en-US" altLang="zh-TW" sz="3200" b="1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-</a:t>
              </a:r>
              <a:r>
                <a:rPr lang="zh-TW" altLang="en-US" sz="3200" b="1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分身</a:t>
              </a:r>
              <a:r>
                <a:rPr lang="zh-TW" altLang="en-US" sz="3200" b="1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篇</a:t>
              </a:r>
              <a:r>
                <a:rPr lang="en-US" altLang="zh-TW" sz="3200" b="1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(</a:t>
              </a:r>
              <a:r>
                <a:rPr lang="zh-TW" altLang="en-US" sz="3200" b="1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電子琴模擬</a:t>
              </a:r>
              <a:br>
                <a:rPr lang="en-US" altLang="zh-TW" sz="3200" b="1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</a:br>
              <a:r>
                <a:rPr lang="zh-TW" sz="3200" b="1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共</a:t>
              </a:r>
              <a:r>
                <a:rPr lang="en-US" altLang="zh-TW" sz="3200" b="1" i="0" u="none" strike="noStrike" cap="none" dirty="0">
                  <a:solidFill>
                    <a:srgbClr val="0070C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2</a:t>
              </a:r>
              <a:r>
                <a:rPr lang="zh-TW" sz="3200" b="1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節課</a:t>
              </a:r>
              <a:endParaRPr sz="3200" dirty="0"/>
            </a:p>
          </p:txBody>
        </p:sp>
        <p:sp>
          <p:nvSpPr>
            <p:cNvPr id="233" name="Google Shape;233;p4"/>
            <p:cNvSpPr/>
            <p:nvPr/>
          </p:nvSpPr>
          <p:spPr>
            <a:xfrm>
              <a:off x="5211881" y="1373493"/>
              <a:ext cx="2604031" cy="2884336"/>
            </a:xfrm>
            <a:prstGeom prst="rect">
              <a:avLst/>
            </a:prstGeom>
            <a:solidFill>
              <a:schemeClr val="accent4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4"/>
            <p:cNvSpPr txBox="1"/>
            <p:nvPr/>
          </p:nvSpPr>
          <p:spPr>
            <a:xfrm>
              <a:off x="5211881" y="1373493"/>
              <a:ext cx="2604031" cy="28843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7625" tIns="167625" rIns="167625" bIns="167625" anchor="ctr" anchorCtr="0">
              <a:noAutofit/>
            </a:bodyPr>
            <a:lstStyle/>
            <a:p>
              <a:pPr lvl="0" algn="ctr">
                <a:lnSpc>
                  <a:spcPct val="90000"/>
                </a:lnSpc>
                <a:buClr>
                  <a:schemeClr val="lt1"/>
                </a:buClr>
                <a:buSzPts val="4400"/>
              </a:pPr>
              <a:r>
                <a:rPr lang="zh-TW" sz="4000" b="1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本節課為第</a:t>
              </a:r>
              <a:r>
                <a:rPr lang="en-US" altLang="zh-TW" sz="4000" b="1" i="0" u="none" strike="noStrike" cap="none" dirty="0">
                  <a:solidFill>
                    <a:srgbClr val="0070C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1</a:t>
              </a:r>
              <a:r>
                <a:rPr lang="zh-TW" sz="4000" b="1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節</a:t>
              </a:r>
              <a:endParaRPr sz="4000" dirty="0"/>
            </a:p>
          </p:txBody>
        </p:sp>
        <p:sp>
          <p:nvSpPr>
            <p:cNvPr id="235" name="Google Shape;235;p4"/>
            <p:cNvSpPr/>
            <p:nvPr/>
          </p:nvSpPr>
          <p:spPr>
            <a:xfrm>
              <a:off x="0" y="4257830"/>
              <a:ext cx="7819732" cy="320481"/>
            </a:xfrm>
            <a:prstGeom prst="rect">
              <a:avLst/>
            </a:prstGeom>
            <a:solidFill>
              <a:srgbClr val="E176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0" name="Google Shape;240;p5"/>
          <p:cNvGrpSpPr/>
          <p:nvPr/>
        </p:nvGrpSpPr>
        <p:grpSpPr>
          <a:xfrm>
            <a:off x="402360" y="218024"/>
            <a:ext cx="2504484" cy="618456"/>
            <a:chOff x="4040" y="2456"/>
            <a:chExt cx="5582" cy="1378"/>
          </a:xfrm>
        </p:grpSpPr>
        <p:sp>
          <p:nvSpPr>
            <p:cNvPr id="243" name="Google Shape;243;p5"/>
            <p:cNvSpPr txBox="1"/>
            <p:nvPr/>
          </p:nvSpPr>
          <p:spPr>
            <a:xfrm>
              <a:off x="4040" y="2711"/>
              <a:ext cx="1274" cy="10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400"/>
                <a:buFont typeface="Microsoft JhengHei"/>
                <a:buNone/>
              </a:pPr>
              <a:r>
                <a:rPr lang="zh-TW" sz="2400" b="1" i="0" u="none" strike="noStrike" cap="none">
                  <a:solidFill>
                    <a:srgbClr val="FF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01</a:t>
              </a:r>
              <a:endParaRPr/>
            </a:p>
          </p:txBody>
        </p:sp>
        <p:grpSp>
          <p:nvGrpSpPr>
            <p:cNvPr id="244" name="Google Shape;244;p5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245" name="Google Shape;245;p5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6" name="Google Shape;246;p5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47" name="Google Shape;247;p5"/>
          <p:cNvSpPr txBox="1"/>
          <p:nvPr/>
        </p:nvSpPr>
        <p:spPr>
          <a:xfrm>
            <a:off x="973968" y="215840"/>
            <a:ext cx="2163855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i="0" u="none" strike="noStrike" cap="non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說教材 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i="0" u="none" strike="noStrike" cap="none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Teaching Material</a:t>
            </a:r>
            <a:endParaRPr/>
          </a:p>
        </p:txBody>
      </p:sp>
      <p:grpSp>
        <p:nvGrpSpPr>
          <p:cNvPr id="248" name="Google Shape;248;p5"/>
          <p:cNvGrpSpPr/>
          <p:nvPr/>
        </p:nvGrpSpPr>
        <p:grpSpPr>
          <a:xfrm>
            <a:off x="590204" y="1280194"/>
            <a:ext cx="8003486" cy="4457582"/>
            <a:chOff x="0" y="244"/>
            <a:chExt cx="8003486" cy="4457582"/>
          </a:xfrm>
        </p:grpSpPr>
        <p:sp>
          <p:nvSpPr>
            <p:cNvPr id="249" name="Google Shape;249;p5"/>
            <p:cNvSpPr/>
            <p:nvPr/>
          </p:nvSpPr>
          <p:spPr>
            <a:xfrm>
              <a:off x="2887045" y="244"/>
              <a:ext cx="5116441" cy="2093104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F7D5CB">
                <a:alpha val="89803"/>
              </a:srgbClr>
            </a:solidFill>
            <a:ln w="12700" cap="flat" cmpd="sng">
              <a:solidFill>
                <a:srgbClr val="F7D5CB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5"/>
            <p:cNvSpPr txBox="1"/>
            <p:nvPr/>
          </p:nvSpPr>
          <p:spPr>
            <a:xfrm>
              <a:off x="2887045" y="261882"/>
              <a:ext cx="4331527" cy="156982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775" tIns="17775" rIns="17775" bIns="17775" anchor="t" anchorCtr="0">
              <a:noAutofit/>
            </a:bodyPr>
            <a:lstStyle/>
            <a:p>
              <a:pPr marL="285750" lvl="1" indent="-285750">
                <a:lnSpc>
                  <a:spcPct val="114285"/>
                </a:lnSpc>
                <a:buClr>
                  <a:schemeClr val="dk1"/>
                </a:buClr>
                <a:buSzPts val="2800"/>
                <a:buFont typeface="Microsoft JhengHei"/>
                <a:buChar char="•"/>
              </a:pPr>
              <a:r>
                <a:rPr lang="zh-TW" altLang="en-US" sz="1800" b="1" i="0" u="none" strike="noStrike" dirty="0">
                  <a:solidFill>
                    <a:schemeClr val="accent5"/>
                  </a:solidFill>
                  <a:effectLst/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利用角色變數和分身來產生各個分身的獨特編，再用各個分身的編號產生等差數列來排列電子琴的白鍵和黑鍵</a:t>
              </a:r>
              <a:r>
                <a:rPr lang="zh-TW" sz="1800" b="0" i="0" u="none" strike="noStrike" cap="none" dirty="0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。</a:t>
              </a:r>
              <a:endParaRPr lang="en-US" altLang="zh-TW" sz="1800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285750" lvl="1" indent="-285750">
                <a:lnSpc>
                  <a:spcPct val="114285"/>
                </a:lnSpc>
                <a:buClr>
                  <a:schemeClr val="dk1"/>
                </a:buClr>
                <a:buSzPts val="2800"/>
                <a:buFont typeface="Microsoft JhengHei"/>
                <a:buChar char="•"/>
              </a:pPr>
              <a:r>
                <a:rPr lang="zh-TW" altLang="en-US" sz="1800" b="1" dirty="0">
                  <a:solidFill>
                    <a:schemeClr val="accent5"/>
                  </a:solidFill>
                  <a:latin typeface="Microsoft JhengHei"/>
                  <a:ea typeface="Microsoft JhengHei"/>
                  <a:sym typeface="Microsoft JhengHei"/>
                </a:rPr>
                <a:t>結合分身的編號和音階的陣列結構來產生各個琴鍵的音階。</a:t>
              </a:r>
              <a:endParaRPr sz="2000" b="1" dirty="0">
                <a:solidFill>
                  <a:schemeClr val="accent5"/>
                </a:solidFill>
              </a:endParaRPr>
            </a:p>
            <a:p>
              <a:pPr marL="285750" marR="0" lvl="1" indent="-107950" algn="l" rtl="0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endParaRPr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5"/>
            <p:cNvSpPr/>
            <p:nvPr/>
          </p:nvSpPr>
          <p:spPr>
            <a:xfrm>
              <a:off x="1669" y="61380"/>
              <a:ext cx="2885375" cy="1970832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5"/>
            <p:cNvSpPr txBox="1"/>
            <p:nvPr/>
          </p:nvSpPr>
          <p:spPr>
            <a:xfrm>
              <a:off x="97877" y="157588"/>
              <a:ext cx="2692959" cy="177841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50" rIns="121900" bIns="60950" anchor="ctr" anchorCtr="0">
              <a:noAutofit/>
            </a:bodyPr>
            <a:lstStyle/>
            <a:p>
              <a:pPr marL="0" marR="0" lvl="0" indent="0" algn="ctr" rtl="0">
                <a:lnSpc>
                  <a:spcPct val="10312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Microsoft JhengHei"/>
                <a:buNone/>
              </a:pPr>
              <a:r>
                <a:rPr lang="zh-TW" sz="3200" b="1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教學設計理念</a:t>
              </a:r>
              <a:r>
                <a:rPr lang="zh-TW" sz="2800" b="1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Rationale for Instructional Design                     </a:t>
              </a:r>
              <a:endParaRPr sz="2800" b="1" i="0" u="none" strike="noStrike" cap="none" dirty="0">
                <a:solidFill>
                  <a:schemeClr val="lt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53" name="Google Shape;253;p5"/>
            <p:cNvSpPr/>
            <p:nvPr/>
          </p:nvSpPr>
          <p:spPr>
            <a:xfrm>
              <a:off x="2872831" y="2286511"/>
              <a:ext cx="5122529" cy="2069568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548135"/>
            </a:solidFill>
            <a:ln w="12700" cap="flat" cmpd="sng">
              <a:solidFill>
                <a:srgbClr val="E0E0E0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5"/>
            <p:cNvSpPr txBox="1"/>
            <p:nvPr/>
          </p:nvSpPr>
          <p:spPr>
            <a:xfrm>
              <a:off x="3179918" y="3174104"/>
              <a:ext cx="4346441" cy="12837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775" tIns="17775" rIns="17775" bIns="17775" anchor="b" anchorCtr="0">
              <a:noAutofit/>
            </a:bodyPr>
            <a:lstStyle/>
            <a:p>
              <a:pPr marL="285750" lvl="1" indent="-285750">
                <a:lnSpc>
                  <a:spcPct val="114285"/>
                </a:lnSpc>
                <a:buClr>
                  <a:srgbClr val="FFFFFF"/>
                </a:buClr>
                <a:buSzPts val="2800"/>
                <a:buFont typeface="Arial"/>
                <a:buChar char="•"/>
              </a:pPr>
              <a:r>
                <a:rPr lang="zh-TW" altLang="en-US" sz="1600" b="1" dirty="0">
                  <a:solidFill>
                    <a:schemeClr val="bg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學會產生分身的獨特編號。</a:t>
              </a:r>
              <a:endParaRPr lang="en-US" altLang="zh-TW" sz="1600" b="1" dirty="0">
                <a:solidFill>
                  <a:schemeClr val="bg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285750" lvl="1" indent="-285750">
                <a:lnSpc>
                  <a:spcPct val="114285"/>
                </a:lnSpc>
                <a:buClr>
                  <a:srgbClr val="FFFFFF"/>
                </a:buClr>
                <a:buSzPts val="2800"/>
                <a:buFont typeface="Arial"/>
                <a:buChar char="•"/>
              </a:pPr>
              <a:r>
                <a:rPr lang="zh-TW" altLang="en-US" sz="1600" b="1" dirty="0">
                  <a:solidFill>
                    <a:schemeClr val="bg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利用等差數列定位分身。</a:t>
              </a:r>
              <a:endParaRPr lang="en-US" altLang="zh-TW" sz="1600" b="1" dirty="0">
                <a:solidFill>
                  <a:schemeClr val="bg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285750" lvl="1" indent="-285750">
                <a:lnSpc>
                  <a:spcPct val="114285"/>
                </a:lnSpc>
                <a:buClr>
                  <a:srgbClr val="FFFFFF"/>
                </a:buClr>
                <a:buSzPts val="2800"/>
                <a:buFont typeface="Arial"/>
                <a:buChar char="•"/>
              </a:pPr>
              <a:r>
                <a:rPr lang="zh-TW" altLang="en-US" sz="1600" b="1" dirty="0">
                  <a:solidFill>
                    <a:schemeClr val="bg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利用陣列儲存音階。</a:t>
              </a:r>
              <a:endParaRPr lang="en-US" altLang="zh-TW" sz="1600" b="1" i="1" dirty="0">
                <a:solidFill>
                  <a:schemeClr val="bg1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285750" lvl="1" indent="-285750">
                <a:lnSpc>
                  <a:spcPct val="114285"/>
                </a:lnSpc>
                <a:buClr>
                  <a:srgbClr val="FFFFFF"/>
                </a:buClr>
                <a:buSzPts val="2800"/>
                <a:buFont typeface="Arial"/>
                <a:buChar char="•"/>
              </a:pPr>
              <a:r>
                <a:rPr lang="zh-TW" altLang="en-US" sz="1600" b="1" dirty="0">
                  <a:solidFill>
                    <a:schemeClr val="bg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利用分身的獨特編號取得正確音階。</a:t>
              </a:r>
              <a:endParaRPr lang="en-US" altLang="zh-TW" sz="2000" b="1" dirty="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285750" lvl="1" indent="-285750">
                <a:lnSpc>
                  <a:spcPct val="114285"/>
                </a:lnSpc>
                <a:buClr>
                  <a:srgbClr val="FFFFFF"/>
                </a:buClr>
                <a:buSzPts val="2800"/>
                <a:buFont typeface="Arial"/>
                <a:buChar char="•"/>
              </a:pPr>
              <a:endParaRPr lang="en-US" altLang="zh-TW" sz="2000" b="1" dirty="0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lvl="1">
                <a:lnSpc>
                  <a:spcPct val="114285"/>
                </a:lnSpc>
                <a:buClr>
                  <a:srgbClr val="FFFFFF"/>
                </a:buClr>
                <a:buSzPts val="2800"/>
              </a:pPr>
              <a:endParaRPr dirty="0"/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0" y="2552889"/>
              <a:ext cx="2879638" cy="1515951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5"/>
            <p:cNvSpPr txBox="1"/>
            <p:nvPr/>
          </p:nvSpPr>
          <p:spPr>
            <a:xfrm>
              <a:off x="74003" y="2626892"/>
              <a:ext cx="2731632" cy="136794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50" rIns="121900" bIns="60950" anchor="ctr" anchorCtr="0">
              <a:noAutofit/>
            </a:bodyPr>
            <a:lstStyle/>
            <a:p>
              <a:pPr marL="0" marR="0" lvl="0" indent="0" algn="ctr" rtl="0">
                <a:lnSpc>
                  <a:spcPct val="109375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3200"/>
                <a:buFont typeface="Microsoft JhengHei"/>
                <a:buNone/>
              </a:pPr>
              <a:r>
                <a:rPr lang="zh-TW" sz="3200" b="1" i="0" u="none" strike="noStrike" cap="none">
                  <a:solidFill>
                    <a:srgbClr val="0070C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教學目標</a:t>
              </a:r>
              <a:r>
                <a:rPr lang="zh-TW" sz="2800" b="1" i="0" u="none" strike="noStrike" cap="none">
                  <a:solidFill>
                    <a:srgbClr val="0070C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Teaching Aims</a:t>
              </a:r>
              <a:endParaRPr sz="2800" b="1" i="0" u="none" strike="noStrike" cap="none">
                <a:solidFill>
                  <a:srgbClr val="0070C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" name="Google Shape;262;p6"/>
          <p:cNvGrpSpPr/>
          <p:nvPr/>
        </p:nvGrpSpPr>
        <p:grpSpPr>
          <a:xfrm>
            <a:off x="2808480" y="1864220"/>
            <a:ext cx="3356839" cy="2044351"/>
            <a:chOff x="2521" y="2688"/>
            <a:chExt cx="3982" cy="2429"/>
          </a:xfrm>
        </p:grpSpPr>
        <p:sp>
          <p:nvSpPr>
            <p:cNvPr id="265" name="Google Shape;265;p6"/>
            <p:cNvSpPr txBox="1"/>
            <p:nvPr/>
          </p:nvSpPr>
          <p:spPr>
            <a:xfrm>
              <a:off x="3783" y="2688"/>
              <a:ext cx="1786" cy="10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50"/>
                </a:buClr>
                <a:buSzPts val="5400"/>
                <a:buFont typeface="Microsoft Yahei"/>
                <a:buNone/>
              </a:pPr>
              <a:r>
                <a:rPr lang="zh-TW" sz="5400" b="1" i="0" u="none" strike="noStrike" cap="none" dirty="0">
                  <a:solidFill>
                    <a:srgbClr val="00B050"/>
                  </a:solidFill>
                  <a:highlight>
                    <a:srgbClr val="FFFF00"/>
                  </a:highlight>
                  <a:latin typeface="Microsoft Yahei"/>
                  <a:ea typeface="Microsoft Yahei"/>
                  <a:cs typeface="Microsoft Yahei"/>
                  <a:sym typeface="Microsoft Yahei"/>
                </a:rPr>
                <a:t>02</a:t>
              </a:r>
              <a:endParaRPr dirty="0"/>
            </a:p>
          </p:txBody>
        </p:sp>
        <p:grpSp>
          <p:nvGrpSpPr>
            <p:cNvPr id="266" name="Google Shape;266;p6"/>
            <p:cNvGrpSpPr/>
            <p:nvPr/>
          </p:nvGrpSpPr>
          <p:grpSpPr>
            <a:xfrm>
              <a:off x="2521" y="3962"/>
              <a:ext cx="3982" cy="1155"/>
              <a:chOff x="-460860" y="5550296"/>
              <a:chExt cx="2528550" cy="735335"/>
            </a:xfrm>
          </p:grpSpPr>
          <p:sp>
            <p:nvSpPr>
              <p:cNvPr id="267" name="Google Shape;267;p6"/>
              <p:cNvSpPr/>
              <p:nvPr/>
            </p:nvSpPr>
            <p:spPr>
              <a:xfrm>
                <a:off x="-343601" y="5550296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8" name="Google Shape;268;p6"/>
              <p:cNvSpPr/>
              <p:nvPr/>
            </p:nvSpPr>
            <p:spPr>
              <a:xfrm rot="10800000">
                <a:off x="1685345" y="5915708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9" name="Google Shape;269;p6"/>
              <p:cNvSpPr txBox="1"/>
              <p:nvPr/>
            </p:nvSpPr>
            <p:spPr>
              <a:xfrm>
                <a:off x="-460860" y="5599026"/>
                <a:ext cx="2528550" cy="68660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0" anchor="t" anchorCtr="0">
                <a:sp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800" b="1" i="0" u="none" strike="noStrike" cap="none">
                    <a:solidFill>
                      <a:srgbClr val="00B050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rPr>
                  <a:t>說教法</a:t>
                </a:r>
                <a:endParaRPr/>
              </a:p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TW" sz="2800" b="1" i="0" u="none" strike="noStrike" cap="none">
                    <a:solidFill>
                      <a:srgbClr val="00B050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rPr>
                  <a:t>Teaching Methods</a:t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4" name="Google Shape;274;p7"/>
          <p:cNvGrpSpPr/>
          <p:nvPr/>
        </p:nvGrpSpPr>
        <p:grpSpPr>
          <a:xfrm>
            <a:off x="402360" y="218024"/>
            <a:ext cx="2504484" cy="618456"/>
            <a:chOff x="4040" y="2456"/>
            <a:chExt cx="5582" cy="1378"/>
          </a:xfrm>
        </p:grpSpPr>
        <p:sp>
          <p:nvSpPr>
            <p:cNvPr id="277" name="Google Shape;277;p7"/>
            <p:cNvSpPr txBox="1"/>
            <p:nvPr/>
          </p:nvSpPr>
          <p:spPr>
            <a:xfrm>
              <a:off x="4040" y="2711"/>
              <a:ext cx="1274" cy="10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50"/>
                </a:buClr>
                <a:buSzPts val="2400"/>
                <a:buFont typeface="Microsoft JhengHei"/>
                <a:buNone/>
              </a:pPr>
              <a:r>
                <a:rPr lang="zh-TW" sz="2400" b="1" i="0" u="none" strike="noStrike" cap="none" dirty="0">
                  <a:solidFill>
                    <a:srgbClr val="00B05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02</a:t>
              </a:r>
              <a:endParaRPr dirty="0"/>
            </a:p>
          </p:txBody>
        </p:sp>
        <p:grpSp>
          <p:nvGrpSpPr>
            <p:cNvPr id="278" name="Google Shape;278;p7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279" name="Google Shape;279;p7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0" name="Google Shape;280;p7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81" name="Google Shape;281;p7"/>
          <p:cNvSpPr txBox="1"/>
          <p:nvPr/>
        </p:nvSpPr>
        <p:spPr>
          <a:xfrm>
            <a:off x="973968" y="192781"/>
            <a:ext cx="2218119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i="0" u="none" strike="noStrike" cap="none">
                <a:solidFill>
                  <a:srgbClr val="00B05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說教法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i="0" u="none" strike="noStrike" cap="none">
                <a:solidFill>
                  <a:srgbClr val="00B05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Teaching Methods</a:t>
            </a:r>
            <a:endParaRPr/>
          </a:p>
        </p:txBody>
      </p:sp>
      <p:grpSp>
        <p:nvGrpSpPr>
          <p:cNvPr id="282" name="Google Shape;282;p7"/>
          <p:cNvGrpSpPr/>
          <p:nvPr/>
        </p:nvGrpSpPr>
        <p:grpSpPr>
          <a:xfrm>
            <a:off x="692167" y="1482188"/>
            <a:ext cx="7994632" cy="4262783"/>
            <a:chOff x="4003" y="11197"/>
            <a:chExt cx="7994632" cy="4262783"/>
          </a:xfrm>
        </p:grpSpPr>
        <p:sp>
          <p:nvSpPr>
            <p:cNvPr id="283" name="Google Shape;283;p7"/>
            <p:cNvSpPr/>
            <p:nvPr/>
          </p:nvSpPr>
          <p:spPr>
            <a:xfrm>
              <a:off x="4003" y="11197"/>
              <a:ext cx="3850905" cy="4251585"/>
            </a:xfrm>
            <a:prstGeom prst="roundRect">
              <a:avLst>
                <a:gd name="adj" fmla="val 10000"/>
              </a:avLst>
            </a:prstGeom>
            <a:solidFill>
              <a:srgbClr val="FFE8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7"/>
            <p:cNvSpPr txBox="1"/>
            <p:nvPr/>
          </p:nvSpPr>
          <p:spPr>
            <a:xfrm>
              <a:off x="4003" y="11197"/>
              <a:ext cx="3850905" cy="12754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7625" tIns="167625" rIns="167625" bIns="167625" anchor="ctr" anchorCtr="0">
              <a:noAutofit/>
            </a:bodyPr>
            <a:lstStyle/>
            <a:p>
              <a:pPr marL="0" marR="0" lvl="0" indent="0" algn="ctr" rtl="0">
                <a:lnSpc>
                  <a:spcPct val="68181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4400"/>
                <a:buFont typeface="Microsoft JhengHei"/>
                <a:buNone/>
              </a:pPr>
              <a:r>
                <a:rPr lang="zh-TW" sz="4400" b="1" i="0" u="none" strike="noStrike" cap="none">
                  <a:solidFill>
                    <a:schemeClr val="dk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學科</a:t>
              </a:r>
              <a:endParaRPr/>
            </a:p>
          </p:txBody>
        </p:sp>
        <p:sp>
          <p:nvSpPr>
            <p:cNvPr id="285" name="Google Shape;285;p7"/>
            <p:cNvSpPr/>
            <p:nvPr/>
          </p:nvSpPr>
          <p:spPr>
            <a:xfrm>
              <a:off x="206884" y="1025416"/>
              <a:ext cx="3485254" cy="1048232"/>
            </a:xfrm>
            <a:prstGeom prst="roundRect">
              <a:avLst>
                <a:gd name="adj" fmla="val 10000"/>
              </a:avLst>
            </a:prstGeom>
            <a:solidFill>
              <a:schemeClr val="accent4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7"/>
            <p:cNvSpPr txBox="1"/>
            <p:nvPr/>
          </p:nvSpPr>
          <p:spPr>
            <a:xfrm>
              <a:off x="247409" y="1065941"/>
              <a:ext cx="3404204" cy="98074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1275" tIns="60950" rIns="81275" bIns="60950" anchor="ctr" anchorCtr="0">
              <a:noAutofit/>
            </a:bodyPr>
            <a:lstStyle/>
            <a:p>
              <a:pPr marL="0" marR="0" lvl="0" indent="0" rtl="0">
                <a:lnSpc>
                  <a:spcPct val="125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3200"/>
                <a:buFont typeface="Microsoft JhengHei"/>
                <a:buNone/>
              </a:pPr>
              <a:r>
                <a:rPr lang="zh-TW" altLang="en-US" sz="2400" b="1" dirty="0">
                  <a:solidFill>
                    <a:srgbClr val="FF0000"/>
                  </a:solidFill>
                  <a:latin typeface="Microsoft JhengHei"/>
                  <a:ea typeface="Microsoft JhengHei"/>
                  <a:sym typeface="Microsoft JhengHei"/>
                </a:rPr>
                <a:t>對於數學等差數列有基本認識</a:t>
              </a:r>
              <a:endParaRPr lang="en-US" altLang="zh-TW" sz="2400" b="1" dirty="0">
                <a:solidFill>
                  <a:srgbClr val="FF0000"/>
                </a:solidFill>
                <a:latin typeface="Microsoft JhengHei"/>
                <a:ea typeface="Microsoft JhengHei"/>
                <a:sym typeface="Microsoft JhengHei"/>
              </a:endParaRPr>
            </a:p>
          </p:txBody>
        </p:sp>
        <p:sp>
          <p:nvSpPr>
            <p:cNvPr id="287" name="Google Shape;287;p7"/>
            <p:cNvSpPr/>
            <p:nvPr/>
          </p:nvSpPr>
          <p:spPr>
            <a:xfrm>
              <a:off x="206884" y="2164376"/>
              <a:ext cx="3485254" cy="923491"/>
            </a:xfrm>
            <a:prstGeom prst="roundRect">
              <a:avLst>
                <a:gd name="adj" fmla="val 10000"/>
              </a:avLst>
            </a:prstGeom>
            <a:solidFill>
              <a:srgbClr val="85F010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7"/>
            <p:cNvSpPr txBox="1"/>
            <p:nvPr/>
          </p:nvSpPr>
          <p:spPr>
            <a:xfrm>
              <a:off x="301418" y="2373217"/>
              <a:ext cx="3404204" cy="80302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81275" tIns="60950" rIns="81275" bIns="60950" anchor="ctr" anchorCtr="0">
              <a:noAutofit/>
            </a:bodyPr>
            <a:lstStyle/>
            <a:p>
              <a:pPr>
                <a:lnSpc>
                  <a:spcPct val="125000"/>
                </a:lnSpc>
                <a:buClr>
                  <a:srgbClr val="002060"/>
                </a:buClr>
                <a:buSzPts val="3200"/>
              </a:pPr>
              <a:r>
                <a:rPr lang="zh-TW" altLang="en-US" sz="2400" b="1" dirty="0">
                  <a:solidFill>
                    <a:srgbClr val="002060"/>
                  </a:solidFill>
                  <a:latin typeface="Microsoft JhengHei"/>
                  <a:ea typeface="Microsoft JhengHei"/>
                  <a:sym typeface="Microsoft JhengHei"/>
                </a:rPr>
                <a:t>了解全域變數和區域變數的差別</a:t>
              </a:r>
              <a:br>
                <a:rPr lang="en-US" altLang="zh-TW" sz="2400" b="1" dirty="0">
                  <a:solidFill>
                    <a:srgbClr val="002060"/>
                  </a:solidFill>
                  <a:latin typeface="Microsoft JhengHei"/>
                  <a:ea typeface="Microsoft JhengHei"/>
                  <a:sym typeface="Microsoft JhengHei"/>
                </a:rPr>
              </a:br>
              <a:endParaRPr dirty="0">
                <a:solidFill>
                  <a:srgbClr val="002060"/>
                </a:solidFill>
              </a:endParaRPr>
            </a:p>
          </p:txBody>
        </p:sp>
        <p:sp>
          <p:nvSpPr>
            <p:cNvPr id="289" name="Google Shape;289;p7"/>
            <p:cNvSpPr/>
            <p:nvPr/>
          </p:nvSpPr>
          <p:spPr>
            <a:xfrm>
              <a:off x="4147730" y="22395"/>
              <a:ext cx="3850905" cy="4251585"/>
            </a:xfrm>
            <a:prstGeom prst="roundRect">
              <a:avLst>
                <a:gd name="adj" fmla="val 10000"/>
              </a:avLst>
            </a:prstGeom>
            <a:solidFill>
              <a:srgbClr val="FFE8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7"/>
            <p:cNvSpPr txBox="1"/>
            <p:nvPr/>
          </p:nvSpPr>
          <p:spPr>
            <a:xfrm>
              <a:off x="4147730" y="11197"/>
              <a:ext cx="3850905" cy="12754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7625" tIns="167625" rIns="167625" bIns="167625" anchor="ctr" anchorCtr="0">
              <a:noAutofit/>
            </a:bodyPr>
            <a:lstStyle/>
            <a:p>
              <a:pPr marL="0" marR="0" lvl="0" indent="0" algn="ctr" rtl="0">
                <a:lnSpc>
                  <a:spcPct val="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C00000"/>
                </a:buClr>
                <a:buSzPts val="4400"/>
                <a:buFont typeface="Microsoft JhengHei"/>
                <a:buNone/>
              </a:pPr>
              <a:r>
                <a:rPr lang="zh-TW" sz="4400" b="1" i="0" u="none" strike="noStrike" cap="none">
                  <a:solidFill>
                    <a:srgbClr val="C0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英  語</a:t>
              </a:r>
              <a:endParaRPr/>
            </a:p>
          </p:txBody>
        </p:sp>
        <p:sp>
          <p:nvSpPr>
            <p:cNvPr id="291" name="Google Shape;291;p7"/>
            <p:cNvSpPr/>
            <p:nvPr/>
          </p:nvSpPr>
          <p:spPr>
            <a:xfrm>
              <a:off x="4365924" y="1022447"/>
              <a:ext cx="3406511" cy="662178"/>
            </a:xfrm>
            <a:prstGeom prst="roundRect">
              <a:avLst>
                <a:gd name="adj" fmla="val 10000"/>
              </a:avLst>
            </a:prstGeom>
            <a:solidFill>
              <a:srgbClr val="21E146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7"/>
            <p:cNvSpPr txBox="1"/>
            <p:nvPr/>
          </p:nvSpPr>
          <p:spPr>
            <a:xfrm>
              <a:off x="4365922" y="1065308"/>
              <a:ext cx="3352577" cy="59931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1100" tIns="53325" rIns="71100" bIns="53325" anchor="ctr" anchorCtr="0">
              <a:noAutofit/>
            </a:bodyPr>
            <a:lstStyle/>
            <a:p>
              <a:pPr marL="0" marR="0" lvl="0" indent="0" algn="l" rtl="0">
                <a:lnSpc>
                  <a:spcPct val="114285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800"/>
                <a:buFont typeface="Microsoft JhengHei"/>
                <a:buNone/>
              </a:pPr>
              <a:r>
                <a:rPr lang="zh-TW" sz="2400" b="1" i="0" u="none" strike="noStrike" cap="none" dirty="0">
                  <a:solidFill>
                    <a:srgbClr val="FF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知道簡單的問候語句</a:t>
              </a:r>
              <a:endParaRPr sz="2400" b="1" i="0" u="none" strike="noStrike" cap="none" dirty="0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293" name="Google Shape;293;p7"/>
            <p:cNvSpPr/>
            <p:nvPr/>
          </p:nvSpPr>
          <p:spPr>
            <a:xfrm>
              <a:off x="4365924" y="1779780"/>
              <a:ext cx="3406511" cy="653814"/>
            </a:xfrm>
            <a:prstGeom prst="roundRect">
              <a:avLst>
                <a:gd name="adj" fmla="val 10000"/>
              </a:avLst>
            </a:prstGeom>
            <a:solidFill>
              <a:srgbClr val="31D2C5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7"/>
            <p:cNvSpPr txBox="1"/>
            <p:nvPr/>
          </p:nvSpPr>
          <p:spPr>
            <a:xfrm>
              <a:off x="4338956" y="1733904"/>
              <a:ext cx="3352577" cy="6948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1100" tIns="53325" rIns="71100" bIns="53325" anchor="ctr" anchorCtr="0">
              <a:noAutofit/>
            </a:bodyPr>
            <a:lstStyle/>
            <a:p>
              <a:pPr marL="0" marR="0" lvl="0" indent="0" algn="l" rtl="0">
                <a:lnSpc>
                  <a:spcPct val="114285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00"/>
                </a:buClr>
                <a:buSzPts val="2800"/>
                <a:buFont typeface="Microsoft JhengHei"/>
                <a:buNone/>
              </a:pPr>
              <a:r>
                <a:rPr lang="zh-TW" sz="2400" b="1" i="0" u="none" strike="noStrike" cap="none" dirty="0">
                  <a:solidFill>
                    <a:srgbClr val="FFFF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了解簡單的動作指令</a:t>
              </a:r>
              <a:endParaRPr sz="2400" dirty="0"/>
            </a:p>
          </p:txBody>
        </p:sp>
        <p:sp>
          <p:nvSpPr>
            <p:cNvPr id="295" name="Google Shape;295;p7"/>
            <p:cNvSpPr/>
            <p:nvPr/>
          </p:nvSpPr>
          <p:spPr>
            <a:xfrm>
              <a:off x="4338956" y="2536536"/>
              <a:ext cx="3406511" cy="714661"/>
            </a:xfrm>
            <a:prstGeom prst="roundRect">
              <a:avLst>
                <a:gd name="adj" fmla="val 10000"/>
              </a:avLst>
            </a:prstGeom>
            <a:solidFill>
              <a:srgbClr val="4371C3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7"/>
            <p:cNvSpPr txBox="1"/>
            <p:nvPr/>
          </p:nvSpPr>
          <p:spPr>
            <a:xfrm>
              <a:off x="4365922" y="2458243"/>
              <a:ext cx="3352577" cy="86678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1100" tIns="53325" rIns="71100" bIns="53325" anchor="ctr" anchorCtr="0">
              <a:noAutofit/>
            </a:bodyPr>
            <a:lstStyle/>
            <a:p>
              <a:pPr marL="0" marR="0" lvl="0" indent="0" algn="l" rtl="0">
                <a:lnSpc>
                  <a:spcPct val="114285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Microsoft JhengHei"/>
                <a:buNone/>
              </a:pPr>
              <a:r>
                <a:rPr lang="zh-TW" sz="2400" b="1" i="0" u="none" strike="noStrike" cap="none" dirty="0">
                  <a:solidFill>
                    <a:schemeClr val="lt1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了解簡單的課室英文</a:t>
              </a:r>
              <a:endParaRPr sz="2400" dirty="0"/>
            </a:p>
          </p:txBody>
        </p:sp>
      </p:grpSp>
      <p:sp>
        <p:nvSpPr>
          <p:cNvPr id="297" name="Google Shape;297;p7"/>
          <p:cNvSpPr txBox="1"/>
          <p:nvPr/>
        </p:nvSpPr>
        <p:spPr>
          <a:xfrm>
            <a:off x="502548" y="983270"/>
            <a:ext cx="8324197" cy="498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000" b="1" i="0" u="none" strike="noStrike" cap="none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學生準備度</a:t>
            </a:r>
            <a:endParaRPr/>
          </a:p>
        </p:txBody>
      </p:sp>
      <p:sp>
        <p:nvSpPr>
          <p:cNvPr id="24" name="Google Shape;287;p7">
            <a:extLst>
              <a:ext uri="{FF2B5EF4-FFF2-40B4-BE49-F238E27FC236}">
                <a16:creationId xmlns:a16="http://schemas.microsoft.com/office/drawing/2014/main" id="{7AA198C0-2C5E-4605-BAD9-D22372CC12FC}"/>
              </a:ext>
            </a:extLst>
          </p:cNvPr>
          <p:cNvSpPr/>
          <p:nvPr/>
        </p:nvSpPr>
        <p:spPr>
          <a:xfrm>
            <a:off x="949057" y="4642807"/>
            <a:ext cx="3485254" cy="1019879"/>
          </a:xfrm>
          <a:prstGeom prst="roundRect">
            <a:avLst>
              <a:gd name="adj" fmla="val 10000"/>
            </a:avLst>
          </a:prstGeom>
          <a:solidFill>
            <a:srgbClr val="00B0F0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zh-TW" altLang="en-US" sz="2400" b="1" dirty="0">
                <a:solidFill>
                  <a:schemeClr val="bg1"/>
                </a:solidFill>
                <a:latin typeface="Microsoft JhengHei"/>
                <a:ea typeface="Microsoft JhengHei"/>
                <a:sym typeface="Microsoft JhengHei"/>
              </a:rPr>
              <a:t>熟悉</a:t>
            </a:r>
            <a:r>
              <a:rPr lang="en-US" altLang="zh-TW" sz="2400" b="1" dirty="0">
                <a:solidFill>
                  <a:schemeClr val="bg1"/>
                </a:solidFill>
                <a:latin typeface="Microsoft JhengHei"/>
                <a:ea typeface="Microsoft JhengHei"/>
                <a:sym typeface="Microsoft JhengHei"/>
              </a:rPr>
              <a:t>Scratch</a:t>
            </a:r>
            <a:r>
              <a:rPr lang="zh-TW" altLang="en-US" sz="2400" b="1" dirty="0">
                <a:solidFill>
                  <a:schemeClr val="bg1"/>
                </a:solidFill>
                <a:latin typeface="Microsoft JhengHei"/>
                <a:ea typeface="Microsoft JhengHei"/>
                <a:sym typeface="Microsoft JhengHei"/>
              </a:rPr>
              <a:t>的操作介面</a:t>
            </a:r>
            <a:endParaRPr lang="en-US" altLang="zh-TW" sz="2400" b="1" dirty="0">
              <a:solidFill>
                <a:schemeClr val="bg1"/>
              </a:solidFill>
              <a:latin typeface="Microsoft JhengHei"/>
              <a:ea typeface="Microsoft JhengHei"/>
              <a:sym typeface="Microsoft JhengHe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" name="Google Shape;295;p7">
            <a:extLst>
              <a:ext uri="{FF2B5EF4-FFF2-40B4-BE49-F238E27FC236}">
                <a16:creationId xmlns:a16="http://schemas.microsoft.com/office/drawing/2014/main" id="{492FBDFE-AF1F-48E1-90CC-4F618C99EC47}"/>
              </a:ext>
            </a:extLst>
          </p:cNvPr>
          <p:cNvSpPr/>
          <p:nvPr/>
        </p:nvSpPr>
        <p:spPr>
          <a:xfrm>
            <a:off x="5027120" y="4804089"/>
            <a:ext cx="3406511" cy="858597"/>
          </a:xfrm>
          <a:prstGeom prst="roundRect">
            <a:avLst>
              <a:gd name="adj" fmla="val 10000"/>
            </a:avLst>
          </a:prstGeom>
          <a:solidFill>
            <a:srgbClr val="4371C3"/>
          </a:solidFill>
          <a:ln w="190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96;p7">
            <a:extLst>
              <a:ext uri="{FF2B5EF4-FFF2-40B4-BE49-F238E27FC236}">
                <a16:creationId xmlns:a16="http://schemas.microsoft.com/office/drawing/2014/main" id="{319F634D-9675-4C66-A9D3-D7F76FBEE8BB}"/>
              </a:ext>
            </a:extLst>
          </p:cNvPr>
          <p:cNvSpPr txBox="1"/>
          <p:nvPr/>
        </p:nvSpPr>
        <p:spPr>
          <a:xfrm>
            <a:off x="5054085" y="4734806"/>
            <a:ext cx="3352577" cy="1098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1100" tIns="53325" rIns="71100" bIns="53325" anchor="ctr" anchorCtr="0">
            <a:noAutofit/>
          </a:bodyPr>
          <a:lstStyle/>
          <a:p>
            <a:pPr marL="0" marR="0" lvl="0" indent="0" algn="l" rtl="0">
              <a:lnSpc>
                <a:spcPct val="114285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icrosoft JhengHei"/>
              <a:buNone/>
            </a:pPr>
            <a:r>
              <a:rPr lang="zh-TW" sz="2400" b="1" i="0" u="none" strike="noStrike" cap="none" dirty="0">
                <a:solidFill>
                  <a:srgbClr val="FFC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了解</a:t>
            </a:r>
            <a:r>
              <a:rPr lang="zh-TW" altLang="en-US" sz="2400" b="1" i="0" u="none" strike="noStrike" cap="none" dirty="0">
                <a:solidFill>
                  <a:srgbClr val="FFC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數字及加法和乘法的</a:t>
            </a:r>
            <a:r>
              <a:rPr lang="zh-TW" sz="2400" b="1" i="0" u="none" strike="noStrike" cap="none" dirty="0">
                <a:solidFill>
                  <a:srgbClr val="FFC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英文</a:t>
            </a:r>
            <a:endParaRPr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2" name="Google Shape;302;p8"/>
          <p:cNvGrpSpPr/>
          <p:nvPr/>
        </p:nvGrpSpPr>
        <p:grpSpPr>
          <a:xfrm>
            <a:off x="331470" y="218024"/>
            <a:ext cx="2575374" cy="701485"/>
            <a:chOff x="3882" y="2456"/>
            <a:chExt cx="5740" cy="1563"/>
          </a:xfrm>
        </p:grpSpPr>
        <p:grpSp>
          <p:nvGrpSpPr>
            <p:cNvPr id="303" name="Google Shape;303;p8"/>
            <p:cNvGrpSpPr/>
            <p:nvPr/>
          </p:nvGrpSpPr>
          <p:grpSpPr>
            <a:xfrm>
              <a:off x="3882" y="2515"/>
              <a:ext cx="1590" cy="1504"/>
              <a:chOff x="3617" y="3374"/>
              <a:chExt cx="1590" cy="1504"/>
            </a:xfrm>
          </p:grpSpPr>
          <p:pic>
            <p:nvPicPr>
              <p:cNvPr id="304" name="Google Shape;304;p8" descr="5b39e8e138645"/>
              <p:cNvPicPr preferRelativeResize="0"/>
              <p:nvPr/>
            </p:nvPicPr>
            <p:blipFill rotWithShape="1">
              <a:blip r:embed="rId3">
                <a:alphaModFix/>
              </a:blip>
              <a:srcRect/>
              <a:stretch/>
            </p:blipFill>
            <p:spPr>
              <a:xfrm>
                <a:off x="3617" y="3374"/>
                <a:ext cx="1590" cy="150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05" name="Google Shape;305;p8"/>
              <p:cNvSpPr txBox="1"/>
              <p:nvPr/>
            </p:nvSpPr>
            <p:spPr>
              <a:xfrm>
                <a:off x="3775" y="3570"/>
                <a:ext cx="1274" cy="10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B050"/>
                  </a:buClr>
                  <a:buSzPts val="2400"/>
                  <a:buFont typeface="Microsoft JhengHei"/>
                  <a:buNone/>
                </a:pPr>
                <a:r>
                  <a:rPr lang="zh-TW" sz="2400" b="1" i="0" u="none" strike="noStrike" cap="none">
                    <a:solidFill>
                      <a:srgbClr val="00B050"/>
                    </a:solidFill>
                    <a:latin typeface="Microsoft JhengHei"/>
                    <a:ea typeface="Microsoft JhengHei"/>
                    <a:cs typeface="Microsoft JhengHei"/>
                    <a:sym typeface="Microsoft JhengHei"/>
                  </a:rPr>
                  <a:t>02</a:t>
                </a:r>
                <a:endParaRPr/>
              </a:p>
            </p:txBody>
          </p:sp>
        </p:grpSp>
        <p:grpSp>
          <p:nvGrpSpPr>
            <p:cNvPr id="306" name="Google Shape;306;p8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307" name="Google Shape;307;p8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Google Shape;308;p8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09" name="Google Shape;309;p8"/>
          <p:cNvSpPr txBox="1"/>
          <p:nvPr/>
        </p:nvSpPr>
        <p:spPr>
          <a:xfrm>
            <a:off x="973968" y="216586"/>
            <a:ext cx="2211988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i="0" u="none" strike="noStrike" cap="none">
                <a:solidFill>
                  <a:srgbClr val="00B05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說教法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i="0" u="none" strike="noStrike" cap="none">
                <a:solidFill>
                  <a:srgbClr val="00B05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Teaching Methods</a:t>
            </a:r>
            <a:endParaRPr/>
          </a:p>
        </p:txBody>
      </p:sp>
      <p:sp>
        <p:nvSpPr>
          <p:cNvPr id="310" name="Google Shape;310;p8"/>
          <p:cNvSpPr txBox="1"/>
          <p:nvPr/>
        </p:nvSpPr>
        <p:spPr>
          <a:xfrm>
            <a:off x="502546" y="916893"/>
            <a:ext cx="8324197" cy="10179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000" b="1" i="0" u="none" strike="noStrike" cap="none" dirty="0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中英文使用時機</a:t>
            </a:r>
            <a:endParaRPr sz="4000" b="1" i="0" u="none" strike="noStrike" cap="none" dirty="0">
              <a:solidFill>
                <a:srgbClr val="7030A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4000" b="1" i="0" u="none" strike="noStrike" cap="none" dirty="0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Timing for using Chinese/English</a:t>
            </a:r>
            <a:endParaRPr sz="4000" b="1" i="0" u="none" strike="noStrike" cap="none" dirty="0">
              <a:solidFill>
                <a:srgbClr val="7030A0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11" name="Google Shape;311;p8"/>
          <p:cNvSpPr/>
          <p:nvPr/>
        </p:nvSpPr>
        <p:spPr>
          <a:xfrm>
            <a:off x="1871750" y="1601872"/>
            <a:ext cx="5585791" cy="227735"/>
          </a:xfrm>
          <a:prstGeom prst="roundRect">
            <a:avLst>
              <a:gd name="adj" fmla="val 50000"/>
            </a:avLst>
          </a:prstGeom>
          <a:solidFill>
            <a:srgbClr val="FF3399">
              <a:alpha val="1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8"/>
          <p:cNvSpPr txBox="1">
            <a:spLocks noGrp="1"/>
          </p:cNvSpPr>
          <p:nvPr>
            <p:ph type="body" idx="1"/>
          </p:nvPr>
        </p:nvSpPr>
        <p:spPr>
          <a:xfrm>
            <a:off x="592374" y="2044931"/>
            <a:ext cx="3886200" cy="4101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lang="zh-TW" b="1">
                <a:solidFill>
                  <a:srgbClr val="FF000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教師Teacher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13" name="Google Shape;313;p8"/>
          <p:cNvSpPr txBox="1">
            <a:spLocks noGrp="1"/>
          </p:cNvSpPr>
          <p:nvPr>
            <p:ph type="body" idx="2"/>
          </p:nvPr>
        </p:nvSpPr>
        <p:spPr>
          <a:xfrm>
            <a:off x="4666784" y="2044931"/>
            <a:ext cx="3886200" cy="4132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2800"/>
              <a:buNone/>
            </a:pPr>
            <a:r>
              <a:rPr lang="zh-TW" b="1" dirty="0">
                <a:solidFill>
                  <a:srgbClr val="00B0F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學生Student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>
              <a:latin typeface="Microsoft JhengHei"/>
              <a:ea typeface="Microsoft JhengHei"/>
              <a:sym typeface="Microsoft JhengHei"/>
            </a:endParaRPr>
          </a:p>
        </p:txBody>
      </p:sp>
      <p:sp>
        <p:nvSpPr>
          <p:cNvPr id="314" name="Google Shape;314;p8"/>
          <p:cNvSpPr/>
          <p:nvPr/>
        </p:nvSpPr>
        <p:spPr>
          <a:xfrm>
            <a:off x="684952" y="2504920"/>
            <a:ext cx="3546088" cy="514411"/>
          </a:xfrm>
          <a:prstGeom prst="homePlate">
            <a:avLst>
              <a:gd name="adj" fmla="val 50000"/>
            </a:avLst>
          </a:prstGeom>
          <a:solidFill>
            <a:srgbClr val="FFFF0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p8"/>
          <p:cNvSpPr/>
          <p:nvPr/>
        </p:nvSpPr>
        <p:spPr>
          <a:xfrm>
            <a:off x="695245" y="4283629"/>
            <a:ext cx="3555992" cy="1370438"/>
          </a:xfrm>
          <a:prstGeom prst="homePlate">
            <a:avLst>
              <a:gd name="adj" fmla="val 50000"/>
            </a:avLst>
          </a:prstGeom>
          <a:solidFill>
            <a:srgbClr val="92D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8"/>
          <p:cNvSpPr/>
          <p:nvPr/>
        </p:nvSpPr>
        <p:spPr>
          <a:xfrm>
            <a:off x="684952" y="3429000"/>
            <a:ext cx="3566285" cy="523559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8"/>
          <p:cNvSpPr txBox="1"/>
          <p:nvPr/>
        </p:nvSpPr>
        <p:spPr>
          <a:xfrm>
            <a:off x="698866" y="2491103"/>
            <a:ext cx="3144644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b="1" i="0" u="none" strike="noStrike" cap="none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1. Greeting</a:t>
            </a:r>
            <a:endParaRPr sz="2800" b="1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18" name="Google Shape;318;p8"/>
          <p:cNvSpPr txBox="1"/>
          <p:nvPr/>
        </p:nvSpPr>
        <p:spPr>
          <a:xfrm>
            <a:off x="699563" y="4404040"/>
            <a:ext cx="3237064" cy="1200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</a:t>
            </a:r>
            <a:r>
              <a:rPr lang="zh-TW" sz="24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. Ask questions</a:t>
            </a:r>
            <a:br>
              <a:rPr lang="en-US" altLang="zh-TW" sz="24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en-US" altLang="zh-TW" sz="24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(</a:t>
            </a:r>
            <a:r>
              <a:rPr lang="en-US" altLang="zh-TW" sz="2400" b="1" dirty="0" err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numbers,addition</a:t>
            </a:r>
            <a:r>
              <a:rPr lang="en-US" altLang="zh-TW" sz="24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,</a:t>
            </a:r>
            <a:br>
              <a:rPr lang="en-US" altLang="zh-TW" sz="24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</a:br>
            <a:r>
              <a:rPr lang="en-US" altLang="zh-TW" sz="24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multiplication)</a:t>
            </a:r>
            <a:endParaRPr sz="2400" b="1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19" name="Google Shape;319;p8"/>
          <p:cNvSpPr txBox="1"/>
          <p:nvPr/>
        </p:nvSpPr>
        <p:spPr>
          <a:xfrm>
            <a:off x="688164" y="3453117"/>
            <a:ext cx="3473250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8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</a:t>
            </a:r>
            <a:r>
              <a:rPr lang="zh-TW" sz="28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. </a:t>
            </a:r>
            <a:r>
              <a:rPr lang="en-US" altLang="zh-TW" sz="28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Take attendance</a:t>
            </a:r>
            <a:endParaRPr sz="2800" b="1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24" name="Google Shape;324;p8"/>
          <p:cNvSpPr/>
          <p:nvPr/>
        </p:nvSpPr>
        <p:spPr>
          <a:xfrm>
            <a:off x="5006895" y="2514430"/>
            <a:ext cx="3566285" cy="514411"/>
          </a:xfrm>
          <a:prstGeom prst="homePlate">
            <a:avLst>
              <a:gd name="adj" fmla="val 50000"/>
            </a:avLst>
          </a:prstGeom>
          <a:solidFill>
            <a:srgbClr val="FFFF0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p8"/>
          <p:cNvSpPr/>
          <p:nvPr/>
        </p:nvSpPr>
        <p:spPr>
          <a:xfrm>
            <a:off x="5036028" y="4754760"/>
            <a:ext cx="3684968" cy="533804"/>
          </a:xfrm>
          <a:prstGeom prst="homePlate">
            <a:avLst>
              <a:gd name="adj" fmla="val 50000"/>
            </a:avLst>
          </a:prstGeom>
          <a:solidFill>
            <a:srgbClr val="92D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p8"/>
          <p:cNvSpPr/>
          <p:nvPr/>
        </p:nvSpPr>
        <p:spPr>
          <a:xfrm>
            <a:off x="5027093" y="3181793"/>
            <a:ext cx="3566285" cy="1017971"/>
          </a:xfrm>
          <a:prstGeom prst="homePlate">
            <a:avLst>
              <a:gd name="adj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8"/>
          <p:cNvSpPr txBox="1"/>
          <p:nvPr/>
        </p:nvSpPr>
        <p:spPr>
          <a:xfrm>
            <a:off x="5027093" y="2510025"/>
            <a:ext cx="2453268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1. Greeting</a:t>
            </a:r>
            <a:endParaRPr sz="2800" b="1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29" name="Google Shape;329;p8"/>
          <p:cNvSpPr txBox="1"/>
          <p:nvPr/>
        </p:nvSpPr>
        <p:spPr>
          <a:xfrm>
            <a:off x="5006895" y="4760052"/>
            <a:ext cx="371410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8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3</a:t>
            </a:r>
            <a:r>
              <a:rPr lang="zh-TW" sz="28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. Answer questions</a:t>
            </a:r>
            <a:endParaRPr sz="2800" b="1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  <p:sp>
        <p:nvSpPr>
          <p:cNvPr id="331" name="Google Shape;331;p8"/>
          <p:cNvSpPr txBox="1"/>
          <p:nvPr/>
        </p:nvSpPr>
        <p:spPr>
          <a:xfrm>
            <a:off x="5006895" y="3268626"/>
            <a:ext cx="3044283" cy="954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8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2</a:t>
            </a:r>
            <a:r>
              <a:rPr lang="zh-TW" sz="28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. </a:t>
            </a:r>
            <a:r>
              <a:rPr lang="en-US" altLang="zh-TW" sz="2800" b="1" dirty="0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Response to roll call</a:t>
            </a:r>
            <a:endParaRPr sz="2800" b="1" dirty="0">
              <a:solidFill>
                <a:schemeClr val="dk1"/>
              </a:solidFill>
              <a:latin typeface="Microsoft JhengHei"/>
              <a:ea typeface="Microsoft JhengHei"/>
              <a:cs typeface="Microsoft JhengHei"/>
              <a:sym typeface="Microsoft JhengHe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"/>
          <p:cNvSpPr txBox="1"/>
          <p:nvPr/>
        </p:nvSpPr>
        <p:spPr>
          <a:xfrm>
            <a:off x="950482" y="1097143"/>
            <a:ext cx="1945504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說課總結 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chemeClr val="dk1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Conclusion</a:t>
            </a:r>
            <a:endParaRPr/>
          </a:p>
        </p:txBody>
      </p:sp>
      <p:grpSp>
        <p:nvGrpSpPr>
          <p:cNvPr id="337" name="Google Shape;337;p9"/>
          <p:cNvGrpSpPr/>
          <p:nvPr/>
        </p:nvGrpSpPr>
        <p:grpSpPr>
          <a:xfrm>
            <a:off x="903685" y="1071975"/>
            <a:ext cx="7336630" cy="3470498"/>
            <a:chOff x="599318" y="70791"/>
            <a:chExt cx="7336630" cy="3470498"/>
          </a:xfrm>
        </p:grpSpPr>
        <p:sp>
          <p:nvSpPr>
            <p:cNvPr id="338" name="Google Shape;338;p9"/>
            <p:cNvSpPr/>
            <p:nvPr/>
          </p:nvSpPr>
          <p:spPr>
            <a:xfrm>
              <a:off x="599318" y="78099"/>
              <a:ext cx="7336630" cy="847013"/>
            </a:xfrm>
            <a:prstGeom prst="roundRect">
              <a:avLst>
                <a:gd name="adj" fmla="val 10000"/>
              </a:avLst>
            </a:prstGeom>
            <a:solidFill>
              <a:schemeClr val="accent4"/>
            </a:solidFill>
            <a:ln w="1905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9"/>
            <p:cNvSpPr txBox="1"/>
            <p:nvPr/>
          </p:nvSpPr>
          <p:spPr>
            <a:xfrm>
              <a:off x="624126" y="70791"/>
              <a:ext cx="7287014" cy="7973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70C0"/>
                </a:buClr>
                <a:buSzPts val="4000"/>
                <a:buFont typeface="Microsoft JhengHei"/>
                <a:buNone/>
              </a:pPr>
              <a:r>
                <a:rPr lang="zh-TW" sz="4000" b="1" dirty="0">
                  <a:solidFill>
                    <a:srgbClr val="0070C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鼓勵學生使用英文之策略</a:t>
              </a:r>
              <a:endParaRPr dirty="0"/>
            </a:p>
          </p:txBody>
        </p:sp>
        <p:sp>
          <p:nvSpPr>
            <p:cNvPr id="340" name="Google Shape;340;p9"/>
            <p:cNvSpPr/>
            <p:nvPr/>
          </p:nvSpPr>
          <p:spPr>
            <a:xfrm rot="5502836">
              <a:off x="4176250" y="927125"/>
              <a:ext cx="153355" cy="148227"/>
            </a:xfrm>
            <a:prstGeom prst="rightArrow">
              <a:avLst>
                <a:gd name="adj1" fmla="val 66700"/>
                <a:gd name="adj2" fmla="val 50000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9"/>
            <p:cNvSpPr/>
            <p:nvPr/>
          </p:nvSpPr>
          <p:spPr>
            <a:xfrm>
              <a:off x="2326426" y="1154525"/>
              <a:ext cx="3813188" cy="1024048"/>
            </a:xfrm>
            <a:prstGeom prst="roundRect">
              <a:avLst>
                <a:gd name="adj" fmla="val 10000"/>
              </a:avLst>
            </a:prstGeom>
            <a:solidFill>
              <a:srgbClr val="FFE8CA">
                <a:alpha val="89803"/>
              </a:srgbClr>
            </a:solidFill>
            <a:ln w="12700" cap="flat" cmpd="sng">
              <a:solidFill>
                <a:srgbClr val="FFE8CA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9"/>
            <p:cNvSpPr txBox="1"/>
            <p:nvPr/>
          </p:nvSpPr>
          <p:spPr>
            <a:xfrm>
              <a:off x="2438962" y="1184518"/>
              <a:ext cx="3753202" cy="964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35550" rIns="35550" bIns="35550" anchor="ctr" anchorCtr="0">
              <a:noAutofit/>
            </a:bodyPr>
            <a:lstStyle/>
            <a:p>
              <a:pPr marL="0" marR="0" lvl="0" indent="0" algn="ctr" rtl="0">
                <a:lnSpc>
                  <a:spcPct val="107142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endParaRPr sz="2800" b="1" dirty="0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107142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endParaRPr sz="2800" b="1" dirty="0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endParaRPr sz="2800" b="1" dirty="0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endParaRPr>
            </a:p>
          </p:txBody>
        </p:sp>
        <p:sp>
          <p:nvSpPr>
            <p:cNvPr id="343" name="Google Shape;343;p9"/>
            <p:cNvSpPr/>
            <p:nvPr/>
          </p:nvSpPr>
          <p:spPr>
            <a:xfrm rot="5300805">
              <a:off x="4182816" y="2247628"/>
              <a:ext cx="138228" cy="148227"/>
            </a:xfrm>
            <a:prstGeom prst="rightArrow">
              <a:avLst>
                <a:gd name="adj1" fmla="val 66700"/>
                <a:gd name="adj2" fmla="val 50000"/>
              </a:avLst>
            </a:prstGeom>
            <a:solidFill>
              <a:srgbClr val="21E1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9"/>
            <p:cNvSpPr/>
            <p:nvPr/>
          </p:nvSpPr>
          <p:spPr>
            <a:xfrm>
              <a:off x="2176979" y="2464910"/>
              <a:ext cx="4186416" cy="978724"/>
            </a:xfrm>
            <a:prstGeom prst="roundRect">
              <a:avLst>
                <a:gd name="adj" fmla="val 10000"/>
              </a:avLst>
            </a:prstGeom>
            <a:solidFill>
              <a:srgbClr val="CAF4D0">
                <a:alpha val="89803"/>
              </a:srgbClr>
            </a:solidFill>
            <a:ln w="12700" cap="flat" cmpd="sng">
              <a:solidFill>
                <a:srgbClr val="CAF4D0">
                  <a:alpha val="89803"/>
                </a:srgb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9"/>
            <p:cNvSpPr txBox="1"/>
            <p:nvPr/>
          </p:nvSpPr>
          <p:spPr>
            <a:xfrm>
              <a:off x="2187388" y="2619897"/>
              <a:ext cx="4129084" cy="92139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550" tIns="35550" rIns="35550" bIns="35550" anchor="t" anchorCtr="0">
              <a:noAutofit/>
            </a:bodyPr>
            <a:lstStyle/>
            <a:p>
              <a:pPr algn="ctr">
                <a:lnSpc>
                  <a:spcPct val="114285"/>
                </a:lnSpc>
                <a:buClr>
                  <a:srgbClr val="FF0000"/>
                </a:buClr>
                <a:buSzPts val="2800"/>
              </a:pPr>
              <a:r>
                <a:rPr lang="en-US" altLang="zh-TW" sz="2800" b="1" dirty="0">
                  <a:solidFill>
                    <a:srgbClr val="FF000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Answer Questions</a:t>
              </a:r>
              <a:endParaRPr lang="en-US" altLang="zh-TW" sz="2800" dirty="0"/>
            </a:p>
            <a:p>
              <a:pPr marL="0" marR="0" lvl="0" indent="0" algn="ctr" rtl="0">
                <a:lnSpc>
                  <a:spcPct val="114285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800"/>
                <a:buFont typeface="Microsoft JhengHei"/>
                <a:buNone/>
              </a:pPr>
              <a:endParaRPr dirty="0"/>
            </a:p>
          </p:txBody>
        </p:sp>
      </p:grpSp>
      <p:grpSp>
        <p:nvGrpSpPr>
          <p:cNvPr id="349" name="Google Shape;349;p9"/>
          <p:cNvGrpSpPr/>
          <p:nvPr/>
        </p:nvGrpSpPr>
        <p:grpSpPr>
          <a:xfrm>
            <a:off x="402360" y="218024"/>
            <a:ext cx="2504484" cy="618456"/>
            <a:chOff x="4040" y="2456"/>
            <a:chExt cx="5582" cy="1378"/>
          </a:xfrm>
        </p:grpSpPr>
        <p:sp>
          <p:nvSpPr>
            <p:cNvPr id="352" name="Google Shape;352;p9"/>
            <p:cNvSpPr txBox="1"/>
            <p:nvPr/>
          </p:nvSpPr>
          <p:spPr>
            <a:xfrm>
              <a:off x="4040" y="2711"/>
              <a:ext cx="1274" cy="10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50"/>
                </a:buClr>
                <a:buSzPts val="2400"/>
                <a:buFont typeface="Microsoft JhengHei"/>
                <a:buNone/>
              </a:pPr>
              <a:r>
                <a:rPr lang="zh-TW" sz="2400" b="1" i="0" u="none" strike="noStrike" cap="none" dirty="0">
                  <a:solidFill>
                    <a:srgbClr val="00B050"/>
                  </a:solidFill>
                  <a:latin typeface="Microsoft JhengHei"/>
                  <a:ea typeface="Microsoft JhengHei"/>
                  <a:cs typeface="Microsoft JhengHei"/>
                  <a:sym typeface="Microsoft JhengHei"/>
                </a:rPr>
                <a:t>02</a:t>
              </a:r>
              <a:endParaRPr dirty="0"/>
            </a:p>
          </p:txBody>
        </p:sp>
        <p:grpSp>
          <p:nvGrpSpPr>
            <p:cNvPr id="353" name="Google Shape;353;p9"/>
            <p:cNvGrpSpPr/>
            <p:nvPr/>
          </p:nvGrpSpPr>
          <p:grpSpPr>
            <a:xfrm>
              <a:off x="5805" y="2456"/>
              <a:ext cx="3817" cy="1378"/>
              <a:chOff x="1624231" y="4581215"/>
              <a:chExt cx="2424015" cy="875400"/>
            </a:xfrm>
          </p:grpSpPr>
          <p:sp>
            <p:nvSpPr>
              <p:cNvPr id="354" name="Google Shape;354;p9"/>
              <p:cNvSpPr/>
              <p:nvPr/>
            </p:nvSpPr>
            <p:spPr>
              <a:xfrm>
                <a:off x="1624231" y="45812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5" name="Google Shape;355;p9"/>
              <p:cNvSpPr/>
              <p:nvPr/>
            </p:nvSpPr>
            <p:spPr>
              <a:xfrm rot="10800000">
                <a:off x="3667246" y="5088315"/>
                <a:ext cx="381000" cy="368300"/>
              </a:xfrm>
              <a:custGeom>
                <a:avLst/>
                <a:gdLst/>
                <a:ahLst/>
                <a:cxnLst/>
                <a:rect l="l" t="t" r="r" b="b"/>
                <a:pathLst>
                  <a:path w="381000" h="368300" extrusionOk="0">
                    <a:moveTo>
                      <a:pt x="0" y="368300"/>
                    </a:moveTo>
                    <a:lnTo>
                      <a:pt x="0" y="0"/>
                    </a:lnTo>
                    <a:lnTo>
                      <a:pt x="381000" y="0"/>
                    </a:lnTo>
                  </a:path>
                </a:pathLst>
              </a:custGeom>
              <a:noFill/>
              <a:ln w="63500" cap="flat" cmpd="sng">
                <a:solidFill>
                  <a:srgbClr val="F0B137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56" name="Google Shape;356;p9"/>
          <p:cNvSpPr txBox="1"/>
          <p:nvPr/>
        </p:nvSpPr>
        <p:spPr>
          <a:xfrm>
            <a:off x="950482" y="204053"/>
            <a:ext cx="2211988" cy="600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00B05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說教法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>
                <a:solidFill>
                  <a:srgbClr val="00B05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Teaching Methods</a:t>
            </a:r>
            <a:endParaRPr/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F5E73855-7661-4017-B2F2-1749032C6A25}"/>
              </a:ext>
            </a:extLst>
          </p:cNvPr>
          <p:cNvSpPr txBox="1"/>
          <p:nvPr/>
        </p:nvSpPr>
        <p:spPr>
          <a:xfrm>
            <a:off x="2699622" y="2166729"/>
            <a:ext cx="3675529" cy="1290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14285"/>
              </a:lnSpc>
              <a:buClr>
                <a:srgbClr val="7030A0"/>
              </a:buClr>
              <a:buSzPts val="2800"/>
            </a:pPr>
            <a:r>
              <a:rPr lang="en-US" altLang="zh-TW" sz="2800" b="1" dirty="0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Greet to Me  </a:t>
            </a:r>
            <a:endParaRPr lang="en-US" altLang="zh-TW" sz="2800" dirty="0"/>
          </a:p>
          <a:p>
            <a:pPr lvl="0" algn="ctr">
              <a:lnSpc>
                <a:spcPct val="114285"/>
              </a:lnSpc>
              <a:buClr>
                <a:srgbClr val="7030A0"/>
              </a:buClr>
              <a:buSzPts val="2800"/>
            </a:pPr>
            <a:r>
              <a:rPr lang="en-US" altLang="zh-TW" sz="2800" b="1" dirty="0">
                <a:solidFill>
                  <a:srgbClr val="7030A0"/>
                </a:solidFill>
                <a:latin typeface="Microsoft JhengHei"/>
                <a:ea typeface="Microsoft JhengHei"/>
                <a:cs typeface="Microsoft JhengHei"/>
                <a:sym typeface="Microsoft JhengHei"/>
              </a:rPr>
              <a:t>Response a Roll Call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461</Words>
  <Application>Microsoft Office PowerPoint</Application>
  <PresentationFormat>如螢幕大小 (4:3)</PresentationFormat>
  <Paragraphs>114</Paragraphs>
  <Slides>16</Slides>
  <Notes>16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4" baseType="lpstr">
      <vt:lpstr>Microsoft Yahei</vt:lpstr>
      <vt:lpstr>Noto Sans Symbols</vt:lpstr>
      <vt:lpstr>微軟正黑體</vt:lpstr>
      <vt:lpstr>微軟正黑體</vt:lpstr>
      <vt:lpstr>Arial</vt:lpstr>
      <vt:lpstr>Calibri</vt:lpstr>
      <vt:lpstr>Times New Roman</vt:lpstr>
      <vt:lpstr>Office 佈景主題</vt:lpstr>
      <vt:lpstr>說課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雙語體育說課</dc:title>
  <dc:creator>HIKI</dc:creator>
  <cp:lastModifiedBy>vincent</cp:lastModifiedBy>
  <cp:revision>20</cp:revision>
  <dcterms:created xsi:type="dcterms:W3CDTF">2021-07-14T15:04:11Z</dcterms:created>
  <dcterms:modified xsi:type="dcterms:W3CDTF">2024-12-10T06:55:08Z</dcterms:modified>
</cp:coreProperties>
</file>