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5" r:id="rId11"/>
    <p:sldId id="274" r:id="rId12"/>
    <p:sldId id="296" r:id="rId13"/>
    <p:sldId id="297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6600"/>
    <a:srgbClr val="0000CC"/>
    <a:srgbClr val="FF3300"/>
    <a:srgbClr val="9933FF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0261E5-B7A8-407C-8EC1-76B17CEB3BFC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AEE62-6B03-446E-B028-1F2C67AA2CBE}" type="datetime1">
              <a:rPr lang="zh-TW" altLang="en-US" smtClean="0"/>
              <a:t>2024/11/23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E8D126-38DE-467F-A065-2775F6C58740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D90E0D-C35F-4A14-A7E8-7670CE6639F2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E02858-A2D1-43A3-9BDC-80D1F48AA51B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B7815-05FA-48A0-B9F7-1E04C4F2927A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8A74C-3BFC-4F64-9D88-E80E3E32994C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66BAE-2749-48CF-A2DD-C010F9F8CC67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投影片編號預留位置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B3E87-0960-43A6-B33B-AB6B15A82628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2F8F0-693D-4EF4-BEF5-7FD95F4C1D80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E96419C-65CA-4A96-8C8D-1B83D1EEA06C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55B0D56E-A8D9-4835-9121-D0F2B7B922B1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D72111-2BF8-49E3-AA06-55BC47AB46EA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>兒時記趣</a:t>
            </a:r>
            <a:endParaRPr lang="zh-tw" sz="8000" dirty="0"/>
          </a:p>
        </p:txBody>
      </p:sp>
      <p:pic>
        <p:nvPicPr>
          <p:cNvPr id="5" name="圖片 4" descr="含有建築物、坐下、板凳、側面的圖片&#10;&#10;自動產生的描述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標題 5">
            <a:extLst>
              <a:ext uri="{FF2B5EF4-FFF2-40B4-BE49-F238E27FC236}">
                <a16:creationId xmlns:a16="http://schemas.microsoft.com/office/drawing/2014/main" id="{65D36198-905F-45E8-B557-54DC5A0F4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673144"/>
            <a:ext cx="10868429" cy="11430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                                                             </a:t>
            </a:r>
            <a:r>
              <a:rPr lang="zh-TW" altLang="en-US" sz="3600" dirty="0"/>
              <a:t>沈復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312BA-949C-492B-B5E8-92C8A37C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2" y="1064775"/>
            <a:ext cx="10058400" cy="82161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請在閱讀完全文後區分意義段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CAE6F-7276-4307-899D-A4744FC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D90E0D-C35F-4A14-A7E8-7670CE6639F2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B98904F-0428-4297-B845-493D0EC0B642}"/>
              </a:ext>
            </a:extLst>
          </p:cNvPr>
          <p:cNvSpPr txBox="1">
            <a:spLocks/>
          </p:cNvSpPr>
          <p:nvPr/>
        </p:nvSpPr>
        <p:spPr>
          <a:xfrm>
            <a:off x="979092" y="-20138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</a:rPr>
              <a:t>概覽全文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73774362-D061-4D5B-AEBB-E227F2E4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16442"/>
              </p:ext>
            </p:extLst>
          </p:nvPr>
        </p:nvGraphicFramePr>
        <p:xfrm>
          <a:off x="844807" y="2001518"/>
          <a:ext cx="10667999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774">
                  <a:extLst>
                    <a:ext uri="{9D8B030D-6E8A-4147-A177-3AD203B41FA5}">
                      <a16:colId xmlns:a16="http://schemas.microsoft.com/office/drawing/2014/main" val="265091550"/>
                    </a:ext>
                  </a:extLst>
                </a:gridCol>
                <a:gridCol w="1026266">
                  <a:extLst>
                    <a:ext uri="{9D8B030D-6E8A-4147-A177-3AD203B41FA5}">
                      <a16:colId xmlns:a16="http://schemas.microsoft.com/office/drawing/2014/main" val="1345827321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3868205486"/>
                    </a:ext>
                  </a:extLst>
                </a:gridCol>
                <a:gridCol w="7244079">
                  <a:extLst>
                    <a:ext uri="{9D8B030D-6E8A-4147-A177-3AD203B41FA5}">
                      <a16:colId xmlns:a16="http://schemas.microsoft.com/office/drawing/2014/main" val="1984882484"/>
                    </a:ext>
                  </a:extLst>
                </a:gridCol>
              </a:tblGrid>
              <a:tr h="6686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架構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段落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主旨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大意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443865"/>
                  </a:ext>
                </a:extLst>
              </a:tr>
              <a:tr h="1210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FF0000"/>
                          </a:solidFill>
                        </a:rPr>
                        <a:t>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3200" dirty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點出</a:t>
                      </a:r>
                      <a:endParaRPr lang="en-US" altLang="zh-TW" sz="3200" dirty="0"/>
                    </a:p>
                    <a:p>
                      <a:r>
                        <a:rPr lang="zh-TW" altLang="en-US" sz="3200" dirty="0"/>
                        <a:t>主題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rgbClr val="FF0000"/>
                          </a:solidFill>
                        </a:rPr>
                        <a:t>貫串全文：物外之趣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647902"/>
                  </a:ext>
                </a:extLst>
              </a:tr>
              <a:tr h="2317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FF0000"/>
                          </a:solidFill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3200" dirty="0">
                          <a:solidFill>
                            <a:srgbClr val="FF0000"/>
                          </a:solidFill>
                        </a:rPr>
                        <a:t>二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)~(</a:t>
                      </a:r>
                      <a:r>
                        <a:rPr lang="zh-TW" altLang="en-US" sz="3200" dirty="0">
                          <a:solidFill>
                            <a:srgbClr val="FF0000"/>
                          </a:solidFill>
                        </a:rPr>
                        <a:t>四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列舉物外之趣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（二）用煙噴蚊子想像成鶴唳雲端</a:t>
                      </a:r>
                      <a:endParaRPr lang="en-US" altLang="zh-TW" sz="3200" dirty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3200" dirty="0"/>
                        <a:t>（三）神遊在花臺小草叢雜處</a:t>
                      </a:r>
                      <a:endParaRPr lang="en-US" altLang="zh-TW" sz="3200" dirty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3200" dirty="0"/>
                        <a:t>（四）觀賞二蟲相鬥，突被癩蝦蟆打斷，   </a:t>
                      </a:r>
                      <a:endParaRPr lang="en-US" altLang="zh-TW" sz="3200" dirty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altLang="zh-TW" sz="3200" dirty="0"/>
                        <a:t>        </a:t>
                      </a:r>
                      <a:r>
                        <a:rPr lang="zh-TW" altLang="en-US" sz="3200" dirty="0"/>
                        <a:t>怒趕癩蝦蟆至別院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963377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3BB8E291-C3E6-4EE7-83E3-02984ADD598C}"/>
              </a:ext>
            </a:extLst>
          </p:cNvPr>
          <p:cNvSpPr/>
          <p:nvPr/>
        </p:nvSpPr>
        <p:spPr>
          <a:xfrm>
            <a:off x="1767842" y="2662920"/>
            <a:ext cx="2489198" cy="353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C604A0-F1B0-4EDF-B88B-50730D84487C}"/>
              </a:ext>
            </a:extLst>
          </p:cNvPr>
          <p:cNvSpPr/>
          <p:nvPr/>
        </p:nvSpPr>
        <p:spPr>
          <a:xfrm>
            <a:off x="830581" y="2658856"/>
            <a:ext cx="929641" cy="353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0B76AA9-40AD-4D53-8189-DE523B1818D6}"/>
              </a:ext>
            </a:extLst>
          </p:cNvPr>
          <p:cNvSpPr/>
          <p:nvPr/>
        </p:nvSpPr>
        <p:spPr>
          <a:xfrm>
            <a:off x="6298187" y="2985336"/>
            <a:ext cx="1920239" cy="596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BFC6D9B-9AA6-4651-B771-F46DCEC5ADE6}"/>
              </a:ext>
            </a:extLst>
          </p:cNvPr>
          <p:cNvSpPr/>
          <p:nvPr/>
        </p:nvSpPr>
        <p:spPr>
          <a:xfrm>
            <a:off x="4248410" y="3769903"/>
            <a:ext cx="7233917" cy="2427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F6CE63-2330-4B3C-918B-37B8565EF79F}"/>
              </a:ext>
            </a:extLst>
          </p:cNvPr>
          <p:cNvSpPr/>
          <p:nvPr/>
        </p:nvSpPr>
        <p:spPr>
          <a:xfrm>
            <a:off x="4257040" y="2634472"/>
            <a:ext cx="7233918" cy="1162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E752F66-F05D-47F2-9146-E3A8E62731A6}"/>
              </a:ext>
            </a:extLst>
          </p:cNvPr>
          <p:cNvSpPr txBox="1"/>
          <p:nvPr/>
        </p:nvSpPr>
        <p:spPr>
          <a:xfrm>
            <a:off x="9667238" y="4492567"/>
            <a:ext cx="1136038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靜態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866C761-6A95-4663-890D-40613FE7120B}"/>
              </a:ext>
            </a:extLst>
          </p:cNvPr>
          <p:cNvSpPr txBox="1"/>
          <p:nvPr/>
        </p:nvSpPr>
        <p:spPr>
          <a:xfrm>
            <a:off x="10392332" y="3839309"/>
            <a:ext cx="1290320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動態</a:t>
            </a:r>
          </a:p>
        </p:txBody>
      </p:sp>
    </p:spTree>
    <p:extLst>
      <p:ext uri="{BB962C8B-B14F-4D97-AF65-F5344CB8AC3E}">
        <p14:creationId xmlns:p14="http://schemas.microsoft.com/office/powerpoint/2010/main" val="14565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312BA-949C-492B-B5E8-92C8A37C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Q: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如何擁有物外之趣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CAE6F-7276-4307-899D-A4744FC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D90E0D-C35F-4A14-A7E8-7670CE6639F2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017391CA-B904-40ED-81F1-95DA1FCE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7280" y="2108201"/>
            <a:ext cx="10058400" cy="1320799"/>
          </a:xfrm>
        </p:spPr>
        <p:txBody>
          <a:bodyPr vert="horz">
            <a:normAutofit/>
          </a:bodyPr>
          <a:lstStyle/>
          <a:p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善用觀察力與想像力</a:t>
            </a:r>
          </a:p>
        </p:txBody>
      </p:sp>
    </p:spTree>
    <p:extLst>
      <p:ext uri="{BB962C8B-B14F-4D97-AF65-F5344CB8AC3E}">
        <p14:creationId xmlns:p14="http://schemas.microsoft.com/office/powerpoint/2010/main" val="32422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312BA-949C-492B-B5E8-92C8A37C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本課省略句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省略「於」字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CAE6F-7276-4307-899D-A4744FC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D90E0D-C35F-4A14-A7E8-7670CE6639F2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017391CA-B904-40ED-81F1-95DA1FCE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7280" y="1894841"/>
            <a:ext cx="10058400" cy="4444999"/>
          </a:xfrm>
        </p:spPr>
        <p:txBody>
          <a:bodyPr vert="horz">
            <a:noAutofit/>
          </a:bodyPr>
          <a:lstStyle/>
          <a:p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私擬作群鶴舞空       </a:t>
            </a:r>
            <a:endParaRPr lang="en-US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果如鶴唳雲端      </a:t>
            </a:r>
            <a:endParaRPr lang="en-US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神遊其中</a:t>
            </a:r>
          </a:p>
          <a:p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見二蟲鬥草間         </a:t>
            </a:r>
            <a:endParaRPr lang="en-US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驅之別院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7F686B7-04E1-45E1-9E36-6730333F7693}"/>
              </a:ext>
            </a:extLst>
          </p:cNvPr>
          <p:cNvSpPr txBox="1"/>
          <p:nvPr/>
        </p:nvSpPr>
        <p:spPr>
          <a:xfrm>
            <a:off x="2580640" y="1929845"/>
            <a:ext cx="49479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私擬作群鶴舞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endParaRPr lang="zh-TW" altLang="en-US" sz="4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D31B22-EE3C-4225-81C6-452A851B5F0C}"/>
              </a:ext>
            </a:extLst>
          </p:cNvPr>
          <p:cNvSpPr txBox="1"/>
          <p:nvPr/>
        </p:nvSpPr>
        <p:spPr>
          <a:xfrm>
            <a:off x="2580640" y="2905997"/>
            <a:ext cx="49479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果如鶴唳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endParaRPr lang="zh-TW" altLang="en-US" sz="4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CE8571-D7AD-4D10-BB0B-0B20E47BB4AE}"/>
              </a:ext>
            </a:extLst>
          </p:cNvPr>
          <p:cNvSpPr txBox="1"/>
          <p:nvPr/>
        </p:nvSpPr>
        <p:spPr>
          <a:xfrm>
            <a:off x="2580640" y="3796783"/>
            <a:ext cx="49479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神遊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endParaRPr lang="zh-TW" altLang="en-US" sz="4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F19FD3-6FB5-4B5C-A218-0028FA2594B3}"/>
              </a:ext>
            </a:extLst>
          </p:cNvPr>
          <p:cNvSpPr txBox="1"/>
          <p:nvPr/>
        </p:nvSpPr>
        <p:spPr>
          <a:xfrm>
            <a:off x="2580640" y="4681219"/>
            <a:ext cx="49479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見二蟲鬥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草間</a:t>
            </a:r>
            <a:endParaRPr lang="zh-TW" altLang="en-US" sz="4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1B8A29-4CEA-4B1B-AD8D-E67D5FA0E6A6}"/>
              </a:ext>
            </a:extLst>
          </p:cNvPr>
          <p:cNvSpPr txBox="1"/>
          <p:nvPr/>
        </p:nvSpPr>
        <p:spPr>
          <a:xfrm>
            <a:off x="2580640" y="5631954"/>
            <a:ext cx="49479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驅之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別院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176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312BA-949C-492B-B5E8-92C8A37C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本課省略句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省略「之」字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CAE6F-7276-4307-899D-A4744FC7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D90E0D-C35F-4A14-A7E8-7670CE6639F2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017391CA-B904-40ED-81F1-95DA1FCE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7280" y="1894841"/>
            <a:ext cx="10058400" cy="4444999"/>
          </a:xfrm>
        </p:spPr>
        <p:txBody>
          <a:bodyPr vert="horz">
            <a:noAutofit/>
          </a:bodyPr>
          <a:lstStyle/>
          <a:p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徐噴以煙  </a:t>
            </a:r>
            <a:endParaRPr lang="en-US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使與臺齊</a:t>
            </a:r>
          </a:p>
          <a:p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舌一吐而二蟲盡為所吞</a:t>
            </a:r>
          </a:p>
          <a:p>
            <a:endParaRPr lang="en-US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7F686B7-04E1-45E1-9E36-6730333F7693}"/>
              </a:ext>
            </a:extLst>
          </p:cNvPr>
          <p:cNvSpPr txBox="1"/>
          <p:nvPr/>
        </p:nvSpPr>
        <p:spPr>
          <a:xfrm>
            <a:off x="2518497" y="1936245"/>
            <a:ext cx="53471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徐噴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（之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蚊子）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以煙</a:t>
            </a:r>
            <a:endParaRPr lang="zh-TW" altLang="en-US" sz="4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CE8571-D7AD-4D10-BB0B-0B20E47BB4AE}"/>
              </a:ext>
            </a:extLst>
          </p:cNvPr>
          <p:cNvSpPr txBox="1"/>
          <p:nvPr/>
        </p:nvSpPr>
        <p:spPr>
          <a:xfrm>
            <a:off x="2580640" y="2877328"/>
            <a:ext cx="5284977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（之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與臺齊</a:t>
            </a:r>
            <a:endParaRPr lang="zh-TW" altLang="en-US" sz="4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F19FD3-6FB5-4B5C-A218-0028FA2594B3}"/>
              </a:ext>
            </a:extLst>
          </p:cNvPr>
          <p:cNvSpPr txBox="1"/>
          <p:nvPr/>
        </p:nvSpPr>
        <p:spPr>
          <a:xfrm>
            <a:off x="2518496" y="3812220"/>
            <a:ext cx="86371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舌一吐而二蟲盡為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（之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癩蝦蟆）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所吞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334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350539-83A8-4F18-9804-887EA321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標題預測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A54C08-0EAE-4786-B75A-E103089B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0591125-594C-4ED4-A426-D823A05FB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649" y="2001782"/>
            <a:ext cx="9952031" cy="3419304"/>
          </a:xfrm>
        </p:spPr>
        <p:txBody>
          <a:bodyPr rtlCol="0" anchor="t">
            <a:noAutofit/>
          </a:bodyPr>
          <a:lstStyle/>
          <a:p>
            <a:pPr lvl="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兒時</a:t>
            </a:r>
            <a:r>
              <a:rPr lang="zh-TW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標楷體" panose="03000509000000000000" pitchFamily="65" charset="-120"/>
              </a:rPr>
              <a:t>→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記趣</a:t>
            </a:r>
            <a:r>
              <a:rPr lang="zh-TW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標楷體" panose="03000509000000000000" pitchFamily="65" charset="-120"/>
              </a:rPr>
              <a:t>→</a:t>
            </a:r>
            <a:endParaRPr lang="en-US" altLang="zh-TW" sz="4000" dirty="0">
              <a:solidFill>
                <a:schemeClr val="tx1"/>
              </a:solidFill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pPr lvl="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文體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人稱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E22CCED-432E-4A01-9F2C-57BC1CCFBAD5}"/>
              </a:ext>
            </a:extLst>
          </p:cNvPr>
          <p:cNvSpPr txBox="1">
            <a:spLocks/>
          </p:cNvSpPr>
          <p:nvPr/>
        </p:nvSpPr>
        <p:spPr>
          <a:xfrm>
            <a:off x="1097280" y="5358097"/>
            <a:ext cx="10058400" cy="76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00CC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請自行閱讀篇章導讀，畫重點</a:t>
            </a:r>
          </a:p>
        </p:txBody>
      </p:sp>
      <p:sp>
        <p:nvSpPr>
          <p:cNvPr id="8" name="直排文字版面配置區 2">
            <a:extLst>
              <a:ext uri="{FF2B5EF4-FFF2-40B4-BE49-F238E27FC236}">
                <a16:creationId xmlns:a16="http://schemas.microsoft.com/office/drawing/2014/main" id="{FFECB4E0-2D4E-4D7A-817F-7A74DC2EF87B}"/>
              </a:ext>
            </a:extLst>
          </p:cNvPr>
          <p:cNvSpPr txBox="1">
            <a:spLocks/>
          </p:cNvSpPr>
          <p:nvPr/>
        </p:nvSpPr>
        <p:spPr>
          <a:xfrm>
            <a:off x="3337870" y="2008540"/>
            <a:ext cx="240253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標楷體" panose="03000509000000000000" pitchFamily="65" charset="-120"/>
              </a:rPr>
              <a:t>童年時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D9951C30-8444-4416-8A23-6B850EC67C91}"/>
              </a:ext>
            </a:extLst>
          </p:cNvPr>
          <p:cNvSpPr txBox="1">
            <a:spLocks/>
          </p:cNvSpPr>
          <p:nvPr/>
        </p:nvSpPr>
        <p:spPr>
          <a:xfrm>
            <a:off x="3337870" y="2847618"/>
            <a:ext cx="4376576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zh-TW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標楷體" panose="03000509000000000000" pitchFamily="65" charset="-120"/>
              </a:rPr>
              <a:t>記錄樂趣之事</a:t>
            </a:r>
            <a:endParaRPr lang="en-US" altLang="zh-TW" sz="4000" dirty="0">
              <a:solidFill>
                <a:schemeClr val="tx1"/>
              </a:solidFill>
              <a:latin typeface="Cambria Math" panose="02040503050406030204" pitchFamily="18" charset="0"/>
              <a:ea typeface="標楷體" panose="03000509000000000000" pitchFamily="65" charset="-120"/>
            </a:endParaRPr>
          </a:p>
          <a:p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直排文字版面配置區 2">
            <a:extLst>
              <a:ext uri="{FF2B5EF4-FFF2-40B4-BE49-F238E27FC236}">
                <a16:creationId xmlns:a16="http://schemas.microsoft.com/office/drawing/2014/main" id="{2B05DD48-1A4B-4849-8823-B639DB700CF6}"/>
              </a:ext>
            </a:extLst>
          </p:cNvPr>
          <p:cNvSpPr txBox="1">
            <a:spLocks/>
          </p:cNvSpPr>
          <p:nvPr/>
        </p:nvSpPr>
        <p:spPr>
          <a:xfrm>
            <a:off x="2845681" y="3713605"/>
            <a:ext cx="240253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記敘文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直排文字版面配置區 2">
            <a:extLst>
              <a:ext uri="{FF2B5EF4-FFF2-40B4-BE49-F238E27FC236}">
                <a16:creationId xmlns:a16="http://schemas.microsoft.com/office/drawing/2014/main" id="{8647D848-7B5F-4ECD-8114-E4A23B160FFC}"/>
              </a:ext>
            </a:extLst>
          </p:cNvPr>
          <p:cNvSpPr txBox="1">
            <a:spLocks/>
          </p:cNvSpPr>
          <p:nvPr/>
        </p:nvSpPr>
        <p:spPr>
          <a:xfrm>
            <a:off x="2739312" y="4545927"/>
            <a:ext cx="240253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第一人稱</a:t>
            </a:r>
          </a:p>
        </p:txBody>
      </p:sp>
    </p:spTree>
    <p:extLst>
      <p:ext uri="{BB962C8B-B14F-4D97-AF65-F5344CB8AC3E}">
        <p14:creationId xmlns:p14="http://schemas.microsoft.com/office/powerpoint/2010/main" val="38735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10" grpId="0" uiExpand="1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504190"/>
            <a:ext cx="10353040" cy="4043679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余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憶童稚時，能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張目對日，明察秋毫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見藐小微物，必細察其紋理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故時有物外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趣。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B5BDB6-B817-422C-9F37-1C1B45EA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861913"/>
            <a:ext cx="10058400" cy="1143000"/>
          </a:xfrm>
        </p:spPr>
        <p:txBody>
          <a:bodyPr>
            <a:normAutofit/>
          </a:bodyPr>
          <a:lstStyle/>
          <a:p>
            <a:r>
              <a:rPr lang="zh-TW" altLang="en-US" sz="4100" dirty="0">
                <a:solidFill>
                  <a:srgbClr val="006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修辭</a:t>
            </a:r>
            <a:r>
              <a:rPr lang="en-US" altLang="zh-TW" sz="4100" dirty="0">
                <a:solidFill>
                  <a:srgbClr val="006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:</a:t>
            </a:r>
            <a:r>
              <a:rPr lang="zh-TW" altLang="en-US" sz="4100" dirty="0">
                <a:solidFill>
                  <a:srgbClr val="006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明察秋毫</a:t>
            </a:r>
            <a:endParaRPr lang="zh-TW" altLang="en-US" dirty="0">
              <a:solidFill>
                <a:srgbClr val="006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5" name="直排文字版面配置區 2">
            <a:extLst>
              <a:ext uri="{FF2B5EF4-FFF2-40B4-BE49-F238E27FC236}">
                <a16:creationId xmlns:a16="http://schemas.microsoft.com/office/drawing/2014/main" id="{64394B8F-6D9A-4012-BCE8-1E4F8C599BD8}"/>
              </a:ext>
            </a:extLst>
          </p:cNvPr>
          <p:cNvSpPr txBox="1">
            <a:spLocks/>
          </p:cNvSpPr>
          <p:nvPr/>
        </p:nvSpPr>
        <p:spPr>
          <a:xfrm>
            <a:off x="1991670" y="822959"/>
            <a:ext cx="538957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=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予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ㄩˊ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，我（第一人稱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</a:p>
          <a:p>
            <a:pPr marL="0" indent="0">
              <a:buNone/>
            </a:pP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8682030" y="822960"/>
            <a:ext cx="538957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</a:t>
            </a:r>
            <a:r>
              <a:rPr lang="zh-TW" altLang="en-US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視力極佳</a:t>
            </a:r>
            <a:endParaRPr lang="en-US" altLang="zh-TW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8" name="直排文字版面配置區 2">
            <a:extLst>
              <a:ext uri="{FF2B5EF4-FFF2-40B4-BE49-F238E27FC236}">
                <a16:creationId xmlns:a16="http://schemas.microsoft.com/office/drawing/2014/main" id="{AFE7FCAD-8ECF-4895-9519-ADE54CEC4E47}"/>
              </a:ext>
            </a:extLst>
          </p:cNvPr>
          <p:cNvSpPr txBox="1">
            <a:spLocks/>
          </p:cNvSpPr>
          <p:nvPr/>
        </p:nvSpPr>
        <p:spPr>
          <a:xfrm>
            <a:off x="1219510" y="2567939"/>
            <a:ext cx="538957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</a:t>
            </a:r>
            <a:r>
              <a:rPr lang="zh-TW" altLang="en-US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善用觀察力</a:t>
            </a: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4269895" y="4233825"/>
            <a:ext cx="165338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的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助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</a:p>
          <a:p>
            <a:pPr marL="0" indent="0">
              <a:buNone/>
            </a:pP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0" name="直排文字版面配置區 2">
            <a:extLst>
              <a:ext uri="{FF2B5EF4-FFF2-40B4-BE49-F238E27FC236}">
                <a16:creationId xmlns:a16="http://schemas.microsoft.com/office/drawing/2014/main" id="{73F16F73-81D6-48CB-847A-5F5E9398C267}"/>
              </a:ext>
            </a:extLst>
          </p:cNvPr>
          <p:cNvSpPr txBox="1">
            <a:spLocks/>
          </p:cNvSpPr>
          <p:nvPr/>
        </p:nvSpPr>
        <p:spPr>
          <a:xfrm>
            <a:off x="4879495" y="4884402"/>
            <a:ext cx="538957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→誇飾</a:t>
            </a:r>
          </a:p>
        </p:txBody>
      </p:sp>
    </p:spTree>
    <p:extLst>
      <p:ext uri="{BB962C8B-B14F-4D97-AF65-F5344CB8AC3E}">
        <p14:creationId xmlns:p14="http://schemas.microsoft.com/office/powerpoint/2010/main" val="32476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8" grpId="0" uiExpand="1" build="p"/>
      <p:bldP spid="9" grpId="0" uiExpand="1" build="p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6" y="48102"/>
            <a:ext cx="10698480" cy="439928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夏蚊成雷，私擬作群鶴舞空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sz="48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所向，則或千或百，果然鶴也。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昂首觀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ㄨㄟˋ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ㄐㄧㄤˋ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B5BDB6-B817-422C-9F37-1C1B45EA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876" y="5339080"/>
            <a:ext cx="10058400" cy="1143000"/>
          </a:xfrm>
        </p:spPr>
        <p:txBody>
          <a:bodyPr>
            <a:normAutofit/>
          </a:bodyPr>
          <a:lstStyle/>
          <a:p>
            <a:r>
              <a:rPr lang="zh-TW" altLang="en-US" sz="4100" dirty="0">
                <a:solidFill>
                  <a:srgbClr val="006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修辭</a:t>
            </a:r>
            <a:r>
              <a:rPr lang="en-US" altLang="zh-TW" sz="4100" dirty="0">
                <a:solidFill>
                  <a:srgbClr val="006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:</a:t>
            </a:r>
            <a:r>
              <a:rPr lang="zh-TW" altLang="en-US" sz="4100" dirty="0">
                <a:solidFill>
                  <a:srgbClr val="006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夏蚊成雷</a:t>
            </a:r>
            <a:endParaRPr lang="zh-TW" altLang="en-US" dirty="0">
              <a:solidFill>
                <a:srgbClr val="006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1825119" y="761197"/>
            <a:ext cx="753223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→想像力的運用</a:t>
            </a:r>
            <a:r>
              <a:rPr lang="en-US" altLang="zh-TW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蚊子變成鶴</a:t>
            </a:r>
            <a:r>
              <a:rPr lang="en-US" altLang="zh-TW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en-US" altLang="zh-TW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8" name="直排文字版面配置區 2">
            <a:extLst>
              <a:ext uri="{FF2B5EF4-FFF2-40B4-BE49-F238E27FC236}">
                <a16:creationId xmlns:a16="http://schemas.microsoft.com/office/drawing/2014/main" id="{AFE7FCAD-8ECF-4895-9519-ADE54CEC4E47}"/>
              </a:ext>
            </a:extLst>
          </p:cNvPr>
          <p:cNvSpPr txBox="1">
            <a:spLocks/>
          </p:cNvSpPr>
          <p:nvPr/>
        </p:nvSpPr>
        <p:spPr>
          <a:xfrm>
            <a:off x="3434080" y="2576298"/>
            <a:ext cx="838199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</a:t>
            </a:r>
            <a:r>
              <a:rPr lang="zh-TW" altLang="en-US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想像力</a:t>
            </a:r>
            <a:r>
              <a:rPr lang="en-US" altLang="zh-TW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成千上百的蚊子都變成了鶴</a:t>
            </a:r>
            <a:r>
              <a:rPr lang="en-US" altLang="zh-TW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1258854" y="2460046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無義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助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</a:p>
          <a:p>
            <a:pPr marL="0" indent="0">
              <a:buNone/>
            </a:pP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0" name="直排文字版面配置區 2">
            <a:extLst>
              <a:ext uri="{FF2B5EF4-FFF2-40B4-BE49-F238E27FC236}">
                <a16:creationId xmlns:a16="http://schemas.microsoft.com/office/drawing/2014/main" id="{73F16F73-81D6-48CB-847A-5F5E9398C267}"/>
              </a:ext>
            </a:extLst>
          </p:cNvPr>
          <p:cNvSpPr txBox="1">
            <a:spLocks/>
          </p:cNvSpPr>
          <p:nvPr/>
        </p:nvSpPr>
        <p:spPr>
          <a:xfrm>
            <a:off x="4503575" y="5339080"/>
            <a:ext cx="538957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→譬喻兼誇飾</a:t>
            </a:r>
          </a:p>
        </p:txBody>
      </p:sp>
      <p:sp>
        <p:nvSpPr>
          <p:cNvPr id="11" name="直排文字版面配置區 2">
            <a:extLst>
              <a:ext uri="{FF2B5EF4-FFF2-40B4-BE49-F238E27FC236}">
                <a16:creationId xmlns:a16="http://schemas.microsoft.com/office/drawing/2014/main" id="{95BF7D9B-E135-4979-86C6-5C6C33745FF0}"/>
              </a:ext>
            </a:extLst>
          </p:cNvPr>
          <p:cNvSpPr txBox="1">
            <a:spLocks/>
          </p:cNvSpPr>
          <p:nvPr/>
        </p:nvSpPr>
        <p:spPr>
          <a:xfrm>
            <a:off x="1258853" y="4355431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蚊子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代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排文字版面配置區 2">
            <a:extLst>
              <a:ext uri="{FF2B5EF4-FFF2-40B4-BE49-F238E27FC236}">
                <a16:creationId xmlns:a16="http://schemas.microsoft.com/office/drawing/2014/main" id="{4D8CA5E7-2544-49DB-BF50-DCA96AFB4A5F}"/>
              </a:ext>
            </a:extLst>
          </p:cNvPr>
          <p:cNvSpPr txBox="1">
            <a:spLocks/>
          </p:cNvSpPr>
          <p:nvPr/>
        </p:nvSpPr>
        <p:spPr>
          <a:xfrm>
            <a:off x="3496800" y="4301248"/>
            <a:ext cx="188386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脖子</a:t>
            </a: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3" name="直排文字版面配置區 2">
            <a:extLst>
              <a:ext uri="{FF2B5EF4-FFF2-40B4-BE49-F238E27FC236}">
                <a16:creationId xmlns:a16="http://schemas.microsoft.com/office/drawing/2014/main" id="{C8284B64-2B04-4AA0-BEE5-CC070CD5781F}"/>
              </a:ext>
            </a:extLst>
          </p:cNvPr>
          <p:cNvSpPr txBox="1">
            <a:spLocks/>
          </p:cNvSpPr>
          <p:nvPr/>
        </p:nvSpPr>
        <p:spPr>
          <a:xfrm>
            <a:off x="4178057" y="3246877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因為</a:t>
            </a:r>
            <a:r>
              <a:rPr lang="en-US" altLang="zh-TW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介</a:t>
            </a:r>
            <a:r>
              <a:rPr lang="en-US" altLang="zh-TW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4" name="直排文字版面配置區 2">
            <a:extLst>
              <a:ext uri="{FF2B5EF4-FFF2-40B4-BE49-F238E27FC236}">
                <a16:creationId xmlns:a16="http://schemas.microsoft.com/office/drawing/2014/main" id="{50282DA2-9630-4F3A-B75D-515DF490BA14}"/>
              </a:ext>
            </a:extLst>
          </p:cNvPr>
          <p:cNvSpPr txBox="1">
            <a:spLocks/>
          </p:cNvSpPr>
          <p:nvPr/>
        </p:nvSpPr>
        <p:spPr>
          <a:xfrm>
            <a:off x="6728217" y="3242989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僵硬</a:t>
            </a:r>
            <a:r>
              <a:rPr lang="en-US" altLang="zh-TW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形</a:t>
            </a:r>
            <a:r>
              <a:rPr lang="en-US" altLang="zh-TW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B0F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5" name="直排文字版面配置區 2">
            <a:extLst>
              <a:ext uri="{FF2B5EF4-FFF2-40B4-BE49-F238E27FC236}">
                <a16:creationId xmlns:a16="http://schemas.microsoft.com/office/drawing/2014/main" id="{B17F4A8C-7404-454F-A1A1-318518B46490}"/>
              </a:ext>
            </a:extLst>
          </p:cNvPr>
          <p:cNvSpPr txBox="1">
            <a:spLocks/>
          </p:cNvSpPr>
          <p:nvPr/>
        </p:nvSpPr>
        <p:spPr>
          <a:xfrm>
            <a:off x="5786282" y="4278123"/>
            <a:ext cx="5318598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抬頭看蚊子這件事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代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82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 uiExpand="1" build="p"/>
      <p:bldP spid="10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6" y="48102"/>
            <a:ext cx="10698480" cy="439928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又留蚊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素帳中，</a:t>
            </a:r>
            <a:r>
              <a:rPr lang="zh-TW" altLang="en-US" sz="4800" b="1" dirty="0">
                <a:solidFill>
                  <a:srgbClr val="00B0F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徐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噴</a:t>
            </a:r>
            <a:r>
              <a:rPr lang="zh-TW" altLang="en-US" sz="48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煙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48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沖煙飛鳴，作青雲白鶴觀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果如鶴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唳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ㄌ一ˋ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雲端，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ㄨㄟˋ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怡然稱快。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B5BDB6-B817-422C-9F37-1C1B45EA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515" y="5480675"/>
            <a:ext cx="11301201" cy="1143000"/>
          </a:xfrm>
        </p:spPr>
        <p:txBody>
          <a:bodyPr>
            <a:normAutofit fontScale="92500"/>
          </a:bodyPr>
          <a:lstStyle/>
          <a:p>
            <a:r>
              <a:rPr lang="en-US" altLang="zh-TW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※</a:t>
            </a:r>
            <a:r>
              <a:rPr lang="zh-TW" altLang="en-US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兒時沈復不僅看，還動手玩了起來（虐待動物？）</a:t>
            </a:r>
          </a:p>
          <a:p>
            <a:endParaRPr lang="zh-TW" altLang="en-US" dirty="0">
              <a:solidFill>
                <a:srgbClr val="006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3176399" y="787898"/>
            <a:ext cx="160896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在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介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8" name="直排文字版面配置區 2">
            <a:extLst>
              <a:ext uri="{FF2B5EF4-FFF2-40B4-BE49-F238E27FC236}">
                <a16:creationId xmlns:a16="http://schemas.microsoft.com/office/drawing/2014/main" id="{AFE7FCAD-8ECF-4895-9519-ADE54CEC4E47}"/>
              </a:ext>
            </a:extLst>
          </p:cNvPr>
          <p:cNvSpPr txBox="1">
            <a:spLocks/>
          </p:cNvSpPr>
          <p:nvPr/>
        </p:nvSpPr>
        <p:spPr>
          <a:xfrm>
            <a:off x="3664078" y="2524277"/>
            <a:ext cx="838199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想像力</a:t>
            </a:r>
            <a:r>
              <a:rPr lang="en-US" altLang="zh-TW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蚊子</a:t>
            </a: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→鶴／煙→雲</a:t>
            </a:r>
            <a:r>
              <a:rPr lang="en-US" altLang="zh-TW" sz="4000" dirty="0">
                <a:solidFill>
                  <a:srgbClr val="FF33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1258854" y="2460046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蚊子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代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</a:p>
          <a:p>
            <a:pPr marL="0" indent="0">
              <a:buNone/>
            </a:pP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排文字版面配置區 2">
            <a:extLst>
              <a:ext uri="{FF2B5EF4-FFF2-40B4-BE49-F238E27FC236}">
                <a16:creationId xmlns:a16="http://schemas.microsoft.com/office/drawing/2014/main" id="{4D8CA5E7-2544-49DB-BF50-DCA96AFB4A5F}"/>
              </a:ext>
            </a:extLst>
          </p:cNvPr>
          <p:cNvSpPr txBox="1">
            <a:spLocks/>
          </p:cNvSpPr>
          <p:nvPr/>
        </p:nvSpPr>
        <p:spPr>
          <a:xfrm>
            <a:off x="1750266" y="4338762"/>
            <a:ext cx="285226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鳴叫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動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3" name="直排文字版面配置區 2">
            <a:extLst>
              <a:ext uri="{FF2B5EF4-FFF2-40B4-BE49-F238E27FC236}">
                <a16:creationId xmlns:a16="http://schemas.microsoft.com/office/drawing/2014/main" id="{C8284B64-2B04-4AA0-BEE5-CC070CD5781F}"/>
              </a:ext>
            </a:extLst>
          </p:cNvPr>
          <p:cNvSpPr txBox="1">
            <a:spLocks/>
          </p:cNvSpPr>
          <p:nvPr/>
        </p:nvSpPr>
        <p:spPr>
          <a:xfrm>
            <a:off x="5525604" y="4335696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因為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介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4" name="直排文字版面配置區 2">
            <a:extLst>
              <a:ext uri="{FF2B5EF4-FFF2-40B4-BE49-F238E27FC236}">
                <a16:creationId xmlns:a16="http://schemas.microsoft.com/office/drawing/2014/main" id="{50282DA2-9630-4F3A-B75D-515DF490BA14}"/>
              </a:ext>
            </a:extLst>
          </p:cNvPr>
          <p:cNvSpPr txBox="1">
            <a:spLocks/>
          </p:cNvSpPr>
          <p:nvPr/>
        </p:nvSpPr>
        <p:spPr>
          <a:xfrm>
            <a:off x="6474241" y="3190717"/>
            <a:ext cx="571775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蚊子沖煙飛鳴一事</a:t>
            </a:r>
            <a:r>
              <a:rPr lang="en-US" altLang="zh-TW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代</a:t>
            </a:r>
            <a:r>
              <a:rPr lang="en-US" altLang="zh-TW" sz="44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B0F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直排文字版面配置區 2">
            <a:extLst>
              <a:ext uri="{FF2B5EF4-FFF2-40B4-BE49-F238E27FC236}">
                <a16:creationId xmlns:a16="http://schemas.microsoft.com/office/drawing/2014/main" id="{57FC8A6E-E423-4988-A031-926B3BDFCB27}"/>
              </a:ext>
            </a:extLst>
          </p:cNvPr>
          <p:cNvSpPr txBox="1">
            <a:spLocks/>
          </p:cNvSpPr>
          <p:nvPr/>
        </p:nvSpPr>
        <p:spPr>
          <a:xfrm>
            <a:off x="7851818" y="644274"/>
            <a:ext cx="188386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用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介）</a:t>
            </a: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直排文字版面配置區 2">
            <a:extLst>
              <a:ext uri="{FF2B5EF4-FFF2-40B4-BE49-F238E27FC236}">
                <a16:creationId xmlns:a16="http://schemas.microsoft.com/office/drawing/2014/main" id="{725C3B5D-11D5-45FE-AC86-2AC49B59C32C}"/>
              </a:ext>
            </a:extLst>
          </p:cNvPr>
          <p:cNvSpPr txBox="1">
            <a:spLocks/>
          </p:cNvSpPr>
          <p:nvPr/>
        </p:nvSpPr>
        <p:spPr>
          <a:xfrm>
            <a:off x="5654961" y="1198153"/>
            <a:ext cx="5581239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倒裝句</a:t>
            </a:r>
            <a:r>
              <a:rPr lang="en-US" altLang="zh-TW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:</a:t>
            </a:r>
            <a:r>
              <a:rPr lang="zh-TW" altLang="en-US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以煙徐噴</a:t>
            </a:r>
            <a:endParaRPr lang="en-US" altLang="zh-TW" sz="4000" dirty="0">
              <a:solidFill>
                <a:srgbClr val="0066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0066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8" name="直排文字版面配置區 2">
            <a:extLst>
              <a:ext uri="{FF2B5EF4-FFF2-40B4-BE49-F238E27FC236}">
                <a16:creationId xmlns:a16="http://schemas.microsoft.com/office/drawing/2014/main" id="{13861E64-8D11-4085-A6F2-E44E7BFF4CD7}"/>
              </a:ext>
            </a:extLst>
          </p:cNvPr>
          <p:cNvSpPr txBox="1">
            <a:spLocks/>
          </p:cNvSpPr>
          <p:nvPr/>
        </p:nvSpPr>
        <p:spPr>
          <a:xfrm>
            <a:off x="5001417" y="675925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緩慢地</a:t>
            </a:r>
            <a:r>
              <a:rPr lang="en-US" altLang="zh-TW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副</a:t>
            </a:r>
            <a:r>
              <a:rPr lang="en-US" altLang="zh-TW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9" name="直排文字版面配置區 2">
            <a:extLst>
              <a:ext uri="{FF2B5EF4-FFF2-40B4-BE49-F238E27FC236}">
                <a16:creationId xmlns:a16="http://schemas.microsoft.com/office/drawing/2014/main" id="{D9230B99-5AAD-4E11-B7DC-6BF26112EB46}"/>
              </a:ext>
            </a:extLst>
          </p:cNvPr>
          <p:cNvSpPr txBox="1">
            <a:spLocks/>
          </p:cNvSpPr>
          <p:nvPr/>
        </p:nvSpPr>
        <p:spPr>
          <a:xfrm>
            <a:off x="2298855" y="6052175"/>
            <a:ext cx="3962399" cy="13539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4000" dirty="0">
              <a:solidFill>
                <a:srgbClr val="9933FF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9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  <p:bldP spid="8" grpId="0" uiExpand="1" build="p"/>
      <p:bldP spid="9" grpId="0" uiExpand="1" build="p"/>
      <p:bldP spid="13" grpId="0"/>
      <p:bldP spid="14" grpId="0"/>
      <p:bldP spid="17" grpId="0" uiExpand="1" build="p"/>
      <p:bldP spid="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5" y="186800"/>
            <a:ext cx="10698480" cy="2787373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又常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土牆凹凸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ㄊㄨˊ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處、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花臺小草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叢雜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處，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蹲</a:t>
            </a:r>
            <a:r>
              <a:rPr lang="zh-TW" altLang="en-US" sz="48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身，使與臺齊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3224538" y="785481"/>
            <a:ext cx="160896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在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介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8" name="直排文字版面配置區 2">
            <a:extLst>
              <a:ext uri="{FF2B5EF4-FFF2-40B4-BE49-F238E27FC236}">
                <a16:creationId xmlns:a16="http://schemas.microsoft.com/office/drawing/2014/main" id="{AFE7FCAD-8ECF-4895-9519-ADE54CEC4E47}"/>
              </a:ext>
            </a:extLst>
          </p:cNvPr>
          <p:cNvSpPr txBox="1">
            <a:spLocks/>
          </p:cNvSpPr>
          <p:nvPr/>
        </p:nvSpPr>
        <p:spPr>
          <a:xfrm>
            <a:off x="5569981" y="2925176"/>
            <a:ext cx="6530580" cy="17382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拉近自己與景物之間的距離，</a:t>
            </a:r>
            <a:endParaRPr lang="en-US" altLang="zh-TW" sz="4000" dirty="0">
              <a:solidFill>
                <a:srgbClr val="9933FF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以便仔細觀察</a:t>
            </a: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2752321" y="2855048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繁多雜亂</a:t>
            </a:r>
            <a:endParaRPr lang="en-US" altLang="zh-TW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9" name="直排文字版面配置區 2">
            <a:extLst>
              <a:ext uri="{FF2B5EF4-FFF2-40B4-BE49-F238E27FC236}">
                <a16:creationId xmlns:a16="http://schemas.microsoft.com/office/drawing/2014/main" id="{D9230B99-5AAD-4E11-B7DC-6BF26112EB46}"/>
              </a:ext>
            </a:extLst>
          </p:cNvPr>
          <p:cNvSpPr txBox="1">
            <a:spLocks/>
          </p:cNvSpPr>
          <p:nvPr/>
        </p:nvSpPr>
        <p:spPr>
          <a:xfrm>
            <a:off x="2298855" y="6052175"/>
            <a:ext cx="3962399" cy="13539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4000" dirty="0">
              <a:solidFill>
                <a:srgbClr val="9933FF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5" name="直排文字版面配置區 2">
            <a:extLst>
              <a:ext uri="{FF2B5EF4-FFF2-40B4-BE49-F238E27FC236}">
                <a16:creationId xmlns:a16="http://schemas.microsoft.com/office/drawing/2014/main" id="{DDA1CB7C-0E7B-483F-B478-8C50BE2923F6}"/>
              </a:ext>
            </a:extLst>
          </p:cNvPr>
          <p:cNvSpPr txBox="1">
            <a:spLocks/>
          </p:cNvSpPr>
          <p:nvPr/>
        </p:nvSpPr>
        <p:spPr>
          <a:xfrm>
            <a:off x="6261254" y="1580486"/>
            <a:ext cx="160896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我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代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119D8E1-B5A1-4954-B538-1880CE5C5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6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5" y="186800"/>
            <a:ext cx="10698480" cy="4230905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定神細視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叢草為</a:t>
            </a:r>
            <a:r>
              <a:rPr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ㄨㄟˊ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林，</a:t>
            </a: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蟲蟻為獸；以土礫凸者為</a:t>
            </a:r>
            <a:r>
              <a:rPr lang="zh-TW" altLang="en-US" sz="48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丘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凹者為壑</a:t>
            </a:r>
            <a:r>
              <a:rPr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ㄏㄨㄛˋ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，神遊其中，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怡然自得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4765499" y="721257"/>
            <a:ext cx="160896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把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介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8" name="直排文字版面配置區 2">
            <a:extLst>
              <a:ext uri="{FF2B5EF4-FFF2-40B4-BE49-F238E27FC236}">
                <a16:creationId xmlns:a16="http://schemas.microsoft.com/office/drawing/2014/main" id="{AFE7FCAD-8ECF-4895-9519-ADE54CEC4E47}"/>
              </a:ext>
            </a:extLst>
          </p:cNvPr>
          <p:cNvSpPr txBox="1">
            <a:spLocks/>
          </p:cNvSpPr>
          <p:nvPr/>
        </p:nvSpPr>
        <p:spPr>
          <a:xfrm>
            <a:off x="6644089" y="3168112"/>
            <a:ext cx="516914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喜悅而自覺滿足的樣子</a:t>
            </a: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2437361" y="3112164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山谷</a:t>
            </a:r>
          </a:p>
        </p:txBody>
      </p:sp>
      <p:sp>
        <p:nvSpPr>
          <p:cNvPr id="19" name="直排文字版面配置區 2">
            <a:extLst>
              <a:ext uri="{FF2B5EF4-FFF2-40B4-BE49-F238E27FC236}">
                <a16:creationId xmlns:a16="http://schemas.microsoft.com/office/drawing/2014/main" id="{D9230B99-5AAD-4E11-B7DC-6BF26112EB46}"/>
              </a:ext>
            </a:extLst>
          </p:cNvPr>
          <p:cNvSpPr txBox="1">
            <a:spLocks/>
          </p:cNvSpPr>
          <p:nvPr/>
        </p:nvSpPr>
        <p:spPr>
          <a:xfrm>
            <a:off x="2298855" y="6052175"/>
            <a:ext cx="3962399" cy="13539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4000" dirty="0">
              <a:solidFill>
                <a:srgbClr val="9933FF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5" name="直排文字版面配置區 2">
            <a:extLst>
              <a:ext uri="{FF2B5EF4-FFF2-40B4-BE49-F238E27FC236}">
                <a16:creationId xmlns:a16="http://schemas.microsoft.com/office/drawing/2014/main" id="{DDA1CB7C-0E7B-483F-B478-8C50BE2923F6}"/>
              </a:ext>
            </a:extLst>
          </p:cNvPr>
          <p:cNvSpPr txBox="1">
            <a:spLocks/>
          </p:cNvSpPr>
          <p:nvPr/>
        </p:nvSpPr>
        <p:spPr>
          <a:xfrm>
            <a:off x="6882056" y="2401045"/>
            <a:ext cx="160896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小山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0" name="直排文字版面配置區 2">
            <a:extLst>
              <a:ext uri="{FF2B5EF4-FFF2-40B4-BE49-F238E27FC236}">
                <a16:creationId xmlns:a16="http://schemas.microsoft.com/office/drawing/2014/main" id="{AA0A1CCA-26B0-4C98-BC58-E541FA0BE119}"/>
              </a:ext>
            </a:extLst>
          </p:cNvPr>
          <p:cNvSpPr txBox="1">
            <a:spLocks/>
          </p:cNvSpPr>
          <p:nvPr/>
        </p:nvSpPr>
        <p:spPr>
          <a:xfrm>
            <a:off x="1235839" y="4473551"/>
            <a:ext cx="918832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→想像力的運用</a:t>
            </a:r>
            <a:r>
              <a:rPr lang="en-US" altLang="zh-TW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縮小自己，放大景物</a:t>
            </a:r>
            <a:r>
              <a:rPr lang="en-US" altLang="zh-TW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en-US" altLang="zh-TW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1" name="直排文字版面配置區 2">
            <a:extLst>
              <a:ext uri="{FF2B5EF4-FFF2-40B4-BE49-F238E27FC236}">
                <a16:creationId xmlns:a16="http://schemas.microsoft.com/office/drawing/2014/main" id="{94E75179-D80F-4EF8-8A33-6FF422FFE053}"/>
              </a:ext>
            </a:extLst>
          </p:cNvPr>
          <p:cNvSpPr txBox="1">
            <a:spLocks/>
          </p:cNvSpPr>
          <p:nvPr/>
        </p:nvSpPr>
        <p:spPr>
          <a:xfrm>
            <a:off x="1956609" y="721257"/>
            <a:ext cx="232344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FF33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→觀察力</a:t>
            </a:r>
            <a:endParaRPr lang="zh-TW" altLang="en-US" sz="4000" dirty="0">
              <a:solidFill>
                <a:srgbClr val="FF33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文字版面配置區 2">
            <a:extLst>
              <a:ext uri="{FF2B5EF4-FFF2-40B4-BE49-F238E27FC236}">
                <a16:creationId xmlns:a16="http://schemas.microsoft.com/office/drawing/2014/main" id="{947F1A8D-B01D-4F41-A2D8-8231A5306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235" y="5332780"/>
            <a:ext cx="11301201" cy="11430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※</a:t>
            </a:r>
            <a:r>
              <a:rPr lang="zh-TW" altLang="en-US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欲深谿</a:t>
            </a:r>
            <a:r>
              <a:rPr lang="zh-TW" altLang="en-US" sz="28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ㄒㄧ</a:t>
            </a:r>
            <a:r>
              <a:rPr lang="zh-TW" altLang="en-US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壑</a:t>
            </a:r>
            <a:r>
              <a:rPr lang="en-US" altLang="zh-TW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:</a:t>
            </a:r>
            <a:r>
              <a:rPr lang="zh-TW" altLang="en-US" sz="4000" dirty="0">
                <a:solidFill>
                  <a:srgbClr val="9933FF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形容欲望無限，永難滿足</a:t>
            </a:r>
            <a:endParaRPr lang="zh-TW" altLang="en-US" dirty="0">
              <a:solidFill>
                <a:srgbClr val="006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5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5" grpId="0" uiExpand="1" build="p"/>
      <p:bldP spid="10" grpId="0" uiExpand="1" build="p"/>
      <p:bldP spid="11" grpId="0" uiExpand="1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50" y="1258268"/>
            <a:ext cx="10698480" cy="3188345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一日，見二蟲鬥草間，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ㄒㄧㄥˋ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正濃，</a:t>
            </a: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忽有龐然大物，</a:t>
            </a: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拔山倒樹而來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癩蝦蟆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也。</a:t>
            </a:r>
            <a:endParaRPr lang="zh-TW" altLang="en-US" sz="4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988670" y="2569771"/>
            <a:ext cx="442930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二蟲鬥草間一事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代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4448278" y="4361941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原來是</a:t>
            </a:r>
          </a:p>
        </p:txBody>
      </p:sp>
      <p:sp>
        <p:nvSpPr>
          <p:cNvPr id="19" name="直排文字版面配置區 2">
            <a:extLst>
              <a:ext uri="{FF2B5EF4-FFF2-40B4-BE49-F238E27FC236}">
                <a16:creationId xmlns:a16="http://schemas.microsoft.com/office/drawing/2014/main" id="{D9230B99-5AAD-4E11-B7DC-6BF26112EB46}"/>
              </a:ext>
            </a:extLst>
          </p:cNvPr>
          <p:cNvSpPr txBox="1">
            <a:spLocks/>
          </p:cNvSpPr>
          <p:nvPr/>
        </p:nvSpPr>
        <p:spPr>
          <a:xfrm>
            <a:off x="2298855" y="6052175"/>
            <a:ext cx="3962399" cy="13539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4000" dirty="0">
              <a:solidFill>
                <a:srgbClr val="9933FF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排文字版面配置區 2">
            <a:extLst>
              <a:ext uri="{FF2B5EF4-FFF2-40B4-BE49-F238E27FC236}">
                <a16:creationId xmlns:a16="http://schemas.microsoft.com/office/drawing/2014/main" id="{9B7504B9-D34B-486A-A428-3E5BB7B61851}"/>
              </a:ext>
            </a:extLst>
          </p:cNvPr>
          <p:cNvSpPr txBox="1">
            <a:spLocks/>
          </p:cNvSpPr>
          <p:nvPr/>
        </p:nvSpPr>
        <p:spPr>
          <a:xfrm>
            <a:off x="871684" y="4390164"/>
            <a:ext cx="5389570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→誇飾</a:t>
            </a:r>
          </a:p>
        </p:txBody>
      </p:sp>
      <p:sp>
        <p:nvSpPr>
          <p:cNvPr id="13" name="直排文字版面配置區 2">
            <a:extLst>
              <a:ext uri="{FF2B5EF4-FFF2-40B4-BE49-F238E27FC236}">
                <a16:creationId xmlns:a16="http://schemas.microsoft.com/office/drawing/2014/main" id="{8110B681-0596-43A4-B8CE-AF9BCD36CB6E}"/>
              </a:ext>
            </a:extLst>
          </p:cNvPr>
          <p:cNvSpPr txBox="1">
            <a:spLocks/>
          </p:cNvSpPr>
          <p:nvPr/>
        </p:nvSpPr>
        <p:spPr>
          <a:xfrm>
            <a:off x="2424202" y="1337374"/>
            <a:ext cx="442930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興致</a:t>
            </a:r>
          </a:p>
        </p:txBody>
      </p:sp>
    </p:spTree>
    <p:extLst>
      <p:ext uri="{BB962C8B-B14F-4D97-AF65-F5344CB8AC3E}">
        <p14:creationId xmlns:p14="http://schemas.microsoft.com/office/powerpoint/2010/main" val="32190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E500-62A2-4C09-9D09-FF0EE2D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36" y="219451"/>
            <a:ext cx="10698480" cy="4892853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舌一吐而二蟲盡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ㄨㄟˊ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所吞。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余年幼，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出神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，不覺呀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ㄒㄧㄚ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然驚恐。</a:t>
            </a: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神定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，捉蝦蟆，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鞭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數十，驅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別院。</a:t>
            </a:r>
            <a:b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26F69-DF62-4293-827D-3E0EC908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2024/11/23</a:t>
            </a:fld>
            <a:endParaRPr lang="en-US" dirty="0"/>
          </a:p>
        </p:txBody>
      </p:sp>
      <p:sp>
        <p:nvSpPr>
          <p:cNvPr id="7" name="直排文字版面配置區 2">
            <a:extLst>
              <a:ext uri="{FF2B5EF4-FFF2-40B4-BE49-F238E27FC236}">
                <a16:creationId xmlns:a16="http://schemas.microsoft.com/office/drawing/2014/main" id="{F1138B87-FD18-4781-A9FF-EBAA9437A1F0}"/>
              </a:ext>
            </a:extLst>
          </p:cNvPr>
          <p:cNvSpPr txBox="1">
            <a:spLocks/>
          </p:cNvSpPr>
          <p:nvPr/>
        </p:nvSpPr>
        <p:spPr>
          <a:xfrm>
            <a:off x="5550510" y="757931"/>
            <a:ext cx="442930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被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介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9" name="直排文字版面配置區 2">
            <a:extLst>
              <a:ext uri="{FF2B5EF4-FFF2-40B4-BE49-F238E27FC236}">
                <a16:creationId xmlns:a16="http://schemas.microsoft.com/office/drawing/2014/main" id="{2410E60A-DEDA-4DA6-B984-D4D21A74E565}"/>
              </a:ext>
            </a:extLst>
          </p:cNvPr>
          <p:cNvSpPr txBox="1">
            <a:spLocks/>
          </p:cNvSpPr>
          <p:nvPr/>
        </p:nvSpPr>
        <p:spPr>
          <a:xfrm>
            <a:off x="616732" y="4351183"/>
            <a:ext cx="2405225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心神鎮定</a:t>
            </a:r>
          </a:p>
        </p:txBody>
      </p:sp>
      <p:sp>
        <p:nvSpPr>
          <p:cNvPr id="19" name="直排文字版面配置區 2">
            <a:extLst>
              <a:ext uri="{FF2B5EF4-FFF2-40B4-BE49-F238E27FC236}">
                <a16:creationId xmlns:a16="http://schemas.microsoft.com/office/drawing/2014/main" id="{D9230B99-5AAD-4E11-B7DC-6BF26112EB46}"/>
              </a:ext>
            </a:extLst>
          </p:cNvPr>
          <p:cNvSpPr txBox="1">
            <a:spLocks/>
          </p:cNvSpPr>
          <p:nvPr/>
        </p:nvSpPr>
        <p:spPr>
          <a:xfrm>
            <a:off x="2298855" y="6052175"/>
            <a:ext cx="3962399" cy="13539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4000" dirty="0">
              <a:solidFill>
                <a:srgbClr val="9933FF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排文字版面配置區 2">
            <a:extLst>
              <a:ext uri="{FF2B5EF4-FFF2-40B4-BE49-F238E27FC236}">
                <a16:creationId xmlns:a16="http://schemas.microsoft.com/office/drawing/2014/main" id="{9B7504B9-D34B-486A-A428-3E5BB7B61851}"/>
              </a:ext>
            </a:extLst>
          </p:cNvPr>
          <p:cNvSpPr txBox="1">
            <a:spLocks/>
          </p:cNvSpPr>
          <p:nvPr/>
        </p:nvSpPr>
        <p:spPr>
          <a:xfrm>
            <a:off x="8913240" y="4383968"/>
            <a:ext cx="1017766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轉品</a:t>
            </a:r>
          </a:p>
        </p:txBody>
      </p:sp>
      <p:sp>
        <p:nvSpPr>
          <p:cNvPr id="13" name="直排文字版面配置區 2">
            <a:extLst>
              <a:ext uri="{FF2B5EF4-FFF2-40B4-BE49-F238E27FC236}">
                <a16:creationId xmlns:a16="http://schemas.microsoft.com/office/drawing/2014/main" id="{8110B681-0596-43A4-B8CE-AF9BCD36CB6E}"/>
              </a:ext>
            </a:extLst>
          </p:cNvPr>
          <p:cNvSpPr txBox="1">
            <a:spLocks/>
          </p:cNvSpPr>
          <p:nvPr/>
        </p:nvSpPr>
        <p:spPr>
          <a:xfrm>
            <a:off x="3422802" y="2552961"/>
            <a:ext cx="5490438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因過分專注某事而忘我</a:t>
            </a:r>
          </a:p>
        </p:txBody>
      </p:sp>
      <p:sp>
        <p:nvSpPr>
          <p:cNvPr id="10" name="直排文字版面配置區 2">
            <a:extLst>
              <a:ext uri="{FF2B5EF4-FFF2-40B4-BE49-F238E27FC236}">
                <a16:creationId xmlns:a16="http://schemas.microsoft.com/office/drawing/2014/main" id="{B8D4852A-9BFD-4BCB-94AC-23F7253B018D}"/>
              </a:ext>
            </a:extLst>
          </p:cNvPr>
          <p:cNvSpPr txBox="1">
            <a:spLocks/>
          </p:cNvSpPr>
          <p:nvPr/>
        </p:nvSpPr>
        <p:spPr>
          <a:xfrm>
            <a:off x="3122270" y="1419826"/>
            <a:ext cx="442930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正當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副</a:t>
            </a:r>
            <a:r>
              <a:rPr lang="en-US" altLang="zh-TW" sz="4000" dirty="0">
                <a:solidFill>
                  <a:srgbClr val="0000CC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1" name="直排文字版面配置區 2">
            <a:extLst>
              <a:ext uri="{FF2B5EF4-FFF2-40B4-BE49-F238E27FC236}">
                <a16:creationId xmlns:a16="http://schemas.microsoft.com/office/drawing/2014/main" id="{8388E587-ACE5-41CD-94F5-0F80AC8A6D27}"/>
              </a:ext>
            </a:extLst>
          </p:cNvPr>
          <p:cNvSpPr txBox="1">
            <a:spLocks/>
          </p:cNvSpPr>
          <p:nvPr/>
        </p:nvSpPr>
        <p:spPr>
          <a:xfrm>
            <a:off x="4280054" y="4405417"/>
            <a:ext cx="4429301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鞭子</a:t>
            </a:r>
            <a:r>
              <a:rPr lang="en-US" altLang="zh-TW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名</a:t>
            </a:r>
            <a:r>
              <a:rPr lang="en-US" altLang="zh-TW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r>
              <a:rPr lang="zh-TW" altLang="en-US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→鞭打</a:t>
            </a:r>
            <a:r>
              <a:rPr lang="en-US" altLang="zh-TW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動</a:t>
            </a:r>
            <a:r>
              <a:rPr lang="en-US" altLang="zh-TW" sz="4000" dirty="0">
                <a:solidFill>
                  <a:srgbClr val="00B0F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B0F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4" name="直排文字版面配置區 2">
            <a:extLst>
              <a:ext uri="{FF2B5EF4-FFF2-40B4-BE49-F238E27FC236}">
                <a16:creationId xmlns:a16="http://schemas.microsoft.com/office/drawing/2014/main" id="{8E225D63-0FC8-4832-BF6F-73BD19A7E959}"/>
              </a:ext>
            </a:extLst>
          </p:cNvPr>
          <p:cNvSpPr txBox="1">
            <a:spLocks/>
          </p:cNvSpPr>
          <p:nvPr/>
        </p:nvSpPr>
        <p:spPr>
          <a:xfrm>
            <a:off x="7283602" y="3308536"/>
            <a:ext cx="2529944" cy="8592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癩蝦蟆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代</a:t>
            </a:r>
            <a:r>
              <a:rPr lang="en-US" altLang="zh-TW" sz="4000" dirty="0">
                <a:solidFill>
                  <a:srgbClr val="0000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5" name="文字版面配置區 2">
            <a:extLst>
              <a:ext uri="{FF2B5EF4-FFF2-40B4-BE49-F238E27FC236}">
                <a16:creationId xmlns:a16="http://schemas.microsoft.com/office/drawing/2014/main" id="{02A369E7-6532-40D0-8284-F9C838776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812" y="5140232"/>
            <a:ext cx="11301201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轉品</a:t>
            </a:r>
            <a:r>
              <a:rPr lang="en-US" altLang="zh-TW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:</a:t>
            </a: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一個詞彙，改變原來的詞性而在語文中出現</a:t>
            </a:r>
            <a:endParaRPr lang="en-US" altLang="zh-TW" sz="3600" dirty="0">
              <a:solidFill>
                <a:srgbClr val="0066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例</a:t>
            </a:r>
            <a:r>
              <a:rPr lang="en-US" altLang="zh-TW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:</a:t>
            </a: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太陽滾著</a:t>
            </a:r>
            <a:r>
              <a:rPr lang="zh-TW" altLang="en-US" sz="3600" dirty="0">
                <a:solidFill>
                  <a:srgbClr val="0066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火</a:t>
            </a:r>
            <a:r>
              <a:rPr lang="zh-TW" altLang="en-US" sz="3600" dirty="0">
                <a:solidFill>
                  <a:srgbClr val="0066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輪子回家了</a:t>
            </a:r>
            <a:r>
              <a:rPr lang="en-US" altLang="zh-TW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:</a:t>
            </a:r>
            <a:r>
              <a:rPr lang="zh-TW" altLang="en-US" sz="3600" dirty="0">
                <a:solidFill>
                  <a:srgbClr val="00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名詞</a:t>
            </a:r>
            <a:r>
              <a:rPr lang="zh-TW" altLang="en-US" sz="3600" dirty="0">
                <a:solidFill>
                  <a:srgbClr val="006600"/>
                </a:solidFill>
                <a:latin typeface="Cambria Math" panose="02040503050406030204" pitchFamily="18" charset="0"/>
                <a:ea typeface="華康少女文字W7" panose="040F0709000000000000" pitchFamily="81" charset="-120"/>
              </a:rPr>
              <a:t>→形容詞</a:t>
            </a:r>
            <a:endParaRPr lang="zh-TW" altLang="en-US" dirty="0">
              <a:solidFill>
                <a:srgbClr val="006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6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  <p:bldP spid="13" grpId="0" uiExpand="1" build="p"/>
      <p:bldP spid="10" grpId="0" uiExpand="1" build="p"/>
      <p:bldP spid="11" grpId="0" uiExpand="1" build="p"/>
      <p:bldP spid="14" grpId="0" uiExpand="1" build="p"/>
      <p:bldP spid="15" grpId="0" uiExpand="1" build="p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5_TF56160789.potx" id="{C03BE16E-05B7-438C-85CB-7604B66C50C5}" vid="{E3EA7662-8E7E-4B1D-9203-FBA998A8613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{A999141F-C028-43C2-8156-07E4603ACEFB}tf56160789_win32</Template>
  <TotalTime>435</TotalTime>
  <Words>917</Words>
  <Application>Microsoft Office PowerPoint</Application>
  <PresentationFormat>寬螢幕</PresentationFormat>
  <Paragraphs>124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Microsoft JhengHei UI</vt:lpstr>
      <vt:lpstr>MingLiu</vt:lpstr>
      <vt:lpstr>華康中圓體</vt:lpstr>
      <vt:lpstr>華康中圓體(P)</vt:lpstr>
      <vt:lpstr>華康少女文字W7</vt:lpstr>
      <vt:lpstr>新細明體</vt:lpstr>
      <vt:lpstr>新細明體</vt:lpstr>
      <vt:lpstr>標楷體</vt:lpstr>
      <vt:lpstr>Calibri</vt:lpstr>
      <vt:lpstr>Cambria Math</vt:lpstr>
      <vt:lpstr>Franklin Gothic Book</vt:lpstr>
      <vt:lpstr>Wingdings</vt:lpstr>
      <vt:lpstr>1_RetrospectVTI</vt:lpstr>
      <vt:lpstr>兒時記趣</vt:lpstr>
      <vt:lpstr>標題預測</vt:lpstr>
      <vt:lpstr>(一)余憶童稚時，能張目對日，明察秋毫。   見藐小微物，必細察其紋理，   故時有物外之趣。</vt:lpstr>
      <vt:lpstr>(二)夏蚊成雷，私擬作群鶴舞空，   心之所向，則或千或百，果然鶴也。   昂首觀之，項為ㄨㄟˋ之強ㄐㄧㄤˋ。</vt:lpstr>
      <vt:lpstr>(二)又留蚊於素帳中，徐噴以煙，   使之沖煙飛鳴，作青雲白鶴觀；   果如鶴唳ㄌ一ˋ雲端，為ㄨㄟˋ之怡然稱快。</vt:lpstr>
      <vt:lpstr>(三) 又常於土牆凹凸ㄊㄨˊ處、   花臺小草叢雜處，蹲其身，使與臺齊.</vt:lpstr>
      <vt:lpstr>(三) 定神細視，以叢草為ㄨㄟˊ林，   蟲蟻為獸；以土礫凸者為丘，   凹者為壑ㄏㄨㄛˋ，神遊其中，怡然自得。</vt:lpstr>
      <vt:lpstr>(四)一日，見二蟲鬥草間，   觀之，興ㄒㄧㄥˋ正濃，忽有龐然大物，   拔山倒樹而來，蓋一癩蝦蟆也。</vt:lpstr>
      <vt:lpstr>(四)舌一吐而二蟲盡為ㄨㄟˊ所吞。   余年幼，方出神，不覺呀ㄒㄧㄚ然驚恐。   神定，捉蝦蟆，鞭數十，驅之別院。 </vt:lpstr>
      <vt:lpstr>請在閱讀完全文後區分意義段</vt:lpstr>
      <vt:lpstr>Q:如何擁有物外之趣?</vt:lpstr>
      <vt:lpstr>本課省略句~省略「於」字</vt:lpstr>
      <vt:lpstr>本課省略句~省略「之」字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差不多先生傳</dc:title>
  <dc:creator>USER</dc:creator>
  <cp:lastModifiedBy>USER</cp:lastModifiedBy>
  <cp:revision>42</cp:revision>
  <dcterms:created xsi:type="dcterms:W3CDTF">2024-10-02T04:35:03Z</dcterms:created>
  <dcterms:modified xsi:type="dcterms:W3CDTF">2024-11-23T11:13:57Z</dcterms:modified>
</cp:coreProperties>
</file>