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64" r:id="rId2"/>
    <p:sldId id="265" r:id="rId3"/>
    <p:sldId id="27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14"/>
      <p:bold r:id="rId15"/>
    </p:embeddedFont>
    <p:embeddedFont>
      <p:font typeface="DFKai-SB" panose="03000509000000000000" pitchFamily="65" charset="-120"/>
      <p:regular r:id="rId16"/>
    </p:embeddedFon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Nunito" pitchFamily="2" charset="0"/>
      <p:regular r:id="rId25"/>
      <p:bold r:id="rId26"/>
      <p:italic r:id="rId27"/>
      <p:boldItalic r:id="rId28"/>
    </p:embeddedFont>
    <p:embeddedFont>
      <p:font typeface="Oswald" panose="00000500000000000000" pitchFamily="2" charset="0"/>
      <p:regular r:id="rId29"/>
      <p:bold r:id="rId30"/>
    </p:embeddedFont>
    <p:embeddedFont>
      <p:font typeface="Playfair Display" panose="000005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2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  <p:guide orient="horz" pos="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9bc7a3e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9bc7a3e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0e6229d91c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0e6229d91c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2400">
                <a:solidFill>
                  <a:srgbClr val="0000FF"/>
                </a:solidFill>
              </a:rPr>
              <a:t>記得做流程海報～各班張貼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e6229d91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20e6229d91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e6229d91c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0e6229d91c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e6229d91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0e6229d91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e6229d91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0e6229d91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zh-TW"/>
              <a:t>主要應該是如何進行訪談，和訪談相關的經驗(討論5分鐘)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e6229d91c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0e6229d91c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e6229d91c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0e6229d91c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0e6229d91c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0e6229d91c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e6229d91c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0e6229d91c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如果遇到有不明白的地方，應以誠懇的態度，請受訪者進一步解釋。如果遇到有不同意的地方，可以引述別人不同的看法，然後以謙虛的態度，邀請受訪者給與意見。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OBJECT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344250" y="1664550"/>
            <a:ext cx="87999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山海觀</a:t>
            </a:r>
            <a:r>
              <a:rPr lang="zh-TW" sz="1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(下)</a:t>
            </a:r>
            <a:r>
              <a:rPr lang="zh-TW" sz="6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-3 </a:t>
            </a:r>
            <a:endParaRPr sz="6800" b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真人圖書館---文史工作者提問設計</a:t>
            </a:r>
            <a:endParaRPr sz="3600" b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195530" y="411675"/>
            <a:ext cx="83589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sz="4000"/>
              <a:t>真人圖書【文史工作者】--注意事項</a:t>
            </a:r>
            <a:endParaRPr sz="4000"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4234069" y="1727084"/>
            <a:ext cx="7702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zh-TW"/>
              <a:t>  </a:t>
            </a: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501" y="1727084"/>
            <a:ext cx="211455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607501" y="4114800"/>
            <a:ext cx="2114700" cy="523200"/>
          </a:xfrm>
          <a:prstGeom prst="rect">
            <a:avLst/>
          </a:prstGeom>
          <a:solidFill>
            <a:srgbClr val="C4D1D9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誠懇態度</a:t>
            </a:r>
            <a:endParaRPr sz="2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3208092" y="4114800"/>
            <a:ext cx="2114700" cy="523200"/>
          </a:xfrm>
          <a:prstGeom prst="rect">
            <a:avLst/>
          </a:prstGeom>
          <a:solidFill>
            <a:srgbClr val="CCBAB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用心思考</a:t>
            </a:r>
            <a:endParaRPr sz="2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3974" y="1727084"/>
            <a:ext cx="2208668" cy="2208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2357" y="1655566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/>
          <p:nvPr/>
        </p:nvSpPr>
        <p:spPr>
          <a:xfrm>
            <a:off x="5970932" y="4114800"/>
            <a:ext cx="2114700" cy="523200"/>
          </a:xfrm>
          <a:prstGeom prst="rect">
            <a:avLst/>
          </a:prstGeom>
          <a:solidFill>
            <a:schemeClr val="accent5"/>
          </a:solidFill>
          <a:ln w="17125" cap="flat" cmpd="sng">
            <a:solidFill>
              <a:srgbClr val="F9F9F9">
                <a:alpha val="9451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謙虛再提問</a:t>
            </a:r>
            <a:endParaRPr sz="2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490951" y="598575"/>
            <a:ext cx="80964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 sz="3600"/>
              <a:t>真人圖書【文史工作者】</a:t>
            </a:r>
            <a:r>
              <a:rPr lang="zh-TW" sz="4800"/>
              <a:t>-流程說明</a:t>
            </a:r>
            <a:endParaRPr sz="4800"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411437" y="1597875"/>
            <a:ext cx="80022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Arial"/>
              <a:buChar char="•"/>
            </a:pPr>
            <a:r>
              <a:rPr lang="zh-TW" sz="2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與書互動的規劃</a:t>
            </a:r>
            <a:endParaRPr sz="23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3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Arial"/>
              <a:buNone/>
            </a:pPr>
            <a:r>
              <a:rPr lang="zh-TW" sz="2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真人書序            20分鐘 </a:t>
            </a:r>
            <a:r>
              <a:rPr lang="zh-TW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（講者自己分享個人投入文史工作的緣由）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zh-TW" sz="2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互動瀏覽            25+25分鐘</a:t>
            </a:r>
            <a:r>
              <a:rPr lang="zh-TW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（全班提問及紀錄-中間下課10分鐘）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80"/>
              <a:buNone/>
            </a:pPr>
            <a:r>
              <a:rPr lang="zh-TW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zh-TW" sz="2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真心留意            10</a:t>
            </a:r>
            <a:r>
              <a:rPr lang="zh-TW" sz="2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分鐘</a:t>
            </a:r>
            <a:r>
              <a:rPr lang="zh-TW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（學生寫下回饋及讀書心得）</a:t>
            </a:r>
            <a:endParaRPr sz="2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zh-TW" sz="2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真人後記            10分鐘</a:t>
            </a:r>
            <a:r>
              <a:rPr lang="zh-TW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（講者聆聽學生讀書心得分享及回饋）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zh-TW" sz="2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使用便利貼(圖案愛心) 給予講者回饋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提醒:多給學生讓講者互動的機會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733367" y="616391"/>
            <a:ext cx="57066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/>
              <a:t>借閱/訪談前的準備 step1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423267" y="1490515"/>
            <a:ext cx="8517600" cy="28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None/>
            </a:pPr>
            <a:r>
              <a:rPr lang="zh-TW" sz="4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調查受訪者的背景</a:t>
            </a:r>
            <a:endParaRPr sz="40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460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：</a:t>
            </a:r>
            <a:r>
              <a:rPr lang="zh-TW" sz="3100">
                <a:latin typeface="Microsoft JhengHei"/>
                <a:ea typeface="Microsoft JhengHei"/>
                <a:cs typeface="Microsoft JhengHei"/>
                <a:sym typeface="Microsoft JhengHei"/>
              </a:rPr>
              <a:t>可經由網路、書報雜誌、詢問他人、其他訪談紀錄及文獻等，先對受訪者有初步的認識。</a:t>
            </a:r>
            <a:endParaRPr sz="3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4E5F5A7-B92B-5FD4-D3DC-5CB6CB0D19F6}"/>
              </a:ext>
            </a:extLst>
          </p:cNvPr>
          <p:cNvSpPr txBox="1"/>
          <p:nvPr/>
        </p:nvSpPr>
        <p:spPr>
          <a:xfrm>
            <a:off x="1929539" y="565869"/>
            <a:ext cx="5610386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0"/>
              <a:buFont typeface="Playfair Display"/>
              <a:buNone/>
              <a:tabLst/>
              <a:defRPr/>
            </a:pPr>
            <a:r>
              <a:rPr kumimoji="0" lang="en-US" altLang="zh-TW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706</a:t>
            </a: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借閱真人圖書</a:t>
            </a:r>
            <a:r>
              <a:rPr kumimoji="0" lang="en-US" altLang="zh-TW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0"/>
              <a:buFont typeface="Playfair Display"/>
              <a:buNone/>
              <a:tabLst/>
              <a:defRPr/>
            </a:pP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0"/>
              <a:buFont typeface="Playfair Display"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基青陣  陳</a:t>
            </a:r>
            <a:r>
              <a:rPr lang="zh-TW" altLang="en-US" sz="4400" dirty="0">
                <a:latin typeface="Calibri"/>
                <a:ea typeface="Calibri"/>
                <a:cs typeface="Calibri"/>
                <a:sym typeface="Calibri"/>
              </a:rPr>
              <a:t>立儀</a:t>
            </a: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老師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0"/>
              <a:buFont typeface="Playfair Display"/>
              <a:buNone/>
              <a:tabLst/>
              <a:defRPr/>
            </a:pPr>
            <a:endParaRPr lang="en-US" altLang="zh-TW" sz="4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0"/>
              <a:buFont typeface="Playfair Display"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時間：</a:t>
            </a:r>
            <a:r>
              <a:rPr kumimoji="0" lang="en-US" altLang="zh-TW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114</a:t>
            </a: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年</a:t>
            </a:r>
            <a:r>
              <a:rPr kumimoji="0" lang="en-US" altLang="zh-TW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月</a:t>
            </a:r>
            <a:r>
              <a:rPr lang="en-US" altLang="zh-TW" sz="4400" dirty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8907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1056750" y="2061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zh-TW" sz="4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山海觀-真人圖書館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49550" y="1043250"/>
            <a:ext cx="8688900" cy="3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讀者借閱守則：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請以開放的心閱讀，真誠的</a:t>
            </a:r>
            <a:r>
              <a:rPr lang="zh-TW" sz="2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聆聽</a:t>
            </a: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、</a:t>
            </a:r>
            <a:r>
              <a:rPr lang="zh-TW" sz="27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對話與交流</a:t>
            </a: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請盡情</a:t>
            </a:r>
            <a:r>
              <a:rPr lang="zh-TW" sz="2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發問</a:t>
            </a: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並分享個人觀點，保持對人的</a:t>
            </a:r>
            <a:r>
              <a:rPr lang="zh-TW" sz="2700">
                <a:solidFill>
                  <a:srgbClr val="618097"/>
                </a:solidFill>
                <a:latin typeface="Calibri"/>
                <a:ea typeface="Calibri"/>
                <a:cs typeface="Calibri"/>
                <a:sym typeface="Calibri"/>
              </a:rPr>
              <a:t>尊重與禮貌</a:t>
            </a: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zh-TW" sz="27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擬好提問</a:t>
            </a: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，不宜提出一些尖銳性或具威脅性的問題</a:t>
            </a: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請尊重真人圖書，除獲允許，請勿錄音或攝影。</a:t>
            </a: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反覆</a:t>
            </a:r>
            <a:r>
              <a:rPr lang="zh-TW" sz="2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思考</a:t>
            </a: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-經常反問自己是否了解受訪者所說的話。</a:t>
            </a: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zh-TW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歸還後</a:t>
            </a:r>
            <a:r>
              <a:rPr lang="zh-TW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撰寫閱讀心得</a:t>
            </a:r>
            <a:endParaRPr sz="27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621" y="568692"/>
            <a:ext cx="83373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zh-TW"/>
              <a:t>借閱/訪談前的準備 step</a:t>
            </a:r>
            <a:r>
              <a:rPr lang="zh-TW" sz="4000"/>
              <a:t>2.</a:t>
            </a:r>
            <a:r>
              <a:rPr lang="zh-TW" sz="4600"/>
              <a:t>    </a:t>
            </a:r>
            <a:r>
              <a:rPr lang="zh-TW" sz="4000">
                <a:solidFill>
                  <a:srgbClr val="FF0000"/>
                </a:solidFill>
              </a:rPr>
              <a:t>設計提問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371725" y="1449600"/>
            <a:ext cx="8337300" cy="1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3100"/>
              <a:t>建議:以5W1H為出發</a:t>
            </a:r>
            <a:endParaRPr sz="31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3100"/>
              <a:t>問題應該</a:t>
            </a:r>
            <a:r>
              <a:rPr lang="zh-TW" sz="3100">
                <a:solidFill>
                  <a:srgbClr val="A61C00"/>
                </a:solidFill>
              </a:rPr>
              <a:t>引導受訪者提供豐富的資料</a:t>
            </a:r>
            <a:r>
              <a:rPr lang="zh-TW" sz="3100"/>
              <a:t>，所以</a:t>
            </a:r>
            <a:endParaRPr sz="31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3400">
                <a:solidFill>
                  <a:srgbClr val="FF0000"/>
                </a:solidFill>
              </a:rPr>
              <a:t>避免使用是非題。</a:t>
            </a:r>
            <a:endParaRPr sz="34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342300" y="3612950"/>
            <a:ext cx="8459400" cy="1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Microsoft JhengHei"/>
              <a:buNone/>
            </a:pPr>
            <a:r>
              <a:rPr lang="zh-TW" sz="3600" b="0" i="0" u="none" strike="noStrike" cap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◎</a:t>
            </a:r>
            <a:r>
              <a:rPr lang="zh-TW" sz="3200" b="0" i="0" u="none" strike="noStrike" cap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每位同學在紙條寫下想瞭解的3個問題</a:t>
            </a:r>
            <a:endParaRPr sz="3200" b="0" i="0" u="none" strike="noStrike" cap="none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◎標註屬於六何法的哪一種</a:t>
            </a:r>
            <a:endParaRPr sz="320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Schoolbook"/>
              <a:buNone/>
            </a:pPr>
            <a:endParaRPr sz="3600" b="0" i="0" u="none" strike="noStrike" cap="none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endParaRPr sz="18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/>
        </p:nvSpPr>
        <p:spPr>
          <a:xfrm>
            <a:off x="152400" y="350675"/>
            <a:ext cx="8786400" cy="38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32500" rIns="65000" bIns="325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42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我們應該問文史工作者</a:t>
            </a:r>
            <a:r>
              <a:rPr lang="zh-TW" sz="42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老師</a:t>
            </a:r>
            <a:r>
              <a:rPr lang="zh-TW" sz="42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哪些問題，來幫助</a:t>
            </a:r>
            <a:r>
              <a:rPr lang="zh-TW" sz="42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我們</a:t>
            </a:r>
            <a:r>
              <a:rPr lang="zh-TW" sz="42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完成</a:t>
            </a:r>
            <a:r>
              <a:rPr lang="zh-TW" sz="42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期末</a:t>
            </a:r>
            <a:r>
              <a:rPr lang="zh-TW" sz="42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學習任務</a:t>
            </a:r>
            <a:r>
              <a:rPr lang="zh-TW" sz="42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42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?</a:t>
            </a:r>
            <a:endParaRPr sz="4200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4800" b="1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1.從事文史工作的相關經驗</a:t>
            </a:r>
            <a:endParaRPr sz="4800" b="1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4800" b="1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2.訪談要注意的事項或技巧</a:t>
            </a:r>
            <a:endParaRPr sz="4800" b="1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559225" y="849075"/>
            <a:ext cx="7461300" cy="3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請同學將問題便條紙交至各小組進行歸納</a:t>
            </a:r>
            <a:endParaRPr sz="3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第一組WHO、第二組WHAT、</a:t>
            </a:r>
            <a:endParaRPr sz="3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第三組WHERE</a:t>
            </a:r>
            <a:endParaRPr sz="3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第四組WHEN、第五組WHY、</a:t>
            </a:r>
            <a:endParaRPr sz="3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第六組HOW</a:t>
            </a:r>
            <a:endParaRPr sz="3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559225" y="849075"/>
            <a:ext cx="7461300" cy="3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3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1.進行全班的提問（問題）確認，以及預期想知道的答案</a:t>
            </a:r>
            <a:endParaRPr sz="3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zh-TW" sz="3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2.進行問題排序</a:t>
            </a:r>
            <a:endParaRPr sz="3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zh-TW" sz="3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3.分配給各組別提問的題目</a:t>
            </a:r>
            <a:endParaRPr sz="3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3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Microsoft JhengHei"/>
              <a:buNone/>
            </a:pPr>
            <a:r>
              <a:rPr lang="zh-TW" sz="4800" b="0">
                <a:solidFill>
                  <a:srgbClr val="0000FF"/>
                </a:solidFill>
              </a:rPr>
              <a:t>真人圖書館-工作分配</a:t>
            </a:r>
            <a:endParaRPr sz="4800" b="0">
              <a:solidFill>
                <a:srgbClr val="0000FF"/>
              </a:solidFill>
            </a:endParaRPr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459125" y="1385325"/>
            <a:ext cx="7976700" cy="3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zh-TW" sz="2100"/>
              <a:t>1</a:t>
            </a:r>
            <a:r>
              <a:rPr lang="zh-TW" sz="2300"/>
              <a:t>.開場白負責人（問好），歡迎及感謝</a:t>
            </a:r>
            <a:endParaRPr sz="23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zh-TW" sz="2300"/>
              <a:t>2.提問人（每題一位）</a:t>
            </a:r>
            <a:endParaRPr sz="23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zh-TW" sz="2300"/>
              <a:t>3.認真聆聽人-從答案中再提出想知道的部份-寫下/直接提問</a:t>
            </a:r>
            <a:endParaRPr sz="23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zh-TW" sz="2300"/>
              <a:t>4.紀錄（原本設定的問題答案）</a:t>
            </a:r>
            <a:endParaRPr sz="23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zh-TW" sz="2300"/>
              <a:t>5.紀錄（追問的問題及答案）</a:t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619</Words>
  <Application>Microsoft Office PowerPoint</Application>
  <PresentationFormat>如螢幕大小 (16:9)</PresentationFormat>
  <Paragraphs>61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Microsoft JhengHei</vt:lpstr>
      <vt:lpstr>Century Schoolbook</vt:lpstr>
      <vt:lpstr>Calibri</vt:lpstr>
      <vt:lpstr>Arial</vt:lpstr>
      <vt:lpstr>Playfair Display</vt:lpstr>
      <vt:lpstr>DFKai-SB</vt:lpstr>
      <vt:lpstr>Oswald</vt:lpstr>
      <vt:lpstr>Nunito</vt:lpstr>
      <vt:lpstr>Montserrat</vt:lpstr>
      <vt:lpstr>Pop</vt:lpstr>
      <vt:lpstr>PowerPoint 簡報</vt:lpstr>
      <vt:lpstr>借閱/訪談前的準備 step1</vt:lpstr>
      <vt:lpstr>PowerPoint 簡報</vt:lpstr>
      <vt:lpstr>山海觀-真人圖書館</vt:lpstr>
      <vt:lpstr>借閱/訪談前的準備 step2.    設計提問</vt:lpstr>
      <vt:lpstr>PowerPoint 簡報</vt:lpstr>
      <vt:lpstr>PowerPoint 簡報</vt:lpstr>
      <vt:lpstr>PowerPoint 簡報</vt:lpstr>
      <vt:lpstr>真人圖書館-工作分配</vt:lpstr>
      <vt:lpstr>真人圖書【文史工作者】--注意事項</vt:lpstr>
      <vt:lpstr>真人圖書【文史工作者】-流程說明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山海觀(下)-2 認識真人圖書館＆文史工作者</dc:title>
  <dc:creator>USER</dc:creator>
  <cp:lastModifiedBy>珮瑜 孫</cp:lastModifiedBy>
  <cp:revision>5</cp:revision>
  <dcterms:modified xsi:type="dcterms:W3CDTF">2025-02-18T01:49:18Z</dcterms:modified>
</cp:coreProperties>
</file>